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8DB96-C974-4A1C-80EF-2359B6D801D1}" type="datetimeFigureOut">
              <a:rPr lang="he-IL" smtClean="0"/>
              <a:pPr/>
              <a:t>ט"ז/חשון/תשע"ה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C-98DB-4240-A373-9B9E0F54409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ערימה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Oval 3"/>
          <p:cNvSpPr>
            <a:spLocks noChangeArrowheads="1"/>
          </p:cNvSpPr>
          <p:nvPr/>
        </p:nvSpPr>
        <p:spPr bwMode="auto">
          <a:xfrm>
            <a:off x="3048000" y="8382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16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41" name="Oval 9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42" name="Oval 10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43" name="Oval 11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44" name="Oval 12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55" name="Oval 23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57" name="Oval 25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59" name="Oval 27"/>
          <p:cNvSpPr>
            <a:spLocks noChangeArrowheads="1"/>
          </p:cNvSpPr>
          <p:nvPr/>
        </p:nvSpPr>
        <p:spPr bwMode="auto">
          <a:xfrm>
            <a:off x="3276600" y="3581400"/>
            <a:ext cx="533400" cy="533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 flipH="1">
            <a:off x="3581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4061" name="Oval 29"/>
          <p:cNvSpPr>
            <a:spLocks noChangeArrowheads="1"/>
          </p:cNvSpPr>
          <p:nvPr/>
        </p:nvSpPr>
        <p:spPr bwMode="auto">
          <a:xfrm>
            <a:off x="3276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063" name="Rectangle 31"/>
          <p:cNvSpPr>
            <a:spLocks noChangeArrowheads="1"/>
          </p:cNvSpPr>
          <p:nvPr/>
        </p:nvSpPr>
        <p:spPr bwMode="auto">
          <a:xfrm>
            <a:off x="3429000" y="5105400"/>
            <a:ext cx="154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>
                <a:latin typeface="Times New Roman" pitchFamily="18" charset="0"/>
                <a:cs typeface="Times New Roman" pitchFamily="18" charset="0"/>
              </a:rPr>
              <a:t>O(log(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))</a:t>
            </a:r>
          </a:p>
        </p:txBody>
      </p:sp>
      <p:sp>
        <p:nvSpPr>
          <p:cNvPr id="44065" name="Rectangle 33"/>
          <p:cNvSpPr>
            <a:spLocks noChangeArrowheads="1"/>
          </p:cNvSpPr>
          <p:nvPr/>
        </p:nvSpPr>
        <p:spPr bwMode="auto">
          <a:xfrm>
            <a:off x="6705600" y="4343400"/>
            <a:ext cx="1598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e-IL" sz="2800" dirty="0" err="1">
                <a:latin typeface="Times New Roman" pitchFamily="18" charset="0"/>
                <a:cs typeface="Times New Roman" pitchFamily="18" charset="0"/>
              </a:rPr>
              <a:t>סבוכיות</a:t>
            </a:r>
            <a:r>
              <a:rPr lang="he-IL" sz="2800" dirty="0">
                <a:latin typeface="Times New Roman" pitchFamily="18" charset="0"/>
                <a:cs typeface="Times New Roman" pitchFamily="18" charset="0"/>
              </a:rPr>
              <a:t> זמן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22"/>
          <p:cNvSpPr>
            <a:spLocks noChangeArrowheads="1"/>
          </p:cNvSpPr>
          <p:nvPr/>
        </p:nvSpPr>
        <p:spPr bwMode="auto">
          <a:xfrm>
            <a:off x="6446461" y="2743200"/>
            <a:ext cx="18117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push(13,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7" grpId="0" animBg="1"/>
      <p:bldP spid="44059" grpId="0" animBg="1"/>
      <p:bldP spid="44060" grpId="0" animBg="1"/>
      <p:bldP spid="44061" grpId="0" animBg="1"/>
      <p:bldP spid="44063" grpId="0"/>
      <p:bldP spid="440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7336187" y="381000"/>
            <a:ext cx="124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Pop(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3048000" y="8382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16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8" name="Oval 12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69" name="Oval 13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7" name="Line 21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82" name="Oval 26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83" name="Oval 27"/>
          <p:cNvSpPr>
            <a:spLocks noChangeArrowheads="1"/>
          </p:cNvSpPr>
          <p:nvPr/>
        </p:nvSpPr>
        <p:spPr bwMode="auto">
          <a:xfrm>
            <a:off x="3276600" y="3581400"/>
            <a:ext cx="533400" cy="533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 flipH="1">
            <a:off x="3581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5085" name="Oval 29"/>
          <p:cNvSpPr>
            <a:spLocks noChangeArrowheads="1"/>
          </p:cNvSpPr>
          <p:nvPr/>
        </p:nvSpPr>
        <p:spPr bwMode="auto">
          <a:xfrm>
            <a:off x="3276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87" name="Oval 31"/>
          <p:cNvSpPr>
            <a:spLocks noChangeArrowheads="1"/>
          </p:cNvSpPr>
          <p:nvPr/>
        </p:nvSpPr>
        <p:spPr bwMode="auto">
          <a:xfrm>
            <a:off x="3048000" y="838200"/>
            <a:ext cx="533400" cy="533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5 -0.4 " pathEditMode="relative" ptsTypes="AA">
                                      <p:cBhvr>
                                        <p:cTn id="85" dur="2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5 -0.4 " pathEditMode="relative" ptsTypes="AA">
                                      <p:cBhvr>
                                        <p:cTn id="87" dur="20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 animBg="1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 animBg="1"/>
      <p:bldP spid="45070" grpId="0" animBg="1"/>
      <p:bldP spid="45071" grpId="0" animBg="1"/>
      <p:bldP spid="45072" grpId="0" animBg="1"/>
      <p:bldP spid="45073" grpId="0" animBg="1"/>
      <p:bldP spid="45074" grpId="0" animBg="1"/>
      <p:bldP spid="45075" grpId="0" animBg="1"/>
      <p:bldP spid="45076" grpId="0" animBg="1"/>
      <p:bldP spid="45077" grpId="0" animBg="1"/>
      <p:bldP spid="45078" grpId="0" animBg="1"/>
      <p:bldP spid="45079" grpId="0" animBg="1"/>
      <p:bldP spid="45081" grpId="0" animBg="1"/>
      <p:bldP spid="45082" grpId="0" animBg="1"/>
      <p:bldP spid="45083" grpId="0" animBg="1"/>
      <p:bldP spid="45083" grpId="1" animBg="1"/>
      <p:bldP spid="45084" grpId="0" animBg="1"/>
      <p:bldP spid="45084" grpId="1" animBg="1"/>
      <p:bldP spid="450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Oval 4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85" name="Oval 5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86" name="Oval 6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87" name="Oval 7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88" name="Oval 8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89" name="Oval 9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90" name="Oval 10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91" name="Oval 11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92" name="Oval 12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103" name="Oval 23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108" name="Oval 28"/>
          <p:cNvSpPr>
            <a:spLocks noChangeArrowheads="1"/>
          </p:cNvSpPr>
          <p:nvPr/>
        </p:nvSpPr>
        <p:spPr bwMode="auto">
          <a:xfrm>
            <a:off x="3048000" y="838200"/>
            <a:ext cx="533400" cy="533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109" name="Line 29"/>
          <p:cNvSpPr>
            <a:spLocks noChangeShapeType="1"/>
          </p:cNvSpPr>
          <p:nvPr/>
        </p:nvSpPr>
        <p:spPr bwMode="auto">
          <a:xfrm>
            <a:off x="1524000" y="19050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>
            <a:off x="3657600" y="19050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7336187" y="381000"/>
            <a:ext cx="124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Pop(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55556E-6 L -0.11666 0.12223 " pathEditMode="relative" ptsTypes="AA">
                                      <p:cBhvr>
                                        <p:cTn id="19" dur="20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5.55556E-6 L 0.11667 -0.12221 " pathEditMode="relative" ptsTypes="AA">
                                      <p:cBhvr>
                                        <p:cTn id="21" dur="20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3" grpId="0" animBg="1"/>
      <p:bldP spid="46108" grpId="0" animBg="1"/>
      <p:bldP spid="46109" grpId="0" animBg="1"/>
      <p:bldP spid="46110" grpId="0" animBg="1"/>
      <p:bldP spid="46110" grpId="1" animBg="1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Oval 3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0" name="Oval 6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2" name="Oval 8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3" name="Oval 9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4" name="Oval 10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5" name="Oval 11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26" name="Oval 22"/>
          <p:cNvSpPr>
            <a:spLocks noChangeArrowheads="1"/>
          </p:cNvSpPr>
          <p:nvPr/>
        </p:nvSpPr>
        <p:spPr bwMode="auto">
          <a:xfrm>
            <a:off x="3048000" y="914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31" name="Oval 27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34" name="Line 30"/>
          <p:cNvSpPr>
            <a:spLocks noChangeShapeType="1"/>
          </p:cNvSpPr>
          <p:nvPr/>
        </p:nvSpPr>
        <p:spPr bwMode="auto">
          <a:xfrm>
            <a:off x="1143000" y="28194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7135" name="Line 31"/>
          <p:cNvSpPr>
            <a:spLocks noChangeShapeType="1"/>
          </p:cNvSpPr>
          <p:nvPr/>
        </p:nvSpPr>
        <p:spPr bwMode="auto">
          <a:xfrm>
            <a:off x="2133600" y="28194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7336187" y="381000"/>
            <a:ext cx="124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Pop(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4.44444E-6 L -0.04999 -0.13333 " pathEditMode="relative" ptsTypes="AA">
                                      <p:cBhvr>
                                        <p:cTn id="19" dur="2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5.55556E-6 L 0.05001 0.13334 " pathEditMode="relative" ptsTypes="AA">
                                      <p:cBhvr>
                                        <p:cTn id="21" dur="2000" fill="hold"/>
                                        <p:tgtEl>
                                          <p:spTgt spid="47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animBg="1"/>
      <p:bldP spid="47131" grpId="0" animBg="1"/>
      <p:bldP spid="47134" grpId="0" animBg="1"/>
      <p:bldP spid="47134" grpId="1" animBg="1"/>
      <p:bldP spid="47135" grpId="0" animBg="1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Oval 3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2" name="Oval 4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3" name="Oval 5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4" name="Oval 6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5" name="Oval 7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6" name="Oval 8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7" name="Oval 9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8" name="Oval 10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9" name="Oval 11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50" name="Oval 22"/>
          <p:cNvSpPr>
            <a:spLocks noChangeArrowheads="1"/>
          </p:cNvSpPr>
          <p:nvPr/>
        </p:nvSpPr>
        <p:spPr bwMode="auto">
          <a:xfrm>
            <a:off x="3048000" y="914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52" name="Oval 24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 flipV="1">
            <a:off x="2057400" y="4114800"/>
            <a:ext cx="2286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 flipV="1">
            <a:off x="2590800" y="4114800"/>
            <a:ext cx="2286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7336187" y="381000"/>
            <a:ext cx="124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Pop(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5.55556E-6 L -0.02499 -0.14444 " pathEditMode="relative" ptsTypes="AA">
                                      <p:cBhvr>
                                        <p:cTn id="19" dur="2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4.44444E-6 L 0.02501 0.14445 " pathEditMode="relative" ptsTypes="AA">
                                      <p:cBhvr>
                                        <p:cTn id="21" dur="20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animBg="1"/>
      <p:bldP spid="48152" grpId="0" animBg="1"/>
      <p:bldP spid="48155" grpId="0" animBg="1"/>
      <p:bldP spid="48155" grpId="1" animBg="1"/>
      <p:bldP spid="48156" grpId="0" animBg="1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Oval 3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63" name="Oval 11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9174" name="Oval 22"/>
          <p:cNvSpPr>
            <a:spLocks noChangeArrowheads="1"/>
          </p:cNvSpPr>
          <p:nvPr/>
        </p:nvSpPr>
        <p:spPr bwMode="auto">
          <a:xfrm>
            <a:off x="3048000" y="914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76" name="Oval 24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79" name="Oval 27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5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81" name="Rectangle 29"/>
          <p:cNvSpPr>
            <a:spLocks noChangeArrowheads="1"/>
          </p:cNvSpPr>
          <p:nvPr/>
        </p:nvSpPr>
        <p:spPr bwMode="auto">
          <a:xfrm>
            <a:off x="3962400" y="4953000"/>
            <a:ext cx="154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>
                <a:latin typeface="Times New Roman" pitchFamily="18" charset="0"/>
                <a:cs typeface="Times New Roman" pitchFamily="18" charset="0"/>
              </a:rPr>
              <a:t>O(log(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))</a:t>
            </a:r>
          </a:p>
        </p:txBody>
      </p:sp>
      <p:sp>
        <p:nvSpPr>
          <p:cNvPr id="49182" name="Rectangle 30"/>
          <p:cNvSpPr>
            <a:spLocks noChangeArrowheads="1"/>
          </p:cNvSpPr>
          <p:nvPr/>
        </p:nvSpPr>
        <p:spPr bwMode="auto">
          <a:xfrm>
            <a:off x="6705600" y="4343400"/>
            <a:ext cx="1598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e-IL" sz="2800">
                <a:latin typeface="Times New Roman" pitchFamily="18" charset="0"/>
                <a:cs typeface="Times New Roman" pitchFamily="18" charset="0"/>
              </a:rPr>
              <a:t>סבוכיות זמן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7336187" y="381000"/>
            <a:ext cx="124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Pop(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9" grpId="0" animBg="1"/>
      <p:bldP spid="49181" grpId="0"/>
      <p:bldP spid="49182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תרגיל</a:t>
            </a:r>
            <a:endParaRPr lang="he-IL" dirty="0"/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133600"/>
            <a:ext cx="7717937" cy="383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תרגיל</a:t>
            </a:r>
            <a:endParaRPr lang="he-IL" dirty="0"/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133600"/>
            <a:ext cx="7717937" cy="383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924944"/>
            <a:ext cx="8029605" cy="274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תרגיל</a:t>
            </a:r>
            <a:endParaRPr lang="he-I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4623381" cy="3415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5517232"/>
            <a:ext cx="6776115" cy="435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ערימה כמערך</a:t>
            </a:r>
            <a:endParaRPr lang="he-I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8152391" cy="38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תכונות הערימה</a:t>
            </a:r>
            <a:endParaRPr lang="he-I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060848"/>
            <a:ext cx="7472599" cy="3853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ערימה כמערך</a:t>
            </a:r>
            <a:endParaRPr lang="he-I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8152391" cy="38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פעולות בערימה</a:t>
            </a:r>
            <a:endParaRPr lang="he-IL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8280171" cy="1482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212976"/>
            <a:ext cx="4983435" cy="3166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פעולות בערימה</a:t>
            </a:r>
            <a:endParaRPr lang="he-I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12776"/>
            <a:ext cx="4659726" cy="5179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6884760" y="381000"/>
            <a:ext cx="16321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Push(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7931" name="Oval 43"/>
          <p:cNvSpPr>
            <a:spLocks noChangeArrowheads="1"/>
          </p:cNvSpPr>
          <p:nvPr/>
        </p:nvSpPr>
        <p:spPr bwMode="auto">
          <a:xfrm>
            <a:off x="3048000" y="8382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16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2" name="Oval 44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3" name="Oval 45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4" name="Oval 46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5" name="Oval 47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6" name="Oval 48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7" name="Oval 49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8" name="Oval 50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39" name="Oval 51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40" name="Oval 52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941" name="Line 53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3" name="Line 55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4" name="Line 56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6" name="Line 58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7" name="Line 59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8" name="Line 60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7949" name="Line 61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7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/>
      <p:bldP spid="37931" grpId="0" animBg="1"/>
      <p:bldP spid="37932" grpId="0" animBg="1"/>
      <p:bldP spid="37933" grpId="0" animBg="1"/>
      <p:bldP spid="37934" grpId="0" animBg="1"/>
      <p:bldP spid="37935" grpId="0" animBg="1"/>
      <p:bldP spid="37936" grpId="0" animBg="1"/>
      <p:bldP spid="37937" grpId="0" animBg="1"/>
      <p:bldP spid="37938" grpId="0" animBg="1"/>
      <p:bldP spid="37939" grpId="0" animBg="1"/>
      <p:bldP spid="37940" grpId="0" animBg="1"/>
      <p:bldP spid="37941" grpId="0" animBg="1"/>
      <p:bldP spid="37942" grpId="0" animBg="1"/>
      <p:bldP spid="37943" grpId="0" animBg="1"/>
      <p:bldP spid="37944" grpId="0" animBg="1"/>
      <p:bldP spid="37945" grpId="0" animBg="1"/>
      <p:bldP spid="37946" grpId="0" animBg="1"/>
      <p:bldP spid="37947" grpId="0" animBg="1"/>
      <p:bldP spid="37948" grpId="0" animBg="1"/>
      <p:bldP spid="379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3048000" y="8382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16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6" name="Oval 10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7" name="Oval 11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8" name="Oval 12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6446461" y="2743200"/>
            <a:ext cx="18117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push(13,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960" name="Line 24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5.55556E-6 L -0.02499 -0.14444 " pathEditMode="relative" ptsTypes="AA">
                                      <p:cBhvr>
                                        <p:cTn id="6" dur="20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3333 0.14445 " pathEditMode="relative" ptsTypes="AA">
                                      <p:cBhvr>
                                        <p:cTn id="8" dur="2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 animBg="1"/>
      <p:bldP spid="399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Oval 3"/>
          <p:cNvSpPr>
            <a:spLocks noChangeArrowheads="1"/>
          </p:cNvSpPr>
          <p:nvPr/>
        </p:nvSpPr>
        <p:spPr bwMode="auto">
          <a:xfrm>
            <a:off x="3048000" y="8382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16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19812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4114800" y="1676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14478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9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26670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7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36576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10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7" name="Oval 9"/>
          <p:cNvSpPr>
            <a:spLocks noChangeArrowheads="1"/>
          </p:cNvSpPr>
          <p:nvPr/>
        </p:nvSpPr>
        <p:spPr bwMode="auto">
          <a:xfrm>
            <a:off x="4724400" y="2590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10668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9" name="Oval 11"/>
          <p:cNvSpPr>
            <a:spLocks noChangeArrowheads="1"/>
          </p:cNvSpPr>
          <p:nvPr/>
        </p:nvSpPr>
        <p:spPr bwMode="auto">
          <a:xfrm>
            <a:off x="16002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8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20" name="Oval 12"/>
          <p:cNvSpPr>
            <a:spLocks noChangeArrowheads="1"/>
          </p:cNvSpPr>
          <p:nvPr/>
        </p:nvSpPr>
        <p:spPr bwMode="auto">
          <a:xfrm>
            <a:off x="2133600" y="35814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 flipH="1">
            <a:off x="24384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3505200" y="1295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 flipH="1">
            <a:off x="17526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 flipH="1" flipV="1">
            <a:off x="2438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 flipH="1">
            <a:off x="1371600" y="31242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1676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 flipH="1">
            <a:off x="24384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flipH="1">
            <a:off x="3962400" y="21336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29" name="Line 21"/>
          <p:cNvSpPr>
            <a:spLocks noChangeShapeType="1"/>
          </p:cNvSpPr>
          <p:nvPr/>
        </p:nvSpPr>
        <p:spPr bwMode="auto">
          <a:xfrm>
            <a:off x="4572000" y="21336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43031" name="Oval 23"/>
          <p:cNvSpPr>
            <a:spLocks noChangeArrowheads="1"/>
          </p:cNvSpPr>
          <p:nvPr/>
        </p:nvSpPr>
        <p:spPr bwMode="auto">
          <a:xfrm>
            <a:off x="2438400" y="2590800"/>
            <a:ext cx="533400" cy="533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he-IL" sz="2000" b="1">
                <a:ea typeface="Arial Unicode MS" pitchFamily="34" charset="-128"/>
                <a:cs typeface="Arial Unicode MS" pitchFamily="34" charset="-128"/>
              </a:rPr>
              <a:t>13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2743200" y="31242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auto">
          <a:xfrm>
            <a:off x="6446461" y="2743200"/>
            <a:ext cx="18117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push(13,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4.44444E-6 L -0.04999 -0.13333 " pathEditMode="relative" ptsTypes="AA">
                                      <p:cBhvr>
                                        <p:cTn id="6" dur="20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5.55556E-6 L 0.05001 0.13334 " pathEditMode="relative" ptsTypes="AA">
                                      <p:cBhvr>
                                        <p:cTn id="8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31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145</Words>
  <Application>Microsoft Office PowerPoint</Application>
  <PresentationFormat>On-screen Show (4:3)</PresentationFormat>
  <Paragraphs>127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ערכת נושא Office</vt:lpstr>
      <vt:lpstr>ערימה</vt:lpstr>
      <vt:lpstr>ערימה כמערך</vt:lpstr>
      <vt:lpstr>תכונות הערימה</vt:lpstr>
      <vt:lpstr>ערימה כמערך</vt:lpstr>
      <vt:lpstr>פעולות בערימה</vt:lpstr>
      <vt:lpstr>פעולות בערימה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תרגיל</vt:lpstr>
      <vt:lpstr>תרגיל</vt:lpstr>
      <vt:lpstr>תרגיל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ערימה</dc:title>
  <dc:creator>Yonatan</dc:creator>
  <cp:lastModifiedBy>yonatan</cp:lastModifiedBy>
  <cp:revision>5</cp:revision>
  <dcterms:created xsi:type="dcterms:W3CDTF">2014-11-09T08:10:56Z</dcterms:created>
  <dcterms:modified xsi:type="dcterms:W3CDTF">2014-11-09T14:10:58Z</dcterms:modified>
</cp:coreProperties>
</file>