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357" r:id="rId5"/>
    <p:sldId id="270" r:id="rId6"/>
    <p:sldId id="338" r:id="rId7"/>
    <p:sldId id="339" r:id="rId8"/>
    <p:sldId id="340" r:id="rId9"/>
    <p:sldId id="355" r:id="rId10"/>
    <p:sldId id="356" r:id="rId11"/>
    <p:sldId id="341" r:id="rId12"/>
    <p:sldId id="346" r:id="rId13"/>
    <p:sldId id="344" r:id="rId14"/>
    <p:sldId id="343" r:id="rId15"/>
    <p:sldId id="347" r:id="rId16"/>
    <p:sldId id="348" r:id="rId17"/>
    <p:sldId id="352" r:id="rId18"/>
    <p:sldId id="353" r:id="rId19"/>
    <p:sldId id="349" r:id="rId20"/>
    <p:sldId id="351" r:id="rId21"/>
    <p:sldId id="354" r:id="rId22"/>
    <p:sldId id="358" r:id="rId23"/>
    <p:sldId id="359" r:id="rId24"/>
    <p:sldId id="360" r:id="rId25"/>
    <p:sldId id="361" r:id="rId26"/>
    <p:sldId id="362" r:id="rId27"/>
    <p:sldId id="364" r:id="rId28"/>
    <p:sldId id="365" r:id="rId2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2796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930F80-A30C-4C0F-87DA-AB35DF11AB83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A10297-260C-4561-A5D5-A7B7366282E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0297-260C-4561-A5D5-A7B7366282EF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0297-260C-4561-A5D5-A7B7366282EF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0297-260C-4561-A5D5-A7B7366282EF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C2504-DDD7-410E-8B82-BCE29D10306F}" type="datetimeFigureOut">
              <a:rPr lang="he-IL" smtClean="0"/>
              <a:pPr/>
              <a:t>ו'/שבט/תשע"ו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תכנון </a:t>
            </a:r>
            <a:r>
              <a:rPr lang="he-IL" dirty="0" err="1" smtClean="0"/>
              <a:t>לינארי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האלגוריתם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800" dirty="0" smtClean="0"/>
              <a:t>בודקים בשורה של </a:t>
            </a:r>
            <a:r>
              <a:rPr lang="en-US" sz="2800" dirty="0" smtClean="0"/>
              <a:t>Z</a:t>
            </a:r>
            <a:r>
              <a:rPr lang="he-IL" sz="2800" dirty="0" smtClean="0"/>
              <a:t> אם יש מקדמים שליליים. אם כן, נבחר את המשתנה בעל המקדם השלילי ביותר (במינימום, המקדם החיובי ביותר)</a:t>
            </a:r>
            <a:r>
              <a:rPr lang="en-US" sz="2800" dirty="0" smtClean="0"/>
              <a:t> </a:t>
            </a:r>
            <a:r>
              <a:rPr lang="he-IL" sz="2800" dirty="0" smtClean="0"/>
              <a:t>והוא יהיה המשתנה שנכנס לבסיס. בערכים זהים הבחירה היא שרירותית.</a:t>
            </a:r>
          </a:p>
          <a:p>
            <a:r>
              <a:rPr lang="he-IL" sz="2800" dirty="0" smtClean="0"/>
              <a:t>לאחר שבחרנו משתנה נכנס, נסמן את העמודה שלו. נסתכל המנה של אגף ימין חלקי המקדם בעמודה שסומנה. נבחר את המשתנה היוצא לפי השורה של המנה המינימאלית. (הסבר: שהמנה היא מינימאלית זו ההגבלה החמורה ביותר של הגדלת משתנה). </a:t>
            </a:r>
          </a:p>
          <a:p>
            <a:r>
              <a:rPr lang="en-US" sz="2800" dirty="0" smtClean="0"/>
              <a:t> </a:t>
            </a:r>
            <a:r>
              <a:rPr lang="he-IL" sz="2800" dirty="0" smtClean="0"/>
              <a:t> נבצע פעולות שורה לאיפוס המקדמים בשורות שאינן אלו של המשתנה היוצא.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 - פתרון הבעיה הקודמת </a:t>
            </a:r>
            <a:endParaRPr lang="he-I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659025" cy="40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דואליות</a:t>
            </a:r>
            <a:endParaRPr lang="he-I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68509" cy="11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דואליות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e-IL" dirty="0" smtClean="0"/>
              <a:t>הצגה </a:t>
            </a:r>
            <a:r>
              <a:rPr lang="he-IL" dirty="0" err="1" smtClean="0"/>
              <a:t>פרימאלית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 smtClean="0"/>
              <a:t>הצגה </a:t>
            </a:r>
            <a:r>
              <a:rPr lang="he-IL" dirty="0" smtClean="0"/>
              <a:t>דואלית</a:t>
            </a:r>
            <a:endParaRPr lang="he-IL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3876005" cy="319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833413" cy="313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</a:t>
            </a:r>
            <a:endParaRPr lang="he-I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16280" cy="509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הצגה </a:t>
            </a:r>
            <a:r>
              <a:rPr lang="he-IL" dirty="0" err="1" smtClean="0"/>
              <a:t>מטריצית</a:t>
            </a:r>
            <a:endParaRPr lang="he-I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671519" cy="52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היחס בין פתרון דואלי לפתרון </a:t>
            </a:r>
            <a:r>
              <a:rPr lang="he-IL" dirty="0" err="1" smtClean="0"/>
              <a:t>פרימאלי</a:t>
            </a:r>
            <a:endParaRPr lang="he-I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66" y="1628800"/>
            <a:ext cx="8916234" cy="458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היחס בין פתרון דואלי לפתרון </a:t>
            </a:r>
            <a:r>
              <a:rPr lang="he-IL" dirty="0" err="1" smtClean="0"/>
              <a:t>פרימאלי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נניח שהגענו </a:t>
            </a:r>
            <a:r>
              <a:rPr lang="he-IL" dirty="0" err="1" smtClean="0"/>
              <a:t>לאיטרציה</a:t>
            </a:r>
            <a:r>
              <a:rPr lang="he-IL" dirty="0" smtClean="0"/>
              <a:t> האחרונה בטבלה.</a:t>
            </a:r>
          </a:p>
          <a:p>
            <a:r>
              <a:rPr lang="he-IL" dirty="0" smtClean="0"/>
              <a:t>תהי </a:t>
            </a:r>
            <a:r>
              <a:rPr lang="en-US" dirty="0" smtClean="0"/>
              <a:t>B</a:t>
            </a:r>
            <a:r>
              <a:rPr lang="he-IL" dirty="0" smtClean="0"/>
              <a:t> קבוצת המשתנים הבסיסיים (בגודל </a:t>
            </a:r>
            <a:r>
              <a:rPr lang="en-US" dirty="0" smtClean="0"/>
              <a:t>n</a:t>
            </a:r>
            <a:r>
              <a:rPr lang="he-IL" dirty="0" smtClean="0"/>
              <a:t>) ו-</a:t>
            </a:r>
            <a:r>
              <a:rPr lang="en-US" dirty="0" smtClean="0"/>
              <a:t>N</a:t>
            </a:r>
            <a:r>
              <a:rPr lang="he-IL" dirty="0" smtClean="0"/>
              <a:t> קבוצת המשתנים הלא בסיסיים (בגודל </a:t>
            </a:r>
            <a:r>
              <a:rPr lang="en-US" dirty="0" smtClean="0"/>
              <a:t>m</a:t>
            </a:r>
            <a:r>
              <a:rPr lang="he-IL" dirty="0" smtClean="0"/>
              <a:t>), </a:t>
            </a:r>
            <a:r>
              <a:rPr lang="en-US" dirty="0" smtClean="0"/>
              <a:t>c</a:t>
            </a:r>
            <a:r>
              <a:rPr lang="he-IL" dirty="0" smtClean="0"/>
              <a:t> המקדמים </a:t>
            </a:r>
            <a:r>
              <a:rPr lang="he-IL" dirty="0" err="1" smtClean="0"/>
              <a:t>באיטרציה</a:t>
            </a:r>
            <a:r>
              <a:rPr lang="he-IL" dirty="0" smtClean="0"/>
              <a:t> האחרונה בשורת ה-</a:t>
            </a:r>
            <a:r>
              <a:rPr lang="en-US" dirty="0" smtClean="0"/>
              <a:t>Z</a:t>
            </a:r>
            <a:r>
              <a:rPr lang="he-IL" dirty="0" smtClean="0"/>
              <a:t>. אז מתקיים: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4276386" cy="12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היחס בין פתרון דואלי לפתרון </a:t>
            </a:r>
            <a:r>
              <a:rPr lang="he-IL" dirty="0" err="1" smtClean="0"/>
              <a:t>פרימאלי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נניח שהגענו </a:t>
            </a:r>
            <a:r>
              <a:rPr lang="he-IL" dirty="0" err="1" smtClean="0"/>
              <a:t>לאיטרציה</a:t>
            </a:r>
            <a:r>
              <a:rPr lang="he-IL" dirty="0" smtClean="0"/>
              <a:t> האחרונה בטבלה.</a:t>
            </a:r>
          </a:p>
          <a:p>
            <a:r>
              <a:rPr lang="he-IL" dirty="0" smtClean="0"/>
              <a:t>תהי </a:t>
            </a:r>
            <a:r>
              <a:rPr lang="en-US" dirty="0" smtClean="0"/>
              <a:t>B</a:t>
            </a:r>
            <a:r>
              <a:rPr lang="he-IL" dirty="0" smtClean="0"/>
              <a:t> קבוצת המשתנים הבסיסיים (בגודל </a:t>
            </a:r>
            <a:r>
              <a:rPr lang="en-US" dirty="0" smtClean="0"/>
              <a:t>n</a:t>
            </a:r>
            <a:r>
              <a:rPr lang="he-IL" dirty="0" smtClean="0"/>
              <a:t>) ו-</a:t>
            </a:r>
            <a:r>
              <a:rPr lang="en-US" dirty="0" smtClean="0"/>
              <a:t>N</a:t>
            </a:r>
            <a:r>
              <a:rPr lang="he-IL" dirty="0" smtClean="0"/>
              <a:t> קבוצת המשתנים הלא בסיסיים (בגודל </a:t>
            </a:r>
            <a:r>
              <a:rPr lang="en-US" dirty="0" smtClean="0"/>
              <a:t>m</a:t>
            </a:r>
            <a:r>
              <a:rPr lang="he-IL" dirty="0" smtClean="0"/>
              <a:t>), </a:t>
            </a:r>
            <a:r>
              <a:rPr lang="en-US" dirty="0" smtClean="0"/>
              <a:t>c</a:t>
            </a:r>
            <a:r>
              <a:rPr lang="he-IL" dirty="0" smtClean="0"/>
              <a:t> המקדמים </a:t>
            </a:r>
            <a:r>
              <a:rPr lang="he-IL" dirty="0" err="1" smtClean="0"/>
              <a:t>באיטרציה</a:t>
            </a:r>
            <a:r>
              <a:rPr lang="he-IL" dirty="0" smtClean="0"/>
              <a:t> האחרונה בשורת ה-</a:t>
            </a:r>
            <a:r>
              <a:rPr lang="en-US" dirty="0" smtClean="0"/>
              <a:t>Z</a:t>
            </a:r>
            <a:r>
              <a:rPr lang="he-IL" dirty="0" smtClean="0"/>
              <a:t>. אז מתקיים: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4276386" cy="12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היחס בין פתרון דואלי לפתרון </a:t>
            </a:r>
            <a:r>
              <a:rPr lang="he-IL" dirty="0" err="1" smtClean="0"/>
              <a:t>פרימאלי</a:t>
            </a:r>
            <a:r>
              <a:rPr lang="he-IL" dirty="0" smtClean="0"/>
              <a:t> –</a:t>
            </a:r>
            <a:br>
              <a:rPr lang="he-IL" dirty="0" smtClean="0"/>
            </a:br>
            <a:r>
              <a:rPr lang="he-IL" dirty="0" smtClean="0"/>
              <a:t>לפי </a:t>
            </a:r>
            <a:r>
              <a:rPr lang="he-IL" dirty="0" smtClean="0"/>
              <a:t>דוגמא קודמת</a:t>
            </a:r>
            <a:r>
              <a:rPr lang="he-IL" dirty="0" smtClean="0"/>
              <a:t> </a:t>
            </a:r>
            <a:r>
              <a:rPr lang="he-IL" dirty="0" err="1" smtClean="0"/>
              <a:t>איטרציה</a:t>
            </a:r>
            <a:r>
              <a:rPr lang="he-IL" dirty="0" smtClean="0"/>
              <a:t> אחרונה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n=2</a:t>
            </a:r>
            <a:r>
              <a:rPr lang="he-IL" dirty="0" smtClean="0"/>
              <a:t>, </a:t>
            </a:r>
            <a:r>
              <a:rPr lang="en-US" dirty="0" smtClean="0"/>
              <a:t>m=3 </a:t>
            </a:r>
          </a:p>
          <a:p>
            <a:r>
              <a:rPr lang="he-IL" dirty="0" smtClean="0"/>
              <a:t>פונקצית המטרה הדואלית:</a:t>
            </a:r>
          </a:p>
          <a:p>
            <a:r>
              <a:rPr lang="he-IL" dirty="0" smtClean="0"/>
              <a:t> </a:t>
            </a:r>
          </a:p>
          <a:p>
            <a:r>
              <a:rPr lang="he-IL" dirty="0" smtClean="0"/>
              <a:t>שורת </a:t>
            </a:r>
            <a:r>
              <a:rPr lang="en-US" dirty="0" smtClean="0"/>
              <a:t>Z</a:t>
            </a:r>
            <a:r>
              <a:rPr lang="he-IL" dirty="0" smtClean="0"/>
              <a:t> של </a:t>
            </a:r>
            <a:r>
              <a:rPr lang="he-IL" dirty="0" err="1" smtClean="0"/>
              <a:t>האיטרציה</a:t>
            </a:r>
            <a:r>
              <a:rPr lang="he-IL" dirty="0" smtClean="0"/>
              <a:t> האחרונה:</a:t>
            </a:r>
          </a:p>
          <a:p>
            <a:endParaRPr lang="en-US" dirty="0" smtClean="0"/>
          </a:p>
          <a:p>
            <a:r>
              <a:rPr lang="he-IL" dirty="0" smtClean="0"/>
              <a:t>לכן </a:t>
            </a:r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 =0, Y</a:t>
            </a:r>
            <a:r>
              <a:rPr lang="en-US" baseline="-25000" dirty="0" smtClean="0"/>
              <a:t>2</a:t>
            </a:r>
            <a:r>
              <a:rPr lang="en-US" dirty="0" smtClean="0"/>
              <a:t>=3, Y</a:t>
            </a:r>
            <a:r>
              <a:rPr lang="en-US" baseline="-25000" dirty="0" smtClean="0"/>
              <a:t>3</a:t>
            </a:r>
            <a:r>
              <a:rPr lang="en-US" dirty="0" smtClean="0"/>
              <a:t>=1</a:t>
            </a:r>
            <a:r>
              <a:rPr lang="he-IL" dirty="0" smtClean="0"/>
              <a:t> </a:t>
            </a:r>
          </a:p>
          <a:p>
            <a:r>
              <a:rPr lang="en-US" dirty="0" smtClean="0"/>
              <a:t>W = 4*0 + 6*3 + 18*1 = 36 = Z </a:t>
            </a:r>
            <a:endParaRPr lang="he-IL" dirty="0" smtClean="0"/>
          </a:p>
          <a:p>
            <a:r>
              <a:rPr lang="he-IL" dirty="0" smtClean="0"/>
              <a:t>בהתאם למשפט הדואליות החזקה</a:t>
            </a:r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61048"/>
            <a:ext cx="5258874" cy="24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2884998" cy="34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דוגמא:</a:t>
            </a:r>
            <a:r>
              <a:rPr lang="en-US" dirty="0" smtClean="0"/>
              <a:t> </a:t>
            </a:r>
            <a:r>
              <a:rPr lang="he-IL" dirty="0" smtClean="0"/>
              <a:t>בעיית הדיאטה</a:t>
            </a:r>
            <a:endParaRPr lang="he-I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91624" cy="536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הוכיחו את משפטי הדואליות החזקה והחלשה.</a:t>
            </a:r>
          </a:p>
          <a:p>
            <a:r>
              <a:rPr lang="he-IL" sz="2400" dirty="0" smtClean="0"/>
              <a:t>פתרון (בהתבסס על אי השוויונות של הבעיות </a:t>
            </a:r>
            <a:r>
              <a:rPr lang="he-IL" sz="2400" dirty="0" err="1" smtClean="0"/>
              <a:t>הפרימאלית</a:t>
            </a:r>
            <a:r>
              <a:rPr lang="he-IL" sz="2400" dirty="0" smtClean="0"/>
              <a:t> והדואלית (שקופית 9):</a:t>
            </a:r>
          </a:p>
          <a:p>
            <a:endParaRPr lang="he-IL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96952"/>
            <a:ext cx="6603194" cy="33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429000"/>
            <a:ext cx="6241826" cy="31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56098"/>
            <a:ext cx="4051712" cy="290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הוכחת הדואליות החזקה: אם מתקיים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אז לפי משפט הדואליות החלשה הפתרון </a:t>
            </a:r>
            <a:r>
              <a:rPr lang="he-IL" dirty="0" err="1" smtClean="0"/>
              <a:t>הפרימאלי</a:t>
            </a:r>
            <a:r>
              <a:rPr lang="he-IL" dirty="0" smtClean="0"/>
              <a:t> חסום ע"י כל פתרון דואלי, בפרט זה. עקב השוויון לא ניתן להגדיל את הפתרון </a:t>
            </a:r>
            <a:r>
              <a:rPr lang="he-IL" dirty="0" err="1" smtClean="0"/>
              <a:t>הפרימאלי</a:t>
            </a:r>
            <a:r>
              <a:rPr lang="he-IL" dirty="0" smtClean="0"/>
              <a:t> יותר, לכן זהו פתרון </a:t>
            </a:r>
            <a:r>
              <a:rPr lang="he-IL" dirty="0" err="1" smtClean="0"/>
              <a:t>פרימאלי</a:t>
            </a:r>
            <a:r>
              <a:rPr lang="he-IL" dirty="0" smtClean="0"/>
              <a:t> </a:t>
            </a:r>
            <a:r>
              <a:rPr lang="he-IL" dirty="0" err="1" smtClean="0"/>
              <a:t>מקסימלי</a:t>
            </a:r>
            <a:r>
              <a:rPr lang="he-IL" dirty="0" smtClean="0"/>
              <a:t>. באופן דומה לא ניתן להקטין יותר את הפתרון הדואלי, לכן הוא מינימאלי. </a:t>
            </a:r>
          </a:p>
          <a:p>
            <a:endParaRPr lang="he-I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2343422" cy="9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2 – דוגמא לפתרון דואלי מלא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הבעיה </a:t>
            </a:r>
            <a:r>
              <a:rPr lang="he-IL" dirty="0" err="1" smtClean="0"/>
              <a:t>הפרימאלית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(הפעם המשתנים </a:t>
            </a:r>
            <a:r>
              <a:rPr lang="he-IL" dirty="0" err="1" smtClean="0"/>
              <a:t>הפרימאלים</a:t>
            </a:r>
            <a:r>
              <a:rPr lang="he-IL" dirty="0" smtClean="0"/>
              <a:t> הם </a:t>
            </a:r>
            <a:r>
              <a:rPr lang="en-US" dirty="0" smtClean="0"/>
              <a:t>y</a:t>
            </a:r>
            <a:r>
              <a:rPr lang="he-IL" dirty="0" smtClean="0"/>
              <a:t>)</a:t>
            </a:r>
            <a:endParaRPr lang="he-IL" dirty="0"/>
          </a:p>
        </p:txBody>
      </p:sp>
      <p:pic>
        <p:nvPicPr>
          <p:cNvPr id="4" name="מציין מיקום תוכן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הבעיה הדואלית, משתנים דואלים ב-</a:t>
            </a:r>
            <a:r>
              <a:rPr lang="en-US" dirty="0" smtClean="0"/>
              <a:t>x</a:t>
            </a:r>
            <a:endParaRPr lang="he-IL" dirty="0"/>
          </a:p>
        </p:txBody>
      </p:sp>
      <p:pic>
        <p:nvPicPr>
          <p:cNvPr id="4" name="מציין מיקום תוכן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טבלה 1</a:t>
            </a:r>
            <a:endParaRPr lang="he-IL" dirty="0"/>
          </a:p>
        </p:txBody>
      </p:sp>
      <p:pic>
        <p:nvPicPr>
          <p:cNvPr id="4" name="מציין מיקום תוכן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טבלה 2</a:t>
            </a:r>
            <a:endParaRPr lang="he-IL" dirty="0"/>
          </a:p>
        </p:txBody>
      </p:sp>
      <p:pic>
        <p:nvPicPr>
          <p:cNvPr id="4" name="מציין מיקום תוכן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טבלה 3</a:t>
            </a:r>
            <a:endParaRPr lang="he-IL" dirty="0"/>
          </a:p>
        </p:txBody>
      </p:sp>
      <p:pic>
        <p:nvPicPr>
          <p:cNvPr id="4" name="מציין מיקום תוכן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חזרה למשתנים </a:t>
            </a:r>
            <a:r>
              <a:rPr lang="he-IL" dirty="0" err="1" smtClean="0"/>
              <a:t>הפרימאלים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(לפי שקופית 18)</a:t>
            </a:r>
            <a:endParaRPr lang="he-IL" dirty="0"/>
          </a:p>
        </p:txBody>
      </p:sp>
      <p:pic>
        <p:nvPicPr>
          <p:cNvPr id="4" name="מציין מיקום תוכן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דוגמא:</a:t>
            </a:r>
            <a:r>
              <a:rPr lang="en-US" dirty="0" smtClean="0"/>
              <a:t> </a:t>
            </a:r>
            <a:r>
              <a:rPr lang="he-IL" dirty="0" smtClean="0"/>
              <a:t>בעיית הדיאטה</a:t>
            </a:r>
            <a:endParaRPr lang="he-I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33507" cy="442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המשמעות הגיאומטרית של בעיית תכנון </a:t>
            </a:r>
            <a:r>
              <a:rPr lang="he-IL" dirty="0" err="1" smtClean="0"/>
              <a:t>לינארי</a:t>
            </a:r>
            <a:r>
              <a:rPr lang="he-IL" dirty="0" smtClean="0"/>
              <a:t> – דוגמא בדו ממד</a:t>
            </a:r>
            <a:endParaRPr lang="he-IL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995470" cy="51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המשמעות </a:t>
            </a:r>
            <a:r>
              <a:rPr lang="he-IL" dirty="0" smtClean="0"/>
              <a:t>הגיאומטרית – רב ממד</a:t>
            </a:r>
            <a:endParaRPr lang="he-IL" dirty="0"/>
          </a:p>
        </p:txBody>
      </p:sp>
      <p:pic>
        <p:nvPicPr>
          <p:cNvPr id="21506" name="Picture 2" descr="C:\Users\max\Downloads\Simplex-method-3-dimension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525963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340768"/>
            <a:ext cx="3528392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800" dirty="0" smtClean="0"/>
              <a:t>כל אילוץ אי שוויון מגדיר חצי מרחב (היפר מישור מחלק מרחב לשניים)</a:t>
            </a:r>
          </a:p>
          <a:p>
            <a:endParaRPr lang="he-IL" sz="2800" dirty="0" smtClean="0"/>
          </a:p>
          <a:p>
            <a:pPr>
              <a:buFont typeface="Arial" pitchFamily="34" charset="0"/>
              <a:buChar char="•"/>
            </a:pPr>
            <a:r>
              <a:rPr lang="he-IL" sz="2800" dirty="0" smtClean="0"/>
              <a:t>אוסף החיתוכים נקרא </a:t>
            </a:r>
            <a:r>
              <a:rPr lang="he-IL" sz="2800" dirty="0" err="1" smtClean="0"/>
              <a:t>פוליטופ</a:t>
            </a:r>
            <a:r>
              <a:rPr lang="he-IL" sz="2800" dirty="0" smtClean="0"/>
              <a:t>, גוף קמור במרחב שהפאות שלו הן חלקי מישורי האילוצים.</a:t>
            </a:r>
          </a:p>
          <a:p>
            <a:pPr>
              <a:buFont typeface="Arial" pitchFamily="34" charset="0"/>
              <a:buChar char="•"/>
            </a:pPr>
            <a:endParaRPr lang="he-IL" sz="2800" dirty="0" smtClean="0"/>
          </a:p>
          <a:p>
            <a:pPr>
              <a:buFont typeface="Arial" pitchFamily="34" charset="0"/>
              <a:buChar char="•"/>
            </a:pPr>
            <a:r>
              <a:rPr lang="he-IL" sz="2800" dirty="0" smtClean="0"/>
              <a:t>נקודות הקיצון במפגש הפאות</a:t>
            </a:r>
          </a:p>
          <a:p>
            <a:pPr>
              <a:buFont typeface="Arial" pitchFamily="34" charset="0"/>
              <a:buChar char="•"/>
            </a:pP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מעבר לצורה הקנונית שיש אילוצי אי שוויון - דוגמא</a:t>
            </a:r>
            <a:endParaRPr lang="he-IL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883106" cy="366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589240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 בצורה הקנונית פונקצית המטרה היא מקסימיזציה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 smtClean="0"/>
              <a:t>מעבר לצורה הקנונית שיש אילוצי אי שוויון - דוגמא</a:t>
            </a:r>
            <a:endParaRPr lang="he-I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869160"/>
            <a:ext cx="748883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400" dirty="0" smtClean="0"/>
              <a:t>עברנו </a:t>
            </a:r>
            <a:r>
              <a:rPr lang="he-IL" sz="2400" dirty="0" err="1" smtClean="0"/>
              <a:t>לשוויונים</a:t>
            </a:r>
            <a:r>
              <a:rPr lang="he-IL" sz="2400" dirty="0" smtClean="0"/>
              <a:t> באמצעות הוספת משתני דמה שמבטאים את התוספת האפשרית ללא הפרה של אילוץ</a:t>
            </a:r>
          </a:p>
          <a:p>
            <a:pPr>
              <a:buFont typeface="Arial" pitchFamily="34" charset="0"/>
              <a:buChar char="•"/>
            </a:pPr>
            <a:r>
              <a:rPr lang="he-IL" sz="2400" dirty="0" smtClean="0"/>
              <a:t> </a:t>
            </a:r>
            <a:r>
              <a:rPr lang="he-IL" sz="2400" dirty="0" smtClean="0"/>
              <a:t>האי-</a:t>
            </a:r>
            <a:r>
              <a:rPr lang="he-IL" sz="2400" dirty="0" err="1" smtClean="0"/>
              <a:t>שוויונים</a:t>
            </a:r>
            <a:r>
              <a:rPr lang="he-IL" sz="2400" dirty="0" smtClean="0"/>
              <a:t> היחידים שנותרו הן החיוביות של המשתנים (כולל משתני הדמה)</a:t>
            </a:r>
            <a:endParaRPr lang="he-IL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348794" cy="29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האלגוריתם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800" dirty="0" smtClean="0"/>
              <a:t>בודקים בשורה של </a:t>
            </a:r>
            <a:r>
              <a:rPr lang="en-US" sz="2800" dirty="0" smtClean="0"/>
              <a:t>Z</a:t>
            </a:r>
            <a:r>
              <a:rPr lang="he-IL" sz="2800" dirty="0" smtClean="0"/>
              <a:t> אם יש מקדמים שליליים. אם כן, נבחר את המשתנה בעל המקדם השלילי ביותר (במינימום, המקדם החיובי ביותר)</a:t>
            </a:r>
            <a:r>
              <a:rPr lang="en-US" sz="2800" dirty="0" smtClean="0"/>
              <a:t> </a:t>
            </a:r>
            <a:r>
              <a:rPr lang="he-IL" sz="2800" dirty="0" smtClean="0"/>
              <a:t>והוא יהיה המשתנה שנכנס לבסיס. בערכים זהים הבחירה היא שרירותית.</a:t>
            </a:r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האלגוריתם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800" dirty="0" smtClean="0"/>
              <a:t>בודקים בשורה של </a:t>
            </a:r>
            <a:r>
              <a:rPr lang="en-US" sz="2800" dirty="0" smtClean="0"/>
              <a:t>Z</a:t>
            </a:r>
            <a:r>
              <a:rPr lang="he-IL" sz="2800" dirty="0" smtClean="0"/>
              <a:t> אם יש מקדמים שליליים. אם כן, נבחר את המשתנה בעל המקדם השלילי ביותר (במינימום, המקדם החיובי ביותר)</a:t>
            </a:r>
            <a:r>
              <a:rPr lang="en-US" sz="2800" dirty="0" smtClean="0"/>
              <a:t> </a:t>
            </a:r>
            <a:r>
              <a:rPr lang="he-IL" sz="2800" dirty="0" smtClean="0"/>
              <a:t>והוא יהיה המשתנה שנכנס לבסיס. בערכים זהים הבחירה היא שרירותית.</a:t>
            </a:r>
          </a:p>
          <a:p>
            <a:r>
              <a:rPr lang="he-IL" sz="2800" dirty="0" smtClean="0"/>
              <a:t>לאחר שבחרנו משתנה נכנס, נסמן את העמודה שלו. נסתכל המנה של אגף ימין חלקי המקדם בעמודה שסומנה. נבחר את המשתנה היוצא לפי השורה של המנה המינימאלית. (הסבר: שהמנה היא מינימאלית זו ההגבלה החמורה ביותר של הגדלת משתנה). </a:t>
            </a:r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582</Words>
  <Application>Microsoft Office PowerPoint</Application>
  <PresentationFormat>‫הצגה על המסך (4:3)</PresentationFormat>
  <Paragraphs>67</Paragraphs>
  <Slides>28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29" baseType="lpstr">
      <vt:lpstr>ערכת נושא Office</vt:lpstr>
      <vt:lpstr>תכנון לינארי</vt:lpstr>
      <vt:lpstr>דוגמא: בעיית הדיאטה</vt:lpstr>
      <vt:lpstr>דוגמא: בעיית הדיאטה</vt:lpstr>
      <vt:lpstr>המשמעות הגיאומטרית של בעיית תכנון לינארי – דוגמא בדו ממד</vt:lpstr>
      <vt:lpstr>המשמעות הגיאומטרית – רב ממד</vt:lpstr>
      <vt:lpstr>מעבר לצורה הקנונית שיש אילוצי אי שוויון - דוגמא</vt:lpstr>
      <vt:lpstr>מעבר לצורה הקנונית שיש אילוצי אי שוויון - דוגמא</vt:lpstr>
      <vt:lpstr>האלגוריתם</vt:lpstr>
      <vt:lpstr>האלגוריתם</vt:lpstr>
      <vt:lpstr>האלגוריתם</vt:lpstr>
      <vt:lpstr>דוגמא - פתרון הבעיה הקודמת </vt:lpstr>
      <vt:lpstr>דואליות</vt:lpstr>
      <vt:lpstr>דואליות</vt:lpstr>
      <vt:lpstr>דוגמא</vt:lpstr>
      <vt:lpstr>הצגה מטריצית</vt:lpstr>
      <vt:lpstr>היחס בין פתרון דואלי לפתרון פרימאלי</vt:lpstr>
      <vt:lpstr>היחס בין פתרון דואלי לפתרון פרימאלי</vt:lpstr>
      <vt:lpstr>היחס בין פתרון דואלי לפתרון פרימאלי</vt:lpstr>
      <vt:lpstr>היחס בין פתרון דואלי לפתרון פרימאלי – לפי דוגמא קודמת איטרציה אחרונה</vt:lpstr>
      <vt:lpstr>תרגיל 1</vt:lpstr>
      <vt:lpstr>תרגיל 1</vt:lpstr>
      <vt:lpstr>תרגיל 2 – דוגמא לפתרון דואלי מלא</vt:lpstr>
      <vt:lpstr>הבעיה הפרימאלית (הפעם המשתנים הפרימאלים הם y)</vt:lpstr>
      <vt:lpstr>הבעיה הדואלית, משתנים דואלים ב-x</vt:lpstr>
      <vt:lpstr>טבלה 1</vt:lpstr>
      <vt:lpstr>טבלה 2</vt:lpstr>
      <vt:lpstr>טבלה 3</vt:lpstr>
      <vt:lpstr>חזרה למשתנים הפרימאלים (לפי שקופית 18)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תכנות לינארי</dc:title>
  <dc:creator>Yonatan</dc:creator>
  <cp:lastModifiedBy>Yonatan</cp:lastModifiedBy>
  <cp:revision>154</cp:revision>
  <dcterms:created xsi:type="dcterms:W3CDTF">2015-01-24T15:00:04Z</dcterms:created>
  <dcterms:modified xsi:type="dcterms:W3CDTF">2016-01-17T00:03:54Z</dcterms:modified>
</cp:coreProperties>
</file>