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sldIdLst>
    <p:sldId id="437" r:id="rId2"/>
    <p:sldId id="442" r:id="rId3"/>
    <p:sldId id="439" r:id="rId4"/>
    <p:sldId id="440" r:id="rId5"/>
    <p:sldId id="441" r:id="rId6"/>
    <p:sldId id="310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375" r:id="rId39"/>
    <p:sldId id="376" r:id="rId40"/>
    <p:sldId id="377" r:id="rId41"/>
    <p:sldId id="378" r:id="rId42"/>
    <p:sldId id="379" r:id="rId43"/>
    <p:sldId id="380" r:id="rId44"/>
    <p:sldId id="381" r:id="rId45"/>
    <p:sldId id="382" r:id="rId46"/>
    <p:sldId id="383" r:id="rId47"/>
    <p:sldId id="384" r:id="rId48"/>
    <p:sldId id="385" r:id="rId49"/>
    <p:sldId id="386" r:id="rId50"/>
    <p:sldId id="387" r:id="rId51"/>
    <p:sldId id="388" r:id="rId52"/>
    <p:sldId id="389" r:id="rId53"/>
    <p:sldId id="390" r:id="rId54"/>
    <p:sldId id="391" r:id="rId55"/>
    <p:sldId id="392" r:id="rId56"/>
    <p:sldId id="393" r:id="rId57"/>
    <p:sldId id="394" r:id="rId58"/>
    <p:sldId id="395" r:id="rId59"/>
    <p:sldId id="396" r:id="rId60"/>
    <p:sldId id="397" r:id="rId61"/>
    <p:sldId id="398" r:id="rId62"/>
    <p:sldId id="399" r:id="rId63"/>
    <p:sldId id="400" r:id="rId64"/>
    <p:sldId id="401" r:id="rId65"/>
    <p:sldId id="402" r:id="rId66"/>
    <p:sldId id="403" r:id="rId67"/>
    <p:sldId id="404" r:id="rId68"/>
    <p:sldId id="405" r:id="rId69"/>
    <p:sldId id="406" r:id="rId70"/>
    <p:sldId id="407" r:id="rId71"/>
    <p:sldId id="408" r:id="rId72"/>
    <p:sldId id="409" r:id="rId73"/>
    <p:sldId id="410" r:id="rId74"/>
    <p:sldId id="411" r:id="rId75"/>
    <p:sldId id="413" r:id="rId76"/>
    <p:sldId id="414" r:id="rId77"/>
    <p:sldId id="415" r:id="rId78"/>
    <p:sldId id="416" r:id="rId79"/>
    <p:sldId id="417" r:id="rId80"/>
    <p:sldId id="418" r:id="rId81"/>
    <p:sldId id="419" r:id="rId82"/>
    <p:sldId id="420" r:id="rId83"/>
    <p:sldId id="421" r:id="rId84"/>
    <p:sldId id="422" r:id="rId85"/>
    <p:sldId id="423" r:id="rId86"/>
    <p:sldId id="424" r:id="rId87"/>
    <p:sldId id="425" r:id="rId88"/>
    <p:sldId id="426" r:id="rId89"/>
    <p:sldId id="427" r:id="rId90"/>
    <p:sldId id="428" r:id="rId91"/>
    <p:sldId id="429" r:id="rId92"/>
    <p:sldId id="430" r:id="rId93"/>
    <p:sldId id="431" r:id="rId94"/>
    <p:sldId id="432" r:id="rId95"/>
    <p:sldId id="433" r:id="rId96"/>
    <p:sldId id="434" r:id="rId97"/>
    <p:sldId id="435" r:id="rId98"/>
    <p:sldId id="436" r:id="rId99"/>
    <p:sldId id="443" r:id="rId10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0000FF"/>
    <a:srgbClr val="EAEAEA"/>
    <a:srgbClr val="FF0000"/>
    <a:srgbClr val="2EC323"/>
    <a:srgbClr val="5CEE5C"/>
    <a:srgbClr val="008000"/>
    <a:srgbClr val="000000"/>
    <a:srgbClr val="FEEB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85" autoAdjust="0"/>
    <p:restoredTop sz="93482" autoAdjust="0"/>
  </p:normalViewPr>
  <p:slideViewPr>
    <p:cSldViewPr>
      <p:cViewPr varScale="1">
        <p:scale>
          <a:sx n="101" d="100"/>
          <a:sy n="101" d="100"/>
        </p:scale>
        <p:origin x="-504" y="-96"/>
      </p:cViewPr>
      <p:guideLst>
        <p:guide orient="horz" pos="3045"/>
        <p:guide pos="2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B7194-39ED-47DA-AEBB-377F2EA39D7A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6D564-76CE-431A-A0CA-55FFF65890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2419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195"/>
                  </a:schemeClr>
                </a:solidFill>
              </a14:hiddenFill>
            </a:ext>
          </a:extLst>
        </p:spPr>
        <p:txBody>
          <a:bodyPr/>
          <a:lstStyle>
            <a:lvl1pPr defTabSz="89367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defTabSz="89367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defTabSz="89367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defTabSz="89367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defTabSz="89367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defTabSz="893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defTabSz="893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defTabSz="893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defTabSz="893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0EE2946-0060-49E1-AB15-C73B85866696}" type="slidenum">
              <a:rPr lang="he-IL" sz="1200"/>
              <a:pPr/>
              <a:t>1</a:t>
            </a:fld>
            <a:endParaRPr lang="en-US" sz="1200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998" y="686474"/>
            <a:ext cx="4941072" cy="3428114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981" y="4342687"/>
            <a:ext cx="5032041" cy="4115627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712" tIns="46356" rIns="92712" bIns="46356"/>
          <a:lstStyle/>
          <a:p>
            <a:endParaRPr lang="he-I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195"/>
                  </a:schemeClr>
                </a:solidFill>
              </a14:hiddenFill>
            </a:ext>
          </a:extLst>
        </p:spPr>
        <p:txBody>
          <a:bodyPr/>
          <a:lstStyle>
            <a:lvl1pPr defTabSz="89367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defTabSz="89367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defTabSz="89367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defTabSz="89367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defTabSz="89367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defTabSz="893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defTabSz="893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defTabSz="893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defTabSz="893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A594B16-AE47-46A2-9083-F0212488588A}" type="slidenum">
              <a:rPr lang="he-IL" sz="1200"/>
              <a:pPr/>
              <a:t>2</a:t>
            </a:fld>
            <a:endParaRPr lang="en-US" sz="1200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981" y="4342687"/>
            <a:ext cx="5032041" cy="4115627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712" tIns="46356" rIns="92712" bIns="46356"/>
          <a:lstStyle/>
          <a:p>
            <a:endParaRPr lang="he-I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195"/>
                  </a:schemeClr>
                </a:solidFill>
              </a14:hiddenFill>
            </a:ext>
          </a:extLst>
        </p:spPr>
        <p:txBody>
          <a:bodyPr/>
          <a:lstStyle>
            <a:lvl1pPr defTabSz="89367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defTabSz="89367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defTabSz="89367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defTabSz="89367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defTabSz="89367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defTabSz="893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defTabSz="893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defTabSz="893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defTabSz="893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782C7F0-7B2D-42DA-B5FA-FFF86398C456}" type="slidenum">
              <a:rPr lang="he-IL" sz="1200"/>
              <a:pPr/>
              <a:t>3</a:t>
            </a:fld>
            <a:endParaRPr lang="en-US" sz="1200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981" y="4342687"/>
            <a:ext cx="5032041" cy="4115627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712" tIns="46356" rIns="92712" bIns="46356"/>
          <a:lstStyle/>
          <a:p>
            <a:endParaRPr lang="he-I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195"/>
                  </a:schemeClr>
                </a:solidFill>
              </a14:hiddenFill>
            </a:ext>
          </a:extLst>
        </p:spPr>
        <p:txBody>
          <a:bodyPr/>
          <a:lstStyle>
            <a:lvl1pPr defTabSz="89367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defTabSz="89367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defTabSz="89367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defTabSz="89367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defTabSz="89367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defTabSz="893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defTabSz="893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defTabSz="893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defTabSz="893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6D23987-DDF5-4A6A-85FF-5A33596A1DCB}" type="slidenum">
              <a:rPr lang="he-IL" sz="1200"/>
              <a:pPr/>
              <a:t>4</a:t>
            </a:fld>
            <a:endParaRPr lang="en-US" sz="1200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06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45105" y="4860643"/>
                <a:ext cx="5209094" cy="4606501"/>
              </a:xfr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00436" tIns="50218" rIns="100436" bIns="50218"/>
              <a:lstStyle/>
              <a:p>
                <a:pPr defTabSz="990478">
                  <a:defRPr/>
                </a:pPr>
                <a:r>
                  <a:rPr lang="he-IL" sz="1300" dirty="0">
                    <a:latin typeface="Comic Sans MS" pitchFamily="66" charset="0"/>
                  </a:rPr>
                  <a:t>המספרים </a:t>
                </a:r>
                <a14:m>
                  <m:oMath xmlns:m="http://schemas.openxmlformats.org/officeDocument/2006/math">
                    <m:r>
                      <a:rPr lang="he-IL" sz="1300" i="1">
                        <a:latin typeface="Cambria Math"/>
                      </a:rPr>
                      <m:t>329</m:t>
                    </m:r>
                  </m:oMath>
                </a14:m>
                <a:r>
                  <a:rPr lang="he-IL" sz="1300" dirty="0">
                    <a:latin typeface="Comic Sans MS" pitchFamily="66" charset="0"/>
                  </a:rPr>
                  <a:t> ו- </a:t>
                </a:r>
                <a14:m>
                  <m:oMath xmlns:m="http://schemas.openxmlformats.org/officeDocument/2006/math">
                    <m:r>
                      <a:rPr lang="he-IL" sz="1300" i="1">
                        <a:latin typeface="Cambria Math"/>
                      </a:rPr>
                      <m:t>720</m:t>
                    </m:r>
                  </m:oMath>
                </a14:m>
                <a:r>
                  <a:rPr lang="he-IL" sz="1300" dirty="0">
                    <a:latin typeface="Comic Sans MS" pitchFamily="66" charset="0"/>
                  </a:rPr>
                  <a:t> לא במקומם בסדר </a:t>
                </a:r>
                <a:r>
                  <a:rPr lang="he-IL" sz="1300" dirty="0" err="1">
                    <a:latin typeface="Comic Sans MS" pitchFamily="66" charset="0"/>
                  </a:rPr>
                  <a:t>הממויינת</a:t>
                </a:r>
                <a:r>
                  <a:rPr lang="he-IL" sz="1300" dirty="0">
                    <a:latin typeface="Comic Sans MS" pitchFamily="66" charset="0"/>
                  </a:rPr>
                  <a:t> (למעשה, הם החליפו מקומות).</a:t>
                </a:r>
                <a:endParaRPr lang="en-US" sz="13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6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81950" y="3879924"/>
                <a:ext cx="4861006" cy="3677061"/>
              </a:xfr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5592" tIns="42796" rIns="85592" bIns="42796"/>
              <a:lstStyle/>
              <a:p>
                <a:pPr algn="r" defTabSz="844083" rtl="1">
                  <a:defRPr/>
                </a:pPr>
                <a:r>
                  <a:rPr lang="he-IL" sz="1100" dirty="0" smtClean="0">
                    <a:latin typeface="Comic Sans MS" pitchFamily="66" charset="0"/>
                  </a:rPr>
                  <a:t>המספרים </a:t>
                </a:r>
                <a:r>
                  <a:rPr lang="he-IL" sz="1100" dirty="0" smtClean="0">
                    <a:latin typeface="Cambria Math"/>
                  </a:rPr>
                  <a:t>329</a:t>
                </a:r>
                <a:r>
                  <a:rPr lang="he-IL" sz="1100" dirty="0" smtClean="0">
                    <a:latin typeface="Comic Sans MS" pitchFamily="66" charset="0"/>
                  </a:rPr>
                  <a:t> ו- </a:t>
                </a:r>
                <a:r>
                  <a:rPr lang="he-IL" sz="1100" dirty="0" smtClean="0">
                    <a:latin typeface="Cambria Math"/>
                  </a:rPr>
                  <a:t>720</a:t>
                </a:r>
                <a:r>
                  <a:rPr lang="he-IL" sz="1100" dirty="0" smtClean="0">
                    <a:latin typeface="Comic Sans MS" pitchFamily="66" charset="0"/>
                  </a:rPr>
                  <a:t> לא במקומם בסדר הממויינת (למעשה, הם החליפו מקומות).</a:t>
                </a:r>
                <a:endParaRPr lang="en-US" sz="1100" dirty="0">
                  <a:latin typeface="Comic Sans MS" pitchFamily="66" charset="0"/>
                </a:endParaRPr>
              </a:p>
            </p:txBody>
          </p:sp>
        </mc:Fallback>
      </mc:AlternateContent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195"/>
                  </a:schemeClr>
                </a:solidFill>
              </a14:hiddenFill>
            </a:ext>
          </a:extLst>
        </p:spPr>
        <p:txBody>
          <a:bodyPr/>
          <a:lstStyle>
            <a:lvl1pPr defTabSz="89367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defTabSz="89367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defTabSz="89367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defTabSz="89367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defTabSz="89367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defTabSz="893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defTabSz="893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defTabSz="893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defTabSz="89367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7AC0B51-88FC-4CAA-9293-84BC26257503}" type="slidenum">
              <a:rPr lang="he-IL" sz="1200"/>
              <a:pPr/>
              <a:t>5</a:t>
            </a:fld>
            <a:endParaRPr lang="en-US" sz="1200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981" y="4342687"/>
            <a:ext cx="5032041" cy="4115627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712" tIns="46356" rIns="92712" bIns="46356"/>
          <a:lstStyle/>
          <a:p>
            <a:endParaRPr lang="he-I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4" name="Rectangle 3"/>
          <p:cNvSpPr/>
          <p:nvPr userDrawn="1"/>
        </p:nvSpPr>
        <p:spPr>
          <a:xfrm>
            <a:off x="972000" y="857232"/>
            <a:ext cx="7200000" cy="25200"/>
          </a:xfrm>
          <a:prstGeom prst="rect">
            <a:avLst/>
          </a:prstGeom>
          <a:solidFill>
            <a:schemeClr val="dk2"/>
          </a:solidFill>
          <a:ln>
            <a:noFill/>
          </a:ln>
          <a:effectLst/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88000" y="1170000"/>
            <a:ext cx="8542800" cy="520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03571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17252"/>
            <a:ext cx="8229600" cy="67469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e-IL" dirty="0"/>
          </a:p>
        </p:txBody>
      </p:sp>
      <p:sp>
        <p:nvSpPr>
          <p:cNvPr id="7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5496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rtl="0"/>
            <a:r>
              <a:rPr lang="en-US" smtClean="0"/>
              <a:t>© cs,Technion</a:t>
            </a:r>
            <a:endParaRPr lang="he-IL" dirty="0"/>
          </a:p>
        </p:txBody>
      </p:sp>
      <p:sp>
        <p:nvSpPr>
          <p:cNvPr id="8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DAF22AC9-109E-4E4D-92F9-530E51D9A3A2}" type="slidenum">
              <a:rPr lang="he-IL" smtClean="0"/>
              <a:pPr algn="r"/>
              <a:t>‹#›</a:t>
            </a:fld>
            <a:endParaRPr lang="he-IL" dirty="0"/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>
          <a:xfrm>
            <a:off x="1486497" y="0"/>
            <a:ext cx="6253855" cy="76358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512000" y="674696"/>
            <a:ext cx="6120000" cy="18000"/>
          </a:xfrm>
          <a:prstGeom prst="rect">
            <a:avLst/>
          </a:prstGeom>
          <a:solidFill>
            <a:schemeClr val="dk2"/>
          </a:solidFill>
          <a:ln>
            <a:noFill/>
          </a:ln>
          <a:effectLst/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98800"/>
            <a:ext cx="8730000" cy="493200"/>
          </a:xfrm>
        </p:spPr>
        <p:txBody>
          <a:bodyPr/>
          <a:lstStyle>
            <a:lvl1pPr algn="r" rtl="1">
              <a:defRPr lang="en-US" sz="2600" b="1" u="sng" kern="1200" smtClea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0"/>
          </p:nvPr>
        </p:nvSpPr>
        <p:spPr>
          <a:xfrm>
            <a:off x="277672" y="800708"/>
            <a:ext cx="8542800" cy="55784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9720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78D04B-6A46-4289-997E-9E92A82344B0}" type="datetime1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7EDB3B-091D-4B71-BB88-6359D01CDB39}" type="datetime1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56E97-E805-4B90-9C26-300E1528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A6FABC-9170-4894-BCC2-CC18C1055943}" type="datetime1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56E97-E805-4B90-9C26-300E1528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A8F204-195B-4F54-A9EE-7EE4FE0CE7D3}" type="datetime1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56E97-E805-4B90-9C26-300E1528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F5FF5A-7EEF-46EB-96C0-35879E3D523D}" type="datetime1">
              <a:rPr lang="en-US" smtClean="0"/>
              <a:pPr/>
              <a:t>11/30/2014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56E97-E805-4B90-9C26-300E1528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649418-B872-40DF-B78F-4BE2F6FAEDBD}" type="datetime1">
              <a:rPr lang="en-US" smtClean="0"/>
              <a:pPr/>
              <a:t>11/30/2014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56E97-E805-4B90-9C26-300E1528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000" y="0"/>
            <a:ext cx="8730000" cy="85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524" y="1171289"/>
            <a:ext cx="8541261" cy="5210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626103" y="6453143"/>
            <a:ext cx="426987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56E97-E805-4B90-9C26-300E1528875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902" y="6500813"/>
            <a:ext cx="140294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he-IL" sz="1000" dirty="0" smtClean="0">
                <a:solidFill>
                  <a:schemeClr val="bg1">
                    <a:lumMod val="50000"/>
                  </a:schemeClr>
                </a:solidFill>
              </a:rPr>
              <a:t>אלגוריתמים 1 </a:t>
            </a:r>
            <a:r>
              <a:rPr lang="he-IL" sz="1000" dirty="0">
                <a:solidFill>
                  <a:schemeClr val="bg1">
                    <a:lumMod val="50000"/>
                  </a:schemeClr>
                </a:solidFill>
              </a:rPr>
              <a:t>- טכניון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©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1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125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85750" algn="r" defTabSz="914400" rtl="1" eaLnBrk="1" latinLnBrk="0" hangingPunct="1">
        <a:lnSpc>
          <a:spcPct val="125000"/>
        </a:lnSpc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5000"/>
        </a:lnSpc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5000"/>
        </a:lnSpc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5000"/>
        </a:lnSpc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he-IL" dirty="0" smtClean="0"/>
              <a:t>מיון </a:t>
            </a:r>
            <a:r>
              <a:rPr lang="en-US" dirty="0" err="1" smtClean="0"/>
              <a:t>BucketSort</a:t>
            </a:r>
            <a:r>
              <a:rPr lang="en-US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© cs,Technion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D862DDEB-AF40-45ED-9E94-04CDA5E49304}" type="slidenum">
              <a:rPr lang="he-IL" smtClean="0"/>
              <a:pPr algn="r">
                <a:defRPr/>
              </a:pPr>
              <a:t>1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438" name="Text Box 5"/>
              <p:cNvSpPr txBox="1">
                <a:spLocks noChangeArrowheads="1"/>
              </p:cNvSpPr>
              <p:nvPr/>
            </p:nvSpPr>
            <p:spPr bwMode="auto">
              <a:xfrm>
                <a:off x="533920" y="825501"/>
                <a:ext cx="8011769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he-IL" sz="2000" u="sng" dirty="0" smtClean="0">
                    <a:latin typeface="Comic Sans MS" pitchFamily="66" charset="0"/>
                  </a:rPr>
                  <a:t>המשימה</a:t>
                </a:r>
                <a:r>
                  <a:rPr lang="he-IL" sz="2000" dirty="0">
                    <a:latin typeface="Comic Sans MS" pitchFamily="66" charset="0"/>
                  </a:rPr>
                  <a:t>: למיין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he-IL" sz="2000" dirty="0">
                    <a:latin typeface="Comic Sans MS" pitchFamily="66" charset="0"/>
                  </a:rPr>
                  <a:t> מספרים </a:t>
                </a:r>
                <a:r>
                  <a:rPr lang="he-IL" sz="2000" b="1" u="sng" dirty="0">
                    <a:latin typeface="Comic Sans MS" pitchFamily="66" charset="0"/>
                  </a:rPr>
                  <a:t>שונים</a:t>
                </a:r>
                <a:r>
                  <a:rPr lang="he-IL" sz="2000" dirty="0">
                    <a:latin typeface="Comic Sans MS" pitchFamily="66" charset="0"/>
                  </a:rPr>
                  <a:t> בתחום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...</m:t>
                    </m:r>
                    <m:r>
                      <a:rPr lang="en-US" sz="20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he-IL" sz="2000" dirty="0">
                    <a:latin typeface="Comic Sans MS" pitchFamily="66" charset="0"/>
                  </a:rPr>
                  <a:t>.</a:t>
                </a:r>
              </a:p>
              <a:p>
                <a:r>
                  <a:rPr lang="he-IL" sz="2000" u="sng" dirty="0">
                    <a:latin typeface="Comic Sans MS" pitchFamily="66" charset="0"/>
                  </a:rPr>
                  <a:t>השיטה</a:t>
                </a:r>
                <a:r>
                  <a:rPr lang="he-IL" sz="2000" dirty="0">
                    <a:latin typeface="Comic Sans MS" pitchFamily="66" charset="0"/>
                  </a:rPr>
                  <a:t>: נשתמש במערך בוליאני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he-IL" sz="2000" dirty="0">
                    <a:latin typeface="Comic Sans MS" pitchFamily="66" charset="0"/>
                  </a:rPr>
                  <a:t> באורך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he-IL" sz="2000" dirty="0">
                    <a:latin typeface="Comic Sans MS" pitchFamily="66" charset="0"/>
                  </a:rPr>
                  <a:t>.</a:t>
                </a:r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18438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920" y="825501"/>
                <a:ext cx="8011769" cy="70788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3419" r="-761" b="-136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439" name="Text Box 6"/>
              <p:cNvSpPr txBox="1">
                <a:spLocks noChangeArrowheads="1"/>
              </p:cNvSpPr>
              <p:nvPr/>
            </p:nvSpPr>
            <p:spPr bwMode="auto">
              <a:xfrm>
                <a:off x="1536701" y="1905000"/>
                <a:ext cx="5950655" cy="1631216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>
                <a:spAutoFit/>
              </a:bodyPr>
              <a:lstStyle>
                <a:lvl1pPr marL="457200" indent="-4572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buFontTx/>
                  <a:buAutoNum type="arabicPeriod"/>
                </a:pPr>
                <a:r>
                  <a:rPr lang="he-IL" sz="2000" dirty="0">
                    <a:latin typeface="Comic Sans MS" pitchFamily="66" charset="0"/>
                  </a:rPr>
                  <a:t>אפס את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he-IL" sz="2000" dirty="0" smtClean="0">
                    <a:latin typeface="Comic Sans MS" pitchFamily="66" charset="0"/>
                  </a:rPr>
                  <a:t>.</a:t>
                </a:r>
                <a:endParaRPr lang="he-IL" sz="2000" dirty="0">
                  <a:latin typeface="Comic Sans MS" pitchFamily="66" charset="0"/>
                </a:endParaRPr>
              </a:p>
              <a:p>
                <a:pPr>
                  <a:buFontTx/>
                  <a:buAutoNum type="arabicPeriod"/>
                </a:pPr>
                <a:r>
                  <a:rPr lang="he-IL" sz="2000" dirty="0">
                    <a:latin typeface="Comic Sans MS" pitchFamily="66" charset="0"/>
                  </a:rPr>
                  <a:t>לכל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he-IL" sz="2000" dirty="0">
                    <a:latin typeface="Comic Sans MS" pitchFamily="66" charset="0"/>
                  </a:rPr>
                  <a:t> בקלט </a:t>
                </a:r>
                <a:r>
                  <a:rPr lang="he-IL" sz="2000" dirty="0" smtClean="0">
                    <a:latin typeface="Comic Sans MS" pitchFamily="66" charset="0"/>
                  </a:rPr>
                  <a:t>בצע: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[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] = 1</a:t>
                </a:r>
                <a:r>
                  <a:rPr lang="en-US" sz="2000" dirty="0" smtClean="0">
                    <a:latin typeface="Comic Sans MS" pitchFamily="66" charset="0"/>
                  </a:rPr>
                  <a:t>                               </a:t>
                </a:r>
                <a:r>
                  <a:rPr lang="he-IL" sz="2000" dirty="0" smtClean="0">
                    <a:latin typeface="Comic Sans MS" pitchFamily="66" charset="0"/>
                  </a:rPr>
                  <a:t> </a:t>
                </a:r>
                <a:endParaRPr lang="he-IL" sz="2000" dirty="0">
                  <a:latin typeface="Comic Sans MS" pitchFamily="66" charset="0"/>
                </a:endParaRPr>
              </a:p>
              <a:p>
                <a:pPr>
                  <a:buFontTx/>
                  <a:buAutoNum type="arabicPeriod"/>
                </a:pPr>
                <a:r>
                  <a:rPr lang="he-IL" sz="2000" dirty="0">
                    <a:latin typeface="Comic Sans MS" pitchFamily="66" charset="0"/>
                  </a:rPr>
                  <a:t>עבור על המערך </a:t>
                </a:r>
                <a:r>
                  <a:rPr lang="he-IL" sz="2000" dirty="0" smtClean="0">
                    <a:latin typeface="Comic Sans MS" pitchFamily="66" charset="0"/>
                  </a:rPr>
                  <a:t>ואסוף  </a:t>
                </a:r>
                <a:r>
                  <a:rPr lang="en-US" sz="2000" dirty="0" smtClean="0">
                    <a:latin typeface="+mj-lt"/>
                  </a:rPr>
                  <a:t>for </a:t>
                </a:r>
                <a:r>
                  <a:rPr lang="en-US" sz="2000" dirty="0">
                    <a:latin typeface="+mj-lt"/>
                  </a:rPr>
                  <a:t>(</a:t>
                </a:r>
                <a:r>
                  <a:rPr lang="en-US" sz="2000" dirty="0" err="1">
                    <a:latin typeface="+mj-lt"/>
                  </a:rPr>
                  <a:t>i</a:t>
                </a:r>
                <a:r>
                  <a:rPr lang="en-US" sz="2000" dirty="0">
                    <a:latin typeface="+mj-lt"/>
                  </a:rPr>
                  <a:t> = 1; </a:t>
                </a:r>
                <a:r>
                  <a:rPr lang="en-US" sz="2000" dirty="0" err="1">
                    <a:latin typeface="+mj-lt"/>
                  </a:rPr>
                  <a:t>i</a:t>
                </a:r>
                <a:r>
                  <a:rPr lang="en-US" sz="2000" dirty="0">
                    <a:latin typeface="+mj-lt"/>
                  </a:rPr>
                  <a:t> &lt; k ; </a:t>
                </a:r>
                <a:r>
                  <a:rPr lang="en-US" sz="2000" dirty="0" err="1">
                    <a:latin typeface="+mj-lt"/>
                  </a:rPr>
                  <a:t>i</a:t>
                </a:r>
                <a:r>
                  <a:rPr lang="en-US" sz="2000" dirty="0">
                    <a:latin typeface="+mj-lt"/>
                  </a:rPr>
                  <a:t>++) {     </a:t>
                </a:r>
                <a:r>
                  <a:rPr lang="en-US" sz="2000" dirty="0" smtClean="0">
                    <a:latin typeface="+mj-lt"/>
                  </a:rPr>
                  <a:t>     </a:t>
                </a:r>
                <a:endParaRPr lang="en-US" sz="2000" dirty="0">
                  <a:latin typeface="+mj-lt"/>
                </a:endParaRPr>
              </a:p>
              <a:p>
                <a:pPr algn="l" rtl="0"/>
                <a:r>
                  <a:rPr lang="en-US" sz="2000" dirty="0" smtClean="0">
                    <a:latin typeface="+mj-lt"/>
                  </a:rPr>
                  <a:t>		if </a:t>
                </a:r>
                <a:r>
                  <a:rPr lang="en-US" sz="2000" dirty="0">
                    <a:latin typeface="+mj-lt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000" dirty="0">
                    <a:latin typeface="+mj-lt"/>
                  </a:rPr>
                  <a:t>[</a:t>
                </a:r>
                <a:r>
                  <a:rPr lang="en-US" sz="2000" dirty="0" err="1">
                    <a:latin typeface="+mj-lt"/>
                  </a:rPr>
                  <a:t>i</a:t>
                </a:r>
                <a:r>
                  <a:rPr lang="en-US" sz="2000" dirty="0">
                    <a:latin typeface="+mj-lt"/>
                  </a:rPr>
                  <a:t>] = = 1 ) output </a:t>
                </a:r>
                <a:r>
                  <a:rPr lang="en-US" sz="2000" dirty="0" err="1">
                    <a:latin typeface="+mj-lt"/>
                  </a:rPr>
                  <a:t>i</a:t>
                </a:r>
                <a:r>
                  <a:rPr lang="en-US" sz="2000" dirty="0">
                    <a:latin typeface="+mj-lt"/>
                  </a:rPr>
                  <a:t> ;  </a:t>
                </a:r>
                <a:endParaRPr lang="en-US" sz="2000" dirty="0" smtClean="0">
                  <a:latin typeface="+mj-lt"/>
                </a:endParaRPr>
              </a:p>
              <a:p>
                <a:pPr algn="l" rtl="0"/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smtClean="0">
                    <a:latin typeface="+mj-lt"/>
                  </a:rPr>
                  <a:t>     }                               </a:t>
                </a:r>
                <a:endParaRPr lang="en-US" sz="2000" dirty="0">
                  <a:latin typeface="+mj-lt"/>
                </a:endParaRPr>
              </a:p>
            </p:txBody>
          </p:sp>
        </mc:Choice>
        <mc:Fallback>
          <p:sp>
            <p:nvSpPr>
              <p:cNvPr id="1843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6701" y="1905000"/>
                <a:ext cx="5950655" cy="163121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3676" r="-1325" b="-4412"/>
                </a:stretch>
              </a:blip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471" name="Text Box 111"/>
              <p:cNvSpPr txBox="1">
                <a:spLocks noChangeArrowheads="1"/>
              </p:cNvSpPr>
              <p:nvPr/>
            </p:nvSpPr>
            <p:spPr bwMode="auto">
              <a:xfrm>
                <a:off x="533920" y="5611814"/>
                <a:ext cx="801177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he-IL" sz="2000" b="1" u="sng" dirty="0" smtClean="0">
                    <a:latin typeface="Comic Sans MS" pitchFamily="66" charset="0"/>
                  </a:rPr>
                  <a:t>זמן</a:t>
                </a:r>
                <a:r>
                  <a:rPr lang="he-IL" sz="2000" dirty="0" smtClean="0">
                    <a:latin typeface="Comic Sans MS" pitchFamily="66" charset="0"/>
                  </a:rPr>
                  <a:t>: </a:t>
                </a:r>
                <a:r>
                  <a:rPr lang="he-IL" sz="2000" dirty="0">
                    <a:latin typeface="Comic Sans MS" pitchFamily="66" charset="0"/>
                  </a:rPr>
                  <a:t>איפוס המערך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e-IL" sz="2000" i="0" dirty="0" smtClean="0">
                        <a:latin typeface="Cambria Math"/>
                        <a:sym typeface="Symbol" pitchFamily="18" charset="2"/>
                      </a:rPr>
                      <m:t>Θ</m:t>
                    </m:r>
                    <m:r>
                      <a:rPr lang="en-US" sz="2000" i="1" dirty="0">
                        <a:latin typeface="Cambria Math"/>
                      </a:rPr>
                      <m:t>(</m:t>
                    </m:r>
                    <m:r>
                      <a:rPr lang="en-US" sz="2000" i="1" dirty="0">
                        <a:latin typeface="Cambria Math"/>
                      </a:rPr>
                      <m:t>𝑘</m:t>
                    </m:r>
                    <m:r>
                      <a:rPr lang="en-US" sz="20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he-IL" sz="2000" dirty="0">
                    <a:latin typeface="Comic Sans MS" pitchFamily="66" charset="0"/>
                  </a:rPr>
                  <a:t>, מעבר על הקלט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e-IL" sz="2000" dirty="0">
                        <a:latin typeface="Cambria Math"/>
                        <a:sym typeface="Symbol" pitchFamily="18" charset="2"/>
                      </a:rPr>
                      <m:t>Θ</m:t>
                    </m:r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i="1" dirty="0">
                        <a:latin typeface="Cambria Math"/>
                      </a:rPr>
                      <m:t>𝑛</m:t>
                    </m:r>
                    <m:r>
                      <a:rPr lang="en-US" sz="20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Comic Sans MS" pitchFamily="66" charset="0"/>
                  </a:rPr>
                  <a:t> </a:t>
                </a:r>
                <a:r>
                  <a:rPr lang="he-IL" sz="2000" dirty="0">
                    <a:latin typeface="Comic Sans MS" pitchFamily="66" charset="0"/>
                  </a:rPr>
                  <a:t>, איסוף</a:t>
                </a:r>
                <a:r>
                  <a:rPr lang="he-IL" sz="20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e-IL" sz="2000" dirty="0">
                        <a:latin typeface="Cambria Math"/>
                        <a:sym typeface="Symbol" pitchFamily="18" charset="2"/>
                      </a:rPr>
                      <m:t>Θ</m:t>
                    </m:r>
                    <m:r>
                      <a:rPr lang="en-US" sz="2000" b="0" i="0" dirty="0" smtClean="0"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/>
                        <a:sym typeface="Symbol" pitchFamily="18" charset="2"/>
                      </a:rPr>
                      <m:t>k</m:t>
                    </m:r>
                    <m:r>
                      <a:rPr lang="en-US" sz="2000" b="0" i="0" dirty="0" smtClean="0">
                        <a:latin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he-IL" sz="2000" dirty="0" smtClean="0">
                    <a:latin typeface="Comic Sans MS" pitchFamily="66" charset="0"/>
                  </a:rPr>
                  <a:t>. </a:t>
                </a:r>
                <a:r>
                  <a:rPr lang="he-IL" sz="2000" u="sng" dirty="0" smtClean="0">
                    <a:latin typeface="Comic Sans MS" pitchFamily="66" charset="0"/>
                  </a:rPr>
                  <a:t>סה"כ:</a:t>
                </a:r>
                <a:r>
                  <a:rPr lang="he-IL" sz="20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e-IL" sz="2000" dirty="0">
                        <a:latin typeface="Cambria Math"/>
                        <a:sym typeface="Symbol" pitchFamily="18" charset="2"/>
                      </a:rPr>
                      <m:t>Θ</m:t>
                    </m:r>
                    <m:r>
                      <a:rPr lang="en-US" sz="2000" i="1" dirty="0">
                        <a:latin typeface="Cambria Math"/>
                      </a:rPr>
                      <m:t>(</m:t>
                    </m:r>
                    <m:r>
                      <a:rPr lang="en-US" sz="2000" i="1" dirty="0" err="1">
                        <a:latin typeface="Cambria Math"/>
                      </a:rPr>
                      <m:t>𝑛</m:t>
                    </m:r>
                    <m:r>
                      <a:rPr lang="en-US" sz="2000" i="1" dirty="0" err="1">
                        <a:latin typeface="Cambria Math"/>
                      </a:rPr>
                      <m:t>+</m:t>
                    </m:r>
                    <m:r>
                      <a:rPr lang="en-US" sz="2000" i="1" dirty="0" err="1">
                        <a:latin typeface="Cambria Math"/>
                      </a:rPr>
                      <m:t>𝑘</m:t>
                    </m:r>
                    <m:r>
                      <a:rPr lang="en-US" sz="20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he-IL" sz="2000" dirty="0">
                    <a:latin typeface="Comic Sans MS" pitchFamily="66" charset="0"/>
                  </a:rPr>
                  <a:t>.</a:t>
                </a:r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18471" name="Text 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920" y="5611814"/>
                <a:ext cx="8011770" cy="40011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t="-7692" r="-761" b="-2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472" name="Text Box 112"/>
              <p:cNvSpPr txBox="1">
                <a:spLocks noChangeArrowheads="1"/>
              </p:cNvSpPr>
              <p:nvPr/>
            </p:nvSpPr>
            <p:spPr bwMode="auto">
              <a:xfrm>
                <a:off x="533920" y="6213476"/>
                <a:ext cx="801177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he-IL" sz="2000" dirty="0">
                    <a:latin typeface="Comic Sans MS" pitchFamily="66" charset="0"/>
                  </a:rPr>
                  <a:t>אם גודל הטווח מקיים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𝑘</m:t>
                    </m:r>
                    <m:r>
                      <a:rPr lang="en-US" sz="2000" i="1" dirty="0" smtClean="0">
                        <a:latin typeface="Cambria Math"/>
                      </a:rPr>
                      <m:t>=</m:t>
                    </m:r>
                    <m:r>
                      <a:rPr lang="en-US" sz="2000" i="1" dirty="0">
                        <a:latin typeface="Cambria Math"/>
                        <a:sym typeface="Symbol" pitchFamily="18" charset="2"/>
                      </a:rPr>
                      <m:t>𝑂</m:t>
                    </m:r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latin typeface="Cambria Math"/>
                      </a:rPr>
                      <m:t>𝑛</m:t>
                    </m:r>
                    <m:r>
                      <a:rPr lang="en-US" sz="20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he-IL" sz="2000" dirty="0">
                    <a:latin typeface="Comic Sans MS" pitchFamily="66" charset="0"/>
                  </a:rPr>
                  <a:t> אזי נקבל אלגוריתם מיון </a:t>
                </a:r>
                <a:r>
                  <a:rPr lang="he-IL" sz="2000" dirty="0" smtClean="0">
                    <a:latin typeface="Comic Sans MS" pitchFamily="66" charset="0"/>
                  </a:rPr>
                  <a:t>ליניארי (בזמן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e-IL" sz="2000" dirty="0">
                        <a:latin typeface="Cambria Math"/>
                        <a:sym typeface="Symbol" pitchFamily="18" charset="2"/>
                      </a:rPr>
                      <m:t>Θ</m:t>
                    </m:r>
                    <m:r>
                      <a:rPr lang="en-US" sz="2000" i="1" dirty="0">
                        <a:latin typeface="Cambria Math"/>
                      </a:rPr>
                      <m:t>(</m:t>
                    </m:r>
                    <m:r>
                      <a:rPr lang="en-US" sz="2000" i="1" dirty="0">
                        <a:latin typeface="Cambria Math"/>
                      </a:rPr>
                      <m:t>𝑛</m:t>
                    </m:r>
                    <m:r>
                      <a:rPr lang="en-US" sz="20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latin typeface="Comic Sans MS" pitchFamily="66" charset="0"/>
                  </a:rPr>
                  <a:t> </a:t>
                </a:r>
                <a:r>
                  <a:rPr lang="he-IL" sz="2000" dirty="0" smtClean="0">
                    <a:latin typeface="Comic Sans MS" pitchFamily="66" charset="0"/>
                  </a:rPr>
                  <a:t>).</a:t>
                </a:r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18472" name="Text 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920" y="6213476"/>
                <a:ext cx="8011771" cy="40011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7576" r="-761" b="-25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Rectangle 119"/>
          <p:cNvSpPr/>
          <p:nvPr/>
        </p:nvSpPr>
        <p:spPr>
          <a:xfrm>
            <a:off x="1476336" y="5427224"/>
            <a:ext cx="6120000" cy="18000"/>
          </a:xfrm>
          <a:prstGeom prst="rect">
            <a:avLst/>
          </a:prstGeom>
          <a:solidFill>
            <a:schemeClr val="dk2"/>
          </a:solidFill>
          <a:ln>
            <a:noFill/>
          </a:ln>
          <a:effectLst/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33919" y="3789040"/>
            <a:ext cx="8011770" cy="1510311"/>
            <a:chOff x="533919" y="3789040"/>
            <a:chExt cx="8011770" cy="1510311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844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533919" y="3861048"/>
                  <a:ext cx="8011770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he-IL" sz="2000" u="sng" dirty="0" smtClean="0">
                      <a:latin typeface="Comic Sans MS" pitchFamily="66" charset="0"/>
                    </a:rPr>
                    <a:t>דוגמא:</a:t>
                  </a:r>
                  <a:r>
                    <a:rPr lang="he-IL" sz="2000" dirty="0" smtClean="0">
                      <a:latin typeface="Comic Sans MS" pitchFamily="66" charset="0"/>
                    </a:rPr>
                    <a:t> נניח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𝑛</m:t>
                      </m:r>
                      <m:r>
                        <a:rPr lang="en-US" sz="2000" i="1" dirty="0" smtClean="0">
                          <a:latin typeface="Cambria Math"/>
                        </a:rPr>
                        <m:t>=</m:t>
                      </m:r>
                      <m:r>
                        <a:rPr lang="en-US" sz="2000" i="1" dirty="0" smtClean="0">
                          <a:latin typeface="Cambria Math"/>
                        </a:rPr>
                        <m:t>4</m:t>
                      </m:r>
                    </m:oMath>
                  </a14:m>
                  <a:r>
                    <a:rPr lang="he-IL" sz="2000" dirty="0">
                      <a:latin typeface="Comic Sans MS" pitchFamily="66" charset="0"/>
                    </a:rPr>
                    <a:t> וטווח המספרים </a:t>
                  </a:r>
                  <a:r>
                    <a:rPr lang="he-IL" sz="2000" dirty="0" smtClean="0">
                      <a:latin typeface="Comic Sans MS" pitchFamily="66" charset="0"/>
                    </a:rPr>
                    <a:t>הוא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1</m:t>
                      </m:r>
                      <m:r>
                        <a:rPr lang="en-US" sz="2000" i="1" dirty="0" smtClean="0">
                          <a:latin typeface="Cambria Math"/>
                        </a:rPr>
                        <m:t>…</m:t>
                      </m:r>
                      <m:r>
                        <a:rPr lang="en-US" sz="2000" b="0" i="1" dirty="0" smtClean="0">
                          <a:latin typeface="Cambria Math"/>
                        </a:rPr>
                        <m:t>𝑘</m:t>
                      </m:r>
                      <m:r>
                        <a:rPr lang="en-US" sz="2000" i="1" dirty="0" smtClean="0">
                          <a:latin typeface="Cambria Math"/>
                        </a:rPr>
                        <m:t>=</m:t>
                      </m:r>
                      <m:r>
                        <a:rPr lang="en-US" sz="2000" i="1" dirty="0" smtClean="0">
                          <a:latin typeface="Cambria Math"/>
                        </a:rPr>
                        <m:t>6</m:t>
                      </m:r>
                    </m:oMath>
                  </a14:m>
                  <a:r>
                    <a:rPr lang="he-IL" sz="2000" dirty="0" smtClean="0">
                      <a:latin typeface="Comic Sans MS" pitchFamily="66" charset="0"/>
                    </a:rPr>
                    <a:t>. עבור הקלט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</m:t>
                      </m:r>
                      <m:r>
                        <a:rPr lang="en-US" sz="2000" i="1" dirty="0" smtClean="0">
                          <a:latin typeface="Cambria Math"/>
                        </a:rPr>
                        <m:t>, </m:t>
                      </m:r>
                      <m:r>
                        <a:rPr lang="en-US" sz="2000" i="1" dirty="0" smtClean="0">
                          <a:latin typeface="Cambria Math"/>
                        </a:rPr>
                        <m:t>1</m:t>
                      </m:r>
                      <m:r>
                        <a:rPr lang="en-US" sz="2000" i="1" dirty="0" smtClean="0">
                          <a:latin typeface="Cambria Math"/>
                        </a:rPr>
                        <m:t>, </m:t>
                      </m:r>
                      <m:r>
                        <a:rPr lang="en-US" sz="2000" i="1" dirty="0" smtClean="0">
                          <a:latin typeface="Cambria Math"/>
                        </a:rPr>
                        <m:t>3</m:t>
                      </m:r>
                      <m:r>
                        <a:rPr lang="en-US" sz="2000" i="1" dirty="0" smtClean="0">
                          <a:latin typeface="Cambria Math"/>
                        </a:rPr>
                        <m:t>, </m:t>
                      </m:r>
                      <m:r>
                        <a:rPr lang="en-US" sz="2000" i="1" dirty="0" smtClean="0">
                          <a:latin typeface="Cambria Math"/>
                        </a:rPr>
                        <m:t>2</m:t>
                      </m:r>
                    </m:oMath>
                  </a14:m>
                  <a:r>
                    <a:rPr lang="he-IL" sz="2000" dirty="0" smtClean="0">
                      <a:latin typeface="Comic Sans MS" pitchFamily="66" charset="0"/>
                    </a:rPr>
                    <a:t>:</a:t>
                  </a:r>
                  <a:endParaRPr lang="en-US" sz="2000" dirty="0">
                    <a:latin typeface="Comic Sans MS" pitchFamily="66" charset="0"/>
                  </a:endParaRPr>
                </a:p>
              </p:txBody>
            </p:sp>
          </mc:Choice>
          <mc:Fallback>
            <p:sp>
              <p:nvSpPr>
                <p:cNvPr id="18440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3919" y="3861048"/>
                  <a:ext cx="8011770" cy="400110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 t="-7576" r="-761" b="-2575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114"/>
            <p:cNvGrpSpPr>
              <a:grpSpLocks/>
            </p:cNvGrpSpPr>
            <p:nvPr/>
          </p:nvGrpSpPr>
          <p:grpSpPr bwMode="auto">
            <a:xfrm>
              <a:off x="5117474" y="4450010"/>
              <a:ext cx="2766894" cy="847725"/>
              <a:chOff x="3640" y="2936"/>
              <a:chExt cx="1743" cy="534"/>
            </a:xfrm>
          </p:grpSpPr>
          <p:sp>
            <p:nvSpPr>
              <p:cNvPr id="18527" name="Rectangle 45"/>
              <p:cNvSpPr>
                <a:spLocks noChangeArrowheads="1"/>
              </p:cNvSpPr>
              <p:nvPr/>
            </p:nvSpPr>
            <p:spPr bwMode="auto">
              <a:xfrm>
                <a:off x="5091" y="2936"/>
                <a:ext cx="290" cy="29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endParaRPr lang="he-IL" sz="2000"/>
              </a:p>
            </p:txBody>
          </p:sp>
          <p:sp>
            <p:nvSpPr>
              <p:cNvPr id="18528" name="Rectangle 46"/>
              <p:cNvSpPr>
                <a:spLocks noChangeArrowheads="1"/>
              </p:cNvSpPr>
              <p:nvPr/>
            </p:nvSpPr>
            <p:spPr bwMode="auto">
              <a:xfrm>
                <a:off x="4801" y="2936"/>
                <a:ext cx="290" cy="29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8529" name="Rectangle 47"/>
              <p:cNvSpPr>
                <a:spLocks noChangeArrowheads="1"/>
              </p:cNvSpPr>
              <p:nvPr/>
            </p:nvSpPr>
            <p:spPr bwMode="auto">
              <a:xfrm>
                <a:off x="4511" y="2936"/>
                <a:ext cx="290" cy="29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endParaRPr lang="he-IL" sz="2000"/>
              </a:p>
            </p:txBody>
          </p:sp>
          <p:sp>
            <p:nvSpPr>
              <p:cNvPr id="18530" name="Rectangle 48"/>
              <p:cNvSpPr>
                <a:spLocks noChangeArrowheads="1"/>
              </p:cNvSpPr>
              <p:nvPr/>
            </p:nvSpPr>
            <p:spPr bwMode="auto">
              <a:xfrm>
                <a:off x="4220" y="2936"/>
                <a:ext cx="291" cy="29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8531" name="Rectangle 49"/>
              <p:cNvSpPr>
                <a:spLocks noChangeArrowheads="1"/>
              </p:cNvSpPr>
              <p:nvPr/>
            </p:nvSpPr>
            <p:spPr bwMode="auto">
              <a:xfrm>
                <a:off x="3930" y="2936"/>
                <a:ext cx="290" cy="29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8532" name="Rectangle 50"/>
              <p:cNvSpPr>
                <a:spLocks noChangeArrowheads="1"/>
              </p:cNvSpPr>
              <p:nvPr/>
            </p:nvSpPr>
            <p:spPr bwMode="auto">
              <a:xfrm>
                <a:off x="3640" y="2936"/>
                <a:ext cx="290" cy="29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8533" name="Line 51"/>
              <p:cNvSpPr>
                <a:spLocks noChangeShapeType="1"/>
              </p:cNvSpPr>
              <p:nvPr/>
            </p:nvSpPr>
            <p:spPr bwMode="auto">
              <a:xfrm>
                <a:off x="3640" y="2936"/>
                <a:ext cx="1741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18534" name="Line 52"/>
              <p:cNvSpPr>
                <a:spLocks noChangeShapeType="1"/>
              </p:cNvSpPr>
              <p:nvPr/>
            </p:nvSpPr>
            <p:spPr bwMode="auto">
              <a:xfrm>
                <a:off x="3640" y="3231"/>
                <a:ext cx="1741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18535" name="Line 53"/>
              <p:cNvSpPr>
                <a:spLocks noChangeShapeType="1"/>
              </p:cNvSpPr>
              <p:nvPr/>
            </p:nvSpPr>
            <p:spPr bwMode="auto">
              <a:xfrm>
                <a:off x="3640" y="2936"/>
                <a:ext cx="0" cy="295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18536" name="Line 54"/>
              <p:cNvSpPr>
                <a:spLocks noChangeShapeType="1"/>
              </p:cNvSpPr>
              <p:nvPr/>
            </p:nvSpPr>
            <p:spPr bwMode="auto">
              <a:xfrm>
                <a:off x="3930" y="2936"/>
                <a:ext cx="0" cy="2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18537" name="Line 55"/>
              <p:cNvSpPr>
                <a:spLocks noChangeShapeType="1"/>
              </p:cNvSpPr>
              <p:nvPr/>
            </p:nvSpPr>
            <p:spPr bwMode="auto">
              <a:xfrm>
                <a:off x="4220" y="2936"/>
                <a:ext cx="0" cy="2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18538" name="Line 56"/>
              <p:cNvSpPr>
                <a:spLocks noChangeShapeType="1"/>
              </p:cNvSpPr>
              <p:nvPr/>
            </p:nvSpPr>
            <p:spPr bwMode="auto">
              <a:xfrm>
                <a:off x="4511" y="2936"/>
                <a:ext cx="0" cy="2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18539" name="Line 57"/>
              <p:cNvSpPr>
                <a:spLocks noChangeShapeType="1"/>
              </p:cNvSpPr>
              <p:nvPr/>
            </p:nvSpPr>
            <p:spPr bwMode="auto">
              <a:xfrm>
                <a:off x="4801" y="2936"/>
                <a:ext cx="0" cy="2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18540" name="Line 58"/>
              <p:cNvSpPr>
                <a:spLocks noChangeShapeType="1"/>
              </p:cNvSpPr>
              <p:nvPr/>
            </p:nvSpPr>
            <p:spPr bwMode="auto">
              <a:xfrm>
                <a:off x="5091" y="2936"/>
                <a:ext cx="0" cy="2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18541" name="Line 59"/>
              <p:cNvSpPr>
                <a:spLocks noChangeShapeType="1"/>
              </p:cNvSpPr>
              <p:nvPr/>
            </p:nvSpPr>
            <p:spPr bwMode="auto">
              <a:xfrm>
                <a:off x="5381" y="2936"/>
                <a:ext cx="0" cy="295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18542" name="Rectangle 60"/>
              <p:cNvSpPr>
                <a:spLocks noChangeArrowheads="1"/>
              </p:cNvSpPr>
              <p:nvPr/>
            </p:nvSpPr>
            <p:spPr bwMode="auto">
              <a:xfrm>
                <a:off x="5093" y="3175"/>
                <a:ext cx="290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r>
                  <a:rPr lang="he-IL" sz="2000"/>
                  <a:t>6</a:t>
                </a:r>
                <a:endParaRPr lang="en-US" sz="2000"/>
              </a:p>
            </p:txBody>
          </p:sp>
          <p:sp>
            <p:nvSpPr>
              <p:cNvPr id="18543" name="Rectangle 61"/>
              <p:cNvSpPr>
                <a:spLocks noChangeArrowheads="1"/>
              </p:cNvSpPr>
              <p:nvPr/>
            </p:nvSpPr>
            <p:spPr bwMode="auto">
              <a:xfrm>
                <a:off x="4803" y="3175"/>
                <a:ext cx="290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r>
                  <a:rPr lang="he-IL" sz="2000"/>
                  <a:t>5</a:t>
                </a:r>
                <a:endParaRPr lang="en-US" sz="2000"/>
              </a:p>
            </p:txBody>
          </p:sp>
          <p:sp>
            <p:nvSpPr>
              <p:cNvPr id="18544" name="Rectangle 62"/>
              <p:cNvSpPr>
                <a:spLocks noChangeArrowheads="1"/>
              </p:cNvSpPr>
              <p:nvPr/>
            </p:nvSpPr>
            <p:spPr bwMode="auto">
              <a:xfrm>
                <a:off x="4513" y="3175"/>
                <a:ext cx="290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r>
                  <a:rPr lang="he-IL" sz="2000"/>
                  <a:t>4</a:t>
                </a:r>
                <a:endParaRPr lang="en-US" sz="2000"/>
              </a:p>
            </p:txBody>
          </p:sp>
          <p:sp>
            <p:nvSpPr>
              <p:cNvPr id="18545" name="Rectangle 63"/>
              <p:cNvSpPr>
                <a:spLocks noChangeArrowheads="1"/>
              </p:cNvSpPr>
              <p:nvPr/>
            </p:nvSpPr>
            <p:spPr bwMode="auto">
              <a:xfrm>
                <a:off x="4222" y="3175"/>
                <a:ext cx="291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r>
                  <a:rPr lang="he-IL" sz="2000"/>
                  <a:t>3</a:t>
                </a:r>
                <a:endParaRPr lang="en-US" sz="2000"/>
              </a:p>
            </p:txBody>
          </p:sp>
          <p:sp>
            <p:nvSpPr>
              <p:cNvPr id="18546" name="Rectangle 64"/>
              <p:cNvSpPr>
                <a:spLocks noChangeArrowheads="1"/>
              </p:cNvSpPr>
              <p:nvPr/>
            </p:nvSpPr>
            <p:spPr bwMode="auto">
              <a:xfrm>
                <a:off x="3932" y="3175"/>
                <a:ext cx="290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r>
                  <a:rPr lang="he-IL" sz="2000"/>
                  <a:t>2</a:t>
                </a:r>
                <a:endParaRPr lang="en-US" sz="2000"/>
              </a:p>
            </p:txBody>
          </p:sp>
          <p:sp>
            <p:nvSpPr>
              <p:cNvPr id="18547" name="Rectangle 65"/>
              <p:cNvSpPr>
                <a:spLocks noChangeArrowheads="1"/>
              </p:cNvSpPr>
              <p:nvPr/>
            </p:nvSpPr>
            <p:spPr bwMode="auto">
              <a:xfrm>
                <a:off x="3642" y="3175"/>
                <a:ext cx="290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r>
                  <a:rPr lang="he-IL" sz="2000"/>
                  <a:t>1</a:t>
                </a:r>
                <a:endParaRPr lang="en-US" sz="2000"/>
              </a:p>
            </p:txBody>
          </p:sp>
        </p:grpSp>
        <p:grpSp>
          <p:nvGrpSpPr>
            <p:cNvPr id="7" name="Group 114"/>
            <p:cNvGrpSpPr>
              <a:grpSpLocks/>
            </p:cNvGrpSpPr>
            <p:nvPr/>
          </p:nvGrpSpPr>
          <p:grpSpPr bwMode="auto">
            <a:xfrm>
              <a:off x="1115616" y="4451626"/>
              <a:ext cx="2766894" cy="847725"/>
              <a:chOff x="3640" y="2936"/>
              <a:chExt cx="1743" cy="534"/>
            </a:xfrm>
          </p:grpSpPr>
          <p:sp>
            <p:nvSpPr>
              <p:cNvPr id="34" name="Rectangle 45"/>
              <p:cNvSpPr>
                <a:spLocks noChangeArrowheads="1"/>
              </p:cNvSpPr>
              <p:nvPr/>
            </p:nvSpPr>
            <p:spPr bwMode="auto">
              <a:xfrm>
                <a:off x="5091" y="2936"/>
                <a:ext cx="290" cy="29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endParaRPr lang="he-IL" sz="2000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/>
            </p:nvSpPr>
            <p:spPr bwMode="auto">
              <a:xfrm>
                <a:off x="4801" y="2936"/>
                <a:ext cx="290" cy="29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endParaRPr lang="en-US" sz="2000" dirty="0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/>
            </p:nvSpPr>
            <p:spPr bwMode="auto">
              <a:xfrm>
                <a:off x="4511" y="2936"/>
                <a:ext cx="290" cy="29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endParaRPr lang="he-IL" sz="2000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/>
            </p:nvSpPr>
            <p:spPr bwMode="auto">
              <a:xfrm>
                <a:off x="4220" y="2936"/>
                <a:ext cx="291" cy="29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/>
            </p:nvSpPr>
            <p:spPr bwMode="auto">
              <a:xfrm>
                <a:off x="3930" y="2936"/>
                <a:ext cx="290" cy="29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/>
            </p:nvSpPr>
            <p:spPr bwMode="auto">
              <a:xfrm>
                <a:off x="3640" y="2936"/>
                <a:ext cx="290" cy="29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40" name="Line 51"/>
              <p:cNvSpPr>
                <a:spLocks noChangeShapeType="1"/>
              </p:cNvSpPr>
              <p:nvPr/>
            </p:nvSpPr>
            <p:spPr bwMode="auto">
              <a:xfrm>
                <a:off x="3640" y="2936"/>
                <a:ext cx="1741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41" name="Line 52"/>
              <p:cNvSpPr>
                <a:spLocks noChangeShapeType="1"/>
              </p:cNvSpPr>
              <p:nvPr/>
            </p:nvSpPr>
            <p:spPr bwMode="auto">
              <a:xfrm>
                <a:off x="3640" y="3231"/>
                <a:ext cx="1741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42" name="Line 53"/>
              <p:cNvSpPr>
                <a:spLocks noChangeShapeType="1"/>
              </p:cNvSpPr>
              <p:nvPr/>
            </p:nvSpPr>
            <p:spPr bwMode="auto">
              <a:xfrm>
                <a:off x="3640" y="2936"/>
                <a:ext cx="0" cy="295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43" name="Line 54"/>
              <p:cNvSpPr>
                <a:spLocks noChangeShapeType="1"/>
              </p:cNvSpPr>
              <p:nvPr/>
            </p:nvSpPr>
            <p:spPr bwMode="auto">
              <a:xfrm>
                <a:off x="3930" y="2936"/>
                <a:ext cx="0" cy="2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44" name="Line 55"/>
              <p:cNvSpPr>
                <a:spLocks noChangeShapeType="1"/>
              </p:cNvSpPr>
              <p:nvPr/>
            </p:nvSpPr>
            <p:spPr bwMode="auto">
              <a:xfrm>
                <a:off x="4220" y="2936"/>
                <a:ext cx="0" cy="2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45" name="Line 56"/>
              <p:cNvSpPr>
                <a:spLocks noChangeShapeType="1"/>
              </p:cNvSpPr>
              <p:nvPr/>
            </p:nvSpPr>
            <p:spPr bwMode="auto">
              <a:xfrm>
                <a:off x="4511" y="2936"/>
                <a:ext cx="0" cy="2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46" name="Line 57"/>
              <p:cNvSpPr>
                <a:spLocks noChangeShapeType="1"/>
              </p:cNvSpPr>
              <p:nvPr/>
            </p:nvSpPr>
            <p:spPr bwMode="auto">
              <a:xfrm>
                <a:off x="4801" y="2936"/>
                <a:ext cx="0" cy="2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47" name="Line 58"/>
              <p:cNvSpPr>
                <a:spLocks noChangeShapeType="1"/>
              </p:cNvSpPr>
              <p:nvPr/>
            </p:nvSpPr>
            <p:spPr bwMode="auto">
              <a:xfrm>
                <a:off x="5091" y="2936"/>
                <a:ext cx="0" cy="2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48" name="Line 59"/>
              <p:cNvSpPr>
                <a:spLocks noChangeShapeType="1"/>
              </p:cNvSpPr>
              <p:nvPr/>
            </p:nvSpPr>
            <p:spPr bwMode="auto">
              <a:xfrm>
                <a:off x="5381" y="2936"/>
                <a:ext cx="0" cy="295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/>
            </p:nvSpPr>
            <p:spPr bwMode="auto">
              <a:xfrm>
                <a:off x="5093" y="3175"/>
                <a:ext cx="290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r>
                  <a:rPr lang="he-IL" sz="2000"/>
                  <a:t>6</a:t>
                </a:r>
                <a:endParaRPr lang="en-US" sz="2000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/>
            </p:nvSpPr>
            <p:spPr bwMode="auto">
              <a:xfrm>
                <a:off x="4803" y="3175"/>
                <a:ext cx="290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r>
                  <a:rPr lang="he-IL" sz="2000"/>
                  <a:t>5</a:t>
                </a:r>
                <a:endParaRPr lang="en-US" sz="2000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/>
            </p:nvSpPr>
            <p:spPr bwMode="auto">
              <a:xfrm>
                <a:off x="4513" y="3175"/>
                <a:ext cx="290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r>
                  <a:rPr lang="he-IL" sz="2000"/>
                  <a:t>4</a:t>
                </a:r>
                <a:endParaRPr lang="en-US" sz="2000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/>
            </p:nvSpPr>
            <p:spPr bwMode="auto">
              <a:xfrm>
                <a:off x="4222" y="3175"/>
                <a:ext cx="291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r>
                  <a:rPr lang="he-IL" sz="2000"/>
                  <a:t>3</a:t>
                </a:r>
                <a:endParaRPr lang="en-US" sz="2000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/>
            </p:nvSpPr>
            <p:spPr bwMode="auto">
              <a:xfrm>
                <a:off x="3932" y="3175"/>
                <a:ext cx="290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r>
                  <a:rPr lang="he-IL" sz="2000"/>
                  <a:t>2</a:t>
                </a:r>
                <a:endParaRPr lang="en-US" sz="2000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/>
            </p:nvSpPr>
            <p:spPr bwMode="auto">
              <a:xfrm>
                <a:off x="3642" y="3175"/>
                <a:ext cx="290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r>
                  <a:rPr lang="he-IL" sz="2000"/>
                  <a:t>1</a:t>
                </a:r>
                <a:endParaRPr lang="en-US" sz="2000"/>
              </a:p>
            </p:txBody>
          </p:sp>
        </p:grpSp>
        <p:sp>
          <p:nvSpPr>
            <p:cNvPr id="2" name="Left Arrow 1"/>
            <p:cNvSpPr/>
            <p:nvPr/>
          </p:nvSpPr>
          <p:spPr>
            <a:xfrm>
              <a:off x="1320863" y="3789040"/>
              <a:ext cx="920710" cy="14401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6" name="Left Arrow 55"/>
            <p:cNvSpPr/>
            <p:nvPr/>
          </p:nvSpPr>
          <p:spPr>
            <a:xfrm rot="10800000">
              <a:off x="4086513" y="4402270"/>
              <a:ext cx="920710" cy="56702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xmlns="" val="21226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1" grpId="0" animBg="1"/>
      <p:bldP spid="18472" grpId="0" animBg="1"/>
      <p:bldP spid="1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דוגמת הרצה</a:t>
            </a:r>
            <a:endParaRPr lang="he-IL" dirty="0"/>
          </a:p>
        </p:txBody>
      </p:sp>
      <p:sp>
        <p:nvSpPr>
          <p:cNvPr id="6" name="Freeform 5"/>
          <p:cNvSpPr/>
          <p:nvPr/>
        </p:nvSpPr>
        <p:spPr>
          <a:xfrm>
            <a:off x="1262100" y="3313710"/>
            <a:ext cx="2855719" cy="853278"/>
          </a:xfrm>
          <a:custGeom>
            <a:avLst/>
            <a:gdLst>
              <a:gd name="connsiteX0" fmla="*/ 0 w 2757714"/>
              <a:gd name="connsiteY0" fmla="*/ 943429 h 943429"/>
              <a:gd name="connsiteX1" fmla="*/ 2757714 w 2757714"/>
              <a:gd name="connsiteY1" fmla="*/ 0 h 943429"/>
              <a:gd name="connsiteX0" fmla="*/ 0 w 2855719"/>
              <a:gd name="connsiteY0" fmla="*/ 853278 h 853278"/>
              <a:gd name="connsiteX1" fmla="*/ 2855719 w 2855719"/>
              <a:gd name="connsiteY1" fmla="*/ 0 h 85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719" h="853278">
                <a:moveTo>
                  <a:pt x="0" y="853278"/>
                </a:moveTo>
                <a:lnTo>
                  <a:pt x="2855719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242864" y="1779165"/>
            <a:ext cx="304800" cy="2409371"/>
          </a:xfrm>
          <a:custGeom>
            <a:avLst/>
            <a:gdLst>
              <a:gd name="connsiteX0" fmla="*/ 0 w 304800"/>
              <a:gd name="connsiteY0" fmla="*/ 2409371 h 2409371"/>
              <a:gd name="connsiteX1" fmla="*/ 304800 w 304800"/>
              <a:gd name="connsiteY1" fmla="*/ 0 h 240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2409371">
                <a:moveTo>
                  <a:pt x="0" y="2409371"/>
                </a:moveTo>
                <a:lnTo>
                  <a:pt x="30480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547664" y="1793679"/>
            <a:ext cx="653142" cy="1538515"/>
          </a:xfrm>
          <a:custGeom>
            <a:avLst/>
            <a:gdLst>
              <a:gd name="connsiteX0" fmla="*/ 653142 w 653142"/>
              <a:gd name="connsiteY0" fmla="*/ 1538515 h 1538515"/>
              <a:gd name="connsiteX1" fmla="*/ 0 w 653142"/>
              <a:gd name="connsiteY1" fmla="*/ 0 h 153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3142" h="1538515">
                <a:moveTo>
                  <a:pt x="653142" y="1538515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547664" y="1793679"/>
            <a:ext cx="1567542" cy="667657"/>
          </a:xfrm>
          <a:custGeom>
            <a:avLst/>
            <a:gdLst>
              <a:gd name="connsiteX0" fmla="*/ 1567542 w 1567542"/>
              <a:gd name="connsiteY0" fmla="*/ 667657 h 667657"/>
              <a:gd name="connsiteX1" fmla="*/ 0 w 1567542"/>
              <a:gd name="connsiteY1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7542" h="667657">
                <a:moveTo>
                  <a:pt x="1567542" y="667657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547664" y="1590480"/>
            <a:ext cx="2525485" cy="217714"/>
          </a:xfrm>
          <a:custGeom>
            <a:avLst/>
            <a:gdLst>
              <a:gd name="connsiteX0" fmla="*/ 2525485 w 2525485"/>
              <a:gd name="connsiteY0" fmla="*/ 0 h 217714"/>
              <a:gd name="connsiteX1" fmla="*/ 0 w 2525485"/>
              <a:gd name="connsiteY1" fmla="*/ 217714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5485" h="217714">
                <a:moveTo>
                  <a:pt x="2525485" y="0"/>
                </a:moveTo>
                <a:lnTo>
                  <a:pt x="0" y="2177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257378" y="4141802"/>
            <a:ext cx="1888333" cy="17706"/>
          </a:xfrm>
          <a:custGeom>
            <a:avLst/>
            <a:gdLst>
              <a:gd name="connsiteX0" fmla="*/ 0 w 2409371"/>
              <a:gd name="connsiteY0" fmla="*/ 0 h 101600"/>
              <a:gd name="connsiteX1" fmla="*/ 2409371 w 2409371"/>
              <a:gd name="connsiteY1" fmla="*/ 101600 h 101600"/>
              <a:gd name="connsiteX0" fmla="*/ 0 w 1816325"/>
              <a:gd name="connsiteY0" fmla="*/ 53711 h 53711"/>
              <a:gd name="connsiteX1" fmla="*/ 1816325 w 1816325"/>
              <a:gd name="connsiteY1" fmla="*/ 0 h 53711"/>
              <a:gd name="connsiteX0" fmla="*/ 0 w 1888333"/>
              <a:gd name="connsiteY0" fmla="*/ 17706 h 17706"/>
              <a:gd name="connsiteX1" fmla="*/ 1888333 w 1888333"/>
              <a:gd name="connsiteY1" fmla="*/ 0 h 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8333" h="17706">
                <a:moveTo>
                  <a:pt x="0" y="17706"/>
                </a:moveTo>
                <a:lnTo>
                  <a:pt x="1888333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087664" y="1575965"/>
            <a:ext cx="30156" cy="1737744"/>
          </a:xfrm>
          <a:custGeom>
            <a:avLst/>
            <a:gdLst>
              <a:gd name="connsiteX0" fmla="*/ 0 w 522514"/>
              <a:gd name="connsiteY0" fmla="*/ 0 h 1814286"/>
              <a:gd name="connsiteX1" fmla="*/ 522514 w 522514"/>
              <a:gd name="connsiteY1" fmla="*/ 1814286 h 1814286"/>
              <a:gd name="connsiteX0" fmla="*/ 77857 w 77857"/>
              <a:gd name="connsiteY0" fmla="*/ 0 h 1629732"/>
              <a:gd name="connsiteX1" fmla="*/ 0 w 77857"/>
              <a:gd name="connsiteY1" fmla="*/ 1629732 h 1629732"/>
              <a:gd name="connsiteX0" fmla="*/ 0 w 30156"/>
              <a:gd name="connsiteY0" fmla="*/ 0 h 1737744"/>
              <a:gd name="connsiteX1" fmla="*/ 30156 w 30156"/>
              <a:gd name="connsiteY1" fmla="*/ 1737744 h 17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56" h="1737744">
                <a:moveTo>
                  <a:pt x="0" y="0"/>
                </a:moveTo>
                <a:lnTo>
                  <a:pt x="30156" y="173774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177208" y="4153036"/>
            <a:ext cx="1785257" cy="624114"/>
          </a:xfrm>
          <a:custGeom>
            <a:avLst/>
            <a:gdLst>
              <a:gd name="connsiteX0" fmla="*/ 0 w 1785257"/>
              <a:gd name="connsiteY0" fmla="*/ 0 h 624114"/>
              <a:gd name="connsiteX1" fmla="*/ 1785257 w 1785257"/>
              <a:gd name="connsiteY1" fmla="*/ 624114 h 62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5257" h="624114">
                <a:moveTo>
                  <a:pt x="0" y="0"/>
                </a:moveTo>
                <a:lnTo>
                  <a:pt x="1785257" y="6241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145710" y="3296693"/>
            <a:ext cx="960411" cy="845048"/>
          </a:xfrm>
          <a:custGeom>
            <a:avLst/>
            <a:gdLst>
              <a:gd name="connsiteX0" fmla="*/ 856343 w 856343"/>
              <a:gd name="connsiteY0" fmla="*/ 1480457 h 1480457"/>
              <a:gd name="connsiteX1" fmla="*/ 0 w 856343"/>
              <a:gd name="connsiteY1" fmla="*/ 0 h 1480457"/>
              <a:gd name="connsiteX0" fmla="*/ 0 w 960411"/>
              <a:gd name="connsiteY0" fmla="*/ 845048 h 845048"/>
              <a:gd name="connsiteX1" fmla="*/ 960411 w 960411"/>
              <a:gd name="connsiteY1" fmla="*/ 0 h 84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0411" h="845048">
                <a:moveTo>
                  <a:pt x="0" y="845048"/>
                </a:moveTo>
                <a:lnTo>
                  <a:pt x="960411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73503" y="1549573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A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793783" y="133354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G</a:t>
            </a:r>
          </a:p>
        </p:txBody>
      </p:sp>
      <p:sp>
        <p:nvSpPr>
          <p:cNvPr id="17" name="Oval 16"/>
          <p:cNvSpPr/>
          <p:nvPr/>
        </p:nvSpPr>
        <p:spPr>
          <a:xfrm>
            <a:off x="2857679" y="2185644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C</a:t>
            </a:r>
            <a:endParaRPr lang="en-US" sz="1200" b="1" dirty="0">
              <a:cs typeface="David" pitchFamily="2" charset="-79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921575" y="303773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B</a:t>
            </a:r>
            <a:endParaRPr lang="en-US" sz="1200" b="1" dirty="0">
              <a:cs typeface="David" pitchFamily="2" charset="-79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85471" y="3889833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F</a:t>
            </a:r>
            <a:endParaRPr lang="en-US" b="1" dirty="0">
              <a:cs typeface="David" pitchFamily="2" charset="-79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829787" y="3025677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E</a:t>
            </a:r>
            <a:endParaRPr lang="en-US" sz="1200" dirty="0">
              <a:latin typeface="Arial" pitchFamily="34" charset="0"/>
              <a:cs typeface="David" pitchFamily="2" charset="-79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893683" y="3877772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D</a:t>
            </a:r>
            <a:endParaRPr lang="en-US" sz="1200" b="1" dirty="0">
              <a:cs typeface="David" pitchFamily="2" charset="-79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693883" y="4501841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H</a:t>
            </a:r>
            <a:endParaRPr lang="en-US" sz="1200" dirty="0">
              <a:latin typeface="Arial" pitchFamily="34" charset="0"/>
              <a:cs typeface="David" pitchFamily="2" charset="-79"/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6840252" y="1230440"/>
            <a:ext cx="936104" cy="3926752"/>
            <a:chOff x="7632340" y="1331476"/>
            <a:chExt cx="936104" cy="3926752"/>
          </a:xfrm>
        </p:grpSpPr>
        <p:sp>
          <p:nvSpPr>
            <p:cNvPr id="25" name="Down Arrow 24"/>
            <p:cNvSpPr/>
            <p:nvPr/>
          </p:nvSpPr>
          <p:spPr>
            <a:xfrm rot="10800000">
              <a:off x="7866367" y="453814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32340" y="1966788"/>
              <a:ext cx="936104" cy="2823388"/>
            </a:xfrm>
            <a:prstGeom prst="rect">
              <a:avLst/>
            </a:prstGeom>
            <a:solidFill>
              <a:srgbClr val="558ED5">
                <a:alpha val="50196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93069" y="1331476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Queue</a:t>
              </a:r>
              <a:endParaRPr lang="en-US" dirty="0"/>
            </a:p>
          </p:txBody>
        </p:sp>
        <p:sp>
          <p:nvSpPr>
            <p:cNvPr id="28" name="Down Arrow 27"/>
            <p:cNvSpPr/>
            <p:nvPr/>
          </p:nvSpPr>
          <p:spPr>
            <a:xfrm rot="10800000">
              <a:off x="7866366" y="170080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2924944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1196752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756" y="2960948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1860" y="2060848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3753036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3861048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401108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3170" y="1427290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065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דוגמת הרצה</a:t>
            </a:r>
            <a:endParaRPr lang="he-IL" dirty="0"/>
          </a:p>
        </p:txBody>
      </p:sp>
      <p:sp>
        <p:nvSpPr>
          <p:cNvPr id="3" name="Freeform 2"/>
          <p:cNvSpPr/>
          <p:nvPr/>
        </p:nvSpPr>
        <p:spPr>
          <a:xfrm>
            <a:off x="1262100" y="3313710"/>
            <a:ext cx="2855719" cy="853278"/>
          </a:xfrm>
          <a:custGeom>
            <a:avLst/>
            <a:gdLst>
              <a:gd name="connsiteX0" fmla="*/ 0 w 2757714"/>
              <a:gd name="connsiteY0" fmla="*/ 943429 h 943429"/>
              <a:gd name="connsiteX1" fmla="*/ 2757714 w 2757714"/>
              <a:gd name="connsiteY1" fmla="*/ 0 h 943429"/>
              <a:gd name="connsiteX0" fmla="*/ 0 w 2855719"/>
              <a:gd name="connsiteY0" fmla="*/ 853278 h 853278"/>
              <a:gd name="connsiteX1" fmla="*/ 2855719 w 2855719"/>
              <a:gd name="connsiteY1" fmla="*/ 0 h 85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719" h="853278">
                <a:moveTo>
                  <a:pt x="0" y="853278"/>
                </a:moveTo>
                <a:lnTo>
                  <a:pt x="2855719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42864" y="1779165"/>
            <a:ext cx="304800" cy="2409371"/>
          </a:xfrm>
          <a:custGeom>
            <a:avLst/>
            <a:gdLst>
              <a:gd name="connsiteX0" fmla="*/ 0 w 304800"/>
              <a:gd name="connsiteY0" fmla="*/ 2409371 h 2409371"/>
              <a:gd name="connsiteX1" fmla="*/ 304800 w 304800"/>
              <a:gd name="connsiteY1" fmla="*/ 0 h 240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2409371">
                <a:moveTo>
                  <a:pt x="0" y="2409371"/>
                </a:moveTo>
                <a:lnTo>
                  <a:pt x="30480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47664" y="1793679"/>
            <a:ext cx="653142" cy="1538515"/>
          </a:xfrm>
          <a:custGeom>
            <a:avLst/>
            <a:gdLst>
              <a:gd name="connsiteX0" fmla="*/ 653142 w 653142"/>
              <a:gd name="connsiteY0" fmla="*/ 1538515 h 1538515"/>
              <a:gd name="connsiteX1" fmla="*/ 0 w 653142"/>
              <a:gd name="connsiteY1" fmla="*/ 0 h 153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3142" h="1538515">
                <a:moveTo>
                  <a:pt x="653142" y="1538515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47664" y="1793679"/>
            <a:ext cx="1567542" cy="667657"/>
          </a:xfrm>
          <a:custGeom>
            <a:avLst/>
            <a:gdLst>
              <a:gd name="connsiteX0" fmla="*/ 1567542 w 1567542"/>
              <a:gd name="connsiteY0" fmla="*/ 667657 h 667657"/>
              <a:gd name="connsiteX1" fmla="*/ 0 w 1567542"/>
              <a:gd name="connsiteY1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7542" h="667657">
                <a:moveTo>
                  <a:pt x="1567542" y="667657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47664" y="1590480"/>
            <a:ext cx="2525485" cy="217714"/>
          </a:xfrm>
          <a:custGeom>
            <a:avLst/>
            <a:gdLst>
              <a:gd name="connsiteX0" fmla="*/ 2525485 w 2525485"/>
              <a:gd name="connsiteY0" fmla="*/ 0 h 217714"/>
              <a:gd name="connsiteX1" fmla="*/ 0 w 2525485"/>
              <a:gd name="connsiteY1" fmla="*/ 217714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5485" h="217714">
                <a:moveTo>
                  <a:pt x="2525485" y="0"/>
                </a:moveTo>
                <a:lnTo>
                  <a:pt x="0" y="2177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57378" y="4141802"/>
            <a:ext cx="1888333" cy="17706"/>
          </a:xfrm>
          <a:custGeom>
            <a:avLst/>
            <a:gdLst>
              <a:gd name="connsiteX0" fmla="*/ 0 w 2409371"/>
              <a:gd name="connsiteY0" fmla="*/ 0 h 101600"/>
              <a:gd name="connsiteX1" fmla="*/ 2409371 w 2409371"/>
              <a:gd name="connsiteY1" fmla="*/ 101600 h 101600"/>
              <a:gd name="connsiteX0" fmla="*/ 0 w 1816325"/>
              <a:gd name="connsiteY0" fmla="*/ 53711 h 53711"/>
              <a:gd name="connsiteX1" fmla="*/ 1816325 w 1816325"/>
              <a:gd name="connsiteY1" fmla="*/ 0 h 53711"/>
              <a:gd name="connsiteX0" fmla="*/ 0 w 1888333"/>
              <a:gd name="connsiteY0" fmla="*/ 17706 h 17706"/>
              <a:gd name="connsiteX1" fmla="*/ 1888333 w 1888333"/>
              <a:gd name="connsiteY1" fmla="*/ 0 h 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8333" h="17706">
                <a:moveTo>
                  <a:pt x="0" y="17706"/>
                </a:moveTo>
                <a:lnTo>
                  <a:pt x="1888333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87664" y="1575965"/>
            <a:ext cx="30156" cy="1737744"/>
          </a:xfrm>
          <a:custGeom>
            <a:avLst/>
            <a:gdLst>
              <a:gd name="connsiteX0" fmla="*/ 0 w 522514"/>
              <a:gd name="connsiteY0" fmla="*/ 0 h 1814286"/>
              <a:gd name="connsiteX1" fmla="*/ 522514 w 522514"/>
              <a:gd name="connsiteY1" fmla="*/ 1814286 h 1814286"/>
              <a:gd name="connsiteX0" fmla="*/ 77857 w 77857"/>
              <a:gd name="connsiteY0" fmla="*/ 0 h 1629732"/>
              <a:gd name="connsiteX1" fmla="*/ 0 w 77857"/>
              <a:gd name="connsiteY1" fmla="*/ 1629732 h 1629732"/>
              <a:gd name="connsiteX0" fmla="*/ 0 w 30156"/>
              <a:gd name="connsiteY0" fmla="*/ 0 h 1737744"/>
              <a:gd name="connsiteX1" fmla="*/ 30156 w 30156"/>
              <a:gd name="connsiteY1" fmla="*/ 1737744 h 17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56" h="1737744">
                <a:moveTo>
                  <a:pt x="0" y="0"/>
                </a:moveTo>
                <a:lnTo>
                  <a:pt x="30156" y="173774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77208" y="4153036"/>
            <a:ext cx="1785257" cy="624114"/>
          </a:xfrm>
          <a:custGeom>
            <a:avLst/>
            <a:gdLst>
              <a:gd name="connsiteX0" fmla="*/ 0 w 1785257"/>
              <a:gd name="connsiteY0" fmla="*/ 0 h 624114"/>
              <a:gd name="connsiteX1" fmla="*/ 1785257 w 1785257"/>
              <a:gd name="connsiteY1" fmla="*/ 624114 h 62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5257" h="624114">
                <a:moveTo>
                  <a:pt x="0" y="0"/>
                </a:moveTo>
                <a:lnTo>
                  <a:pt x="1785257" y="6241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45710" y="3296693"/>
            <a:ext cx="960411" cy="845048"/>
          </a:xfrm>
          <a:custGeom>
            <a:avLst/>
            <a:gdLst>
              <a:gd name="connsiteX0" fmla="*/ 856343 w 856343"/>
              <a:gd name="connsiteY0" fmla="*/ 1480457 h 1480457"/>
              <a:gd name="connsiteX1" fmla="*/ 0 w 856343"/>
              <a:gd name="connsiteY1" fmla="*/ 0 h 1480457"/>
              <a:gd name="connsiteX0" fmla="*/ 0 w 960411"/>
              <a:gd name="connsiteY0" fmla="*/ 845048 h 845048"/>
              <a:gd name="connsiteX1" fmla="*/ 960411 w 960411"/>
              <a:gd name="connsiteY1" fmla="*/ 0 h 84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0411" h="845048">
                <a:moveTo>
                  <a:pt x="0" y="845048"/>
                </a:moveTo>
                <a:lnTo>
                  <a:pt x="960411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73503" y="1549573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A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93783" y="133354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G</a:t>
            </a:r>
          </a:p>
        </p:txBody>
      </p:sp>
      <p:sp>
        <p:nvSpPr>
          <p:cNvPr id="14" name="Oval 13"/>
          <p:cNvSpPr/>
          <p:nvPr/>
        </p:nvSpPr>
        <p:spPr>
          <a:xfrm>
            <a:off x="2857679" y="2185644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C</a:t>
            </a:r>
            <a:endParaRPr lang="en-US" sz="1200" b="1" dirty="0">
              <a:cs typeface="David" pitchFamily="2" charset="-79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21575" y="303773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B</a:t>
            </a:r>
            <a:endParaRPr lang="en-US" sz="1200" b="1" dirty="0">
              <a:cs typeface="David" pitchFamily="2" charset="-79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85471" y="3889833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F</a:t>
            </a:r>
            <a:endParaRPr lang="en-US" b="1" dirty="0">
              <a:cs typeface="David" pitchFamily="2" charset="-79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29787" y="3025677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E</a:t>
            </a:r>
            <a:endParaRPr lang="en-US" sz="1200" dirty="0">
              <a:latin typeface="Arial" pitchFamily="34" charset="0"/>
              <a:cs typeface="David" pitchFamily="2" charset="-79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93683" y="3877772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D</a:t>
            </a:r>
            <a:endParaRPr lang="en-US" sz="1200" b="1" dirty="0">
              <a:cs typeface="David" pitchFamily="2" charset="-79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93883" y="4501841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H</a:t>
            </a:r>
            <a:endParaRPr lang="en-US" sz="1200" dirty="0">
              <a:latin typeface="Arial" pitchFamily="34" charset="0"/>
              <a:cs typeface="David" pitchFamily="2" charset="-79"/>
            </a:endParaRPr>
          </a:p>
        </p:txBody>
      </p:sp>
      <p:grpSp>
        <p:nvGrpSpPr>
          <p:cNvPr id="20" name="Group 63"/>
          <p:cNvGrpSpPr/>
          <p:nvPr/>
        </p:nvGrpSpPr>
        <p:grpSpPr>
          <a:xfrm>
            <a:off x="6840252" y="1230440"/>
            <a:ext cx="936104" cy="3926752"/>
            <a:chOff x="7632340" y="1331476"/>
            <a:chExt cx="936104" cy="3926752"/>
          </a:xfrm>
        </p:grpSpPr>
        <p:sp>
          <p:nvSpPr>
            <p:cNvPr id="21" name="Down Arrow 20"/>
            <p:cNvSpPr/>
            <p:nvPr/>
          </p:nvSpPr>
          <p:spPr>
            <a:xfrm rot="10800000">
              <a:off x="7866367" y="453814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32340" y="1966788"/>
              <a:ext cx="936104" cy="2823388"/>
            </a:xfrm>
            <a:prstGeom prst="rect">
              <a:avLst/>
            </a:prstGeom>
            <a:solidFill>
              <a:srgbClr val="558ED5">
                <a:alpha val="50196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93069" y="1331476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Queue</a:t>
              </a:r>
              <a:endParaRPr lang="en-US" dirty="0"/>
            </a:p>
          </p:txBody>
        </p:sp>
        <p:sp>
          <p:nvSpPr>
            <p:cNvPr id="24" name="Down Arrow 23"/>
            <p:cNvSpPr/>
            <p:nvPr/>
          </p:nvSpPr>
          <p:spPr>
            <a:xfrm rot="10800000">
              <a:off x="7866366" y="170080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1161" y="1441804"/>
            <a:ext cx="1428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2924944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1196752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756" y="2960948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1860" y="2060848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3753036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3861048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401108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4067944" y="5543944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dirty="0" smtClean="0"/>
              <a:t>A</a:t>
            </a:r>
            <a:r>
              <a:rPr lang="he-IL" dirty="0" smtClean="0"/>
              <a:t> מתגלה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31726" y="2401838"/>
            <a:ext cx="324128" cy="43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5000"/>
              </a:lnSpc>
            </a:pPr>
            <a:r>
              <a:rPr lang="en-US" b="1" dirty="0" smtClean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xmlns="" val="35331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דוגמת הרצה</a:t>
            </a:r>
            <a:endParaRPr lang="he-IL" dirty="0"/>
          </a:p>
        </p:txBody>
      </p:sp>
      <p:sp>
        <p:nvSpPr>
          <p:cNvPr id="3" name="Freeform 2"/>
          <p:cNvSpPr/>
          <p:nvPr/>
        </p:nvSpPr>
        <p:spPr>
          <a:xfrm>
            <a:off x="1262100" y="3313710"/>
            <a:ext cx="2855719" cy="853278"/>
          </a:xfrm>
          <a:custGeom>
            <a:avLst/>
            <a:gdLst>
              <a:gd name="connsiteX0" fmla="*/ 0 w 2757714"/>
              <a:gd name="connsiteY0" fmla="*/ 943429 h 943429"/>
              <a:gd name="connsiteX1" fmla="*/ 2757714 w 2757714"/>
              <a:gd name="connsiteY1" fmla="*/ 0 h 943429"/>
              <a:gd name="connsiteX0" fmla="*/ 0 w 2855719"/>
              <a:gd name="connsiteY0" fmla="*/ 853278 h 853278"/>
              <a:gd name="connsiteX1" fmla="*/ 2855719 w 2855719"/>
              <a:gd name="connsiteY1" fmla="*/ 0 h 85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719" h="853278">
                <a:moveTo>
                  <a:pt x="0" y="853278"/>
                </a:moveTo>
                <a:lnTo>
                  <a:pt x="2855719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42864" y="1779165"/>
            <a:ext cx="304800" cy="2409371"/>
          </a:xfrm>
          <a:custGeom>
            <a:avLst/>
            <a:gdLst>
              <a:gd name="connsiteX0" fmla="*/ 0 w 304800"/>
              <a:gd name="connsiteY0" fmla="*/ 2409371 h 2409371"/>
              <a:gd name="connsiteX1" fmla="*/ 304800 w 304800"/>
              <a:gd name="connsiteY1" fmla="*/ 0 h 240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2409371">
                <a:moveTo>
                  <a:pt x="0" y="2409371"/>
                </a:moveTo>
                <a:lnTo>
                  <a:pt x="304800" y="0"/>
                </a:lnTo>
              </a:path>
            </a:pathLst>
          </a:cu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47664" y="1793679"/>
            <a:ext cx="653142" cy="1538515"/>
          </a:xfrm>
          <a:custGeom>
            <a:avLst/>
            <a:gdLst>
              <a:gd name="connsiteX0" fmla="*/ 653142 w 653142"/>
              <a:gd name="connsiteY0" fmla="*/ 1538515 h 1538515"/>
              <a:gd name="connsiteX1" fmla="*/ 0 w 653142"/>
              <a:gd name="connsiteY1" fmla="*/ 0 h 153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3142" h="1538515">
                <a:moveTo>
                  <a:pt x="653142" y="1538515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47664" y="1793679"/>
            <a:ext cx="1567542" cy="667657"/>
          </a:xfrm>
          <a:custGeom>
            <a:avLst/>
            <a:gdLst>
              <a:gd name="connsiteX0" fmla="*/ 1567542 w 1567542"/>
              <a:gd name="connsiteY0" fmla="*/ 667657 h 667657"/>
              <a:gd name="connsiteX1" fmla="*/ 0 w 1567542"/>
              <a:gd name="connsiteY1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7542" h="667657">
                <a:moveTo>
                  <a:pt x="1567542" y="667657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47664" y="1590480"/>
            <a:ext cx="2525485" cy="217714"/>
          </a:xfrm>
          <a:custGeom>
            <a:avLst/>
            <a:gdLst>
              <a:gd name="connsiteX0" fmla="*/ 2525485 w 2525485"/>
              <a:gd name="connsiteY0" fmla="*/ 0 h 217714"/>
              <a:gd name="connsiteX1" fmla="*/ 0 w 2525485"/>
              <a:gd name="connsiteY1" fmla="*/ 217714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5485" h="217714">
                <a:moveTo>
                  <a:pt x="2525485" y="0"/>
                </a:moveTo>
                <a:lnTo>
                  <a:pt x="0" y="2177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57378" y="4141802"/>
            <a:ext cx="1888333" cy="17706"/>
          </a:xfrm>
          <a:custGeom>
            <a:avLst/>
            <a:gdLst>
              <a:gd name="connsiteX0" fmla="*/ 0 w 2409371"/>
              <a:gd name="connsiteY0" fmla="*/ 0 h 101600"/>
              <a:gd name="connsiteX1" fmla="*/ 2409371 w 2409371"/>
              <a:gd name="connsiteY1" fmla="*/ 101600 h 101600"/>
              <a:gd name="connsiteX0" fmla="*/ 0 w 1816325"/>
              <a:gd name="connsiteY0" fmla="*/ 53711 h 53711"/>
              <a:gd name="connsiteX1" fmla="*/ 1816325 w 1816325"/>
              <a:gd name="connsiteY1" fmla="*/ 0 h 53711"/>
              <a:gd name="connsiteX0" fmla="*/ 0 w 1888333"/>
              <a:gd name="connsiteY0" fmla="*/ 17706 h 17706"/>
              <a:gd name="connsiteX1" fmla="*/ 1888333 w 1888333"/>
              <a:gd name="connsiteY1" fmla="*/ 0 h 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8333" h="17706">
                <a:moveTo>
                  <a:pt x="0" y="17706"/>
                </a:moveTo>
                <a:lnTo>
                  <a:pt x="1888333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87664" y="1575965"/>
            <a:ext cx="30156" cy="1737744"/>
          </a:xfrm>
          <a:custGeom>
            <a:avLst/>
            <a:gdLst>
              <a:gd name="connsiteX0" fmla="*/ 0 w 522514"/>
              <a:gd name="connsiteY0" fmla="*/ 0 h 1814286"/>
              <a:gd name="connsiteX1" fmla="*/ 522514 w 522514"/>
              <a:gd name="connsiteY1" fmla="*/ 1814286 h 1814286"/>
              <a:gd name="connsiteX0" fmla="*/ 77857 w 77857"/>
              <a:gd name="connsiteY0" fmla="*/ 0 h 1629732"/>
              <a:gd name="connsiteX1" fmla="*/ 0 w 77857"/>
              <a:gd name="connsiteY1" fmla="*/ 1629732 h 1629732"/>
              <a:gd name="connsiteX0" fmla="*/ 0 w 30156"/>
              <a:gd name="connsiteY0" fmla="*/ 0 h 1737744"/>
              <a:gd name="connsiteX1" fmla="*/ 30156 w 30156"/>
              <a:gd name="connsiteY1" fmla="*/ 1737744 h 17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56" h="1737744">
                <a:moveTo>
                  <a:pt x="0" y="0"/>
                </a:moveTo>
                <a:lnTo>
                  <a:pt x="30156" y="173774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77208" y="4153036"/>
            <a:ext cx="1785257" cy="624114"/>
          </a:xfrm>
          <a:custGeom>
            <a:avLst/>
            <a:gdLst>
              <a:gd name="connsiteX0" fmla="*/ 0 w 1785257"/>
              <a:gd name="connsiteY0" fmla="*/ 0 h 624114"/>
              <a:gd name="connsiteX1" fmla="*/ 1785257 w 1785257"/>
              <a:gd name="connsiteY1" fmla="*/ 624114 h 62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5257" h="624114">
                <a:moveTo>
                  <a:pt x="0" y="0"/>
                </a:moveTo>
                <a:lnTo>
                  <a:pt x="1785257" y="6241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45710" y="3296693"/>
            <a:ext cx="960411" cy="845048"/>
          </a:xfrm>
          <a:custGeom>
            <a:avLst/>
            <a:gdLst>
              <a:gd name="connsiteX0" fmla="*/ 856343 w 856343"/>
              <a:gd name="connsiteY0" fmla="*/ 1480457 h 1480457"/>
              <a:gd name="connsiteX1" fmla="*/ 0 w 856343"/>
              <a:gd name="connsiteY1" fmla="*/ 0 h 1480457"/>
              <a:gd name="connsiteX0" fmla="*/ 0 w 960411"/>
              <a:gd name="connsiteY0" fmla="*/ 845048 h 845048"/>
              <a:gd name="connsiteX1" fmla="*/ 960411 w 960411"/>
              <a:gd name="connsiteY1" fmla="*/ 0 h 84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0411" h="845048">
                <a:moveTo>
                  <a:pt x="0" y="845048"/>
                </a:moveTo>
                <a:lnTo>
                  <a:pt x="960411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73503" y="1549573"/>
            <a:ext cx="540000" cy="540000"/>
          </a:xfrm>
          <a:prstGeom prst="ellips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cs typeface="David" pitchFamily="2" charset="-79"/>
              </a:rPr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3793783" y="133354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G</a:t>
            </a:r>
          </a:p>
        </p:txBody>
      </p:sp>
      <p:sp>
        <p:nvSpPr>
          <p:cNvPr id="14" name="Oval 13"/>
          <p:cNvSpPr/>
          <p:nvPr/>
        </p:nvSpPr>
        <p:spPr>
          <a:xfrm>
            <a:off x="2857679" y="2185644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C</a:t>
            </a:r>
            <a:endParaRPr lang="en-US" sz="1200" b="1" dirty="0">
              <a:cs typeface="David" pitchFamily="2" charset="-79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21575" y="303773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B</a:t>
            </a:r>
            <a:endParaRPr lang="en-US" sz="1200" b="1" dirty="0">
              <a:cs typeface="David" pitchFamily="2" charset="-79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85471" y="3889833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F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29787" y="3025677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E</a:t>
            </a:r>
            <a:endParaRPr lang="en-US" sz="1200" dirty="0">
              <a:latin typeface="Arial" pitchFamily="34" charset="0"/>
              <a:cs typeface="David" pitchFamily="2" charset="-79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93683" y="3877772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D</a:t>
            </a:r>
            <a:endParaRPr lang="en-US" sz="1200" b="1" dirty="0">
              <a:cs typeface="David" pitchFamily="2" charset="-79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93883" y="4501841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H</a:t>
            </a:r>
            <a:endParaRPr lang="en-US" sz="1200" dirty="0">
              <a:latin typeface="Arial" pitchFamily="34" charset="0"/>
              <a:cs typeface="David" pitchFamily="2" charset="-79"/>
            </a:endParaRPr>
          </a:p>
        </p:txBody>
      </p:sp>
      <p:grpSp>
        <p:nvGrpSpPr>
          <p:cNvPr id="20" name="Group 63"/>
          <p:cNvGrpSpPr/>
          <p:nvPr/>
        </p:nvGrpSpPr>
        <p:grpSpPr>
          <a:xfrm>
            <a:off x="6840252" y="1230440"/>
            <a:ext cx="936104" cy="3926752"/>
            <a:chOff x="7632340" y="1331476"/>
            <a:chExt cx="936104" cy="3926752"/>
          </a:xfrm>
        </p:grpSpPr>
        <p:sp>
          <p:nvSpPr>
            <p:cNvPr id="21" name="Down Arrow 20"/>
            <p:cNvSpPr/>
            <p:nvPr/>
          </p:nvSpPr>
          <p:spPr>
            <a:xfrm rot="10800000">
              <a:off x="7866367" y="453814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32340" y="1966788"/>
              <a:ext cx="936104" cy="2823388"/>
            </a:xfrm>
            <a:prstGeom prst="rect">
              <a:avLst/>
            </a:prstGeom>
            <a:solidFill>
              <a:srgbClr val="558ED5">
                <a:alpha val="50196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93069" y="1331476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Queue</a:t>
              </a:r>
              <a:endParaRPr lang="en-US" dirty="0"/>
            </a:p>
          </p:txBody>
        </p:sp>
        <p:sp>
          <p:nvSpPr>
            <p:cNvPr id="24" name="Down Arrow 23"/>
            <p:cNvSpPr/>
            <p:nvPr/>
          </p:nvSpPr>
          <p:spPr>
            <a:xfrm rot="10800000">
              <a:off x="7866366" y="170080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1161" y="1441804"/>
            <a:ext cx="1428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2924944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1196752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756" y="2960948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1860" y="2060848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3861048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401108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4067944" y="5543944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dirty="0" smtClean="0"/>
              <a:t>F</a:t>
            </a:r>
            <a:r>
              <a:rPr lang="he-IL" dirty="0" smtClean="0"/>
              <a:t> מתגלה</a:t>
            </a:r>
            <a:endParaRPr lang="en-US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9652" y="371703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7151682" y="2401838"/>
            <a:ext cx="324128" cy="43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5000"/>
              </a:lnSpc>
            </a:pPr>
            <a:r>
              <a:rPr lang="en-US" b="1" dirty="0" smtClean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xmlns="" val="35331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דוגמת הרצה</a:t>
            </a:r>
            <a:endParaRPr lang="he-IL" dirty="0"/>
          </a:p>
        </p:txBody>
      </p:sp>
      <p:sp>
        <p:nvSpPr>
          <p:cNvPr id="3" name="Freeform 2"/>
          <p:cNvSpPr/>
          <p:nvPr/>
        </p:nvSpPr>
        <p:spPr>
          <a:xfrm>
            <a:off x="1262100" y="3313710"/>
            <a:ext cx="2855719" cy="853278"/>
          </a:xfrm>
          <a:custGeom>
            <a:avLst/>
            <a:gdLst>
              <a:gd name="connsiteX0" fmla="*/ 0 w 2757714"/>
              <a:gd name="connsiteY0" fmla="*/ 943429 h 943429"/>
              <a:gd name="connsiteX1" fmla="*/ 2757714 w 2757714"/>
              <a:gd name="connsiteY1" fmla="*/ 0 h 943429"/>
              <a:gd name="connsiteX0" fmla="*/ 0 w 2855719"/>
              <a:gd name="connsiteY0" fmla="*/ 853278 h 853278"/>
              <a:gd name="connsiteX1" fmla="*/ 2855719 w 2855719"/>
              <a:gd name="connsiteY1" fmla="*/ 0 h 85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719" h="853278">
                <a:moveTo>
                  <a:pt x="0" y="853278"/>
                </a:moveTo>
                <a:lnTo>
                  <a:pt x="2855719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42864" y="1779165"/>
            <a:ext cx="304800" cy="2409371"/>
          </a:xfrm>
          <a:custGeom>
            <a:avLst/>
            <a:gdLst>
              <a:gd name="connsiteX0" fmla="*/ 0 w 304800"/>
              <a:gd name="connsiteY0" fmla="*/ 2409371 h 2409371"/>
              <a:gd name="connsiteX1" fmla="*/ 304800 w 304800"/>
              <a:gd name="connsiteY1" fmla="*/ 0 h 240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2409371">
                <a:moveTo>
                  <a:pt x="0" y="2409371"/>
                </a:moveTo>
                <a:lnTo>
                  <a:pt x="30480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47664" y="1793679"/>
            <a:ext cx="653142" cy="1538515"/>
          </a:xfrm>
          <a:custGeom>
            <a:avLst/>
            <a:gdLst>
              <a:gd name="connsiteX0" fmla="*/ 653142 w 653142"/>
              <a:gd name="connsiteY0" fmla="*/ 1538515 h 1538515"/>
              <a:gd name="connsiteX1" fmla="*/ 0 w 653142"/>
              <a:gd name="connsiteY1" fmla="*/ 0 h 153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3142" h="1538515">
                <a:moveTo>
                  <a:pt x="653142" y="1538515"/>
                </a:moveTo>
                <a:lnTo>
                  <a:pt x="0" y="0"/>
                </a:lnTo>
              </a:path>
            </a:pathLst>
          </a:cu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47664" y="1793679"/>
            <a:ext cx="1567542" cy="667657"/>
          </a:xfrm>
          <a:custGeom>
            <a:avLst/>
            <a:gdLst>
              <a:gd name="connsiteX0" fmla="*/ 1567542 w 1567542"/>
              <a:gd name="connsiteY0" fmla="*/ 667657 h 667657"/>
              <a:gd name="connsiteX1" fmla="*/ 0 w 1567542"/>
              <a:gd name="connsiteY1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7542" h="667657">
                <a:moveTo>
                  <a:pt x="1567542" y="667657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47664" y="1590480"/>
            <a:ext cx="2525485" cy="217714"/>
          </a:xfrm>
          <a:custGeom>
            <a:avLst/>
            <a:gdLst>
              <a:gd name="connsiteX0" fmla="*/ 2525485 w 2525485"/>
              <a:gd name="connsiteY0" fmla="*/ 0 h 217714"/>
              <a:gd name="connsiteX1" fmla="*/ 0 w 2525485"/>
              <a:gd name="connsiteY1" fmla="*/ 217714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5485" h="217714">
                <a:moveTo>
                  <a:pt x="2525485" y="0"/>
                </a:moveTo>
                <a:lnTo>
                  <a:pt x="0" y="2177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57378" y="4141802"/>
            <a:ext cx="1888333" cy="17706"/>
          </a:xfrm>
          <a:custGeom>
            <a:avLst/>
            <a:gdLst>
              <a:gd name="connsiteX0" fmla="*/ 0 w 2409371"/>
              <a:gd name="connsiteY0" fmla="*/ 0 h 101600"/>
              <a:gd name="connsiteX1" fmla="*/ 2409371 w 2409371"/>
              <a:gd name="connsiteY1" fmla="*/ 101600 h 101600"/>
              <a:gd name="connsiteX0" fmla="*/ 0 w 1816325"/>
              <a:gd name="connsiteY0" fmla="*/ 53711 h 53711"/>
              <a:gd name="connsiteX1" fmla="*/ 1816325 w 1816325"/>
              <a:gd name="connsiteY1" fmla="*/ 0 h 53711"/>
              <a:gd name="connsiteX0" fmla="*/ 0 w 1888333"/>
              <a:gd name="connsiteY0" fmla="*/ 17706 h 17706"/>
              <a:gd name="connsiteX1" fmla="*/ 1888333 w 1888333"/>
              <a:gd name="connsiteY1" fmla="*/ 0 h 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8333" h="17706">
                <a:moveTo>
                  <a:pt x="0" y="17706"/>
                </a:moveTo>
                <a:lnTo>
                  <a:pt x="1888333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87664" y="1575965"/>
            <a:ext cx="30156" cy="1737744"/>
          </a:xfrm>
          <a:custGeom>
            <a:avLst/>
            <a:gdLst>
              <a:gd name="connsiteX0" fmla="*/ 0 w 522514"/>
              <a:gd name="connsiteY0" fmla="*/ 0 h 1814286"/>
              <a:gd name="connsiteX1" fmla="*/ 522514 w 522514"/>
              <a:gd name="connsiteY1" fmla="*/ 1814286 h 1814286"/>
              <a:gd name="connsiteX0" fmla="*/ 77857 w 77857"/>
              <a:gd name="connsiteY0" fmla="*/ 0 h 1629732"/>
              <a:gd name="connsiteX1" fmla="*/ 0 w 77857"/>
              <a:gd name="connsiteY1" fmla="*/ 1629732 h 1629732"/>
              <a:gd name="connsiteX0" fmla="*/ 0 w 30156"/>
              <a:gd name="connsiteY0" fmla="*/ 0 h 1737744"/>
              <a:gd name="connsiteX1" fmla="*/ 30156 w 30156"/>
              <a:gd name="connsiteY1" fmla="*/ 1737744 h 17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56" h="1737744">
                <a:moveTo>
                  <a:pt x="0" y="0"/>
                </a:moveTo>
                <a:lnTo>
                  <a:pt x="30156" y="173774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77208" y="4153036"/>
            <a:ext cx="1785257" cy="624114"/>
          </a:xfrm>
          <a:custGeom>
            <a:avLst/>
            <a:gdLst>
              <a:gd name="connsiteX0" fmla="*/ 0 w 1785257"/>
              <a:gd name="connsiteY0" fmla="*/ 0 h 624114"/>
              <a:gd name="connsiteX1" fmla="*/ 1785257 w 1785257"/>
              <a:gd name="connsiteY1" fmla="*/ 624114 h 62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5257" h="624114">
                <a:moveTo>
                  <a:pt x="0" y="0"/>
                </a:moveTo>
                <a:lnTo>
                  <a:pt x="1785257" y="6241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45710" y="3296693"/>
            <a:ext cx="960411" cy="845048"/>
          </a:xfrm>
          <a:custGeom>
            <a:avLst/>
            <a:gdLst>
              <a:gd name="connsiteX0" fmla="*/ 856343 w 856343"/>
              <a:gd name="connsiteY0" fmla="*/ 1480457 h 1480457"/>
              <a:gd name="connsiteX1" fmla="*/ 0 w 856343"/>
              <a:gd name="connsiteY1" fmla="*/ 0 h 1480457"/>
              <a:gd name="connsiteX0" fmla="*/ 0 w 960411"/>
              <a:gd name="connsiteY0" fmla="*/ 845048 h 845048"/>
              <a:gd name="connsiteX1" fmla="*/ 960411 w 960411"/>
              <a:gd name="connsiteY1" fmla="*/ 0 h 84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0411" h="845048">
                <a:moveTo>
                  <a:pt x="0" y="845048"/>
                </a:moveTo>
                <a:lnTo>
                  <a:pt x="960411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73503" y="1549573"/>
            <a:ext cx="540000" cy="540000"/>
          </a:xfrm>
          <a:prstGeom prst="ellips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cs typeface="David" pitchFamily="2" charset="-79"/>
              </a:rPr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3793783" y="133354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G</a:t>
            </a:r>
          </a:p>
        </p:txBody>
      </p:sp>
      <p:sp>
        <p:nvSpPr>
          <p:cNvPr id="14" name="Oval 13"/>
          <p:cNvSpPr/>
          <p:nvPr/>
        </p:nvSpPr>
        <p:spPr>
          <a:xfrm>
            <a:off x="2857679" y="2185644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C</a:t>
            </a:r>
            <a:endParaRPr lang="en-US" sz="1200" b="1" dirty="0">
              <a:cs typeface="David" pitchFamily="2" charset="-79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21575" y="3037739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B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85471" y="3889833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F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29787" y="3025677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E</a:t>
            </a:r>
            <a:endParaRPr lang="en-US" sz="1200" dirty="0">
              <a:latin typeface="Arial" pitchFamily="34" charset="0"/>
              <a:cs typeface="David" pitchFamily="2" charset="-79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93683" y="3877772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D</a:t>
            </a:r>
            <a:endParaRPr lang="en-US" sz="1200" b="1" dirty="0">
              <a:cs typeface="David" pitchFamily="2" charset="-79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93883" y="4501841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H</a:t>
            </a:r>
            <a:endParaRPr lang="en-US" sz="1200" dirty="0">
              <a:latin typeface="Arial" pitchFamily="34" charset="0"/>
              <a:cs typeface="David" pitchFamily="2" charset="-79"/>
            </a:endParaRPr>
          </a:p>
        </p:txBody>
      </p:sp>
      <p:grpSp>
        <p:nvGrpSpPr>
          <p:cNvPr id="20" name="Group 63"/>
          <p:cNvGrpSpPr/>
          <p:nvPr/>
        </p:nvGrpSpPr>
        <p:grpSpPr>
          <a:xfrm>
            <a:off x="6840252" y="1230440"/>
            <a:ext cx="936104" cy="3926752"/>
            <a:chOff x="7632340" y="1331476"/>
            <a:chExt cx="936104" cy="3926752"/>
          </a:xfrm>
        </p:grpSpPr>
        <p:sp>
          <p:nvSpPr>
            <p:cNvPr id="21" name="Down Arrow 20"/>
            <p:cNvSpPr/>
            <p:nvPr/>
          </p:nvSpPr>
          <p:spPr>
            <a:xfrm rot="10800000">
              <a:off x="7866367" y="453814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32340" y="1966788"/>
              <a:ext cx="936104" cy="2823388"/>
            </a:xfrm>
            <a:prstGeom prst="rect">
              <a:avLst/>
            </a:prstGeom>
            <a:solidFill>
              <a:srgbClr val="558ED5">
                <a:alpha val="50196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93069" y="1331476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Queue</a:t>
              </a:r>
              <a:endParaRPr lang="en-US" dirty="0"/>
            </a:p>
          </p:txBody>
        </p:sp>
        <p:sp>
          <p:nvSpPr>
            <p:cNvPr id="24" name="Down Arrow 23"/>
            <p:cNvSpPr/>
            <p:nvPr/>
          </p:nvSpPr>
          <p:spPr>
            <a:xfrm rot="10800000">
              <a:off x="7866366" y="170080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1161" y="1441804"/>
            <a:ext cx="1428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2924944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1196752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1860" y="2060848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3861048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401108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4067944" y="5543944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dirty="0" smtClean="0"/>
              <a:t>B</a:t>
            </a:r>
            <a:r>
              <a:rPr lang="he-IL" dirty="0" smtClean="0"/>
              <a:t> מתגלה</a:t>
            </a:r>
            <a:endParaRPr lang="en-US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9652" y="371703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7151682" y="2401838"/>
            <a:ext cx="324128" cy="80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5000"/>
              </a:lnSpc>
            </a:pPr>
            <a:r>
              <a:rPr lang="en-US" b="1" dirty="0" smtClean="0"/>
              <a:t>F</a:t>
            </a:r>
          </a:p>
          <a:p>
            <a:pPr algn="l">
              <a:lnSpc>
                <a:spcPct val="135000"/>
              </a:lnSpc>
            </a:pPr>
            <a:r>
              <a:rPr lang="en-US" b="1" dirty="0" smtClean="0"/>
              <a:t>B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756" y="2888940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331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דוגמת הרצה</a:t>
            </a:r>
            <a:endParaRPr lang="he-IL" dirty="0"/>
          </a:p>
        </p:txBody>
      </p:sp>
      <p:sp>
        <p:nvSpPr>
          <p:cNvPr id="3" name="Freeform 2"/>
          <p:cNvSpPr/>
          <p:nvPr/>
        </p:nvSpPr>
        <p:spPr>
          <a:xfrm>
            <a:off x="1262100" y="3313710"/>
            <a:ext cx="2855719" cy="853278"/>
          </a:xfrm>
          <a:custGeom>
            <a:avLst/>
            <a:gdLst>
              <a:gd name="connsiteX0" fmla="*/ 0 w 2757714"/>
              <a:gd name="connsiteY0" fmla="*/ 943429 h 943429"/>
              <a:gd name="connsiteX1" fmla="*/ 2757714 w 2757714"/>
              <a:gd name="connsiteY1" fmla="*/ 0 h 943429"/>
              <a:gd name="connsiteX0" fmla="*/ 0 w 2855719"/>
              <a:gd name="connsiteY0" fmla="*/ 853278 h 853278"/>
              <a:gd name="connsiteX1" fmla="*/ 2855719 w 2855719"/>
              <a:gd name="connsiteY1" fmla="*/ 0 h 85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719" h="853278">
                <a:moveTo>
                  <a:pt x="0" y="853278"/>
                </a:moveTo>
                <a:lnTo>
                  <a:pt x="2855719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42864" y="1779165"/>
            <a:ext cx="304800" cy="2409371"/>
          </a:xfrm>
          <a:custGeom>
            <a:avLst/>
            <a:gdLst>
              <a:gd name="connsiteX0" fmla="*/ 0 w 304800"/>
              <a:gd name="connsiteY0" fmla="*/ 2409371 h 2409371"/>
              <a:gd name="connsiteX1" fmla="*/ 304800 w 304800"/>
              <a:gd name="connsiteY1" fmla="*/ 0 h 240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2409371">
                <a:moveTo>
                  <a:pt x="0" y="2409371"/>
                </a:moveTo>
                <a:lnTo>
                  <a:pt x="30480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47664" y="1793679"/>
            <a:ext cx="653142" cy="1538515"/>
          </a:xfrm>
          <a:custGeom>
            <a:avLst/>
            <a:gdLst>
              <a:gd name="connsiteX0" fmla="*/ 653142 w 653142"/>
              <a:gd name="connsiteY0" fmla="*/ 1538515 h 1538515"/>
              <a:gd name="connsiteX1" fmla="*/ 0 w 653142"/>
              <a:gd name="connsiteY1" fmla="*/ 0 h 153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3142" h="1538515">
                <a:moveTo>
                  <a:pt x="653142" y="1538515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47664" y="1793679"/>
            <a:ext cx="1567542" cy="667657"/>
          </a:xfrm>
          <a:custGeom>
            <a:avLst/>
            <a:gdLst>
              <a:gd name="connsiteX0" fmla="*/ 1567542 w 1567542"/>
              <a:gd name="connsiteY0" fmla="*/ 667657 h 667657"/>
              <a:gd name="connsiteX1" fmla="*/ 0 w 1567542"/>
              <a:gd name="connsiteY1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7542" h="667657">
                <a:moveTo>
                  <a:pt x="1567542" y="667657"/>
                </a:moveTo>
                <a:lnTo>
                  <a:pt x="0" y="0"/>
                </a:lnTo>
              </a:path>
            </a:pathLst>
          </a:cu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47664" y="1590480"/>
            <a:ext cx="2525485" cy="217714"/>
          </a:xfrm>
          <a:custGeom>
            <a:avLst/>
            <a:gdLst>
              <a:gd name="connsiteX0" fmla="*/ 2525485 w 2525485"/>
              <a:gd name="connsiteY0" fmla="*/ 0 h 217714"/>
              <a:gd name="connsiteX1" fmla="*/ 0 w 2525485"/>
              <a:gd name="connsiteY1" fmla="*/ 217714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5485" h="217714">
                <a:moveTo>
                  <a:pt x="2525485" y="0"/>
                </a:moveTo>
                <a:lnTo>
                  <a:pt x="0" y="2177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57378" y="4141802"/>
            <a:ext cx="1888333" cy="17706"/>
          </a:xfrm>
          <a:custGeom>
            <a:avLst/>
            <a:gdLst>
              <a:gd name="connsiteX0" fmla="*/ 0 w 2409371"/>
              <a:gd name="connsiteY0" fmla="*/ 0 h 101600"/>
              <a:gd name="connsiteX1" fmla="*/ 2409371 w 2409371"/>
              <a:gd name="connsiteY1" fmla="*/ 101600 h 101600"/>
              <a:gd name="connsiteX0" fmla="*/ 0 w 1816325"/>
              <a:gd name="connsiteY0" fmla="*/ 53711 h 53711"/>
              <a:gd name="connsiteX1" fmla="*/ 1816325 w 1816325"/>
              <a:gd name="connsiteY1" fmla="*/ 0 h 53711"/>
              <a:gd name="connsiteX0" fmla="*/ 0 w 1888333"/>
              <a:gd name="connsiteY0" fmla="*/ 17706 h 17706"/>
              <a:gd name="connsiteX1" fmla="*/ 1888333 w 1888333"/>
              <a:gd name="connsiteY1" fmla="*/ 0 h 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8333" h="17706">
                <a:moveTo>
                  <a:pt x="0" y="17706"/>
                </a:moveTo>
                <a:lnTo>
                  <a:pt x="1888333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87664" y="1575965"/>
            <a:ext cx="30156" cy="1737744"/>
          </a:xfrm>
          <a:custGeom>
            <a:avLst/>
            <a:gdLst>
              <a:gd name="connsiteX0" fmla="*/ 0 w 522514"/>
              <a:gd name="connsiteY0" fmla="*/ 0 h 1814286"/>
              <a:gd name="connsiteX1" fmla="*/ 522514 w 522514"/>
              <a:gd name="connsiteY1" fmla="*/ 1814286 h 1814286"/>
              <a:gd name="connsiteX0" fmla="*/ 77857 w 77857"/>
              <a:gd name="connsiteY0" fmla="*/ 0 h 1629732"/>
              <a:gd name="connsiteX1" fmla="*/ 0 w 77857"/>
              <a:gd name="connsiteY1" fmla="*/ 1629732 h 1629732"/>
              <a:gd name="connsiteX0" fmla="*/ 0 w 30156"/>
              <a:gd name="connsiteY0" fmla="*/ 0 h 1737744"/>
              <a:gd name="connsiteX1" fmla="*/ 30156 w 30156"/>
              <a:gd name="connsiteY1" fmla="*/ 1737744 h 17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56" h="1737744">
                <a:moveTo>
                  <a:pt x="0" y="0"/>
                </a:moveTo>
                <a:lnTo>
                  <a:pt x="30156" y="173774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77208" y="4153036"/>
            <a:ext cx="1785257" cy="624114"/>
          </a:xfrm>
          <a:custGeom>
            <a:avLst/>
            <a:gdLst>
              <a:gd name="connsiteX0" fmla="*/ 0 w 1785257"/>
              <a:gd name="connsiteY0" fmla="*/ 0 h 624114"/>
              <a:gd name="connsiteX1" fmla="*/ 1785257 w 1785257"/>
              <a:gd name="connsiteY1" fmla="*/ 624114 h 62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5257" h="624114">
                <a:moveTo>
                  <a:pt x="0" y="0"/>
                </a:moveTo>
                <a:lnTo>
                  <a:pt x="1785257" y="6241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45710" y="3296693"/>
            <a:ext cx="960411" cy="845048"/>
          </a:xfrm>
          <a:custGeom>
            <a:avLst/>
            <a:gdLst>
              <a:gd name="connsiteX0" fmla="*/ 856343 w 856343"/>
              <a:gd name="connsiteY0" fmla="*/ 1480457 h 1480457"/>
              <a:gd name="connsiteX1" fmla="*/ 0 w 856343"/>
              <a:gd name="connsiteY1" fmla="*/ 0 h 1480457"/>
              <a:gd name="connsiteX0" fmla="*/ 0 w 960411"/>
              <a:gd name="connsiteY0" fmla="*/ 845048 h 845048"/>
              <a:gd name="connsiteX1" fmla="*/ 960411 w 960411"/>
              <a:gd name="connsiteY1" fmla="*/ 0 h 84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0411" h="845048">
                <a:moveTo>
                  <a:pt x="0" y="845048"/>
                </a:moveTo>
                <a:lnTo>
                  <a:pt x="960411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73503" y="1549573"/>
            <a:ext cx="540000" cy="540000"/>
          </a:xfrm>
          <a:prstGeom prst="ellips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cs typeface="David" pitchFamily="2" charset="-79"/>
              </a:rPr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3793783" y="133354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G</a:t>
            </a:r>
          </a:p>
        </p:txBody>
      </p:sp>
      <p:sp>
        <p:nvSpPr>
          <p:cNvPr id="14" name="Oval 13"/>
          <p:cNvSpPr/>
          <p:nvPr/>
        </p:nvSpPr>
        <p:spPr>
          <a:xfrm>
            <a:off x="2857679" y="2185644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C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21575" y="3037739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B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85471" y="3889833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F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29787" y="3025677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E</a:t>
            </a:r>
            <a:endParaRPr lang="en-US" sz="1200" dirty="0">
              <a:latin typeface="Arial" pitchFamily="34" charset="0"/>
              <a:cs typeface="David" pitchFamily="2" charset="-79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93683" y="3877772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D</a:t>
            </a:r>
            <a:endParaRPr lang="en-US" sz="1200" b="1" dirty="0">
              <a:cs typeface="David" pitchFamily="2" charset="-79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93883" y="4501841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H</a:t>
            </a:r>
            <a:endParaRPr lang="en-US" sz="1200" dirty="0">
              <a:latin typeface="Arial" pitchFamily="34" charset="0"/>
              <a:cs typeface="David" pitchFamily="2" charset="-79"/>
            </a:endParaRPr>
          </a:p>
        </p:txBody>
      </p:sp>
      <p:grpSp>
        <p:nvGrpSpPr>
          <p:cNvPr id="20" name="Group 63"/>
          <p:cNvGrpSpPr/>
          <p:nvPr/>
        </p:nvGrpSpPr>
        <p:grpSpPr>
          <a:xfrm>
            <a:off x="6840252" y="1230440"/>
            <a:ext cx="936104" cy="3926752"/>
            <a:chOff x="7632340" y="1331476"/>
            <a:chExt cx="936104" cy="3926752"/>
          </a:xfrm>
        </p:grpSpPr>
        <p:sp>
          <p:nvSpPr>
            <p:cNvPr id="21" name="Down Arrow 20"/>
            <p:cNvSpPr/>
            <p:nvPr/>
          </p:nvSpPr>
          <p:spPr>
            <a:xfrm rot="10800000">
              <a:off x="7866367" y="453814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32340" y="1966788"/>
              <a:ext cx="936104" cy="2823388"/>
            </a:xfrm>
            <a:prstGeom prst="rect">
              <a:avLst/>
            </a:prstGeom>
            <a:solidFill>
              <a:srgbClr val="558ED5">
                <a:alpha val="50196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93069" y="1331476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Queue</a:t>
              </a:r>
              <a:endParaRPr lang="en-US" dirty="0"/>
            </a:p>
          </p:txBody>
        </p:sp>
        <p:sp>
          <p:nvSpPr>
            <p:cNvPr id="24" name="Down Arrow 23"/>
            <p:cNvSpPr/>
            <p:nvPr/>
          </p:nvSpPr>
          <p:spPr>
            <a:xfrm rot="10800000">
              <a:off x="7866366" y="170080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1161" y="1441804"/>
            <a:ext cx="1428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2924944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1196752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3861048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401108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4067944" y="5543944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dirty="0" smtClean="0"/>
              <a:t>C</a:t>
            </a:r>
            <a:r>
              <a:rPr lang="he-IL" dirty="0" smtClean="0"/>
              <a:t> מתגלה</a:t>
            </a:r>
            <a:endParaRPr lang="en-US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9652" y="371703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7151682" y="2401838"/>
            <a:ext cx="324128" cy="118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5000"/>
              </a:lnSpc>
            </a:pPr>
            <a:r>
              <a:rPr lang="en-US" b="1" dirty="0" smtClean="0"/>
              <a:t>F</a:t>
            </a:r>
          </a:p>
          <a:p>
            <a:pPr algn="l">
              <a:lnSpc>
                <a:spcPct val="135000"/>
              </a:lnSpc>
            </a:pPr>
            <a:r>
              <a:rPr lang="en-US" b="1" dirty="0" smtClean="0"/>
              <a:t>B</a:t>
            </a:r>
          </a:p>
          <a:p>
            <a:pPr algn="l">
              <a:lnSpc>
                <a:spcPct val="135000"/>
              </a:lnSpc>
            </a:pPr>
            <a:r>
              <a:rPr lang="en-US" b="1" dirty="0" smtClean="0"/>
              <a:t>C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756" y="2888940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3476" y="2048725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331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דוגמת הרצה</a:t>
            </a:r>
            <a:endParaRPr lang="he-IL" dirty="0"/>
          </a:p>
        </p:txBody>
      </p:sp>
      <p:sp>
        <p:nvSpPr>
          <p:cNvPr id="3" name="Freeform 2"/>
          <p:cNvSpPr/>
          <p:nvPr/>
        </p:nvSpPr>
        <p:spPr>
          <a:xfrm>
            <a:off x="1262100" y="3313710"/>
            <a:ext cx="2855719" cy="853278"/>
          </a:xfrm>
          <a:custGeom>
            <a:avLst/>
            <a:gdLst>
              <a:gd name="connsiteX0" fmla="*/ 0 w 2757714"/>
              <a:gd name="connsiteY0" fmla="*/ 943429 h 943429"/>
              <a:gd name="connsiteX1" fmla="*/ 2757714 w 2757714"/>
              <a:gd name="connsiteY1" fmla="*/ 0 h 943429"/>
              <a:gd name="connsiteX0" fmla="*/ 0 w 2855719"/>
              <a:gd name="connsiteY0" fmla="*/ 853278 h 853278"/>
              <a:gd name="connsiteX1" fmla="*/ 2855719 w 2855719"/>
              <a:gd name="connsiteY1" fmla="*/ 0 h 85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719" h="853278">
                <a:moveTo>
                  <a:pt x="0" y="853278"/>
                </a:moveTo>
                <a:lnTo>
                  <a:pt x="2855719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42864" y="1779165"/>
            <a:ext cx="304800" cy="2409371"/>
          </a:xfrm>
          <a:custGeom>
            <a:avLst/>
            <a:gdLst>
              <a:gd name="connsiteX0" fmla="*/ 0 w 304800"/>
              <a:gd name="connsiteY0" fmla="*/ 2409371 h 2409371"/>
              <a:gd name="connsiteX1" fmla="*/ 304800 w 304800"/>
              <a:gd name="connsiteY1" fmla="*/ 0 h 240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2409371">
                <a:moveTo>
                  <a:pt x="0" y="2409371"/>
                </a:moveTo>
                <a:lnTo>
                  <a:pt x="30480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47664" y="1793679"/>
            <a:ext cx="653142" cy="1538515"/>
          </a:xfrm>
          <a:custGeom>
            <a:avLst/>
            <a:gdLst>
              <a:gd name="connsiteX0" fmla="*/ 653142 w 653142"/>
              <a:gd name="connsiteY0" fmla="*/ 1538515 h 1538515"/>
              <a:gd name="connsiteX1" fmla="*/ 0 w 653142"/>
              <a:gd name="connsiteY1" fmla="*/ 0 h 153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3142" h="1538515">
                <a:moveTo>
                  <a:pt x="653142" y="1538515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47664" y="1793679"/>
            <a:ext cx="1567542" cy="667657"/>
          </a:xfrm>
          <a:custGeom>
            <a:avLst/>
            <a:gdLst>
              <a:gd name="connsiteX0" fmla="*/ 1567542 w 1567542"/>
              <a:gd name="connsiteY0" fmla="*/ 667657 h 667657"/>
              <a:gd name="connsiteX1" fmla="*/ 0 w 1567542"/>
              <a:gd name="connsiteY1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7542" h="667657">
                <a:moveTo>
                  <a:pt x="1567542" y="667657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47664" y="1590480"/>
            <a:ext cx="2525485" cy="217714"/>
          </a:xfrm>
          <a:custGeom>
            <a:avLst/>
            <a:gdLst>
              <a:gd name="connsiteX0" fmla="*/ 2525485 w 2525485"/>
              <a:gd name="connsiteY0" fmla="*/ 0 h 217714"/>
              <a:gd name="connsiteX1" fmla="*/ 0 w 2525485"/>
              <a:gd name="connsiteY1" fmla="*/ 217714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5485" h="217714">
                <a:moveTo>
                  <a:pt x="2525485" y="0"/>
                </a:moveTo>
                <a:lnTo>
                  <a:pt x="0" y="217714"/>
                </a:lnTo>
              </a:path>
            </a:pathLst>
          </a:cu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57378" y="4141802"/>
            <a:ext cx="1888333" cy="17706"/>
          </a:xfrm>
          <a:custGeom>
            <a:avLst/>
            <a:gdLst>
              <a:gd name="connsiteX0" fmla="*/ 0 w 2409371"/>
              <a:gd name="connsiteY0" fmla="*/ 0 h 101600"/>
              <a:gd name="connsiteX1" fmla="*/ 2409371 w 2409371"/>
              <a:gd name="connsiteY1" fmla="*/ 101600 h 101600"/>
              <a:gd name="connsiteX0" fmla="*/ 0 w 1816325"/>
              <a:gd name="connsiteY0" fmla="*/ 53711 h 53711"/>
              <a:gd name="connsiteX1" fmla="*/ 1816325 w 1816325"/>
              <a:gd name="connsiteY1" fmla="*/ 0 h 53711"/>
              <a:gd name="connsiteX0" fmla="*/ 0 w 1888333"/>
              <a:gd name="connsiteY0" fmla="*/ 17706 h 17706"/>
              <a:gd name="connsiteX1" fmla="*/ 1888333 w 1888333"/>
              <a:gd name="connsiteY1" fmla="*/ 0 h 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8333" h="17706">
                <a:moveTo>
                  <a:pt x="0" y="17706"/>
                </a:moveTo>
                <a:lnTo>
                  <a:pt x="1888333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87664" y="1575965"/>
            <a:ext cx="30156" cy="1737744"/>
          </a:xfrm>
          <a:custGeom>
            <a:avLst/>
            <a:gdLst>
              <a:gd name="connsiteX0" fmla="*/ 0 w 522514"/>
              <a:gd name="connsiteY0" fmla="*/ 0 h 1814286"/>
              <a:gd name="connsiteX1" fmla="*/ 522514 w 522514"/>
              <a:gd name="connsiteY1" fmla="*/ 1814286 h 1814286"/>
              <a:gd name="connsiteX0" fmla="*/ 77857 w 77857"/>
              <a:gd name="connsiteY0" fmla="*/ 0 h 1629732"/>
              <a:gd name="connsiteX1" fmla="*/ 0 w 77857"/>
              <a:gd name="connsiteY1" fmla="*/ 1629732 h 1629732"/>
              <a:gd name="connsiteX0" fmla="*/ 0 w 30156"/>
              <a:gd name="connsiteY0" fmla="*/ 0 h 1737744"/>
              <a:gd name="connsiteX1" fmla="*/ 30156 w 30156"/>
              <a:gd name="connsiteY1" fmla="*/ 1737744 h 17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56" h="1737744">
                <a:moveTo>
                  <a:pt x="0" y="0"/>
                </a:moveTo>
                <a:lnTo>
                  <a:pt x="30156" y="173774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77208" y="4153036"/>
            <a:ext cx="1785257" cy="624114"/>
          </a:xfrm>
          <a:custGeom>
            <a:avLst/>
            <a:gdLst>
              <a:gd name="connsiteX0" fmla="*/ 0 w 1785257"/>
              <a:gd name="connsiteY0" fmla="*/ 0 h 624114"/>
              <a:gd name="connsiteX1" fmla="*/ 1785257 w 1785257"/>
              <a:gd name="connsiteY1" fmla="*/ 624114 h 62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5257" h="624114">
                <a:moveTo>
                  <a:pt x="0" y="0"/>
                </a:moveTo>
                <a:lnTo>
                  <a:pt x="1785257" y="6241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45710" y="3296693"/>
            <a:ext cx="960411" cy="845048"/>
          </a:xfrm>
          <a:custGeom>
            <a:avLst/>
            <a:gdLst>
              <a:gd name="connsiteX0" fmla="*/ 856343 w 856343"/>
              <a:gd name="connsiteY0" fmla="*/ 1480457 h 1480457"/>
              <a:gd name="connsiteX1" fmla="*/ 0 w 856343"/>
              <a:gd name="connsiteY1" fmla="*/ 0 h 1480457"/>
              <a:gd name="connsiteX0" fmla="*/ 0 w 960411"/>
              <a:gd name="connsiteY0" fmla="*/ 845048 h 845048"/>
              <a:gd name="connsiteX1" fmla="*/ 960411 w 960411"/>
              <a:gd name="connsiteY1" fmla="*/ 0 h 84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0411" h="845048">
                <a:moveTo>
                  <a:pt x="0" y="845048"/>
                </a:moveTo>
                <a:lnTo>
                  <a:pt x="960411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73503" y="1549573"/>
            <a:ext cx="540000" cy="540000"/>
          </a:xfrm>
          <a:prstGeom prst="ellips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cs typeface="David" pitchFamily="2" charset="-79"/>
              </a:rPr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3793783" y="1333549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G</a:t>
            </a:r>
          </a:p>
        </p:txBody>
      </p:sp>
      <p:sp>
        <p:nvSpPr>
          <p:cNvPr id="14" name="Oval 13"/>
          <p:cNvSpPr/>
          <p:nvPr/>
        </p:nvSpPr>
        <p:spPr>
          <a:xfrm>
            <a:off x="2857679" y="2185644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C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21575" y="3037739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B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85471" y="3889833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F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29787" y="3025677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E</a:t>
            </a:r>
            <a:endParaRPr lang="en-US" sz="1200" dirty="0">
              <a:latin typeface="Arial" pitchFamily="34" charset="0"/>
              <a:cs typeface="David" pitchFamily="2" charset="-79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93683" y="3877772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D</a:t>
            </a:r>
            <a:endParaRPr lang="en-US" sz="1200" b="1" dirty="0">
              <a:cs typeface="David" pitchFamily="2" charset="-79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93883" y="4501841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H</a:t>
            </a:r>
            <a:endParaRPr lang="en-US" sz="1200" dirty="0">
              <a:latin typeface="Arial" pitchFamily="34" charset="0"/>
              <a:cs typeface="David" pitchFamily="2" charset="-79"/>
            </a:endParaRPr>
          </a:p>
        </p:txBody>
      </p:sp>
      <p:grpSp>
        <p:nvGrpSpPr>
          <p:cNvPr id="20" name="Group 63"/>
          <p:cNvGrpSpPr/>
          <p:nvPr/>
        </p:nvGrpSpPr>
        <p:grpSpPr>
          <a:xfrm>
            <a:off x="6840252" y="1230440"/>
            <a:ext cx="936104" cy="3926752"/>
            <a:chOff x="7632340" y="1331476"/>
            <a:chExt cx="936104" cy="3926752"/>
          </a:xfrm>
        </p:grpSpPr>
        <p:sp>
          <p:nvSpPr>
            <p:cNvPr id="21" name="Down Arrow 20"/>
            <p:cNvSpPr/>
            <p:nvPr/>
          </p:nvSpPr>
          <p:spPr>
            <a:xfrm rot="10800000">
              <a:off x="7866367" y="453814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32340" y="1966788"/>
              <a:ext cx="936104" cy="2823388"/>
            </a:xfrm>
            <a:prstGeom prst="rect">
              <a:avLst/>
            </a:prstGeom>
            <a:solidFill>
              <a:srgbClr val="558ED5">
                <a:alpha val="50196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93069" y="1331476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Queue</a:t>
              </a:r>
              <a:endParaRPr lang="en-US" dirty="0"/>
            </a:p>
          </p:txBody>
        </p:sp>
        <p:sp>
          <p:nvSpPr>
            <p:cNvPr id="24" name="Down Arrow 23"/>
            <p:cNvSpPr/>
            <p:nvPr/>
          </p:nvSpPr>
          <p:spPr>
            <a:xfrm rot="10800000">
              <a:off x="7866366" y="170080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1161" y="1441804"/>
            <a:ext cx="1428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2924944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3861048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401108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055120" y="5543944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dirty="0" smtClean="0"/>
              <a:t>G</a:t>
            </a:r>
            <a:r>
              <a:rPr lang="he-IL" dirty="0" smtClean="0"/>
              <a:t> מתגלה</a:t>
            </a:r>
            <a:endParaRPr lang="en-US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9652" y="371703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7151682" y="2401838"/>
            <a:ext cx="32412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5000"/>
              </a:lnSpc>
            </a:pPr>
            <a:r>
              <a:rPr lang="en-US" b="1" dirty="0" smtClean="0"/>
              <a:t>F</a:t>
            </a:r>
          </a:p>
          <a:p>
            <a:pPr algn="l">
              <a:lnSpc>
                <a:spcPct val="135000"/>
              </a:lnSpc>
            </a:pPr>
            <a:r>
              <a:rPr lang="en-US" b="1" dirty="0" smtClean="0"/>
              <a:t>B</a:t>
            </a:r>
          </a:p>
          <a:p>
            <a:pPr algn="l">
              <a:lnSpc>
                <a:spcPct val="135000"/>
              </a:lnSpc>
            </a:pPr>
            <a:r>
              <a:rPr lang="en-US" b="1" dirty="0" smtClean="0"/>
              <a:t>C</a:t>
            </a:r>
          </a:p>
          <a:p>
            <a:pPr algn="l">
              <a:lnSpc>
                <a:spcPct val="135000"/>
              </a:lnSpc>
            </a:pPr>
            <a:r>
              <a:rPr lang="en-US" b="1" dirty="0" smtClean="0"/>
              <a:t>G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756" y="2888940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3476" y="2048725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7964" y="119675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331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דוגמת הרצה</a:t>
            </a:r>
            <a:endParaRPr lang="he-IL" dirty="0"/>
          </a:p>
        </p:txBody>
      </p:sp>
      <p:sp>
        <p:nvSpPr>
          <p:cNvPr id="3" name="Freeform 2"/>
          <p:cNvSpPr/>
          <p:nvPr/>
        </p:nvSpPr>
        <p:spPr>
          <a:xfrm>
            <a:off x="1262100" y="3313710"/>
            <a:ext cx="2855719" cy="853278"/>
          </a:xfrm>
          <a:custGeom>
            <a:avLst/>
            <a:gdLst>
              <a:gd name="connsiteX0" fmla="*/ 0 w 2757714"/>
              <a:gd name="connsiteY0" fmla="*/ 943429 h 943429"/>
              <a:gd name="connsiteX1" fmla="*/ 2757714 w 2757714"/>
              <a:gd name="connsiteY1" fmla="*/ 0 h 943429"/>
              <a:gd name="connsiteX0" fmla="*/ 0 w 2855719"/>
              <a:gd name="connsiteY0" fmla="*/ 853278 h 853278"/>
              <a:gd name="connsiteX1" fmla="*/ 2855719 w 2855719"/>
              <a:gd name="connsiteY1" fmla="*/ 0 h 85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719" h="853278">
                <a:moveTo>
                  <a:pt x="0" y="853278"/>
                </a:moveTo>
                <a:lnTo>
                  <a:pt x="2855719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42864" y="1779165"/>
            <a:ext cx="304800" cy="2409371"/>
          </a:xfrm>
          <a:custGeom>
            <a:avLst/>
            <a:gdLst>
              <a:gd name="connsiteX0" fmla="*/ 0 w 304800"/>
              <a:gd name="connsiteY0" fmla="*/ 2409371 h 2409371"/>
              <a:gd name="connsiteX1" fmla="*/ 304800 w 304800"/>
              <a:gd name="connsiteY1" fmla="*/ 0 h 240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2409371">
                <a:moveTo>
                  <a:pt x="0" y="2409371"/>
                </a:moveTo>
                <a:lnTo>
                  <a:pt x="30480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47664" y="1793679"/>
            <a:ext cx="653142" cy="1538515"/>
          </a:xfrm>
          <a:custGeom>
            <a:avLst/>
            <a:gdLst>
              <a:gd name="connsiteX0" fmla="*/ 653142 w 653142"/>
              <a:gd name="connsiteY0" fmla="*/ 1538515 h 1538515"/>
              <a:gd name="connsiteX1" fmla="*/ 0 w 653142"/>
              <a:gd name="connsiteY1" fmla="*/ 0 h 153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3142" h="1538515">
                <a:moveTo>
                  <a:pt x="653142" y="1538515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47664" y="1793679"/>
            <a:ext cx="1567542" cy="667657"/>
          </a:xfrm>
          <a:custGeom>
            <a:avLst/>
            <a:gdLst>
              <a:gd name="connsiteX0" fmla="*/ 1567542 w 1567542"/>
              <a:gd name="connsiteY0" fmla="*/ 667657 h 667657"/>
              <a:gd name="connsiteX1" fmla="*/ 0 w 1567542"/>
              <a:gd name="connsiteY1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7542" h="667657">
                <a:moveTo>
                  <a:pt x="1567542" y="667657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47664" y="1590480"/>
            <a:ext cx="2525485" cy="217714"/>
          </a:xfrm>
          <a:custGeom>
            <a:avLst/>
            <a:gdLst>
              <a:gd name="connsiteX0" fmla="*/ 2525485 w 2525485"/>
              <a:gd name="connsiteY0" fmla="*/ 0 h 217714"/>
              <a:gd name="connsiteX1" fmla="*/ 0 w 2525485"/>
              <a:gd name="connsiteY1" fmla="*/ 217714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5485" h="217714">
                <a:moveTo>
                  <a:pt x="2525485" y="0"/>
                </a:moveTo>
                <a:lnTo>
                  <a:pt x="0" y="2177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57378" y="4141802"/>
            <a:ext cx="1888333" cy="17706"/>
          </a:xfrm>
          <a:custGeom>
            <a:avLst/>
            <a:gdLst>
              <a:gd name="connsiteX0" fmla="*/ 0 w 2409371"/>
              <a:gd name="connsiteY0" fmla="*/ 0 h 101600"/>
              <a:gd name="connsiteX1" fmla="*/ 2409371 w 2409371"/>
              <a:gd name="connsiteY1" fmla="*/ 101600 h 101600"/>
              <a:gd name="connsiteX0" fmla="*/ 0 w 1816325"/>
              <a:gd name="connsiteY0" fmla="*/ 53711 h 53711"/>
              <a:gd name="connsiteX1" fmla="*/ 1816325 w 1816325"/>
              <a:gd name="connsiteY1" fmla="*/ 0 h 53711"/>
              <a:gd name="connsiteX0" fmla="*/ 0 w 1888333"/>
              <a:gd name="connsiteY0" fmla="*/ 17706 h 17706"/>
              <a:gd name="connsiteX1" fmla="*/ 1888333 w 1888333"/>
              <a:gd name="connsiteY1" fmla="*/ 0 h 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8333" h="17706">
                <a:moveTo>
                  <a:pt x="0" y="17706"/>
                </a:moveTo>
                <a:lnTo>
                  <a:pt x="1888333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87664" y="1575965"/>
            <a:ext cx="30156" cy="1737744"/>
          </a:xfrm>
          <a:custGeom>
            <a:avLst/>
            <a:gdLst>
              <a:gd name="connsiteX0" fmla="*/ 0 w 522514"/>
              <a:gd name="connsiteY0" fmla="*/ 0 h 1814286"/>
              <a:gd name="connsiteX1" fmla="*/ 522514 w 522514"/>
              <a:gd name="connsiteY1" fmla="*/ 1814286 h 1814286"/>
              <a:gd name="connsiteX0" fmla="*/ 77857 w 77857"/>
              <a:gd name="connsiteY0" fmla="*/ 0 h 1629732"/>
              <a:gd name="connsiteX1" fmla="*/ 0 w 77857"/>
              <a:gd name="connsiteY1" fmla="*/ 1629732 h 1629732"/>
              <a:gd name="connsiteX0" fmla="*/ 0 w 30156"/>
              <a:gd name="connsiteY0" fmla="*/ 0 h 1737744"/>
              <a:gd name="connsiteX1" fmla="*/ 30156 w 30156"/>
              <a:gd name="connsiteY1" fmla="*/ 1737744 h 17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56" h="1737744">
                <a:moveTo>
                  <a:pt x="0" y="0"/>
                </a:moveTo>
                <a:lnTo>
                  <a:pt x="30156" y="173774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77208" y="4153036"/>
            <a:ext cx="1785257" cy="624114"/>
          </a:xfrm>
          <a:custGeom>
            <a:avLst/>
            <a:gdLst>
              <a:gd name="connsiteX0" fmla="*/ 0 w 1785257"/>
              <a:gd name="connsiteY0" fmla="*/ 0 h 624114"/>
              <a:gd name="connsiteX1" fmla="*/ 1785257 w 1785257"/>
              <a:gd name="connsiteY1" fmla="*/ 624114 h 62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5257" h="624114">
                <a:moveTo>
                  <a:pt x="0" y="0"/>
                </a:moveTo>
                <a:lnTo>
                  <a:pt x="1785257" y="6241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45710" y="3296693"/>
            <a:ext cx="960411" cy="845048"/>
          </a:xfrm>
          <a:custGeom>
            <a:avLst/>
            <a:gdLst>
              <a:gd name="connsiteX0" fmla="*/ 856343 w 856343"/>
              <a:gd name="connsiteY0" fmla="*/ 1480457 h 1480457"/>
              <a:gd name="connsiteX1" fmla="*/ 0 w 856343"/>
              <a:gd name="connsiteY1" fmla="*/ 0 h 1480457"/>
              <a:gd name="connsiteX0" fmla="*/ 0 w 960411"/>
              <a:gd name="connsiteY0" fmla="*/ 845048 h 845048"/>
              <a:gd name="connsiteX1" fmla="*/ 960411 w 960411"/>
              <a:gd name="connsiteY1" fmla="*/ 0 h 84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0411" h="845048">
                <a:moveTo>
                  <a:pt x="0" y="845048"/>
                </a:moveTo>
                <a:lnTo>
                  <a:pt x="960411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73503" y="154957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3793783" y="1333549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G</a:t>
            </a:r>
          </a:p>
        </p:txBody>
      </p:sp>
      <p:sp>
        <p:nvSpPr>
          <p:cNvPr id="14" name="Oval 13"/>
          <p:cNvSpPr/>
          <p:nvPr/>
        </p:nvSpPr>
        <p:spPr>
          <a:xfrm>
            <a:off x="2857679" y="2185644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C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21575" y="3037739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B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85471" y="3889833"/>
            <a:ext cx="540000" cy="540000"/>
          </a:xfrm>
          <a:prstGeom prst="ellips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cs typeface="David" pitchFamily="2" charset="-79"/>
              </a:rPr>
              <a:t>F</a:t>
            </a:r>
          </a:p>
        </p:txBody>
      </p:sp>
      <p:sp>
        <p:nvSpPr>
          <p:cNvPr id="17" name="Oval 16"/>
          <p:cNvSpPr/>
          <p:nvPr/>
        </p:nvSpPr>
        <p:spPr>
          <a:xfrm>
            <a:off x="3829787" y="3025677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E</a:t>
            </a:r>
            <a:endParaRPr lang="en-US" sz="1200" dirty="0">
              <a:latin typeface="Arial" pitchFamily="34" charset="0"/>
              <a:cs typeface="David" pitchFamily="2" charset="-79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93683" y="3877772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D</a:t>
            </a:r>
            <a:endParaRPr lang="en-US" sz="1200" b="1" dirty="0">
              <a:cs typeface="David" pitchFamily="2" charset="-79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93883" y="4501841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H</a:t>
            </a:r>
            <a:endParaRPr lang="en-US" sz="1200" dirty="0">
              <a:latin typeface="Arial" pitchFamily="34" charset="0"/>
              <a:cs typeface="David" pitchFamily="2" charset="-79"/>
            </a:endParaRPr>
          </a:p>
        </p:txBody>
      </p:sp>
      <p:grpSp>
        <p:nvGrpSpPr>
          <p:cNvPr id="20" name="Group 63"/>
          <p:cNvGrpSpPr/>
          <p:nvPr/>
        </p:nvGrpSpPr>
        <p:grpSpPr>
          <a:xfrm>
            <a:off x="6840252" y="1230440"/>
            <a:ext cx="936104" cy="3926752"/>
            <a:chOff x="7632340" y="1331476"/>
            <a:chExt cx="936104" cy="3926752"/>
          </a:xfrm>
        </p:grpSpPr>
        <p:sp>
          <p:nvSpPr>
            <p:cNvPr id="21" name="Down Arrow 20"/>
            <p:cNvSpPr/>
            <p:nvPr/>
          </p:nvSpPr>
          <p:spPr>
            <a:xfrm rot="10800000">
              <a:off x="7866367" y="453814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32340" y="1966788"/>
              <a:ext cx="936104" cy="2823388"/>
            </a:xfrm>
            <a:prstGeom prst="rect">
              <a:avLst/>
            </a:prstGeom>
            <a:solidFill>
              <a:srgbClr val="558ED5">
                <a:alpha val="50196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93069" y="1331476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Queue</a:t>
              </a:r>
              <a:endParaRPr lang="en-US" dirty="0"/>
            </a:p>
          </p:txBody>
        </p:sp>
        <p:sp>
          <p:nvSpPr>
            <p:cNvPr id="24" name="Down Arrow 23"/>
            <p:cNvSpPr/>
            <p:nvPr/>
          </p:nvSpPr>
          <p:spPr>
            <a:xfrm rot="10800000">
              <a:off x="7866366" y="170080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1161" y="1441804"/>
            <a:ext cx="1428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2924944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3861048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401108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3647709" y="5543944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dirty="0" smtClean="0"/>
              <a:t>F</a:t>
            </a:r>
            <a:r>
              <a:rPr lang="he-IL" dirty="0" smtClean="0"/>
              <a:t> יוצא מראש התור</a:t>
            </a:r>
            <a:endParaRPr lang="en-US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9652" y="371703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7151682" y="2401838"/>
            <a:ext cx="324128" cy="118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5000"/>
              </a:lnSpc>
            </a:pPr>
            <a:r>
              <a:rPr lang="en-US" b="1" dirty="0" smtClean="0"/>
              <a:t>B</a:t>
            </a:r>
          </a:p>
          <a:p>
            <a:pPr algn="l">
              <a:lnSpc>
                <a:spcPct val="135000"/>
              </a:lnSpc>
            </a:pPr>
            <a:r>
              <a:rPr lang="en-US" b="1" dirty="0" smtClean="0"/>
              <a:t>C</a:t>
            </a:r>
          </a:p>
          <a:p>
            <a:pPr algn="l">
              <a:lnSpc>
                <a:spcPct val="135000"/>
              </a:lnSpc>
            </a:pPr>
            <a:r>
              <a:rPr lang="en-US" b="1" dirty="0" smtClean="0"/>
              <a:t>G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756" y="2888940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3476" y="2048725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7964" y="119675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331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דוגמת הרצה</a:t>
            </a:r>
            <a:endParaRPr lang="he-IL" dirty="0"/>
          </a:p>
        </p:txBody>
      </p:sp>
      <p:sp>
        <p:nvSpPr>
          <p:cNvPr id="3" name="Freeform 2"/>
          <p:cNvSpPr/>
          <p:nvPr/>
        </p:nvSpPr>
        <p:spPr>
          <a:xfrm>
            <a:off x="1262100" y="3313710"/>
            <a:ext cx="2855719" cy="853278"/>
          </a:xfrm>
          <a:custGeom>
            <a:avLst/>
            <a:gdLst>
              <a:gd name="connsiteX0" fmla="*/ 0 w 2757714"/>
              <a:gd name="connsiteY0" fmla="*/ 943429 h 943429"/>
              <a:gd name="connsiteX1" fmla="*/ 2757714 w 2757714"/>
              <a:gd name="connsiteY1" fmla="*/ 0 h 943429"/>
              <a:gd name="connsiteX0" fmla="*/ 0 w 2855719"/>
              <a:gd name="connsiteY0" fmla="*/ 853278 h 853278"/>
              <a:gd name="connsiteX1" fmla="*/ 2855719 w 2855719"/>
              <a:gd name="connsiteY1" fmla="*/ 0 h 85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719" h="853278">
                <a:moveTo>
                  <a:pt x="0" y="853278"/>
                </a:moveTo>
                <a:lnTo>
                  <a:pt x="2855719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42864" y="1779165"/>
            <a:ext cx="304800" cy="2409371"/>
          </a:xfrm>
          <a:custGeom>
            <a:avLst/>
            <a:gdLst>
              <a:gd name="connsiteX0" fmla="*/ 0 w 304800"/>
              <a:gd name="connsiteY0" fmla="*/ 2409371 h 2409371"/>
              <a:gd name="connsiteX1" fmla="*/ 304800 w 304800"/>
              <a:gd name="connsiteY1" fmla="*/ 0 h 240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2409371">
                <a:moveTo>
                  <a:pt x="0" y="2409371"/>
                </a:moveTo>
                <a:lnTo>
                  <a:pt x="304800" y="0"/>
                </a:lnTo>
              </a:path>
            </a:pathLst>
          </a:cu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47664" y="1793679"/>
            <a:ext cx="653142" cy="1538515"/>
          </a:xfrm>
          <a:custGeom>
            <a:avLst/>
            <a:gdLst>
              <a:gd name="connsiteX0" fmla="*/ 653142 w 653142"/>
              <a:gd name="connsiteY0" fmla="*/ 1538515 h 1538515"/>
              <a:gd name="connsiteX1" fmla="*/ 0 w 653142"/>
              <a:gd name="connsiteY1" fmla="*/ 0 h 153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3142" h="1538515">
                <a:moveTo>
                  <a:pt x="653142" y="1538515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47664" y="1793679"/>
            <a:ext cx="1567542" cy="667657"/>
          </a:xfrm>
          <a:custGeom>
            <a:avLst/>
            <a:gdLst>
              <a:gd name="connsiteX0" fmla="*/ 1567542 w 1567542"/>
              <a:gd name="connsiteY0" fmla="*/ 667657 h 667657"/>
              <a:gd name="connsiteX1" fmla="*/ 0 w 1567542"/>
              <a:gd name="connsiteY1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7542" h="667657">
                <a:moveTo>
                  <a:pt x="1567542" y="667657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47664" y="1590480"/>
            <a:ext cx="2525485" cy="217714"/>
          </a:xfrm>
          <a:custGeom>
            <a:avLst/>
            <a:gdLst>
              <a:gd name="connsiteX0" fmla="*/ 2525485 w 2525485"/>
              <a:gd name="connsiteY0" fmla="*/ 0 h 217714"/>
              <a:gd name="connsiteX1" fmla="*/ 0 w 2525485"/>
              <a:gd name="connsiteY1" fmla="*/ 217714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5485" h="217714">
                <a:moveTo>
                  <a:pt x="2525485" y="0"/>
                </a:moveTo>
                <a:lnTo>
                  <a:pt x="0" y="2177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57378" y="4141802"/>
            <a:ext cx="1888333" cy="17706"/>
          </a:xfrm>
          <a:custGeom>
            <a:avLst/>
            <a:gdLst>
              <a:gd name="connsiteX0" fmla="*/ 0 w 2409371"/>
              <a:gd name="connsiteY0" fmla="*/ 0 h 101600"/>
              <a:gd name="connsiteX1" fmla="*/ 2409371 w 2409371"/>
              <a:gd name="connsiteY1" fmla="*/ 101600 h 101600"/>
              <a:gd name="connsiteX0" fmla="*/ 0 w 1816325"/>
              <a:gd name="connsiteY0" fmla="*/ 53711 h 53711"/>
              <a:gd name="connsiteX1" fmla="*/ 1816325 w 1816325"/>
              <a:gd name="connsiteY1" fmla="*/ 0 h 53711"/>
              <a:gd name="connsiteX0" fmla="*/ 0 w 1888333"/>
              <a:gd name="connsiteY0" fmla="*/ 17706 h 17706"/>
              <a:gd name="connsiteX1" fmla="*/ 1888333 w 1888333"/>
              <a:gd name="connsiteY1" fmla="*/ 0 h 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8333" h="17706">
                <a:moveTo>
                  <a:pt x="0" y="17706"/>
                </a:moveTo>
                <a:lnTo>
                  <a:pt x="1888333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87664" y="1575965"/>
            <a:ext cx="30156" cy="1737744"/>
          </a:xfrm>
          <a:custGeom>
            <a:avLst/>
            <a:gdLst>
              <a:gd name="connsiteX0" fmla="*/ 0 w 522514"/>
              <a:gd name="connsiteY0" fmla="*/ 0 h 1814286"/>
              <a:gd name="connsiteX1" fmla="*/ 522514 w 522514"/>
              <a:gd name="connsiteY1" fmla="*/ 1814286 h 1814286"/>
              <a:gd name="connsiteX0" fmla="*/ 77857 w 77857"/>
              <a:gd name="connsiteY0" fmla="*/ 0 h 1629732"/>
              <a:gd name="connsiteX1" fmla="*/ 0 w 77857"/>
              <a:gd name="connsiteY1" fmla="*/ 1629732 h 1629732"/>
              <a:gd name="connsiteX0" fmla="*/ 0 w 30156"/>
              <a:gd name="connsiteY0" fmla="*/ 0 h 1737744"/>
              <a:gd name="connsiteX1" fmla="*/ 30156 w 30156"/>
              <a:gd name="connsiteY1" fmla="*/ 1737744 h 17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56" h="1737744">
                <a:moveTo>
                  <a:pt x="0" y="0"/>
                </a:moveTo>
                <a:lnTo>
                  <a:pt x="30156" y="173774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77208" y="4153036"/>
            <a:ext cx="1785257" cy="624114"/>
          </a:xfrm>
          <a:custGeom>
            <a:avLst/>
            <a:gdLst>
              <a:gd name="connsiteX0" fmla="*/ 0 w 1785257"/>
              <a:gd name="connsiteY0" fmla="*/ 0 h 624114"/>
              <a:gd name="connsiteX1" fmla="*/ 1785257 w 1785257"/>
              <a:gd name="connsiteY1" fmla="*/ 624114 h 62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5257" h="624114">
                <a:moveTo>
                  <a:pt x="0" y="0"/>
                </a:moveTo>
                <a:lnTo>
                  <a:pt x="1785257" y="6241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45710" y="3296693"/>
            <a:ext cx="960411" cy="845048"/>
          </a:xfrm>
          <a:custGeom>
            <a:avLst/>
            <a:gdLst>
              <a:gd name="connsiteX0" fmla="*/ 856343 w 856343"/>
              <a:gd name="connsiteY0" fmla="*/ 1480457 h 1480457"/>
              <a:gd name="connsiteX1" fmla="*/ 0 w 856343"/>
              <a:gd name="connsiteY1" fmla="*/ 0 h 1480457"/>
              <a:gd name="connsiteX0" fmla="*/ 0 w 960411"/>
              <a:gd name="connsiteY0" fmla="*/ 845048 h 845048"/>
              <a:gd name="connsiteX1" fmla="*/ 960411 w 960411"/>
              <a:gd name="connsiteY1" fmla="*/ 0 h 84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0411" h="845048">
                <a:moveTo>
                  <a:pt x="0" y="845048"/>
                </a:moveTo>
                <a:lnTo>
                  <a:pt x="960411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73503" y="154957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3793783" y="1333549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G</a:t>
            </a:r>
          </a:p>
        </p:txBody>
      </p:sp>
      <p:sp>
        <p:nvSpPr>
          <p:cNvPr id="14" name="Oval 13"/>
          <p:cNvSpPr/>
          <p:nvPr/>
        </p:nvSpPr>
        <p:spPr>
          <a:xfrm>
            <a:off x="2857679" y="2185644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C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21575" y="3037739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B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85471" y="3889833"/>
            <a:ext cx="540000" cy="540000"/>
          </a:xfrm>
          <a:prstGeom prst="ellips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cs typeface="David" pitchFamily="2" charset="-79"/>
              </a:rPr>
              <a:t>F</a:t>
            </a:r>
          </a:p>
        </p:txBody>
      </p:sp>
      <p:sp>
        <p:nvSpPr>
          <p:cNvPr id="17" name="Oval 16"/>
          <p:cNvSpPr/>
          <p:nvPr/>
        </p:nvSpPr>
        <p:spPr>
          <a:xfrm>
            <a:off x="3829787" y="3025677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E</a:t>
            </a:r>
            <a:endParaRPr lang="en-US" sz="1200" dirty="0">
              <a:latin typeface="Arial" pitchFamily="34" charset="0"/>
              <a:cs typeface="David" pitchFamily="2" charset="-79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93683" y="3877772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D</a:t>
            </a:r>
            <a:endParaRPr lang="en-US" sz="1200" b="1" dirty="0">
              <a:cs typeface="David" pitchFamily="2" charset="-79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93883" y="4501841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H</a:t>
            </a:r>
            <a:endParaRPr lang="en-US" sz="1200" dirty="0">
              <a:latin typeface="Arial" pitchFamily="34" charset="0"/>
              <a:cs typeface="David" pitchFamily="2" charset="-79"/>
            </a:endParaRPr>
          </a:p>
        </p:txBody>
      </p:sp>
      <p:grpSp>
        <p:nvGrpSpPr>
          <p:cNvPr id="20" name="Group 63"/>
          <p:cNvGrpSpPr/>
          <p:nvPr/>
        </p:nvGrpSpPr>
        <p:grpSpPr>
          <a:xfrm>
            <a:off x="6840252" y="1230440"/>
            <a:ext cx="936104" cy="3926752"/>
            <a:chOff x="7632340" y="1331476"/>
            <a:chExt cx="936104" cy="3926752"/>
          </a:xfrm>
        </p:grpSpPr>
        <p:sp>
          <p:nvSpPr>
            <p:cNvPr id="21" name="Down Arrow 20"/>
            <p:cNvSpPr/>
            <p:nvPr/>
          </p:nvSpPr>
          <p:spPr>
            <a:xfrm rot="10800000">
              <a:off x="7866367" y="453814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32340" y="1966788"/>
              <a:ext cx="936104" cy="2823388"/>
            </a:xfrm>
            <a:prstGeom prst="rect">
              <a:avLst/>
            </a:prstGeom>
            <a:solidFill>
              <a:srgbClr val="558ED5">
                <a:alpha val="50196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93069" y="1331476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Queue</a:t>
              </a:r>
              <a:endParaRPr lang="en-US" dirty="0"/>
            </a:p>
          </p:txBody>
        </p:sp>
        <p:sp>
          <p:nvSpPr>
            <p:cNvPr id="24" name="Down Arrow 23"/>
            <p:cNvSpPr/>
            <p:nvPr/>
          </p:nvSpPr>
          <p:spPr>
            <a:xfrm rot="10800000">
              <a:off x="7866366" y="170080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1161" y="1441804"/>
            <a:ext cx="1428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2924944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3861048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401108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3341535" y="5543944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dirty="0" smtClean="0"/>
              <a:t>האלגוריתם כבר ביקר ב </a:t>
            </a:r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9652" y="371703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7151682" y="2401838"/>
            <a:ext cx="324128" cy="118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5000"/>
              </a:lnSpc>
            </a:pPr>
            <a:r>
              <a:rPr lang="en-US" b="1" dirty="0" smtClean="0"/>
              <a:t>B</a:t>
            </a:r>
          </a:p>
          <a:p>
            <a:pPr algn="l">
              <a:lnSpc>
                <a:spcPct val="135000"/>
              </a:lnSpc>
            </a:pPr>
            <a:r>
              <a:rPr lang="en-US" b="1" dirty="0" smtClean="0"/>
              <a:t>C</a:t>
            </a:r>
          </a:p>
          <a:p>
            <a:pPr algn="l">
              <a:lnSpc>
                <a:spcPct val="135000"/>
              </a:lnSpc>
            </a:pPr>
            <a:r>
              <a:rPr lang="en-US" b="1" dirty="0" smtClean="0"/>
              <a:t>G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756" y="2888940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3476" y="2048725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7964" y="119675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331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דוגמת הרצה</a:t>
            </a:r>
            <a:endParaRPr lang="he-IL" dirty="0"/>
          </a:p>
        </p:txBody>
      </p:sp>
      <p:sp>
        <p:nvSpPr>
          <p:cNvPr id="3" name="Freeform 2"/>
          <p:cNvSpPr/>
          <p:nvPr/>
        </p:nvSpPr>
        <p:spPr>
          <a:xfrm>
            <a:off x="1262100" y="3313710"/>
            <a:ext cx="2855719" cy="853278"/>
          </a:xfrm>
          <a:custGeom>
            <a:avLst/>
            <a:gdLst>
              <a:gd name="connsiteX0" fmla="*/ 0 w 2757714"/>
              <a:gd name="connsiteY0" fmla="*/ 943429 h 943429"/>
              <a:gd name="connsiteX1" fmla="*/ 2757714 w 2757714"/>
              <a:gd name="connsiteY1" fmla="*/ 0 h 943429"/>
              <a:gd name="connsiteX0" fmla="*/ 0 w 2855719"/>
              <a:gd name="connsiteY0" fmla="*/ 853278 h 853278"/>
              <a:gd name="connsiteX1" fmla="*/ 2855719 w 2855719"/>
              <a:gd name="connsiteY1" fmla="*/ 0 h 85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719" h="853278">
                <a:moveTo>
                  <a:pt x="0" y="853278"/>
                </a:moveTo>
                <a:lnTo>
                  <a:pt x="2855719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42864" y="1779165"/>
            <a:ext cx="304800" cy="2409371"/>
          </a:xfrm>
          <a:custGeom>
            <a:avLst/>
            <a:gdLst>
              <a:gd name="connsiteX0" fmla="*/ 0 w 304800"/>
              <a:gd name="connsiteY0" fmla="*/ 2409371 h 2409371"/>
              <a:gd name="connsiteX1" fmla="*/ 304800 w 304800"/>
              <a:gd name="connsiteY1" fmla="*/ 0 h 240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2409371">
                <a:moveTo>
                  <a:pt x="0" y="2409371"/>
                </a:moveTo>
                <a:lnTo>
                  <a:pt x="30480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47664" y="1793679"/>
            <a:ext cx="653142" cy="1538515"/>
          </a:xfrm>
          <a:custGeom>
            <a:avLst/>
            <a:gdLst>
              <a:gd name="connsiteX0" fmla="*/ 653142 w 653142"/>
              <a:gd name="connsiteY0" fmla="*/ 1538515 h 1538515"/>
              <a:gd name="connsiteX1" fmla="*/ 0 w 653142"/>
              <a:gd name="connsiteY1" fmla="*/ 0 h 153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3142" h="1538515">
                <a:moveTo>
                  <a:pt x="653142" y="1538515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47664" y="1793679"/>
            <a:ext cx="1567542" cy="667657"/>
          </a:xfrm>
          <a:custGeom>
            <a:avLst/>
            <a:gdLst>
              <a:gd name="connsiteX0" fmla="*/ 1567542 w 1567542"/>
              <a:gd name="connsiteY0" fmla="*/ 667657 h 667657"/>
              <a:gd name="connsiteX1" fmla="*/ 0 w 1567542"/>
              <a:gd name="connsiteY1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7542" h="667657">
                <a:moveTo>
                  <a:pt x="1567542" y="667657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47664" y="1590480"/>
            <a:ext cx="2525485" cy="217714"/>
          </a:xfrm>
          <a:custGeom>
            <a:avLst/>
            <a:gdLst>
              <a:gd name="connsiteX0" fmla="*/ 2525485 w 2525485"/>
              <a:gd name="connsiteY0" fmla="*/ 0 h 217714"/>
              <a:gd name="connsiteX1" fmla="*/ 0 w 2525485"/>
              <a:gd name="connsiteY1" fmla="*/ 217714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5485" h="217714">
                <a:moveTo>
                  <a:pt x="2525485" y="0"/>
                </a:moveTo>
                <a:lnTo>
                  <a:pt x="0" y="2177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57378" y="4141802"/>
            <a:ext cx="1888333" cy="17706"/>
          </a:xfrm>
          <a:custGeom>
            <a:avLst/>
            <a:gdLst>
              <a:gd name="connsiteX0" fmla="*/ 0 w 2409371"/>
              <a:gd name="connsiteY0" fmla="*/ 0 h 101600"/>
              <a:gd name="connsiteX1" fmla="*/ 2409371 w 2409371"/>
              <a:gd name="connsiteY1" fmla="*/ 101600 h 101600"/>
              <a:gd name="connsiteX0" fmla="*/ 0 w 1816325"/>
              <a:gd name="connsiteY0" fmla="*/ 53711 h 53711"/>
              <a:gd name="connsiteX1" fmla="*/ 1816325 w 1816325"/>
              <a:gd name="connsiteY1" fmla="*/ 0 h 53711"/>
              <a:gd name="connsiteX0" fmla="*/ 0 w 1888333"/>
              <a:gd name="connsiteY0" fmla="*/ 17706 h 17706"/>
              <a:gd name="connsiteX1" fmla="*/ 1888333 w 1888333"/>
              <a:gd name="connsiteY1" fmla="*/ 0 h 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8333" h="17706">
                <a:moveTo>
                  <a:pt x="0" y="17706"/>
                </a:moveTo>
                <a:lnTo>
                  <a:pt x="1888333" y="0"/>
                </a:lnTo>
              </a:path>
            </a:pathLst>
          </a:cu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87664" y="1575965"/>
            <a:ext cx="30156" cy="1737744"/>
          </a:xfrm>
          <a:custGeom>
            <a:avLst/>
            <a:gdLst>
              <a:gd name="connsiteX0" fmla="*/ 0 w 522514"/>
              <a:gd name="connsiteY0" fmla="*/ 0 h 1814286"/>
              <a:gd name="connsiteX1" fmla="*/ 522514 w 522514"/>
              <a:gd name="connsiteY1" fmla="*/ 1814286 h 1814286"/>
              <a:gd name="connsiteX0" fmla="*/ 77857 w 77857"/>
              <a:gd name="connsiteY0" fmla="*/ 0 h 1629732"/>
              <a:gd name="connsiteX1" fmla="*/ 0 w 77857"/>
              <a:gd name="connsiteY1" fmla="*/ 1629732 h 1629732"/>
              <a:gd name="connsiteX0" fmla="*/ 0 w 30156"/>
              <a:gd name="connsiteY0" fmla="*/ 0 h 1737744"/>
              <a:gd name="connsiteX1" fmla="*/ 30156 w 30156"/>
              <a:gd name="connsiteY1" fmla="*/ 1737744 h 17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56" h="1737744">
                <a:moveTo>
                  <a:pt x="0" y="0"/>
                </a:moveTo>
                <a:lnTo>
                  <a:pt x="30156" y="173774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77208" y="4153036"/>
            <a:ext cx="1785257" cy="624114"/>
          </a:xfrm>
          <a:custGeom>
            <a:avLst/>
            <a:gdLst>
              <a:gd name="connsiteX0" fmla="*/ 0 w 1785257"/>
              <a:gd name="connsiteY0" fmla="*/ 0 h 624114"/>
              <a:gd name="connsiteX1" fmla="*/ 1785257 w 1785257"/>
              <a:gd name="connsiteY1" fmla="*/ 624114 h 62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5257" h="624114">
                <a:moveTo>
                  <a:pt x="0" y="0"/>
                </a:moveTo>
                <a:lnTo>
                  <a:pt x="1785257" y="6241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45710" y="3296693"/>
            <a:ext cx="960411" cy="845048"/>
          </a:xfrm>
          <a:custGeom>
            <a:avLst/>
            <a:gdLst>
              <a:gd name="connsiteX0" fmla="*/ 856343 w 856343"/>
              <a:gd name="connsiteY0" fmla="*/ 1480457 h 1480457"/>
              <a:gd name="connsiteX1" fmla="*/ 0 w 856343"/>
              <a:gd name="connsiteY1" fmla="*/ 0 h 1480457"/>
              <a:gd name="connsiteX0" fmla="*/ 0 w 960411"/>
              <a:gd name="connsiteY0" fmla="*/ 845048 h 845048"/>
              <a:gd name="connsiteX1" fmla="*/ 960411 w 960411"/>
              <a:gd name="connsiteY1" fmla="*/ 0 h 84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0411" h="845048">
                <a:moveTo>
                  <a:pt x="0" y="845048"/>
                </a:moveTo>
                <a:lnTo>
                  <a:pt x="960411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73503" y="154957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3793783" y="1333549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G</a:t>
            </a:r>
          </a:p>
        </p:txBody>
      </p:sp>
      <p:sp>
        <p:nvSpPr>
          <p:cNvPr id="14" name="Oval 13"/>
          <p:cNvSpPr/>
          <p:nvPr/>
        </p:nvSpPr>
        <p:spPr>
          <a:xfrm>
            <a:off x="2857679" y="2185644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C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21575" y="3037739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B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85471" y="3889833"/>
            <a:ext cx="540000" cy="540000"/>
          </a:xfrm>
          <a:prstGeom prst="ellips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cs typeface="David" pitchFamily="2" charset="-79"/>
              </a:rPr>
              <a:t>F</a:t>
            </a:r>
          </a:p>
        </p:txBody>
      </p:sp>
      <p:sp>
        <p:nvSpPr>
          <p:cNvPr id="17" name="Oval 16"/>
          <p:cNvSpPr/>
          <p:nvPr/>
        </p:nvSpPr>
        <p:spPr>
          <a:xfrm>
            <a:off x="3829787" y="3025677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E</a:t>
            </a:r>
            <a:endParaRPr lang="en-US" sz="1200" dirty="0">
              <a:latin typeface="Arial" pitchFamily="34" charset="0"/>
              <a:cs typeface="David" pitchFamily="2" charset="-79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93683" y="3877772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D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93883" y="4501841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H</a:t>
            </a:r>
            <a:endParaRPr lang="en-US" sz="1200" dirty="0">
              <a:latin typeface="Arial" pitchFamily="34" charset="0"/>
              <a:cs typeface="David" pitchFamily="2" charset="-79"/>
            </a:endParaRPr>
          </a:p>
        </p:txBody>
      </p:sp>
      <p:grpSp>
        <p:nvGrpSpPr>
          <p:cNvPr id="20" name="Group 63"/>
          <p:cNvGrpSpPr/>
          <p:nvPr/>
        </p:nvGrpSpPr>
        <p:grpSpPr>
          <a:xfrm>
            <a:off x="6840252" y="1230440"/>
            <a:ext cx="936104" cy="3926752"/>
            <a:chOff x="7632340" y="1331476"/>
            <a:chExt cx="936104" cy="3926752"/>
          </a:xfrm>
        </p:grpSpPr>
        <p:sp>
          <p:nvSpPr>
            <p:cNvPr id="21" name="Down Arrow 20"/>
            <p:cNvSpPr/>
            <p:nvPr/>
          </p:nvSpPr>
          <p:spPr>
            <a:xfrm rot="10800000">
              <a:off x="7866367" y="453814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32340" y="1966788"/>
              <a:ext cx="936104" cy="2823388"/>
            </a:xfrm>
            <a:prstGeom prst="rect">
              <a:avLst/>
            </a:prstGeom>
            <a:solidFill>
              <a:srgbClr val="558ED5">
                <a:alpha val="50196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93069" y="1331476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Queue</a:t>
              </a:r>
              <a:endParaRPr lang="en-US" dirty="0"/>
            </a:p>
          </p:txBody>
        </p:sp>
        <p:sp>
          <p:nvSpPr>
            <p:cNvPr id="24" name="Down Arrow 23"/>
            <p:cNvSpPr/>
            <p:nvPr/>
          </p:nvSpPr>
          <p:spPr>
            <a:xfrm rot="10800000">
              <a:off x="7866366" y="170080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1161" y="1441804"/>
            <a:ext cx="1428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2924944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401108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9652" y="371703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7151682" y="2401838"/>
            <a:ext cx="324128" cy="1555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5000"/>
              </a:lnSpc>
            </a:pPr>
            <a:r>
              <a:rPr lang="en-US" b="1" dirty="0" smtClean="0"/>
              <a:t>B</a:t>
            </a:r>
          </a:p>
          <a:p>
            <a:pPr algn="l">
              <a:lnSpc>
                <a:spcPct val="135000"/>
              </a:lnSpc>
            </a:pPr>
            <a:r>
              <a:rPr lang="en-US" b="1" dirty="0" smtClean="0"/>
              <a:t>C</a:t>
            </a:r>
          </a:p>
          <a:p>
            <a:pPr algn="l">
              <a:lnSpc>
                <a:spcPct val="135000"/>
              </a:lnSpc>
            </a:pPr>
            <a:r>
              <a:rPr lang="en-US" b="1" dirty="0" smtClean="0"/>
              <a:t>G</a:t>
            </a:r>
          </a:p>
          <a:p>
            <a:pPr algn="l">
              <a:lnSpc>
                <a:spcPct val="135000"/>
              </a:lnSpc>
            </a:pPr>
            <a:r>
              <a:rPr lang="en-US" b="1" dirty="0" smtClean="0"/>
              <a:t>D</a:t>
            </a:r>
            <a:endParaRPr lang="en-US" b="1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756" y="2888940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3476" y="2048725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7964" y="119675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4386" y="3904028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4067944" y="5543944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dirty="0" smtClean="0"/>
              <a:t>D</a:t>
            </a:r>
            <a:r>
              <a:rPr lang="he-IL" dirty="0" smtClean="0"/>
              <a:t> מתגלה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1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דוגמת הרצה</a:t>
            </a:r>
            <a:endParaRPr lang="he-IL" dirty="0"/>
          </a:p>
        </p:txBody>
      </p:sp>
      <p:sp>
        <p:nvSpPr>
          <p:cNvPr id="3" name="Freeform 2"/>
          <p:cNvSpPr/>
          <p:nvPr/>
        </p:nvSpPr>
        <p:spPr>
          <a:xfrm>
            <a:off x="1262100" y="3313710"/>
            <a:ext cx="2855719" cy="853278"/>
          </a:xfrm>
          <a:custGeom>
            <a:avLst/>
            <a:gdLst>
              <a:gd name="connsiteX0" fmla="*/ 0 w 2757714"/>
              <a:gd name="connsiteY0" fmla="*/ 943429 h 943429"/>
              <a:gd name="connsiteX1" fmla="*/ 2757714 w 2757714"/>
              <a:gd name="connsiteY1" fmla="*/ 0 h 943429"/>
              <a:gd name="connsiteX0" fmla="*/ 0 w 2855719"/>
              <a:gd name="connsiteY0" fmla="*/ 853278 h 853278"/>
              <a:gd name="connsiteX1" fmla="*/ 2855719 w 2855719"/>
              <a:gd name="connsiteY1" fmla="*/ 0 h 85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719" h="853278">
                <a:moveTo>
                  <a:pt x="0" y="853278"/>
                </a:moveTo>
                <a:lnTo>
                  <a:pt x="2855719" y="0"/>
                </a:lnTo>
              </a:path>
            </a:pathLst>
          </a:cu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42864" y="1779165"/>
            <a:ext cx="304800" cy="2409371"/>
          </a:xfrm>
          <a:custGeom>
            <a:avLst/>
            <a:gdLst>
              <a:gd name="connsiteX0" fmla="*/ 0 w 304800"/>
              <a:gd name="connsiteY0" fmla="*/ 2409371 h 2409371"/>
              <a:gd name="connsiteX1" fmla="*/ 304800 w 304800"/>
              <a:gd name="connsiteY1" fmla="*/ 0 h 240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2409371">
                <a:moveTo>
                  <a:pt x="0" y="2409371"/>
                </a:moveTo>
                <a:lnTo>
                  <a:pt x="30480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47664" y="1793679"/>
            <a:ext cx="653142" cy="1538515"/>
          </a:xfrm>
          <a:custGeom>
            <a:avLst/>
            <a:gdLst>
              <a:gd name="connsiteX0" fmla="*/ 653142 w 653142"/>
              <a:gd name="connsiteY0" fmla="*/ 1538515 h 1538515"/>
              <a:gd name="connsiteX1" fmla="*/ 0 w 653142"/>
              <a:gd name="connsiteY1" fmla="*/ 0 h 153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3142" h="1538515">
                <a:moveTo>
                  <a:pt x="653142" y="1538515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47664" y="1793679"/>
            <a:ext cx="1567542" cy="667657"/>
          </a:xfrm>
          <a:custGeom>
            <a:avLst/>
            <a:gdLst>
              <a:gd name="connsiteX0" fmla="*/ 1567542 w 1567542"/>
              <a:gd name="connsiteY0" fmla="*/ 667657 h 667657"/>
              <a:gd name="connsiteX1" fmla="*/ 0 w 1567542"/>
              <a:gd name="connsiteY1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7542" h="667657">
                <a:moveTo>
                  <a:pt x="1567542" y="667657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47664" y="1590480"/>
            <a:ext cx="2525485" cy="217714"/>
          </a:xfrm>
          <a:custGeom>
            <a:avLst/>
            <a:gdLst>
              <a:gd name="connsiteX0" fmla="*/ 2525485 w 2525485"/>
              <a:gd name="connsiteY0" fmla="*/ 0 h 217714"/>
              <a:gd name="connsiteX1" fmla="*/ 0 w 2525485"/>
              <a:gd name="connsiteY1" fmla="*/ 217714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5485" h="217714">
                <a:moveTo>
                  <a:pt x="2525485" y="0"/>
                </a:moveTo>
                <a:lnTo>
                  <a:pt x="0" y="2177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57378" y="4141802"/>
            <a:ext cx="1888333" cy="17706"/>
          </a:xfrm>
          <a:custGeom>
            <a:avLst/>
            <a:gdLst>
              <a:gd name="connsiteX0" fmla="*/ 0 w 2409371"/>
              <a:gd name="connsiteY0" fmla="*/ 0 h 101600"/>
              <a:gd name="connsiteX1" fmla="*/ 2409371 w 2409371"/>
              <a:gd name="connsiteY1" fmla="*/ 101600 h 101600"/>
              <a:gd name="connsiteX0" fmla="*/ 0 w 1816325"/>
              <a:gd name="connsiteY0" fmla="*/ 53711 h 53711"/>
              <a:gd name="connsiteX1" fmla="*/ 1816325 w 1816325"/>
              <a:gd name="connsiteY1" fmla="*/ 0 h 53711"/>
              <a:gd name="connsiteX0" fmla="*/ 0 w 1888333"/>
              <a:gd name="connsiteY0" fmla="*/ 17706 h 17706"/>
              <a:gd name="connsiteX1" fmla="*/ 1888333 w 1888333"/>
              <a:gd name="connsiteY1" fmla="*/ 0 h 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8333" h="17706">
                <a:moveTo>
                  <a:pt x="0" y="17706"/>
                </a:moveTo>
                <a:lnTo>
                  <a:pt x="1888333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87664" y="1575965"/>
            <a:ext cx="30156" cy="1737744"/>
          </a:xfrm>
          <a:custGeom>
            <a:avLst/>
            <a:gdLst>
              <a:gd name="connsiteX0" fmla="*/ 0 w 522514"/>
              <a:gd name="connsiteY0" fmla="*/ 0 h 1814286"/>
              <a:gd name="connsiteX1" fmla="*/ 522514 w 522514"/>
              <a:gd name="connsiteY1" fmla="*/ 1814286 h 1814286"/>
              <a:gd name="connsiteX0" fmla="*/ 77857 w 77857"/>
              <a:gd name="connsiteY0" fmla="*/ 0 h 1629732"/>
              <a:gd name="connsiteX1" fmla="*/ 0 w 77857"/>
              <a:gd name="connsiteY1" fmla="*/ 1629732 h 1629732"/>
              <a:gd name="connsiteX0" fmla="*/ 0 w 30156"/>
              <a:gd name="connsiteY0" fmla="*/ 0 h 1737744"/>
              <a:gd name="connsiteX1" fmla="*/ 30156 w 30156"/>
              <a:gd name="connsiteY1" fmla="*/ 1737744 h 17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56" h="1737744">
                <a:moveTo>
                  <a:pt x="0" y="0"/>
                </a:moveTo>
                <a:lnTo>
                  <a:pt x="30156" y="173774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77208" y="4153036"/>
            <a:ext cx="1785257" cy="624114"/>
          </a:xfrm>
          <a:custGeom>
            <a:avLst/>
            <a:gdLst>
              <a:gd name="connsiteX0" fmla="*/ 0 w 1785257"/>
              <a:gd name="connsiteY0" fmla="*/ 0 h 624114"/>
              <a:gd name="connsiteX1" fmla="*/ 1785257 w 1785257"/>
              <a:gd name="connsiteY1" fmla="*/ 624114 h 62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5257" h="624114">
                <a:moveTo>
                  <a:pt x="0" y="0"/>
                </a:moveTo>
                <a:lnTo>
                  <a:pt x="1785257" y="6241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45710" y="3296693"/>
            <a:ext cx="960411" cy="845048"/>
          </a:xfrm>
          <a:custGeom>
            <a:avLst/>
            <a:gdLst>
              <a:gd name="connsiteX0" fmla="*/ 856343 w 856343"/>
              <a:gd name="connsiteY0" fmla="*/ 1480457 h 1480457"/>
              <a:gd name="connsiteX1" fmla="*/ 0 w 856343"/>
              <a:gd name="connsiteY1" fmla="*/ 0 h 1480457"/>
              <a:gd name="connsiteX0" fmla="*/ 0 w 960411"/>
              <a:gd name="connsiteY0" fmla="*/ 845048 h 845048"/>
              <a:gd name="connsiteX1" fmla="*/ 960411 w 960411"/>
              <a:gd name="connsiteY1" fmla="*/ 0 h 84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0411" h="845048">
                <a:moveTo>
                  <a:pt x="0" y="845048"/>
                </a:moveTo>
                <a:lnTo>
                  <a:pt x="960411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73503" y="154957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3793783" y="1333549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G</a:t>
            </a:r>
          </a:p>
        </p:txBody>
      </p:sp>
      <p:sp>
        <p:nvSpPr>
          <p:cNvPr id="14" name="Oval 13"/>
          <p:cNvSpPr/>
          <p:nvPr/>
        </p:nvSpPr>
        <p:spPr>
          <a:xfrm>
            <a:off x="2857679" y="2185644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C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21575" y="3037739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B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85471" y="3889833"/>
            <a:ext cx="540000" cy="540000"/>
          </a:xfrm>
          <a:prstGeom prst="ellips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cs typeface="David" pitchFamily="2" charset="-79"/>
              </a:rPr>
              <a:t>F</a:t>
            </a:r>
          </a:p>
        </p:txBody>
      </p:sp>
      <p:sp>
        <p:nvSpPr>
          <p:cNvPr id="17" name="Oval 16"/>
          <p:cNvSpPr/>
          <p:nvPr/>
        </p:nvSpPr>
        <p:spPr>
          <a:xfrm>
            <a:off x="3829787" y="3025677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E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93683" y="3877772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D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93883" y="4501841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H</a:t>
            </a:r>
            <a:endParaRPr lang="en-US" sz="1200" dirty="0">
              <a:latin typeface="Arial" pitchFamily="34" charset="0"/>
              <a:cs typeface="David" pitchFamily="2" charset="-79"/>
            </a:endParaRPr>
          </a:p>
        </p:txBody>
      </p:sp>
      <p:grpSp>
        <p:nvGrpSpPr>
          <p:cNvPr id="20" name="Group 63"/>
          <p:cNvGrpSpPr/>
          <p:nvPr/>
        </p:nvGrpSpPr>
        <p:grpSpPr>
          <a:xfrm>
            <a:off x="6840252" y="1230440"/>
            <a:ext cx="936104" cy="3926752"/>
            <a:chOff x="7632340" y="1331476"/>
            <a:chExt cx="936104" cy="3926752"/>
          </a:xfrm>
        </p:grpSpPr>
        <p:sp>
          <p:nvSpPr>
            <p:cNvPr id="21" name="Down Arrow 20"/>
            <p:cNvSpPr/>
            <p:nvPr/>
          </p:nvSpPr>
          <p:spPr>
            <a:xfrm rot="10800000">
              <a:off x="7866367" y="453814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32340" y="1966788"/>
              <a:ext cx="936104" cy="2823388"/>
            </a:xfrm>
            <a:prstGeom prst="rect">
              <a:avLst/>
            </a:prstGeom>
            <a:solidFill>
              <a:srgbClr val="558ED5">
                <a:alpha val="50196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93069" y="1331476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Queue</a:t>
              </a:r>
              <a:endParaRPr lang="en-US" dirty="0"/>
            </a:p>
          </p:txBody>
        </p:sp>
        <p:sp>
          <p:nvSpPr>
            <p:cNvPr id="24" name="Down Arrow 23"/>
            <p:cNvSpPr/>
            <p:nvPr/>
          </p:nvSpPr>
          <p:spPr>
            <a:xfrm rot="10800000">
              <a:off x="7866366" y="170080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1161" y="1441804"/>
            <a:ext cx="1428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401108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9652" y="371703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7151682" y="2401838"/>
            <a:ext cx="324128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5000"/>
              </a:lnSpc>
            </a:pPr>
            <a:r>
              <a:rPr lang="en-US" b="1" dirty="0" smtClean="0"/>
              <a:t>B</a:t>
            </a:r>
          </a:p>
          <a:p>
            <a:pPr algn="l">
              <a:lnSpc>
                <a:spcPct val="135000"/>
              </a:lnSpc>
            </a:pPr>
            <a:r>
              <a:rPr lang="en-US" b="1" dirty="0" smtClean="0"/>
              <a:t>C</a:t>
            </a:r>
          </a:p>
          <a:p>
            <a:pPr algn="l">
              <a:lnSpc>
                <a:spcPct val="135000"/>
              </a:lnSpc>
            </a:pPr>
            <a:r>
              <a:rPr lang="en-US" b="1" dirty="0" smtClean="0"/>
              <a:t>G</a:t>
            </a:r>
          </a:p>
          <a:p>
            <a:pPr algn="l">
              <a:lnSpc>
                <a:spcPct val="135000"/>
              </a:lnSpc>
            </a:pPr>
            <a:r>
              <a:rPr lang="en-US" b="1" dirty="0" smtClean="0"/>
              <a:t>D</a:t>
            </a:r>
          </a:p>
          <a:p>
            <a:pPr algn="l">
              <a:lnSpc>
                <a:spcPct val="135000"/>
              </a:lnSpc>
            </a:pPr>
            <a:r>
              <a:rPr lang="en-US" b="1" dirty="0" smtClean="0"/>
              <a:t>E</a:t>
            </a:r>
            <a:endParaRPr lang="en-US" b="1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756" y="2888940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3476" y="2048725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7964" y="119675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4386" y="3904028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4067944" y="5543944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dirty="0" smtClean="0"/>
              <a:t>E</a:t>
            </a:r>
            <a:r>
              <a:rPr lang="he-IL" dirty="0" smtClean="0"/>
              <a:t> מתגלה</a:t>
            </a:r>
            <a:endParaRPr lang="en-US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9972" y="2903454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331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he-IL" dirty="0" smtClean="0"/>
              <a:t>הרחבת מיון </a:t>
            </a:r>
            <a:r>
              <a:rPr lang="en-US" dirty="0" err="1" smtClean="0"/>
              <a:t>BucketSort</a:t>
            </a:r>
            <a:r>
              <a:rPr lang="en-US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© cs,Technion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D862DDEB-AF40-45ED-9E94-04CDA5E49304}" type="slidenum">
              <a:rPr lang="he-IL" smtClean="0"/>
              <a:pPr algn="r">
                <a:defRPr/>
              </a:pPr>
              <a:t>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486" name="Text Box 5"/>
              <p:cNvSpPr txBox="1">
                <a:spLocks noChangeArrowheads="1"/>
              </p:cNvSpPr>
              <p:nvPr/>
            </p:nvSpPr>
            <p:spPr bwMode="auto">
              <a:xfrm>
                <a:off x="609601" y="762001"/>
                <a:ext cx="7934678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he-IL" sz="2000" u="sng" dirty="0">
                    <a:latin typeface="Comic Sans MS" pitchFamily="66" charset="0"/>
                  </a:rPr>
                  <a:t>המשימה</a:t>
                </a:r>
                <a:r>
                  <a:rPr lang="he-IL" sz="2000" dirty="0">
                    <a:latin typeface="Comic Sans MS" pitchFamily="66" charset="0"/>
                  </a:rPr>
                  <a:t>: למיין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he-IL" sz="2000" dirty="0">
                    <a:latin typeface="Comic Sans MS" pitchFamily="66" charset="0"/>
                  </a:rPr>
                  <a:t> מספרים </a:t>
                </a:r>
                <a:r>
                  <a:rPr lang="he-IL" sz="2000" b="1" u="sng" dirty="0">
                    <a:latin typeface="Comic Sans MS" pitchFamily="66" charset="0"/>
                  </a:rPr>
                  <a:t>שאינם בהכרח שונים</a:t>
                </a:r>
                <a:r>
                  <a:rPr lang="he-IL" sz="2000" dirty="0">
                    <a:latin typeface="Comic Sans MS" pitchFamily="66" charset="0"/>
                  </a:rPr>
                  <a:t> מהתחום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…</m:t>
                    </m:r>
                    <m:r>
                      <a:rPr lang="en-US" sz="20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he-IL" sz="2000" dirty="0">
                    <a:latin typeface="Comic Sans MS" pitchFamily="66" charset="0"/>
                  </a:rPr>
                  <a:t>.</a:t>
                </a:r>
              </a:p>
              <a:p>
                <a:r>
                  <a:rPr lang="he-IL" sz="2000" u="sng" dirty="0">
                    <a:latin typeface="Comic Sans MS" pitchFamily="66" charset="0"/>
                  </a:rPr>
                  <a:t>השיטה</a:t>
                </a:r>
                <a:r>
                  <a:rPr lang="he-IL" sz="2000" dirty="0">
                    <a:latin typeface="Comic Sans MS" pitchFamily="66" charset="0"/>
                  </a:rPr>
                  <a:t>: נשתמש במערך של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he-IL" sz="2000" dirty="0">
                    <a:latin typeface="Comic Sans MS" pitchFamily="66" charset="0"/>
                  </a:rPr>
                  <a:t> תורים. בזמן האיסוף נשרשר את התורים.   </a:t>
                </a:r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2048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1" y="762001"/>
                <a:ext cx="7934678" cy="70788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3448" r="-768" b="-146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554" name="Text Box 132"/>
              <p:cNvSpPr txBox="1">
                <a:spLocks noChangeArrowheads="1"/>
              </p:cNvSpPr>
              <p:nvPr/>
            </p:nvSpPr>
            <p:spPr bwMode="auto">
              <a:xfrm>
                <a:off x="609601" y="4757739"/>
                <a:ext cx="7934678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he-IL" sz="2000" dirty="0" smtClean="0">
                    <a:latin typeface="Comic Sans MS" pitchFamily="66" charset="0"/>
                  </a:rPr>
                  <a:t>הפלט </a:t>
                </a:r>
                <a:r>
                  <a:rPr lang="he-IL" sz="2000" dirty="0">
                    <a:latin typeface="Comic Sans MS" pitchFamily="66" charset="0"/>
                  </a:rPr>
                  <a:t>שומר על סדר ההכנסה כאשר המפתחות שווים: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5</m:t>
                    </m:r>
                    <m:r>
                      <a:rPr lang="en-US" sz="2000" i="1" dirty="0" smtClean="0">
                        <a:latin typeface="Cambria Math"/>
                      </a:rPr>
                      <m:t>’, </m:t>
                    </m:r>
                    <m:r>
                      <a:rPr lang="en-US" sz="2000" i="1" dirty="0">
                        <a:latin typeface="Cambria Math"/>
                      </a:rPr>
                      <m:t>5</m:t>
                    </m:r>
                    <m:r>
                      <a:rPr lang="en-US" sz="2000" i="1" dirty="0">
                        <a:latin typeface="Cambria Math"/>
                      </a:rPr>
                      <m:t>, </m:t>
                    </m:r>
                    <m:r>
                      <a:rPr lang="en-US" sz="2000" i="1" dirty="0">
                        <a:latin typeface="Cambria Math"/>
                      </a:rPr>
                      <m:t>3</m:t>
                    </m:r>
                    <m:r>
                      <a:rPr lang="en-US" sz="2000" i="1" dirty="0">
                        <a:latin typeface="Cambria Math"/>
                      </a:rPr>
                      <m:t>, </m:t>
                    </m:r>
                    <m:r>
                      <a:rPr lang="en-US" sz="2000" i="1" dirty="0">
                        <a:latin typeface="Cambria Math"/>
                      </a:rPr>
                      <m:t>2</m:t>
                    </m:r>
                    <m:r>
                      <a:rPr lang="en-US" sz="2000" i="1" dirty="0">
                        <a:latin typeface="Cambria Math"/>
                      </a:rPr>
                      <m:t>, </m:t>
                    </m:r>
                    <m:r>
                      <a:rPr lang="en-US" sz="2000" i="1" dirty="0">
                        <a:latin typeface="Cambria Math"/>
                      </a:rPr>
                      <m:t>1</m:t>
                    </m:r>
                    <m:r>
                      <a:rPr lang="en-US" sz="2000" i="1" dirty="0">
                        <a:latin typeface="Cambria Math"/>
                      </a:rPr>
                      <m:t>”, </m:t>
                    </m:r>
                    <m:r>
                      <a:rPr lang="en-US" sz="2000" i="1" dirty="0">
                        <a:latin typeface="Cambria Math"/>
                      </a:rPr>
                      <m:t>1</m:t>
                    </m:r>
                    <m:r>
                      <a:rPr lang="en-US" sz="2000" i="1" dirty="0">
                        <a:latin typeface="Cambria Math"/>
                      </a:rPr>
                      <m:t>’, </m:t>
                    </m:r>
                    <m:r>
                      <a:rPr lang="en-US" sz="2000" i="1" dirty="0">
                        <a:latin typeface="Cambria Math"/>
                      </a:rPr>
                      <m:t>1</m:t>
                    </m:r>
                  </m:oMath>
                </a14:m>
                <a:r>
                  <a:rPr lang="en-US" sz="2000" dirty="0">
                    <a:latin typeface="Comic Sans MS" pitchFamily="66" charset="0"/>
                  </a:rPr>
                  <a:t> </a:t>
                </a:r>
                <a:endParaRPr lang="he-IL" sz="20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20554" name="Text 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1" y="4757739"/>
                <a:ext cx="7934678" cy="40011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7576" r="-768" b="-25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555" name="Text Box 133"/>
              <p:cNvSpPr txBox="1">
                <a:spLocks noChangeArrowheads="1"/>
              </p:cNvSpPr>
              <p:nvPr/>
            </p:nvSpPr>
            <p:spPr bwMode="auto">
              <a:xfrm>
                <a:off x="1043607" y="5229200"/>
                <a:ext cx="7500671" cy="70788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he-IL" sz="2000" u="sng" dirty="0" smtClean="0">
                    <a:latin typeface="Comic Sans MS" pitchFamily="66" charset="0"/>
                    <a:cs typeface="+mn-cs"/>
                  </a:rPr>
                  <a:t>הגדרה</a:t>
                </a:r>
                <a:r>
                  <a:rPr lang="he-IL" sz="2000" dirty="0">
                    <a:latin typeface="Comic Sans MS" pitchFamily="66" charset="0"/>
                    <a:cs typeface="+mn-cs"/>
                  </a:rPr>
                  <a:t>: שיטת מיון תקרא יציבה </a:t>
                </a:r>
                <a:r>
                  <a:rPr lang="en-US" sz="2000" dirty="0">
                    <a:latin typeface="Comic Sans MS" pitchFamily="66" charset="0"/>
                    <a:cs typeface="+mn-cs"/>
                  </a:rPr>
                  <a:t>(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Stable</a:t>
                </a:r>
                <a:r>
                  <a:rPr lang="en-US" sz="2000" dirty="0">
                    <a:latin typeface="Comic Sans MS" pitchFamily="66" charset="0"/>
                    <a:cs typeface="+mn-cs"/>
                  </a:rPr>
                  <a:t>)</a:t>
                </a:r>
                <a:r>
                  <a:rPr lang="he-IL" sz="2000" dirty="0">
                    <a:latin typeface="Comic Sans MS" pitchFamily="66" charset="0"/>
                    <a:cs typeface="+mn-cs"/>
                  </a:rPr>
                  <a:t> כאשר מתקיים התנאי הבא: </a:t>
                </a:r>
                <a:endParaRPr lang="he-IL" sz="2000" dirty="0" smtClean="0">
                  <a:latin typeface="Comic Sans MS" pitchFamily="66" charset="0"/>
                  <a:cs typeface="+mn-cs"/>
                </a:endParaRPr>
              </a:p>
              <a:p>
                <a:r>
                  <a:rPr lang="he-IL" sz="2000" dirty="0" smtClean="0">
                    <a:latin typeface="Comic Sans MS" pitchFamily="66" charset="0"/>
                    <a:cs typeface="+mn-cs"/>
                  </a:rPr>
                  <a:t>אם </a:t>
                </a:r>
                <a:r>
                  <a:rPr lang="he-IL" sz="2000" dirty="0">
                    <a:latin typeface="Comic Sans MS" pitchFamily="66" charset="0"/>
                    <a:cs typeface="+mn-cs"/>
                  </a:rPr>
                  <a:t>בקלט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cs typeface="+mn-cs"/>
                      </a:rPr>
                      <m:t>𝐴</m:t>
                    </m:r>
                    <m:r>
                      <a:rPr lang="en-US" sz="2000" i="1" dirty="0" smtClean="0">
                        <a:latin typeface="Cambria Math"/>
                        <a:cs typeface="+mn-cs"/>
                      </a:rPr>
                      <m:t>[</m:t>
                    </m:r>
                    <m:r>
                      <a:rPr lang="en-US" sz="2000" i="1" dirty="0" err="1">
                        <a:latin typeface="Cambria Math"/>
                        <a:cs typeface="+mn-cs"/>
                      </a:rPr>
                      <m:t>𝑖</m:t>
                    </m:r>
                    <m:r>
                      <a:rPr lang="en-US" sz="2000" b="0" i="1" dirty="0" smtClean="0">
                        <a:latin typeface="Cambria Math"/>
                        <a:cs typeface="+mn-cs"/>
                      </a:rPr>
                      <m:t>]</m:t>
                    </m:r>
                    <m:r>
                      <a:rPr lang="en-US" sz="2000" i="1" dirty="0">
                        <a:latin typeface="Cambria Math"/>
                        <a:cs typeface="+mn-cs"/>
                      </a:rPr>
                      <m:t>=</m:t>
                    </m:r>
                    <m:r>
                      <a:rPr lang="en-US" sz="2000" i="1" dirty="0">
                        <a:latin typeface="Cambria Math"/>
                        <a:cs typeface="+mn-cs"/>
                      </a:rPr>
                      <m:t>𝐴</m:t>
                    </m:r>
                    <m:r>
                      <a:rPr lang="en-US" sz="2000" i="1" dirty="0">
                        <a:latin typeface="Cambria Math"/>
                        <a:cs typeface="+mn-cs"/>
                      </a:rPr>
                      <m:t>[</m:t>
                    </m:r>
                    <m:r>
                      <a:rPr lang="en-US" sz="2000" i="1" dirty="0">
                        <a:latin typeface="Cambria Math"/>
                        <a:cs typeface="+mn-cs"/>
                      </a:rPr>
                      <m:t>𝑗</m:t>
                    </m:r>
                    <m:r>
                      <a:rPr lang="en-US" sz="2000" i="1" dirty="0">
                        <a:latin typeface="Cambria Math"/>
                        <a:cs typeface="+mn-cs"/>
                      </a:rPr>
                      <m:t>]</m:t>
                    </m:r>
                  </m:oMath>
                </a14:m>
                <a:r>
                  <a:rPr lang="he-IL" sz="2000" dirty="0">
                    <a:latin typeface="Comic Sans MS" pitchFamily="66" charset="0"/>
                    <a:cs typeface="+mn-cs"/>
                  </a:rPr>
                  <a:t> וכן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cs typeface="+mn-cs"/>
                      </a:rPr>
                      <m:t>𝑖</m:t>
                    </m:r>
                    <m:r>
                      <a:rPr lang="en-US" sz="2000" b="0" i="1" dirty="0" smtClean="0">
                        <a:latin typeface="Cambria Math"/>
                        <a:cs typeface="+mn-cs"/>
                      </a:rPr>
                      <m:t>&lt;</m:t>
                    </m:r>
                    <m:r>
                      <a:rPr lang="en-US" sz="2000" i="1" dirty="0">
                        <a:latin typeface="Cambria Math"/>
                        <a:cs typeface="+mn-cs"/>
                      </a:rPr>
                      <m:t>𝑗</m:t>
                    </m:r>
                  </m:oMath>
                </a14:m>
                <a:r>
                  <a:rPr lang="he-IL" sz="2000" dirty="0">
                    <a:latin typeface="Comic Sans MS" pitchFamily="66" charset="0"/>
                    <a:cs typeface="+mn-cs"/>
                  </a:rPr>
                  <a:t>, אזי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cs typeface="+mn-cs"/>
                      </a:rPr>
                      <m:t>𝐴</m:t>
                    </m:r>
                    <m:r>
                      <a:rPr lang="en-US" sz="2000" i="1" dirty="0" smtClean="0">
                        <a:latin typeface="Cambria Math"/>
                        <a:cs typeface="+mn-cs"/>
                      </a:rPr>
                      <m:t>[</m:t>
                    </m:r>
                    <m:r>
                      <a:rPr lang="en-US" sz="2000" i="1" dirty="0" err="1">
                        <a:latin typeface="Cambria Math"/>
                        <a:cs typeface="+mn-cs"/>
                      </a:rPr>
                      <m:t>𝑖</m:t>
                    </m:r>
                    <m:r>
                      <a:rPr lang="en-US" sz="2000" i="1" dirty="0">
                        <a:latin typeface="Cambria Math"/>
                        <a:cs typeface="+mn-cs"/>
                      </a:rPr>
                      <m:t>]</m:t>
                    </m:r>
                  </m:oMath>
                </a14:m>
                <a:r>
                  <a:rPr lang="he-IL" sz="2000" dirty="0">
                    <a:latin typeface="Comic Sans MS" pitchFamily="66" charset="0"/>
                    <a:cs typeface="+mn-cs"/>
                  </a:rPr>
                  <a:t> יקדים את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cs typeface="+mn-cs"/>
                      </a:rPr>
                      <m:t>𝐴</m:t>
                    </m:r>
                    <m:r>
                      <a:rPr lang="en-US" sz="2000" i="1" dirty="0" smtClean="0">
                        <a:latin typeface="Cambria Math"/>
                        <a:cs typeface="+mn-cs"/>
                      </a:rPr>
                      <m:t>[</m:t>
                    </m:r>
                    <m:r>
                      <a:rPr lang="en-US" sz="2000" i="1" dirty="0" smtClean="0">
                        <a:latin typeface="Cambria Math"/>
                        <a:cs typeface="+mn-cs"/>
                      </a:rPr>
                      <m:t>𝑗</m:t>
                    </m:r>
                    <m:r>
                      <a:rPr lang="en-US" sz="2000" i="1" dirty="0" smtClean="0">
                        <a:latin typeface="Cambria Math"/>
                        <a:cs typeface="+mn-cs"/>
                      </a:rPr>
                      <m:t>]</m:t>
                    </m:r>
                  </m:oMath>
                </a14:m>
                <a:r>
                  <a:rPr lang="he-IL" sz="2000" dirty="0">
                    <a:latin typeface="Comic Sans MS" pitchFamily="66" charset="0"/>
                    <a:cs typeface="+mn-cs"/>
                  </a:rPr>
                  <a:t> בפלט</a:t>
                </a:r>
                <a:r>
                  <a:rPr lang="he-IL" sz="2000" dirty="0" smtClean="0">
                    <a:latin typeface="Comic Sans MS" pitchFamily="66" charset="0"/>
                    <a:cs typeface="+mn-cs"/>
                  </a:rPr>
                  <a:t>.</a:t>
                </a:r>
                <a:endParaRPr lang="en-US" sz="2000" dirty="0">
                  <a:latin typeface="Comic Sans MS" pitchFamily="66" charset="0"/>
                  <a:cs typeface="+mn-cs"/>
                </a:endParaRPr>
              </a:p>
            </p:txBody>
          </p:sp>
        </mc:Choice>
        <mc:Fallback>
          <p:sp>
            <p:nvSpPr>
              <p:cNvPr id="20555" name="Text 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7" y="5229200"/>
                <a:ext cx="7500671" cy="70788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t="-4237" r="-730" b="-13559"/>
                </a:stretch>
              </a:blipFill>
              <a:ln>
                <a:solidFill>
                  <a:schemeClr val="tx1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043607" y="6165304"/>
            <a:ext cx="75006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dirty="0" smtClean="0">
                <a:latin typeface="+mj-lt"/>
              </a:rPr>
              <a:t>מהדיון הנ"ל נובע כי </a:t>
            </a:r>
            <a:r>
              <a:rPr lang="en-US" sz="2000" dirty="0" err="1" smtClean="0">
                <a:latin typeface="+mj-lt"/>
              </a:rPr>
              <a:t>BucketSort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he-IL" sz="2000" dirty="0" smtClean="0">
                <a:latin typeface="Comic Sans MS" pitchFamily="66" charset="0"/>
              </a:rPr>
              <a:t> </a:t>
            </a:r>
            <a:r>
              <a:rPr lang="he-IL" sz="2000" dirty="0">
                <a:latin typeface="Comic Sans MS" pitchFamily="66" charset="0"/>
              </a:rPr>
              <a:t>היא שיטת מיון יציבה.</a:t>
            </a:r>
            <a:endParaRPr lang="he-IL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609600" y="1412776"/>
            <a:ext cx="7934679" cy="3168750"/>
            <a:chOff x="609600" y="1412776"/>
            <a:chExt cx="7934679" cy="3168750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055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609600" y="1412776"/>
                  <a:ext cx="7934679" cy="1015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he-IL" sz="2000" u="sng" dirty="0">
                      <a:latin typeface="Comic Sans MS" pitchFamily="66" charset="0"/>
                    </a:rPr>
                    <a:t>דוגמא</a:t>
                  </a:r>
                  <a:r>
                    <a:rPr lang="he-IL" sz="2000" u="sng" dirty="0" smtClean="0">
                      <a:latin typeface="Comic Sans MS" pitchFamily="66" charset="0"/>
                    </a:rPr>
                    <a:t>:</a:t>
                  </a:r>
                  <a:r>
                    <a:rPr lang="he-IL" sz="2000" dirty="0" smtClean="0">
                      <a:latin typeface="Comic Sans MS" pitchFamily="66" charset="0"/>
                    </a:rPr>
                    <a:t> </a:t>
                  </a:r>
                  <a:r>
                    <a:rPr lang="he-IL" sz="2000" dirty="0">
                      <a:latin typeface="Comic Sans MS" pitchFamily="66" charset="0"/>
                    </a:rPr>
                    <a:t>נניח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𝑛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r>
                        <a:rPr lang="en-US" sz="2000" i="1" dirty="0">
                          <a:latin typeface="Cambria Math"/>
                        </a:rPr>
                        <m:t>7</m:t>
                      </m:r>
                    </m:oMath>
                  </a14:m>
                  <a:r>
                    <a:rPr lang="he-IL" sz="2000" dirty="0">
                      <a:latin typeface="Comic Sans MS" pitchFamily="66" charset="0"/>
                    </a:rPr>
                    <a:t> וטווח המספרים הוא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1</m:t>
                      </m:r>
                      <m:r>
                        <a:rPr lang="en-US" sz="2000" i="1" dirty="0" smtClean="0">
                          <a:latin typeface="Cambria Math"/>
                        </a:rPr>
                        <m:t>…</m:t>
                      </m:r>
                      <m:r>
                        <a:rPr lang="en-US" sz="2000" i="1" dirty="0" smtClean="0">
                          <a:latin typeface="Cambria Math"/>
                        </a:rPr>
                        <m:t>𝑘</m:t>
                      </m:r>
                      <m:r>
                        <a:rPr lang="en-US" sz="2000" i="1" dirty="0" smtClean="0">
                          <a:latin typeface="Cambria Math"/>
                        </a:rPr>
                        <m:t>=</m:t>
                      </m:r>
                      <m:r>
                        <a:rPr lang="en-US" sz="2000" i="1" dirty="0" smtClean="0">
                          <a:latin typeface="Cambria Math"/>
                        </a:rPr>
                        <m:t>6</m:t>
                      </m:r>
                    </m:oMath>
                  </a14:m>
                  <a:r>
                    <a:rPr lang="he-IL" sz="2000" dirty="0">
                      <a:latin typeface="Comic Sans MS" pitchFamily="66" charset="0"/>
                    </a:rPr>
                    <a:t>. </a:t>
                  </a:r>
                  <a:r>
                    <a:rPr lang="he-IL" sz="2000" dirty="0" smtClean="0">
                      <a:latin typeface="Comic Sans MS" pitchFamily="66" charset="0"/>
                    </a:rPr>
                    <a:t> </a:t>
                  </a:r>
                </a:p>
                <a:p>
                  <a:endParaRPr lang="he-IL" sz="2000" dirty="0" smtClean="0">
                    <a:latin typeface="Comic Sans MS" pitchFamily="66" charset="0"/>
                  </a:endParaRPr>
                </a:p>
                <a:p>
                  <a:r>
                    <a:rPr lang="he-IL" sz="2000" dirty="0" smtClean="0">
                      <a:latin typeface="Comic Sans MS" pitchFamily="66" charset="0"/>
                    </a:rPr>
                    <a:t>עבור הקלט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</m:t>
                      </m:r>
                      <m:r>
                        <a:rPr lang="en-US" sz="2000" i="1" dirty="0">
                          <a:latin typeface="Cambria Math"/>
                        </a:rPr>
                        <m:t>’, </m:t>
                      </m:r>
                      <m:r>
                        <a:rPr lang="en-US" sz="2000" i="1" dirty="0">
                          <a:latin typeface="Cambria Math"/>
                        </a:rPr>
                        <m:t>1</m:t>
                      </m:r>
                      <m:r>
                        <a:rPr lang="en-US" sz="2000" i="1" dirty="0">
                          <a:latin typeface="Cambria Math"/>
                        </a:rPr>
                        <m:t>”, </m:t>
                      </m:r>
                      <m:r>
                        <a:rPr lang="en-US" sz="2000" i="1" dirty="0">
                          <a:latin typeface="Cambria Math"/>
                        </a:rPr>
                        <m:t>3</m:t>
                      </m:r>
                      <m:r>
                        <a:rPr lang="en-US" sz="2000" i="1" dirty="0">
                          <a:latin typeface="Cambria Math"/>
                        </a:rPr>
                        <m:t>, </m:t>
                      </m:r>
                      <m:r>
                        <a:rPr lang="en-US" sz="2000" i="1" dirty="0">
                          <a:latin typeface="Cambria Math"/>
                        </a:rPr>
                        <m:t>2</m:t>
                      </m:r>
                      <m:r>
                        <a:rPr lang="en-US" sz="2000" i="1" dirty="0">
                          <a:latin typeface="Cambria Math"/>
                        </a:rPr>
                        <m:t>, </m:t>
                      </m:r>
                      <m:r>
                        <a:rPr lang="en-US" sz="2000" i="1" dirty="0">
                          <a:latin typeface="Cambria Math"/>
                        </a:rPr>
                        <m:t>1</m:t>
                      </m:r>
                      <m:r>
                        <a:rPr lang="en-US" sz="2000" i="1" dirty="0">
                          <a:latin typeface="Cambria Math"/>
                        </a:rPr>
                        <m:t>’, </m:t>
                      </m:r>
                      <m:r>
                        <a:rPr lang="en-US" sz="2000" i="1" dirty="0">
                          <a:latin typeface="Cambria Math"/>
                        </a:rPr>
                        <m:t>1</m:t>
                      </m:r>
                      <m:r>
                        <a:rPr lang="en-US" sz="2000" i="1" dirty="0">
                          <a:latin typeface="Cambria Math"/>
                        </a:rPr>
                        <m:t>, </m:t>
                      </m:r>
                      <m:r>
                        <a:rPr lang="en-US" sz="2000" i="1" dirty="0" smtClean="0">
                          <a:latin typeface="Cambria Math"/>
                        </a:rPr>
                        <m:t>5</m:t>
                      </m:r>
                    </m:oMath>
                  </a14:m>
                  <a:r>
                    <a:rPr lang="he-IL" sz="2000" dirty="0" smtClean="0">
                      <a:latin typeface="Comic Sans MS" pitchFamily="66" charset="0"/>
                    </a:rPr>
                    <a:t>:</a:t>
                  </a:r>
                  <a:endParaRPr lang="en-US" sz="2000" dirty="0">
                    <a:latin typeface="Comic Sans MS" pitchFamily="66" charset="0"/>
                  </a:endParaRPr>
                </a:p>
              </p:txBody>
            </p:sp>
          </mc:Choice>
          <mc:Fallback>
            <p:sp>
              <p:nvSpPr>
                <p:cNvPr id="20551" name="Text 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9600" y="1412776"/>
                  <a:ext cx="7934679" cy="1015663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 t="-2410" r="-768" b="-1024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135"/>
            <p:cNvGrpSpPr>
              <a:grpSpLocks/>
            </p:cNvGrpSpPr>
            <p:nvPr/>
          </p:nvGrpSpPr>
          <p:grpSpPr bwMode="auto">
            <a:xfrm>
              <a:off x="3173590" y="2300289"/>
              <a:ext cx="2795411" cy="2281237"/>
              <a:chOff x="3621" y="1583"/>
              <a:chExt cx="1761" cy="1437"/>
            </a:xfrm>
          </p:grpSpPr>
          <p:sp>
            <p:nvSpPr>
              <p:cNvPr id="20556" name="Rectangle 73"/>
              <p:cNvSpPr>
                <a:spLocks noChangeArrowheads="1"/>
              </p:cNvSpPr>
              <p:nvPr/>
            </p:nvSpPr>
            <p:spPr bwMode="auto">
              <a:xfrm>
                <a:off x="5073" y="1830"/>
                <a:ext cx="290" cy="29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endParaRPr lang="he-IL" sz="2000"/>
              </a:p>
            </p:txBody>
          </p:sp>
          <p:sp>
            <p:nvSpPr>
              <p:cNvPr id="20557" name="Rectangle 74"/>
              <p:cNvSpPr>
                <a:spLocks noChangeArrowheads="1"/>
              </p:cNvSpPr>
              <p:nvPr/>
            </p:nvSpPr>
            <p:spPr bwMode="auto">
              <a:xfrm>
                <a:off x="4783" y="1830"/>
                <a:ext cx="290" cy="29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endParaRPr lang="he-IL" sz="2000"/>
              </a:p>
            </p:txBody>
          </p:sp>
          <p:sp>
            <p:nvSpPr>
              <p:cNvPr id="20558" name="Rectangle 75"/>
              <p:cNvSpPr>
                <a:spLocks noChangeArrowheads="1"/>
              </p:cNvSpPr>
              <p:nvPr/>
            </p:nvSpPr>
            <p:spPr bwMode="auto">
              <a:xfrm>
                <a:off x="4493" y="1830"/>
                <a:ext cx="290" cy="29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endParaRPr lang="he-IL" sz="2000"/>
              </a:p>
            </p:txBody>
          </p:sp>
          <p:sp>
            <p:nvSpPr>
              <p:cNvPr id="20559" name="Rectangle 76"/>
              <p:cNvSpPr>
                <a:spLocks noChangeArrowheads="1"/>
              </p:cNvSpPr>
              <p:nvPr/>
            </p:nvSpPr>
            <p:spPr bwMode="auto">
              <a:xfrm>
                <a:off x="4202" y="1830"/>
                <a:ext cx="291" cy="29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endParaRPr lang="he-IL" sz="2000"/>
              </a:p>
            </p:txBody>
          </p:sp>
          <p:sp>
            <p:nvSpPr>
              <p:cNvPr id="20560" name="Rectangle 77"/>
              <p:cNvSpPr>
                <a:spLocks noChangeArrowheads="1"/>
              </p:cNvSpPr>
              <p:nvPr/>
            </p:nvSpPr>
            <p:spPr bwMode="auto">
              <a:xfrm>
                <a:off x="3912" y="1830"/>
                <a:ext cx="290" cy="29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endParaRPr lang="he-IL" sz="2000"/>
              </a:p>
            </p:txBody>
          </p:sp>
          <p:sp>
            <p:nvSpPr>
              <p:cNvPr id="20561" name="Rectangle 78"/>
              <p:cNvSpPr>
                <a:spLocks noChangeArrowheads="1"/>
              </p:cNvSpPr>
              <p:nvPr/>
            </p:nvSpPr>
            <p:spPr bwMode="auto">
              <a:xfrm>
                <a:off x="3622" y="1830"/>
                <a:ext cx="290" cy="29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endParaRPr lang="he-IL" sz="2000"/>
              </a:p>
            </p:txBody>
          </p:sp>
          <p:sp>
            <p:nvSpPr>
              <p:cNvPr id="20562" name="Line 79"/>
              <p:cNvSpPr>
                <a:spLocks noChangeShapeType="1"/>
              </p:cNvSpPr>
              <p:nvPr/>
            </p:nvSpPr>
            <p:spPr bwMode="auto">
              <a:xfrm>
                <a:off x="3622" y="1830"/>
                <a:ext cx="1741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20563" name="Line 80"/>
              <p:cNvSpPr>
                <a:spLocks noChangeShapeType="1"/>
              </p:cNvSpPr>
              <p:nvPr/>
            </p:nvSpPr>
            <p:spPr bwMode="auto">
              <a:xfrm>
                <a:off x="3621" y="2125"/>
                <a:ext cx="1741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20564" name="Line 81"/>
              <p:cNvSpPr>
                <a:spLocks noChangeShapeType="1"/>
              </p:cNvSpPr>
              <p:nvPr/>
            </p:nvSpPr>
            <p:spPr bwMode="auto">
              <a:xfrm>
                <a:off x="3622" y="1830"/>
                <a:ext cx="0" cy="295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20565" name="Line 82"/>
              <p:cNvSpPr>
                <a:spLocks noChangeShapeType="1"/>
              </p:cNvSpPr>
              <p:nvPr/>
            </p:nvSpPr>
            <p:spPr bwMode="auto">
              <a:xfrm>
                <a:off x="3912" y="1830"/>
                <a:ext cx="0" cy="2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20566" name="Line 83"/>
              <p:cNvSpPr>
                <a:spLocks noChangeShapeType="1"/>
              </p:cNvSpPr>
              <p:nvPr/>
            </p:nvSpPr>
            <p:spPr bwMode="auto">
              <a:xfrm>
                <a:off x="4202" y="1830"/>
                <a:ext cx="0" cy="2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20567" name="Line 84"/>
              <p:cNvSpPr>
                <a:spLocks noChangeShapeType="1"/>
              </p:cNvSpPr>
              <p:nvPr/>
            </p:nvSpPr>
            <p:spPr bwMode="auto">
              <a:xfrm>
                <a:off x="4493" y="1830"/>
                <a:ext cx="0" cy="2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20568" name="Line 85"/>
              <p:cNvSpPr>
                <a:spLocks noChangeShapeType="1"/>
              </p:cNvSpPr>
              <p:nvPr/>
            </p:nvSpPr>
            <p:spPr bwMode="auto">
              <a:xfrm>
                <a:off x="4783" y="1830"/>
                <a:ext cx="0" cy="2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20569" name="Line 86"/>
              <p:cNvSpPr>
                <a:spLocks noChangeShapeType="1"/>
              </p:cNvSpPr>
              <p:nvPr/>
            </p:nvSpPr>
            <p:spPr bwMode="auto">
              <a:xfrm>
                <a:off x="5073" y="1830"/>
                <a:ext cx="0" cy="2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20570" name="Line 87"/>
              <p:cNvSpPr>
                <a:spLocks noChangeShapeType="1"/>
              </p:cNvSpPr>
              <p:nvPr/>
            </p:nvSpPr>
            <p:spPr bwMode="auto">
              <a:xfrm>
                <a:off x="5363" y="1830"/>
                <a:ext cx="0" cy="295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20571" name="Rectangle 88"/>
              <p:cNvSpPr>
                <a:spLocks noChangeArrowheads="1"/>
              </p:cNvSpPr>
              <p:nvPr/>
            </p:nvSpPr>
            <p:spPr bwMode="auto">
              <a:xfrm>
                <a:off x="5092" y="1583"/>
                <a:ext cx="290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r>
                  <a:rPr lang="he-IL" sz="2000"/>
                  <a:t>6</a:t>
                </a:r>
                <a:endParaRPr lang="en-US" sz="2000"/>
              </a:p>
            </p:txBody>
          </p:sp>
          <p:sp>
            <p:nvSpPr>
              <p:cNvPr id="20572" name="Rectangle 89"/>
              <p:cNvSpPr>
                <a:spLocks noChangeArrowheads="1"/>
              </p:cNvSpPr>
              <p:nvPr/>
            </p:nvSpPr>
            <p:spPr bwMode="auto">
              <a:xfrm>
                <a:off x="4802" y="1583"/>
                <a:ext cx="290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r>
                  <a:rPr lang="he-IL" sz="2000"/>
                  <a:t>5</a:t>
                </a:r>
                <a:endParaRPr lang="en-US" sz="2000"/>
              </a:p>
            </p:txBody>
          </p:sp>
          <p:sp>
            <p:nvSpPr>
              <p:cNvPr id="20573" name="Rectangle 90"/>
              <p:cNvSpPr>
                <a:spLocks noChangeArrowheads="1"/>
              </p:cNvSpPr>
              <p:nvPr/>
            </p:nvSpPr>
            <p:spPr bwMode="auto">
              <a:xfrm>
                <a:off x="4512" y="1583"/>
                <a:ext cx="290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r>
                  <a:rPr lang="he-IL" sz="2000"/>
                  <a:t>4</a:t>
                </a:r>
                <a:endParaRPr lang="en-US" sz="2000"/>
              </a:p>
            </p:txBody>
          </p:sp>
          <p:sp>
            <p:nvSpPr>
              <p:cNvPr id="20574" name="Rectangle 91"/>
              <p:cNvSpPr>
                <a:spLocks noChangeArrowheads="1"/>
              </p:cNvSpPr>
              <p:nvPr/>
            </p:nvSpPr>
            <p:spPr bwMode="auto">
              <a:xfrm>
                <a:off x="4221" y="1583"/>
                <a:ext cx="291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r>
                  <a:rPr lang="he-IL" sz="2000"/>
                  <a:t>3</a:t>
                </a:r>
                <a:endParaRPr lang="en-US" sz="2000"/>
              </a:p>
            </p:txBody>
          </p:sp>
          <p:sp>
            <p:nvSpPr>
              <p:cNvPr id="20575" name="Rectangle 92"/>
              <p:cNvSpPr>
                <a:spLocks noChangeArrowheads="1"/>
              </p:cNvSpPr>
              <p:nvPr/>
            </p:nvSpPr>
            <p:spPr bwMode="auto">
              <a:xfrm>
                <a:off x="3931" y="1583"/>
                <a:ext cx="290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r>
                  <a:rPr lang="he-IL" sz="2000"/>
                  <a:t>2</a:t>
                </a:r>
                <a:endParaRPr lang="en-US" sz="2000"/>
              </a:p>
            </p:txBody>
          </p:sp>
          <p:sp>
            <p:nvSpPr>
              <p:cNvPr id="20576" name="Rectangle 93"/>
              <p:cNvSpPr>
                <a:spLocks noChangeArrowheads="1"/>
              </p:cNvSpPr>
              <p:nvPr/>
            </p:nvSpPr>
            <p:spPr bwMode="auto">
              <a:xfrm>
                <a:off x="3641" y="1583"/>
                <a:ext cx="290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r>
                  <a:rPr lang="he-IL" sz="2000"/>
                  <a:t>1</a:t>
                </a:r>
                <a:endParaRPr lang="en-US" sz="2000"/>
              </a:p>
            </p:txBody>
          </p:sp>
          <p:sp>
            <p:nvSpPr>
              <p:cNvPr id="20577" name="Line 108"/>
              <p:cNvSpPr>
                <a:spLocks noChangeShapeType="1"/>
              </p:cNvSpPr>
              <p:nvPr/>
            </p:nvSpPr>
            <p:spPr bwMode="auto">
              <a:xfrm>
                <a:off x="3747" y="2134"/>
                <a:ext cx="0" cy="2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20578" name="Rectangle 109"/>
              <p:cNvSpPr>
                <a:spLocks noChangeArrowheads="1"/>
              </p:cNvSpPr>
              <p:nvPr/>
            </p:nvSpPr>
            <p:spPr bwMode="auto">
              <a:xfrm>
                <a:off x="3626" y="2400"/>
                <a:ext cx="266" cy="618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l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r>
                  <a:rPr lang="en-US" sz="2000"/>
                  <a:t>1”</a:t>
                </a:r>
              </a:p>
              <a:p>
                <a:pPr algn="l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r>
                  <a:rPr lang="en-US" sz="2000"/>
                  <a:t>1’</a:t>
                </a:r>
              </a:p>
              <a:p>
                <a:pPr algn="l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20579" name="Line 112"/>
              <p:cNvSpPr>
                <a:spLocks noChangeShapeType="1"/>
              </p:cNvSpPr>
              <p:nvPr/>
            </p:nvSpPr>
            <p:spPr bwMode="auto">
              <a:xfrm>
                <a:off x="3892" y="2400"/>
                <a:ext cx="0" cy="6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20580" name="Line 113"/>
              <p:cNvSpPr>
                <a:spLocks noChangeShapeType="1"/>
              </p:cNvSpPr>
              <p:nvPr/>
            </p:nvSpPr>
            <p:spPr bwMode="auto">
              <a:xfrm>
                <a:off x="3626" y="2400"/>
                <a:ext cx="0" cy="6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20581" name="Rectangle 114"/>
              <p:cNvSpPr>
                <a:spLocks noChangeArrowheads="1"/>
              </p:cNvSpPr>
              <p:nvPr/>
            </p:nvSpPr>
            <p:spPr bwMode="auto">
              <a:xfrm>
                <a:off x="3935" y="2401"/>
                <a:ext cx="266" cy="618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l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endParaRPr lang="en-US" sz="2000"/>
              </a:p>
              <a:p>
                <a:pPr algn="l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endParaRPr lang="en-US" sz="2000"/>
              </a:p>
              <a:p>
                <a:pPr algn="l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r>
                  <a:rPr lang="en-US" sz="2000"/>
                  <a:t>2</a:t>
                </a:r>
              </a:p>
            </p:txBody>
          </p:sp>
          <p:sp>
            <p:nvSpPr>
              <p:cNvPr id="20582" name="Line 117"/>
              <p:cNvSpPr>
                <a:spLocks noChangeShapeType="1"/>
              </p:cNvSpPr>
              <p:nvPr/>
            </p:nvSpPr>
            <p:spPr bwMode="auto">
              <a:xfrm>
                <a:off x="4201" y="2401"/>
                <a:ext cx="0" cy="6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20583" name="Line 118"/>
              <p:cNvSpPr>
                <a:spLocks noChangeShapeType="1"/>
              </p:cNvSpPr>
              <p:nvPr/>
            </p:nvSpPr>
            <p:spPr bwMode="auto">
              <a:xfrm>
                <a:off x="3935" y="2401"/>
                <a:ext cx="0" cy="6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20584" name="Line 119"/>
              <p:cNvSpPr>
                <a:spLocks noChangeShapeType="1"/>
              </p:cNvSpPr>
              <p:nvPr/>
            </p:nvSpPr>
            <p:spPr bwMode="auto">
              <a:xfrm>
                <a:off x="4056" y="2128"/>
                <a:ext cx="0" cy="2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20585" name="Rectangle 120"/>
              <p:cNvSpPr>
                <a:spLocks noChangeArrowheads="1"/>
              </p:cNvSpPr>
              <p:nvPr/>
            </p:nvSpPr>
            <p:spPr bwMode="auto">
              <a:xfrm>
                <a:off x="4244" y="2402"/>
                <a:ext cx="266" cy="618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l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endParaRPr lang="en-US" sz="2000"/>
              </a:p>
              <a:p>
                <a:pPr algn="l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endParaRPr lang="en-US" sz="2000"/>
              </a:p>
              <a:p>
                <a:pPr algn="l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r>
                  <a:rPr lang="en-US" sz="2000"/>
                  <a:t>3</a:t>
                </a:r>
              </a:p>
            </p:txBody>
          </p:sp>
          <p:sp>
            <p:nvSpPr>
              <p:cNvPr id="20586" name="Line 123"/>
              <p:cNvSpPr>
                <a:spLocks noChangeShapeType="1"/>
              </p:cNvSpPr>
              <p:nvPr/>
            </p:nvSpPr>
            <p:spPr bwMode="auto">
              <a:xfrm>
                <a:off x="4510" y="2402"/>
                <a:ext cx="0" cy="6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20587" name="Line 124"/>
              <p:cNvSpPr>
                <a:spLocks noChangeShapeType="1"/>
              </p:cNvSpPr>
              <p:nvPr/>
            </p:nvSpPr>
            <p:spPr bwMode="auto">
              <a:xfrm>
                <a:off x="4244" y="2402"/>
                <a:ext cx="0" cy="6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20588" name="Line 125"/>
              <p:cNvSpPr>
                <a:spLocks noChangeShapeType="1"/>
              </p:cNvSpPr>
              <p:nvPr/>
            </p:nvSpPr>
            <p:spPr bwMode="auto">
              <a:xfrm>
                <a:off x="4357" y="2137"/>
                <a:ext cx="0" cy="2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20589" name="Rectangle 126"/>
              <p:cNvSpPr>
                <a:spLocks noChangeArrowheads="1"/>
              </p:cNvSpPr>
              <p:nvPr/>
            </p:nvSpPr>
            <p:spPr bwMode="auto">
              <a:xfrm>
                <a:off x="4822" y="2396"/>
                <a:ext cx="266" cy="618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l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endParaRPr lang="en-US" sz="2000"/>
              </a:p>
              <a:p>
                <a:pPr algn="l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r>
                  <a:rPr lang="en-US" sz="2000"/>
                  <a:t>5’</a:t>
                </a:r>
              </a:p>
              <a:p>
                <a:pPr algn="l" rtl="0">
                  <a:spcBef>
                    <a:spcPct val="20000"/>
                  </a:spcBef>
                  <a:buClr>
                    <a:srgbClr val="474747"/>
                  </a:buClr>
                  <a:buSzPct val="70000"/>
                  <a:buFont typeface="Monotype Sorts" pitchFamily="2" charset="2"/>
                  <a:buNone/>
                </a:pPr>
                <a:r>
                  <a:rPr lang="en-US" sz="2000"/>
                  <a:t>5</a:t>
                </a:r>
              </a:p>
            </p:txBody>
          </p:sp>
          <p:sp>
            <p:nvSpPr>
              <p:cNvPr id="20590" name="Line 129"/>
              <p:cNvSpPr>
                <a:spLocks noChangeShapeType="1"/>
              </p:cNvSpPr>
              <p:nvPr/>
            </p:nvSpPr>
            <p:spPr bwMode="auto">
              <a:xfrm>
                <a:off x="5088" y="2396"/>
                <a:ext cx="0" cy="6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20591" name="Line 130"/>
              <p:cNvSpPr>
                <a:spLocks noChangeShapeType="1"/>
              </p:cNvSpPr>
              <p:nvPr/>
            </p:nvSpPr>
            <p:spPr bwMode="auto">
              <a:xfrm>
                <a:off x="4822" y="2396"/>
                <a:ext cx="0" cy="6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20592" name="Line 131"/>
              <p:cNvSpPr>
                <a:spLocks noChangeShapeType="1"/>
              </p:cNvSpPr>
              <p:nvPr/>
            </p:nvSpPr>
            <p:spPr bwMode="auto">
              <a:xfrm>
                <a:off x="4935" y="2131"/>
                <a:ext cx="0" cy="2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</p:grpSp>
        <p:sp>
          <p:nvSpPr>
            <p:cNvPr id="48" name="Left Arrow 47"/>
            <p:cNvSpPr/>
            <p:nvPr/>
          </p:nvSpPr>
          <p:spPr>
            <a:xfrm>
              <a:off x="5514988" y="1891826"/>
              <a:ext cx="1721308" cy="14401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xmlns="" val="37597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4" grpId="0" animBg="1"/>
      <p:bldP spid="2055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דוגמת הרצה</a:t>
            </a:r>
            <a:endParaRPr lang="he-IL" dirty="0"/>
          </a:p>
        </p:txBody>
      </p:sp>
      <p:sp>
        <p:nvSpPr>
          <p:cNvPr id="3" name="Freeform 2"/>
          <p:cNvSpPr/>
          <p:nvPr/>
        </p:nvSpPr>
        <p:spPr>
          <a:xfrm>
            <a:off x="1262100" y="3313710"/>
            <a:ext cx="2855719" cy="853278"/>
          </a:xfrm>
          <a:custGeom>
            <a:avLst/>
            <a:gdLst>
              <a:gd name="connsiteX0" fmla="*/ 0 w 2757714"/>
              <a:gd name="connsiteY0" fmla="*/ 943429 h 943429"/>
              <a:gd name="connsiteX1" fmla="*/ 2757714 w 2757714"/>
              <a:gd name="connsiteY1" fmla="*/ 0 h 943429"/>
              <a:gd name="connsiteX0" fmla="*/ 0 w 2855719"/>
              <a:gd name="connsiteY0" fmla="*/ 853278 h 853278"/>
              <a:gd name="connsiteX1" fmla="*/ 2855719 w 2855719"/>
              <a:gd name="connsiteY1" fmla="*/ 0 h 85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719" h="853278">
                <a:moveTo>
                  <a:pt x="0" y="853278"/>
                </a:moveTo>
                <a:lnTo>
                  <a:pt x="2855719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42864" y="1779165"/>
            <a:ext cx="304800" cy="2409371"/>
          </a:xfrm>
          <a:custGeom>
            <a:avLst/>
            <a:gdLst>
              <a:gd name="connsiteX0" fmla="*/ 0 w 304800"/>
              <a:gd name="connsiteY0" fmla="*/ 2409371 h 2409371"/>
              <a:gd name="connsiteX1" fmla="*/ 304800 w 304800"/>
              <a:gd name="connsiteY1" fmla="*/ 0 h 240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2409371">
                <a:moveTo>
                  <a:pt x="0" y="2409371"/>
                </a:moveTo>
                <a:lnTo>
                  <a:pt x="30480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47664" y="1793679"/>
            <a:ext cx="653142" cy="1538515"/>
          </a:xfrm>
          <a:custGeom>
            <a:avLst/>
            <a:gdLst>
              <a:gd name="connsiteX0" fmla="*/ 653142 w 653142"/>
              <a:gd name="connsiteY0" fmla="*/ 1538515 h 1538515"/>
              <a:gd name="connsiteX1" fmla="*/ 0 w 653142"/>
              <a:gd name="connsiteY1" fmla="*/ 0 h 153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3142" h="1538515">
                <a:moveTo>
                  <a:pt x="653142" y="1538515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47664" y="1793679"/>
            <a:ext cx="1567542" cy="667657"/>
          </a:xfrm>
          <a:custGeom>
            <a:avLst/>
            <a:gdLst>
              <a:gd name="connsiteX0" fmla="*/ 1567542 w 1567542"/>
              <a:gd name="connsiteY0" fmla="*/ 667657 h 667657"/>
              <a:gd name="connsiteX1" fmla="*/ 0 w 1567542"/>
              <a:gd name="connsiteY1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7542" h="667657">
                <a:moveTo>
                  <a:pt x="1567542" y="667657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47664" y="1590480"/>
            <a:ext cx="2525485" cy="217714"/>
          </a:xfrm>
          <a:custGeom>
            <a:avLst/>
            <a:gdLst>
              <a:gd name="connsiteX0" fmla="*/ 2525485 w 2525485"/>
              <a:gd name="connsiteY0" fmla="*/ 0 h 217714"/>
              <a:gd name="connsiteX1" fmla="*/ 0 w 2525485"/>
              <a:gd name="connsiteY1" fmla="*/ 217714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5485" h="217714">
                <a:moveTo>
                  <a:pt x="2525485" y="0"/>
                </a:moveTo>
                <a:lnTo>
                  <a:pt x="0" y="2177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57378" y="4141802"/>
            <a:ext cx="1888333" cy="17706"/>
          </a:xfrm>
          <a:custGeom>
            <a:avLst/>
            <a:gdLst>
              <a:gd name="connsiteX0" fmla="*/ 0 w 2409371"/>
              <a:gd name="connsiteY0" fmla="*/ 0 h 101600"/>
              <a:gd name="connsiteX1" fmla="*/ 2409371 w 2409371"/>
              <a:gd name="connsiteY1" fmla="*/ 101600 h 101600"/>
              <a:gd name="connsiteX0" fmla="*/ 0 w 1816325"/>
              <a:gd name="connsiteY0" fmla="*/ 53711 h 53711"/>
              <a:gd name="connsiteX1" fmla="*/ 1816325 w 1816325"/>
              <a:gd name="connsiteY1" fmla="*/ 0 h 53711"/>
              <a:gd name="connsiteX0" fmla="*/ 0 w 1888333"/>
              <a:gd name="connsiteY0" fmla="*/ 17706 h 17706"/>
              <a:gd name="connsiteX1" fmla="*/ 1888333 w 1888333"/>
              <a:gd name="connsiteY1" fmla="*/ 0 h 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8333" h="17706">
                <a:moveTo>
                  <a:pt x="0" y="17706"/>
                </a:moveTo>
                <a:lnTo>
                  <a:pt x="1888333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87664" y="1575965"/>
            <a:ext cx="30156" cy="1737744"/>
          </a:xfrm>
          <a:custGeom>
            <a:avLst/>
            <a:gdLst>
              <a:gd name="connsiteX0" fmla="*/ 0 w 522514"/>
              <a:gd name="connsiteY0" fmla="*/ 0 h 1814286"/>
              <a:gd name="connsiteX1" fmla="*/ 522514 w 522514"/>
              <a:gd name="connsiteY1" fmla="*/ 1814286 h 1814286"/>
              <a:gd name="connsiteX0" fmla="*/ 77857 w 77857"/>
              <a:gd name="connsiteY0" fmla="*/ 0 h 1629732"/>
              <a:gd name="connsiteX1" fmla="*/ 0 w 77857"/>
              <a:gd name="connsiteY1" fmla="*/ 1629732 h 1629732"/>
              <a:gd name="connsiteX0" fmla="*/ 0 w 30156"/>
              <a:gd name="connsiteY0" fmla="*/ 0 h 1737744"/>
              <a:gd name="connsiteX1" fmla="*/ 30156 w 30156"/>
              <a:gd name="connsiteY1" fmla="*/ 1737744 h 17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56" h="1737744">
                <a:moveTo>
                  <a:pt x="0" y="0"/>
                </a:moveTo>
                <a:lnTo>
                  <a:pt x="30156" y="173774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77208" y="4153036"/>
            <a:ext cx="1785257" cy="624114"/>
          </a:xfrm>
          <a:custGeom>
            <a:avLst/>
            <a:gdLst>
              <a:gd name="connsiteX0" fmla="*/ 0 w 1785257"/>
              <a:gd name="connsiteY0" fmla="*/ 0 h 624114"/>
              <a:gd name="connsiteX1" fmla="*/ 1785257 w 1785257"/>
              <a:gd name="connsiteY1" fmla="*/ 624114 h 62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5257" h="624114">
                <a:moveTo>
                  <a:pt x="0" y="0"/>
                </a:moveTo>
                <a:lnTo>
                  <a:pt x="1785257" y="6241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45710" y="3296693"/>
            <a:ext cx="960411" cy="845048"/>
          </a:xfrm>
          <a:custGeom>
            <a:avLst/>
            <a:gdLst>
              <a:gd name="connsiteX0" fmla="*/ 856343 w 856343"/>
              <a:gd name="connsiteY0" fmla="*/ 1480457 h 1480457"/>
              <a:gd name="connsiteX1" fmla="*/ 0 w 856343"/>
              <a:gd name="connsiteY1" fmla="*/ 0 h 1480457"/>
              <a:gd name="connsiteX0" fmla="*/ 0 w 960411"/>
              <a:gd name="connsiteY0" fmla="*/ 845048 h 845048"/>
              <a:gd name="connsiteX1" fmla="*/ 960411 w 960411"/>
              <a:gd name="connsiteY1" fmla="*/ 0 h 84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0411" h="845048">
                <a:moveTo>
                  <a:pt x="0" y="845048"/>
                </a:moveTo>
                <a:lnTo>
                  <a:pt x="960411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73503" y="154957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3793783" y="1333549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G</a:t>
            </a:r>
          </a:p>
        </p:txBody>
      </p:sp>
      <p:sp>
        <p:nvSpPr>
          <p:cNvPr id="14" name="Oval 13"/>
          <p:cNvSpPr/>
          <p:nvPr/>
        </p:nvSpPr>
        <p:spPr>
          <a:xfrm>
            <a:off x="2857679" y="2185644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C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21575" y="3037739"/>
            <a:ext cx="540000" cy="540000"/>
          </a:xfrm>
          <a:prstGeom prst="ellips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cs typeface="David" pitchFamily="2" charset="-79"/>
              </a:rPr>
              <a:t>B</a:t>
            </a:r>
          </a:p>
        </p:txBody>
      </p:sp>
      <p:sp>
        <p:nvSpPr>
          <p:cNvPr id="16" name="Oval 15"/>
          <p:cNvSpPr/>
          <p:nvPr/>
        </p:nvSpPr>
        <p:spPr>
          <a:xfrm>
            <a:off x="985471" y="388983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F</a:t>
            </a:r>
          </a:p>
        </p:txBody>
      </p:sp>
      <p:sp>
        <p:nvSpPr>
          <p:cNvPr id="17" name="Oval 16"/>
          <p:cNvSpPr/>
          <p:nvPr/>
        </p:nvSpPr>
        <p:spPr>
          <a:xfrm>
            <a:off x="3829787" y="3025677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E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93683" y="3877772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D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93883" y="4501841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H</a:t>
            </a:r>
            <a:endParaRPr lang="en-US" sz="1200" dirty="0">
              <a:latin typeface="Arial" pitchFamily="34" charset="0"/>
              <a:cs typeface="David" pitchFamily="2" charset="-79"/>
            </a:endParaRPr>
          </a:p>
        </p:txBody>
      </p:sp>
      <p:grpSp>
        <p:nvGrpSpPr>
          <p:cNvPr id="20" name="Group 63"/>
          <p:cNvGrpSpPr/>
          <p:nvPr/>
        </p:nvGrpSpPr>
        <p:grpSpPr>
          <a:xfrm>
            <a:off x="6840252" y="1230440"/>
            <a:ext cx="936104" cy="3926752"/>
            <a:chOff x="7632340" y="1331476"/>
            <a:chExt cx="936104" cy="3926752"/>
          </a:xfrm>
        </p:grpSpPr>
        <p:sp>
          <p:nvSpPr>
            <p:cNvPr id="21" name="Down Arrow 20"/>
            <p:cNvSpPr/>
            <p:nvPr/>
          </p:nvSpPr>
          <p:spPr>
            <a:xfrm rot="10800000">
              <a:off x="7866367" y="453814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32340" y="1966788"/>
              <a:ext cx="936104" cy="2823388"/>
            </a:xfrm>
            <a:prstGeom prst="rect">
              <a:avLst/>
            </a:prstGeom>
            <a:solidFill>
              <a:srgbClr val="558ED5">
                <a:alpha val="50196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93069" y="1331476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Queue</a:t>
              </a:r>
              <a:endParaRPr lang="en-US" dirty="0"/>
            </a:p>
          </p:txBody>
        </p:sp>
        <p:sp>
          <p:nvSpPr>
            <p:cNvPr id="24" name="Down Arrow 23"/>
            <p:cNvSpPr/>
            <p:nvPr/>
          </p:nvSpPr>
          <p:spPr>
            <a:xfrm rot="10800000">
              <a:off x="7866366" y="170080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1161" y="1441804"/>
            <a:ext cx="1428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401108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9652" y="371703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7151682" y="2401838"/>
            <a:ext cx="32412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5000"/>
              </a:lnSpc>
            </a:pPr>
            <a:r>
              <a:rPr lang="en-US" b="1" dirty="0" smtClean="0"/>
              <a:t>C</a:t>
            </a:r>
          </a:p>
          <a:p>
            <a:pPr algn="l">
              <a:lnSpc>
                <a:spcPct val="135000"/>
              </a:lnSpc>
            </a:pPr>
            <a:r>
              <a:rPr lang="en-US" b="1" dirty="0" smtClean="0"/>
              <a:t>G</a:t>
            </a:r>
          </a:p>
          <a:p>
            <a:pPr algn="l">
              <a:lnSpc>
                <a:spcPct val="135000"/>
              </a:lnSpc>
            </a:pPr>
            <a:r>
              <a:rPr lang="en-US" b="1" dirty="0" smtClean="0"/>
              <a:t>D</a:t>
            </a:r>
          </a:p>
          <a:p>
            <a:pPr algn="l">
              <a:lnSpc>
                <a:spcPct val="135000"/>
              </a:lnSpc>
            </a:pPr>
            <a:r>
              <a:rPr lang="en-US" b="1" dirty="0" smtClean="0"/>
              <a:t>E</a:t>
            </a:r>
            <a:endParaRPr lang="en-US" b="1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756" y="2888940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3476" y="2048725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7964" y="119675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4386" y="3904028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9972" y="2903454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3628473" y="5543944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dirty="0" smtClean="0"/>
              <a:t>B</a:t>
            </a:r>
            <a:r>
              <a:rPr lang="he-IL" dirty="0" smtClean="0"/>
              <a:t> יוצא מראש התור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1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דוגמת הרצה</a:t>
            </a:r>
            <a:endParaRPr lang="he-IL" dirty="0"/>
          </a:p>
        </p:txBody>
      </p:sp>
      <p:sp>
        <p:nvSpPr>
          <p:cNvPr id="3" name="Freeform 2"/>
          <p:cNvSpPr/>
          <p:nvPr/>
        </p:nvSpPr>
        <p:spPr>
          <a:xfrm>
            <a:off x="1262100" y="3313710"/>
            <a:ext cx="2855719" cy="853278"/>
          </a:xfrm>
          <a:custGeom>
            <a:avLst/>
            <a:gdLst>
              <a:gd name="connsiteX0" fmla="*/ 0 w 2757714"/>
              <a:gd name="connsiteY0" fmla="*/ 943429 h 943429"/>
              <a:gd name="connsiteX1" fmla="*/ 2757714 w 2757714"/>
              <a:gd name="connsiteY1" fmla="*/ 0 h 943429"/>
              <a:gd name="connsiteX0" fmla="*/ 0 w 2855719"/>
              <a:gd name="connsiteY0" fmla="*/ 853278 h 853278"/>
              <a:gd name="connsiteX1" fmla="*/ 2855719 w 2855719"/>
              <a:gd name="connsiteY1" fmla="*/ 0 h 85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719" h="853278">
                <a:moveTo>
                  <a:pt x="0" y="853278"/>
                </a:moveTo>
                <a:lnTo>
                  <a:pt x="2855719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42864" y="1779165"/>
            <a:ext cx="304800" cy="2409371"/>
          </a:xfrm>
          <a:custGeom>
            <a:avLst/>
            <a:gdLst>
              <a:gd name="connsiteX0" fmla="*/ 0 w 304800"/>
              <a:gd name="connsiteY0" fmla="*/ 2409371 h 2409371"/>
              <a:gd name="connsiteX1" fmla="*/ 304800 w 304800"/>
              <a:gd name="connsiteY1" fmla="*/ 0 h 240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2409371">
                <a:moveTo>
                  <a:pt x="0" y="2409371"/>
                </a:moveTo>
                <a:lnTo>
                  <a:pt x="30480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47664" y="1793679"/>
            <a:ext cx="653142" cy="1538515"/>
          </a:xfrm>
          <a:custGeom>
            <a:avLst/>
            <a:gdLst>
              <a:gd name="connsiteX0" fmla="*/ 653142 w 653142"/>
              <a:gd name="connsiteY0" fmla="*/ 1538515 h 1538515"/>
              <a:gd name="connsiteX1" fmla="*/ 0 w 653142"/>
              <a:gd name="connsiteY1" fmla="*/ 0 h 153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3142" h="1538515">
                <a:moveTo>
                  <a:pt x="653142" y="1538515"/>
                </a:moveTo>
                <a:lnTo>
                  <a:pt x="0" y="0"/>
                </a:lnTo>
              </a:path>
            </a:pathLst>
          </a:cu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47664" y="1793679"/>
            <a:ext cx="1567542" cy="667657"/>
          </a:xfrm>
          <a:custGeom>
            <a:avLst/>
            <a:gdLst>
              <a:gd name="connsiteX0" fmla="*/ 1567542 w 1567542"/>
              <a:gd name="connsiteY0" fmla="*/ 667657 h 667657"/>
              <a:gd name="connsiteX1" fmla="*/ 0 w 1567542"/>
              <a:gd name="connsiteY1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7542" h="667657">
                <a:moveTo>
                  <a:pt x="1567542" y="667657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47664" y="1590480"/>
            <a:ext cx="2525485" cy="217714"/>
          </a:xfrm>
          <a:custGeom>
            <a:avLst/>
            <a:gdLst>
              <a:gd name="connsiteX0" fmla="*/ 2525485 w 2525485"/>
              <a:gd name="connsiteY0" fmla="*/ 0 h 217714"/>
              <a:gd name="connsiteX1" fmla="*/ 0 w 2525485"/>
              <a:gd name="connsiteY1" fmla="*/ 217714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5485" h="217714">
                <a:moveTo>
                  <a:pt x="2525485" y="0"/>
                </a:moveTo>
                <a:lnTo>
                  <a:pt x="0" y="2177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57378" y="4141802"/>
            <a:ext cx="1888333" cy="17706"/>
          </a:xfrm>
          <a:custGeom>
            <a:avLst/>
            <a:gdLst>
              <a:gd name="connsiteX0" fmla="*/ 0 w 2409371"/>
              <a:gd name="connsiteY0" fmla="*/ 0 h 101600"/>
              <a:gd name="connsiteX1" fmla="*/ 2409371 w 2409371"/>
              <a:gd name="connsiteY1" fmla="*/ 101600 h 101600"/>
              <a:gd name="connsiteX0" fmla="*/ 0 w 1816325"/>
              <a:gd name="connsiteY0" fmla="*/ 53711 h 53711"/>
              <a:gd name="connsiteX1" fmla="*/ 1816325 w 1816325"/>
              <a:gd name="connsiteY1" fmla="*/ 0 h 53711"/>
              <a:gd name="connsiteX0" fmla="*/ 0 w 1888333"/>
              <a:gd name="connsiteY0" fmla="*/ 17706 h 17706"/>
              <a:gd name="connsiteX1" fmla="*/ 1888333 w 1888333"/>
              <a:gd name="connsiteY1" fmla="*/ 0 h 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8333" h="17706">
                <a:moveTo>
                  <a:pt x="0" y="17706"/>
                </a:moveTo>
                <a:lnTo>
                  <a:pt x="1888333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87664" y="1575965"/>
            <a:ext cx="30156" cy="1737744"/>
          </a:xfrm>
          <a:custGeom>
            <a:avLst/>
            <a:gdLst>
              <a:gd name="connsiteX0" fmla="*/ 0 w 522514"/>
              <a:gd name="connsiteY0" fmla="*/ 0 h 1814286"/>
              <a:gd name="connsiteX1" fmla="*/ 522514 w 522514"/>
              <a:gd name="connsiteY1" fmla="*/ 1814286 h 1814286"/>
              <a:gd name="connsiteX0" fmla="*/ 77857 w 77857"/>
              <a:gd name="connsiteY0" fmla="*/ 0 h 1629732"/>
              <a:gd name="connsiteX1" fmla="*/ 0 w 77857"/>
              <a:gd name="connsiteY1" fmla="*/ 1629732 h 1629732"/>
              <a:gd name="connsiteX0" fmla="*/ 0 w 30156"/>
              <a:gd name="connsiteY0" fmla="*/ 0 h 1737744"/>
              <a:gd name="connsiteX1" fmla="*/ 30156 w 30156"/>
              <a:gd name="connsiteY1" fmla="*/ 1737744 h 17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56" h="1737744">
                <a:moveTo>
                  <a:pt x="0" y="0"/>
                </a:moveTo>
                <a:lnTo>
                  <a:pt x="30156" y="173774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77208" y="4153036"/>
            <a:ext cx="1785257" cy="624114"/>
          </a:xfrm>
          <a:custGeom>
            <a:avLst/>
            <a:gdLst>
              <a:gd name="connsiteX0" fmla="*/ 0 w 1785257"/>
              <a:gd name="connsiteY0" fmla="*/ 0 h 624114"/>
              <a:gd name="connsiteX1" fmla="*/ 1785257 w 1785257"/>
              <a:gd name="connsiteY1" fmla="*/ 624114 h 62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5257" h="624114">
                <a:moveTo>
                  <a:pt x="0" y="0"/>
                </a:moveTo>
                <a:lnTo>
                  <a:pt x="1785257" y="6241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45710" y="3296693"/>
            <a:ext cx="960411" cy="845048"/>
          </a:xfrm>
          <a:custGeom>
            <a:avLst/>
            <a:gdLst>
              <a:gd name="connsiteX0" fmla="*/ 856343 w 856343"/>
              <a:gd name="connsiteY0" fmla="*/ 1480457 h 1480457"/>
              <a:gd name="connsiteX1" fmla="*/ 0 w 856343"/>
              <a:gd name="connsiteY1" fmla="*/ 0 h 1480457"/>
              <a:gd name="connsiteX0" fmla="*/ 0 w 960411"/>
              <a:gd name="connsiteY0" fmla="*/ 845048 h 845048"/>
              <a:gd name="connsiteX1" fmla="*/ 960411 w 960411"/>
              <a:gd name="connsiteY1" fmla="*/ 0 h 84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0411" h="845048">
                <a:moveTo>
                  <a:pt x="0" y="845048"/>
                </a:moveTo>
                <a:lnTo>
                  <a:pt x="960411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73503" y="154957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3793783" y="1333549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G</a:t>
            </a:r>
          </a:p>
        </p:txBody>
      </p:sp>
      <p:sp>
        <p:nvSpPr>
          <p:cNvPr id="14" name="Oval 13"/>
          <p:cNvSpPr/>
          <p:nvPr/>
        </p:nvSpPr>
        <p:spPr>
          <a:xfrm>
            <a:off x="2857679" y="2185644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C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21575" y="3037739"/>
            <a:ext cx="540000" cy="540000"/>
          </a:xfrm>
          <a:prstGeom prst="ellips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cs typeface="David" pitchFamily="2" charset="-79"/>
              </a:rPr>
              <a:t>B</a:t>
            </a:r>
          </a:p>
        </p:txBody>
      </p:sp>
      <p:sp>
        <p:nvSpPr>
          <p:cNvPr id="16" name="Oval 15"/>
          <p:cNvSpPr/>
          <p:nvPr/>
        </p:nvSpPr>
        <p:spPr>
          <a:xfrm>
            <a:off x="985471" y="388983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F</a:t>
            </a:r>
          </a:p>
        </p:txBody>
      </p:sp>
      <p:sp>
        <p:nvSpPr>
          <p:cNvPr id="17" name="Oval 16"/>
          <p:cNvSpPr/>
          <p:nvPr/>
        </p:nvSpPr>
        <p:spPr>
          <a:xfrm>
            <a:off x="3829787" y="3025677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E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93683" y="3877772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D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93883" y="4501841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H</a:t>
            </a:r>
            <a:endParaRPr lang="en-US" sz="1200" dirty="0">
              <a:latin typeface="Arial" pitchFamily="34" charset="0"/>
              <a:cs typeface="David" pitchFamily="2" charset="-79"/>
            </a:endParaRPr>
          </a:p>
        </p:txBody>
      </p:sp>
      <p:grpSp>
        <p:nvGrpSpPr>
          <p:cNvPr id="20" name="Group 63"/>
          <p:cNvGrpSpPr/>
          <p:nvPr/>
        </p:nvGrpSpPr>
        <p:grpSpPr>
          <a:xfrm>
            <a:off x="6840252" y="1230440"/>
            <a:ext cx="936104" cy="3926752"/>
            <a:chOff x="7632340" y="1331476"/>
            <a:chExt cx="936104" cy="3926752"/>
          </a:xfrm>
        </p:grpSpPr>
        <p:sp>
          <p:nvSpPr>
            <p:cNvPr id="21" name="Down Arrow 20"/>
            <p:cNvSpPr/>
            <p:nvPr/>
          </p:nvSpPr>
          <p:spPr>
            <a:xfrm rot="10800000">
              <a:off x="7866367" y="453814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32340" y="1966788"/>
              <a:ext cx="936104" cy="2823388"/>
            </a:xfrm>
            <a:prstGeom prst="rect">
              <a:avLst/>
            </a:prstGeom>
            <a:solidFill>
              <a:srgbClr val="558ED5">
                <a:alpha val="50196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93069" y="1331476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Queue</a:t>
              </a:r>
              <a:endParaRPr lang="en-US" dirty="0"/>
            </a:p>
          </p:txBody>
        </p:sp>
        <p:sp>
          <p:nvSpPr>
            <p:cNvPr id="24" name="Down Arrow 23"/>
            <p:cNvSpPr/>
            <p:nvPr/>
          </p:nvSpPr>
          <p:spPr>
            <a:xfrm rot="10800000">
              <a:off x="7866366" y="170080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1161" y="1441804"/>
            <a:ext cx="1428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401108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9652" y="371703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7151682" y="2401838"/>
            <a:ext cx="32412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5000"/>
              </a:lnSpc>
            </a:pPr>
            <a:r>
              <a:rPr lang="en-US" b="1" dirty="0" smtClean="0"/>
              <a:t>C</a:t>
            </a:r>
          </a:p>
          <a:p>
            <a:pPr algn="l">
              <a:lnSpc>
                <a:spcPct val="135000"/>
              </a:lnSpc>
            </a:pPr>
            <a:r>
              <a:rPr lang="en-US" b="1" dirty="0" smtClean="0"/>
              <a:t>G</a:t>
            </a:r>
          </a:p>
          <a:p>
            <a:pPr algn="l">
              <a:lnSpc>
                <a:spcPct val="135000"/>
              </a:lnSpc>
            </a:pPr>
            <a:r>
              <a:rPr lang="en-US" b="1" dirty="0" smtClean="0"/>
              <a:t>D</a:t>
            </a:r>
          </a:p>
          <a:p>
            <a:pPr algn="l">
              <a:lnSpc>
                <a:spcPct val="135000"/>
              </a:lnSpc>
            </a:pPr>
            <a:r>
              <a:rPr lang="en-US" b="1" dirty="0" smtClean="0"/>
              <a:t>E</a:t>
            </a:r>
            <a:endParaRPr lang="en-US" b="1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756" y="2888940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3476" y="2048725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7964" y="119675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4386" y="3904028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9972" y="2903454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3341535" y="5543944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dirty="0" smtClean="0"/>
              <a:t>האלגוריתם כבר ביקר ב </a:t>
            </a:r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1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דוגמת הרצה</a:t>
            </a:r>
            <a:endParaRPr lang="he-IL" dirty="0"/>
          </a:p>
        </p:txBody>
      </p:sp>
      <p:sp>
        <p:nvSpPr>
          <p:cNvPr id="3" name="Freeform 2"/>
          <p:cNvSpPr/>
          <p:nvPr/>
        </p:nvSpPr>
        <p:spPr>
          <a:xfrm>
            <a:off x="1262100" y="3313710"/>
            <a:ext cx="2855719" cy="853278"/>
          </a:xfrm>
          <a:custGeom>
            <a:avLst/>
            <a:gdLst>
              <a:gd name="connsiteX0" fmla="*/ 0 w 2757714"/>
              <a:gd name="connsiteY0" fmla="*/ 943429 h 943429"/>
              <a:gd name="connsiteX1" fmla="*/ 2757714 w 2757714"/>
              <a:gd name="connsiteY1" fmla="*/ 0 h 943429"/>
              <a:gd name="connsiteX0" fmla="*/ 0 w 2855719"/>
              <a:gd name="connsiteY0" fmla="*/ 853278 h 853278"/>
              <a:gd name="connsiteX1" fmla="*/ 2855719 w 2855719"/>
              <a:gd name="connsiteY1" fmla="*/ 0 h 85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719" h="853278">
                <a:moveTo>
                  <a:pt x="0" y="853278"/>
                </a:moveTo>
                <a:lnTo>
                  <a:pt x="2855719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42864" y="1779165"/>
            <a:ext cx="304800" cy="2409371"/>
          </a:xfrm>
          <a:custGeom>
            <a:avLst/>
            <a:gdLst>
              <a:gd name="connsiteX0" fmla="*/ 0 w 304800"/>
              <a:gd name="connsiteY0" fmla="*/ 2409371 h 2409371"/>
              <a:gd name="connsiteX1" fmla="*/ 304800 w 304800"/>
              <a:gd name="connsiteY1" fmla="*/ 0 h 240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2409371">
                <a:moveTo>
                  <a:pt x="0" y="2409371"/>
                </a:moveTo>
                <a:lnTo>
                  <a:pt x="30480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47664" y="1793679"/>
            <a:ext cx="653142" cy="1538515"/>
          </a:xfrm>
          <a:custGeom>
            <a:avLst/>
            <a:gdLst>
              <a:gd name="connsiteX0" fmla="*/ 653142 w 653142"/>
              <a:gd name="connsiteY0" fmla="*/ 1538515 h 1538515"/>
              <a:gd name="connsiteX1" fmla="*/ 0 w 653142"/>
              <a:gd name="connsiteY1" fmla="*/ 0 h 153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3142" h="1538515">
                <a:moveTo>
                  <a:pt x="653142" y="1538515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47664" y="1793679"/>
            <a:ext cx="1567542" cy="667657"/>
          </a:xfrm>
          <a:custGeom>
            <a:avLst/>
            <a:gdLst>
              <a:gd name="connsiteX0" fmla="*/ 1567542 w 1567542"/>
              <a:gd name="connsiteY0" fmla="*/ 667657 h 667657"/>
              <a:gd name="connsiteX1" fmla="*/ 0 w 1567542"/>
              <a:gd name="connsiteY1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7542" h="667657">
                <a:moveTo>
                  <a:pt x="1567542" y="667657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47664" y="1590480"/>
            <a:ext cx="2525485" cy="217714"/>
          </a:xfrm>
          <a:custGeom>
            <a:avLst/>
            <a:gdLst>
              <a:gd name="connsiteX0" fmla="*/ 2525485 w 2525485"/>
              <a:gd name="connsiteY0" fmla="*/ 0 h 217714"/>
              <a:gd name="connsiteX1" fmla="*/ 0 w 2525485"/>
              <a:gd name="connsiteY1" fmla="*/ 217714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5485" h="217714">
                <a:moveTo>
                  <a:pt x="2525485" y="0"/>
                </a:moveTo>
                <a:lnTo>
                  <a:pt x="0" y="2177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57378" y="4141802"/>
            <a:ext cx="1888333" cy="17706"/>
          </a:xfrm>
          <a:custGeom>
            <a:avLst/>
            <a:gdLst>
              <a:gd name="connsiteX0" fmla="*/ 0 w 2409371"/>
              <a:gd name="connsiteY0" fmla="*/ 0 h 101600"/>
              <a:gd name="connsiteX1" fmla="*/ 2409371 w 2409371"/>
              <a:gd name="connsiteY1" fmla="*/ 101600 h 101600"/>
              <a:gd name="connsiteX0" fmla="*/ 0 w 1816325"/>
              <a:gd name="connsiteY0" fmla="*/ 53711 h 53711"/>
              <a:gd name="connsiteX1" fmla="*/ 1816325 w 1816325"/>
              <a:gd name="connsiteY1" fmla="*/ 0 h 53711"/>
              <a:gd name="connsiteX0" fmla="*/ 0 w 1888333"/>
              <a:gd name="connsiteY0" fmla="*/ 17706 h 17706"/>
              <a:gd name="connsiteX1" fmla="*/ 1888333 w 1888333"/>
              <a:gd name="connsiteY1" fmla="*/ 0 h 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8333" h="17706">
                <a:moveTo>
                  <a:pt x="0" y="17706"/>
                </a:moveTo>
                <a:lnTo>
                  <a:pt x="1888333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87664" y="1575965"/>
            <a:ext cx="30156" cy="1737744"/>
          </a:xfrm>
          <a:custGeom>
            <a:avLst/>
            <a:gdLst>
              <a:gd name="connsiteX0" fmla="*/ 0 w 522514"/>
              <a:gd name="connsiteY0" fmla="*/ 0 h 1814286"/>
              <a:gd name="connsiteX1" fmla="*/ 522514 w 522514"/>
              <a:gd name="connsiteY1" fmla="*/ 1814286 h 1814286"/>
              <a:gd name="connsiteX0" fmla="*/ 77857 w 77857"/>
              <a:gd name="connsiteY0" fmla="*/ 0 h 1629732"/>
              <a:gd name="connsiteX1" fmla="*/ 0 w 77857"/>
              <a:gd name="connsiteY1" fmla="*/ 1629732 h 1629732"/>
              <a:gd name="connsiteX0" fmla="*/ 0 w 30156"/>
              <a:gd name="connsiteY0" fmla="*/ 0 h 1737744"/>
              <a:gd name="connsiteX1" fmla="*/ 30156 w 30156"/>
              <a:gd name="connsiteY1" fmla="*/ 1737744 h 17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56" h="1737744">
                <a:moveTo>
                  <a:pt x="0" y="0"/>
                </a:moveTo>
                <a:lnTo>
                  <a:pt x="30156" y="173774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77208" y="4153036"/>
            <a:ext cx="1785257" cy="624114"/>
          </a:xfrm>
          <a:custGeom>
            <a:avLst/>
            <a:gdLst>
              <a:gd name="connsiteX0" fmla="*/ 0 w 1785257"/>
              <a:gd name="connsiteY0" fmla="*/ 0 h 624114"/>
              <a:gd name="connsiteX1" fmla="*/ 1785257 w 1785257"/>
              <a:gd name="connsiteY1" fmla="*/ 624114 h 62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5257" h="624114">
                <a:moveTo>
                  <a:pt x="0" y="0"/>
                </a:moveTo>
                <a:lnTo>
                  <a:pt x="1785257" y="6241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45710" y="3296693"/>
            <a:ext cx="960411" cy="845048"/>
          </a:xfrm>
          <a:custGeom>
            <a:avLst/>
            <a:gdLst>
              <a:gd name="connsiteX0" fmla="*/ 856343 w 856343"/>
              <a:gd name="connsiteY0" fmla="*/ 1480457 h 1480457"/>
              <a:gd name="connsiteX1" fmla="*/ 0 w 856343"/>
              <a:gd name="connsiteY1" fmla="*/ 0 h 1480457"/>
              <a:gd name="connsiteX0" fmla="*/ 0 w 960411"/>
              <a:gd name="connsiteY0" fmla="*/ 845048 h 845048"/>
              <a:gd name="connsiteX1" fmla="*/ 960411 w 960411"/>
              <a:gd name="connsiteY1" fmla="*/ 0 h 84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0411" h="845048">
                <a:moveTo>
                  <a:pt x="0" y="845048"/>
                </a:moveTo>
                <a:lnTo>
                  <a:pt x="960411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73503" y="154957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3793783" y="1333549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G</a:t>
            </a:r>
          </a:p>
        </p:txBody>
      </p:sp>
      <p:sp>
        <p:nvSpPr>
          <p:cNvPr id="14" name="Oval 13"/>
          <p:cNvSpPr/>
          <p:nvPr/>
        </p:nvSpPr>
        <p:spPr>
          <a:xfrm>
            <a:off x="2857679" y="2185644"/>
            <a:ext cx="540000" cy="540000"/>
          </a:xfrm>
          <a:prstGeom prst="ellips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cs typeface="David" pitchFamily="2" charset="-79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1921575" y="3037739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B</a:t>
            </a:r>
          </a:p>
        </p:txBody>
      </p:sp>
      <p:sp>
        <p:nvSpPr>
          <p:cNvPr id="16" name="Oval 15"/>
          <p:cNvSpPr/>
          <p:nvPr/>
        </p:nvSpPr>
        <p:spPr>
          <a:xfrm>
            <a:off x="985471" y="388983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F</a:t>
            </a:r>
          </a:p>
        </p:txBody>
      </p:sp>
      <p:sp>
        <p:nvSpPr>
          <p:cNvPr id="17" name="Oval 16"/>
          <p:cNvSpPr/>
          <p:nvPr/>
        </p:nvSpPr>
        <p:spPr>
          <a:xfrm>
            <a:off x="3829787" y="3025677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E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93683" y="3877772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D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93883" y="4501841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H</a:t>
            </a:r>
            <a:endParaRPr lang="en-US" sz="1200" dirty="0">
              <a:latin typeface="Arial" pitchFamily="34" charset="0"/>
              <a:cs typeface="David" pitchFamily="2" charset="-79"/>
            </a:endParaRPr>
          </a:p>
        </p:txBody>
      </p:sp>
      <p:grpSp>
        <p:nvGrpSpPr>
          <p:cNvPr id="20" name="Group 63"/>
          <p:cNvGrpSpPr/>
          <p:nvPr/>
        </p:nvGrpSpPr>
        <p:grpSpPr>
          <a:xfrm>
            <a:off x="6840252" y="1230440"/>
            <a:ext cx="936104" cy="3926752"/>
            <a:chOff x="7632340" y="1331476"/>
            <a:chExt cx="936104" cy="3926752"/>
          </a:xfrm>
        </p:grpSpPr>
        <p:sp>
          <p:nvSpPr>
            <p:cNvPr id="21" name="Down Arrow 20"/>
            <p:cNvSpPr/>
            <p:nvPr/>
          </p:nvSpPr>
          <p:spPr>
            <a:xfrm rot="10800000">
              <a:off x="7866367" y="453814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32340" y="1966788"/>
              <a:ext cx="936104" cy="2823388"/>
            </a:xfrm>
            <a:prstGeom prst="rect">
              <a:avLst/>
            </a:prstGeom>
            <a:solidFill>
              <a:srgbClr val="558ED5">
                <a:alpha val="50196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93069" y="1331476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Queue</a:t>
              </a:r>
              <a:endParaRPr lang="en-US" dirty="0"/>
            </a:p>
          </p:txBody>
        </p:sp>
        <p:sp>
          <p:nvSpPr>
            <p:cNvPr id="24" name="Down Arrow 23"/>
            <p:cNvSpPr/>
            <p:nvPr/>
          </p:nvSpPr>
          <p:spPr>
            <a:xfrm rot="10800000">
              <a:off x="7866366" y="170080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1161" y="1441804"/>
            <a:ext cx="1428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401108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9652" y="371703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7151682" y="2401838"/>
            <a:ext cx="324128" cy="118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5000"/>
              </a:lnSpc>
            </a:pPr>
            <a:r>
              <a:rPr lang="en-US" b="1" dirty="0" smtClean="0"/>
              <a:t>G</a:t>
            </a:r>
          </a:p>
          <a:p>
            <a:pPr algn="l">
              <a:lnSpc>
                <a:spcPct val="135000"/>
              </a:lnSpc>
            </a:pPr>
            <a:r>
              <a:rPr lang="en-US" b="1" dirty="0" smtClean="0"/>
              <a:t>D</a:t>
            </a:r>
          </a:p>
          <a:p>
            <a:pPr algn="l">
              <a:lnSpc>
                <a:spcPct val="135000"/>
              </a:lnSpc>
            </a:pPr>
            <a:r>
              <a:rPr lang="en-US" b="1" dirty="0" smtClean="0"/>
              <a:t>E</a:t>
            </a:r>
            <a:endParaRPr lang="en-US" b="1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756" y="2888940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3476" y="2048725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7964" y="119675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4386" y="3904028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9972" y="2903454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3628473" y="5543944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dirty="0" smtClean="0"/>
              <a:t>C</a:t>
            </a:r>
            <a:r>
              <a:rPr lang="he-IL" dirty="0" smtClean="0"/>
              <a:t> יוצא מראש התור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1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דוגמת הרצה</a:t>
            </a:r>
            <a:endParaRPr lang="he-IL" dirty="0"/>
          </a:p>
        </p:txBody>
      </p:sp>
      <p:sp>
        <p:nvSpPr>
          <p:cNvPr id="3" name="Freeform 2"/>
          <p:cNvSpPr/>
          <p:nvPr/>
        </p:nvSpPr>
        <p:spPr>
          <a:xfrm>
            <a:off x="1262100" y="3313710"/>
            <a:ext cx="2855719" cy="853278"/>
          </a:xfrm>
          <a:custGeom>
            <a:avLst/>
            <a:gdLst>
              <a:gd name="connsiteX0" fmla="*/ 0 w 2757714"/>
              <a:gd name="connsiteY0" fmla="*/ 943429 h 943429"/>
              <a:gd name="connsiteX1" fmla="*/ 2757714 w 2757714"/>
              <a:gd name="connsiteY1" fmla="*/ 0 h 943429"/>
              <a:gd name="connsiteX0" fmla="*/ 0 w 2855719"/>
              <a:gd name="connsiteY0" fmla="*/ 853278 h 853278"/>
              <a:gd name="connsiteX1" fmla="*/ 2855719 w 2855719"/>
              <a:gd name="connsiteY1" fmla="*/ 0 h 85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719" h="853278">
                <a:moveTo>
                  <a:pt x="0" y="853278"/>
                </a:moveTo>
                <a:lnTo>
                  <a:pt x="2855719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42864" y="1779165"/>
            <a:ext cx="304800" cy="2409371"/>
          </a:xfrm>
          <a:custGeom>
            <a:avLst/>
            <a:gdLst>
              <a:gd name="connsiteX0" fmla="*/ 0 w 304800"/>
              <a:gd name="connsiteY0" fmla="*/ 2409371 h 2409371"/>
              <a:gd name="connsiteX1" fmla="*/ 304800 w 304800"/>
              <a:gd name="connsiteY1" fmla="*/ 0 h 240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2409371">
                <a:moveTo>
                  <a:pt x="0" y="2409371"/>
                </a:moveTo>
                <a:lnTo>
                  <a:pt x="30480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47664" y="1793679"/>
            <a:ext cx="653142" cy="1538515"/>
          </a:xfrm>
          <a:custGeom>
            <a:avLst/>
            <a:gdLst>
              <a:gd name="connsiteX0" fmla="*/ 653142 w 653142"/>
              <a:gd name="connsiteY0" fmla="*/ 1538515 h 1538515"/>
              <a:gd name="connsiteX1" fmla="*/ 0 w 653142"/>
              <a:gd name="connsiteY1" fmla="*/ 0 h 153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3142" h="1538515">
                <a:moveTo>
                  <a:pt x="653142" y="1538515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47664" y="1793679"/>
            <a:ext cx="1567542" cy="667657"/>
          </a:xfrm>
          <a:custGeom>
            <a:avLst/>
            <a:gdLst>
              <a:gd name="connsiteX0" fmla="*/ 1567542 w 1567542"/>
              <a:gd name="connsiteY0" fmla="*/ 667657 h 667657"/>
              <a:gd name="connsiteX1" fmla="*/ 0 w 1567542"/>
              <a:gd name="connsiteY1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7542" h="667657">
                <a:moveTo>
                  <a:pt x="1567542" y="667657"/>
                </a:moveTo>
                <a:lnTo>
                  <a:pt x="0" y="0"/>
                </a:lnTo>
              </a:path>
            </a:pathLst>
          </a:cu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47664" y="1590480"/>
            <a:ext cx="2525485" cy="217714"/>
          </a:xfrm>
          <a:custGeom>
            <a:avLst/>
            <a:gdLst>
              <a:gd name="connsiteX0" fmla="*/ 2525485 w 2525485"/>
              <a:gd name="connsiteY0" fmla="*/ 0 h 217714"/>
              <a:gd name="connsiteX1" fmla="*/ 0 w 2525485"/>
              <a:gd name="connsiteY1" fmla="*/ 217714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5485" h="217714">
                <a:moveTo>
                  <a:pt x="2525485" y="0"/>
                </a:moveTo>
                <a:lnTo>
                  <a:pt x="0" y="2177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57378" y="4141802"/>
            <a:ext cx="1888333" cy="17706"/>
          </a:xfrm>
          <a:custGeom>
            <a:avLst/>
            <a:gdLst>
              <a:gd name="connsiteX0" fmla="*/ 0 w 2409371"/>
              <a:gd name="connsiteY0" fmla="*/ 0 h 101600"/>
              <a:gd name="connsiteX1" fmla="*/ 2409371 w 2409371"/>
              <a:gd name="connsiteY1" fmla="*/ 101600 h 101600"/>
              <a:gd name="connsiteX0" fmla="*/ 0 w 1816325"/>
              <a:gd name="connsiteY0" fmla="*/ 53711 h 53711"/>
              <a:gd name="connsiteX1" fmla="*/ 1816325 w 1816325"/>
              <a:gd name="connsiteY1" fmla="*/ 0 h 53711"/>
              <a:gd name="connsiteX0" fmla="*/ 0 w 1888333"/>
              <a:gd name="connsiteY0" fmla="*/ 17706 h 17706"/>
              <a:gd name="connsiteX1" fmla="*/ 1888333 w 1888333"/>
              <a:gd name="connsiteY1" fmla="*/ 0 h 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8333" h="17706">
                <a:moveTo>
                  <a:pt x="0" y="17706"/>
                </a:moveTo>
                <a:lnTo>
                  <a:pt x="1888333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87664" y="1575965"/>
            <a:ext cx="30156" cy="1737744"/>
          </a:xfrm>
          <a:custGeom>
            <a:avLst/>
            <a:gdLst>
              <a:gd name="connsiteX0" fmla="*/ 0 w 522514"/>
              <a:gd name="connsiteY0" fmla="*/ 0 h 1814286"/>
              <a:gd name="connsiteX1" fmla="*/ 522514 w 522514"/>
              <a:gd name="connsiteY1" fmla="*/ 1814286 h 1814286"/>
              <a:gd name="connsiteX0" fmla="*/ 77857 w 77857"/>
              <a:gd name="connsiteY0" fmla="*/ 0 h 1629732"/>
              <a:gd name="connsiteX1" fmla="*/ 0 w 77857"/>
              <a:gd name="connsiteY1" fmla="*/ 1629732 h 1629732"/>
              <a:gd name="connsiteX0" fmla="*/ 0 w 30156"/>
              <a:gd name="connsiteY0" fmla="*/ 0 h 1737744"/>
              <a:gd name="connsiteX1" fmla="*/ 30156 w 30156"/>
              <a:gd name="connsiteY1" fmla="*/ 1737744 h 17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56" h="1737744">
                <a:moveTo>
                  <a:pt x="0" y="0"/>
                </a:moveTo>
                <a:lnTo>
                  <a:pt x="30156" y="173774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77208" y="4153036"/>
            <a:ext cx="1785257" cy="624114"/>
          </a:xfrm>
          <a:custGeom>
            <a:avLst/>
            <a:gdLst>
              <a:gd name="connsiteX0" fmla="*/ 0 w 1785257"/>
              <a:gd name="connsiteY0" fmla="*/ 0 h 624114"/>
              <a:gd name="connsiteX1" fmla="*/ 1785257 w 1785257"/>
              <a:gd name="connsiteY1" fmla="*/ 624114 h 62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5257" h="624114">
                <a:moveTo>
                  <a:pt x="0" y="0"/>
                </a:moveTo>
                <a:lnTo>
                  <a:pt x="1785257" y="6241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45710" y="3296693"/>
            <a:ext cx="960411" cy="845048"/>
          </a:xfrm>
          <a:custGeom>
            <a:avLst/>
            <a:gdLst>
              <a:gd name="connsiteX0" fmla="*/ 856343 w 856343"/>
              <a:gd name="connsiteY0" fmla="*/ 1480457 h 1480457"/>
              <a:gd name="connsiteX1" fmla="*/ 0 w 856343"/>
              <a:gd name="connsiteY1" fmla="*/ 0 h 1480457"/>
              <a:gd name="connsiteX0" fmla="*/ 0 w 960411"/>
              <a:gd name="connsiteY0" fmla="*/ 845048 h 845048"/>
              <a:gd name="connsiteX1" fmla="*/ 960411 w 960411"/>
              <a:gd name="connsiteY1" fmla="*/ 0 h 84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0411" h="845048">
                <a:moveTo>
                  <a:pt x="0" y="845048"/>
                </a:moveTo>
                <a:lnTo>
                  <a:pt x="960411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73503" y="154957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3793783" y="1333549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G</a:t>
            </a:r>
          </a:p>
        </p:txBody>
      </p:sp>
      <p:sp>
        <p:nvSpPr>
          <p:cNvPr id="14" name="Oval 13"/>
          <p:cNvSpPr/>
          <p:nvPr/>
        </p:nvSpPr>
        <p:spPr>
          <a:xfrm>
            <a:off x="2857679" y="2185644"/>
            <a:ext cx="540000" cy="540000"/>
          </a:xfrm>
          <a:prstGeom prst="ellips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cs typeface="David" pitchFamily="2" charset="-79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1921575" y="3037739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B</a:t>
            </a:r>
          </a:p>
        </p:txBody>
      </p:sp>
      <p:sp>
        <p:nvSpPr>
          <p:cNvPr id="16" name="Oval 15"/>
          <p:cNvSpPr/>
          <p:nvPr/>
        </p:nvSpPr>
        <p:spPr>
          <a:xfrm>
            <a:off x="985471" y="388983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F</a:t>
            </a:r>
          </a:p>
        </p:txBody>
      </p:sp>
      <p:sp>
        <p:nvSpPr>
          <p:cNvPr id="17" name="Oval 16"/>
          <p:cNvSpPr/>
          <p:nvPr/>
        </p:nvSpPr>
        <p:spPr>
          <a:xfrm>
            <a:off x="3829787" y="3025677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E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93683" y="3877772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D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93883" y="4501841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H</a:t>
            </a:r>
            <a:endParaRPr lang="en-US" sz="1200" dirty="0">
              <a:latin typeface="Arial" pitchFamily="34" charset="0"/>
              <a:cs typeface="David" pitchFamily="2" charset="-79"/>
            </a:endParaRPr>
          </a:p>
        </p:txBody>
      </p:sp>
      <p:grpSp>
        <p:nvGrpSpPr>
          <p:cNvPr id="20" name="Group 63"/>
          <p:cNvGrpSpPr/>
          <p:nvPr/>
        </p:nvGrpSpPr>
        <p:grpSpPr>
          <a:xfrm>
            <a:off x="6840252" y="1230440"/>
            <a:ext cx="936104" cy="3926752"/>
            <a:chOff x="7632340" y="1331476"/>
            <a:chExt cx="936104" cy="3926752"/>
          </a:xfrm>
        </p:grpSpPr>
        <p:sp>
          <p:nvSpPr>
            <p:cNvPr id="21" name="Down Arrow 20"/>
            <p:cNvSpPr/>
            <p:nvPr/>
          </p:nvSpPr>
          <p:spPr>
            <a:xfrm rot="10800000">
              <a:off x="7866367" y="453814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32340" y="1966788"/>
              <a:ext cx="936104" cy="2823388"/>
            </a:xfrm>
            <a:prstGeom prst="rect">
              <a:avLst/>
            </a:prstGeom>
            <a:solidFill>
              <a:srgbClr val="558ED5">
                <a:alpha val="50196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93069" y="1331476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Queue</a:t>
              </a:r>
              <a:endParaRPr lang="en-US" dirty="0"/>
            </a:p>
          </p:txBody>
        </p:sp>
        <p:sp>
          <p:nvSpPr>
            <p:cNvPr id="24" name="Down Arrow 23"/>
            <p:cNvSpPr/>
            <p:nvPr/>
          </p:nvSpPr>
          <p:spPr>
            <a:xfrm rot="10800000">
              <a:off x="7866366" y="170080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1161" y="1441804"/>
            <a:ext cx="1428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401108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9652" y="371703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7151682" y="2401838"/>
            <a:ext cx="324128" cy="118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5000"/>
              </a:lnSpc>
            </a:pPr>
            <a:r>
              <a:rPr lang="en-US" b="1" dirty="0" smtClean="0"/>
              <a:t>G</a:t>
            </a:r>
          </a:p>
          <a:p>
            <a:pPr algn="l">
              <a:lnSpc>
                <a:spcPct val="135000"/>
              </a:lnSpc>
            </a:pPr>
            <a:r>
              <a:rPr lang="en-US" b="1" dirty="0" smtClean="0"/>
              <a:t>D</a:t>
            </a:r>
          </a:p>
          <a:p>
            <a:pPr algn="l">
              <a:lnSpc>
                <a:spcPct val="135000"/>
              </a:lnSpc>
            </a:pPr>
            <a:r>
              <a:rPr lang="en-US" b="1" dirty="0" smtClean="0"/>
              <a:t>E</a:t>
            </a:r>
            <a:endParaRPr lang="en-US" b="1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756" y="2888940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3476" y="2048725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7964" y="119675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4386" y="3904028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9972" y="2903454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3341535" y="5543944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dirty="0" smtClean="0"/>
              <a:t>האלגוריתם כבר ביקר ב </a:t>
            </a:r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1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דוגמת הרצה</a:t>
            </a:r>
            <a:endParaRPr lang="he-IL" dirty="0"/>
          </a:p>
        </p:txBody>
      </p:sp>
      <p:sp>
        <p:nvSpPr>
          <p:cNvPr id="3" name="Freeform 2"/>
          <p:cNvSpPr/>
          <p:nvPr/>
        </p:nvSpPr>
        <p:spPr>
          <a:xfrm>
            <a:off x="1262100" y="3313710"/>
            <a:ext cx="2855719" cy="853278"/>
          </a:xfrm>
          <a:custGeom>
            <a:avLst/>
            <a:gdLst>
              <a:gd name="connsiteX0" fmla="*/ 0 w 2757714"/>
              <a:gd name="connsiteY0" fmla="*/ 943429 h 943429"/>
              <a:gd name="connsiteX1" fmla="*/ 2757714 w 2757714"/>
              <a:gd name="connsiteY1" fmla="*/ 0 h 943429"/>
              <a:gd name="connsiteX0" fmla="*/ 0 w 2855719"/>
              <a:gd name="connsiteY0" fmla="*/ 853278 h 853278"/>
              <a:gd name="connsiteX1" fmla="*/ 2855719 w 2855719"/>
              <a:gd name="connsiteY1" fmla="*/ 0 h 85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719" h="853278">
                <a:moveTo>
                  <a:pt x="0" y="853278"/>
                </a:moveTo>
                <a:lnTo>
                  <a:pt x="2855719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42864" y="1779165"/>
            <a:ext cx="304800" cy="2409371"/>
          </a:xfrm>
          <a:custGeom>
            <a:avLst/>
            <a:gdLst>
              <a:gd name="connsiteX0" fmla="*/ 0 w 304800"/>
              <a:gd name="connsiteY0" fmla="*/ 2409371 h 2409371"/>
              <a:gd name="connsiteX1" fmla="*/ 304800 w 304800"/>
              <a:gd name="connsiteY1" fmla="*/ 0 h 240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2409371">
                <a:moveTo>
                  <a:pt x="0" y="2409371"/>
                </a:moveTo>
                <a:lnTo>
                  <a:pt x="30480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47664" y="1793679"/>
            <a:ext cx="653142" cy="1538515"/>
          </a:xfrm>
          <a:custGeom>
            <a:avLst/>
            <a:gdLst>
              <a:gd name="connsiteX0" fmla="*/ 653142 w 653142"/>
              <a:gd name="connsiteY0" fmla="*/ 1538515 h 1538515"/>
              <a:gd name="connsiteX1" fmla="*/ 0 w 653142"/>
              <a:gd name="connsiteY1" fmla="*/ 0 h 153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3142" h="1538515">
                <a:moveTo>
                  <a:pt x="653142" y="1538515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47664" y="1793679"/>
            <a:ext cx="1567542" cy="667657"/>
          </a:xfrm>
          <a:custGeom>
            <a:avLst/>
            <a:gdLst>
              <a:gd name="connsiteX0" fmla="*/ 1567542 w 1567542"/>
              <a:gd name="connsiteY0" fmla="*/ 667657 h 667657"/>
              <a:gd name="connsiteX1" fmla="*/ 0 w 1567542"/>
              <a:gd name="connsiteY1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7542" h="667657">
                <a:moveTo>
                  <a:pt x="1567542" y="667657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47664" y="1590480"/>
            <a:ext cx="2525485" cy="217714"/>
          </a:xfrm>
          <a:custGeom>
            <a:avLst/>
            <a:gdLst>
              <a:gd name="connsiteX0" fmla="*/ 2525485 w 2525485"/>
              <a:gd name="connsiteY0" fmla="*/ 0 h 217714"/>
              <a:gd name="connsiteX1" fmla="*/ 0 w 2525485"/>
              <a:gd name="connsiteY1" fmla="*/ 217714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5485" h="217714">
                <a:moveTo>
                  <a:pt x="2525485" y="0"/>
                </a:moveTo>
                <a:lnTo>
                  <a:pt x="0" y="2177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57378" y="4141802"/>
            <a:ext cx="1888333" cy="17706"/>
          </a:xfrm>
          <a:custGeom>
            <a:avLst/>
            <a:gdLst>
              <a:gd name="connsiteX0" fmla="*/ 0 w 2409371"/>
              <a:gd name="connsiteY0" fmla="*/ 0 h 101600"/>
              <a:gd name="connsiteX1" fmla="*/ 2409371 w 2409371"/>
              <a:gd name="connsiteY1" fmla="*/ 101600 h 101600"/>
              <a:gd name="connsiteX0" fmla="*/ 0 w 1816325"/>
              <a:gd name="connsiteY0" fmla="*/ 53711 h 53711"/>
              <a:gd name="connsiteX1" fmla="*/ 1816325 w 1816325"/>
              <a:gd name="connsiteY1" fmla="*/ 0 h 53711"/>
              <a:gd name="connsiteX0" fmla="*/ 0 w 1888333"/>
              <a:gd name="connsiteY0" fmla="*/ 17706 h 17706"/>
              <a:gd name="connsiteX1" fmla="*/ 1888333 w 1888333"/>
              <a:gd name="connsiteY1" fmla="*/ 0 h 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8333" h="17706">
                <a:moveTo>
                  <a:pt x="0" y="17706"/>
                </a:moveTo>
                <a:lnTo>
                  <a:pt x="1888333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87664" y="1575965"/>
            <a:ext cx="30156" cy="1737744"/>
          </a:xfrm>
          <a:custGeom>
            <a:avLst/>
            <a:gdLst>
              <a:gd name="connsiteX0" fmla="*/ 0 w 522514"/>
              <a:gd name="connsiteY0" fmla="*/ 0 h 1814286"/>
              <a:gd name="connsiteX1" fmla="*/ 522514 w 522514"/>
              <a:gd name="connsiteY1" fmla="*/ 1814286 h 1814286"/>
              <a:gd name="connsiteX0" fmla="*/ 77857 w 77857"/>
              <a:gd name="connsiteY0" fmla="*/ 0 h 1629732"/>
              <a:gd name="connsiteX1" fmla="*/ 0 w 77857"/>
              <a:gd name="connsiteY1" fmla="*/ 1629732 h 1629732"/>
              <a:gd name="connsiteX0" fmla="*/ 0 w 30156"/>
              <a:gd name="connsiteY0" fmla="*/ 0 h 1737744"/>
              <a:gd name="connsiteX1" fmla="*/ 30156 w 30156"/>
              <a:gd name="connsiteY1" fmla="*/ 1737744 h 17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56" h="1737744">
                <a:moveTo>
                  <a:pt x="0" y="0"/>
                </a:moveTo>
                <a:lnTo>
                  <a:pt x="30156" y="173774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77208" y="4153036"/>
            <a:ext cx="1785257" cy="624114"/>
          </a:xfrm>
          <a:custGeom>
            <a:avLst/>
            <a:gdLst>
              <a:gd name="connsiteX0" fmla="*/ 0 w 1785257"/>
              <a:gd name="connsiteY0" fmla="*/ 0 h 624114"/>
              <a:gd name="connsiteX1" fmla="*/ 1785257 w 1785257"/>
              <a:gd name="connsiteY1" fmla="*/ 624114 h 62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5257" h="624114">
                <a:moveTo>
                  <a:pt x="0" y="0"/>
                </a:moveTo>
                <a:lnTo>
                  <a:pt x="1785257" y="6241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45710" y="3296693"/>
            <a:ext cx="960411" cy="845048"/>
          </a:xfrm>
          <a:custGeom>
            <a:avLst/>
            <a:gdLst>
              <a:gd name="connsiteX0" fmla="*/ 856343 w 856343"/>
              <a:gd name="connsiteY0" fmla="*/ 1480457 h 1480457"/>
              <a:gd name="connsiteX1" fmla="*/ 0 w 856343"/>
              <a:gd name="connsiteY1" fmla="*/ 0 h 1480457"/>
              <a:gd name="connsiteX0" fmla="*/ 0 w 960411"/>
              <a:gd name="connsiteY0" fmla="*/ 845048 h 845048"/>
              <a:gd name="connsiteX1" fmla="*/ 960411 w 960411"/>
              <a:gd name="connsiteY1" fmla="*/ 0 h 84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0411" h="845048">
                <a:moveTo>
                  <a:pt x="0" y="845048"/>
                </a:moveTo>
                <a:lnTo>
                  <a:pt x="960411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73503" y="154957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3793783" y="1333549"/>
            <a:ext cx="540000" cy="540000"/>
          </a:xfrm>
          <a:prstGeom prst="ellips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cs typeface="David" pitchFamily="2" charset="-79"/>
              </a:rPr>
              <a:t>G</a:t>
            </a:r>
          </a:p>
        </p:txBody>
      </p:sp>
      <p:sp>
        <p:nvSpPr>
          <p:cNvPr id="14" name="Oval 13"/>
          <p:cNvSpPr/>
          <p:nvPr/>
        </p:nvSpPr>
        <p:spPr>
          <a:xfrm>
            <a:off x="2857679" y="2185644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1921575" y="3037739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B</a:t>
            </a:r>
          </a:p>
        </p:txBody>
      </p:sp>
      <p:sp>
        <p:nvSpPr>
          <p:cNvPr id="16" name="Oval 15"/>
          <p:cNvSpPr/>
          <p:nvPr/>
        </p:nvSpPr>
        <p:spPr>
          <a:xfrm>
            <a:off x="985471" y="388983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F</a:t>
            </a:r>
          </a:p>
        </p:txBody>
      </p:sp>
      <p:sp>
        <p:nvSpPr>
          <p:cNvPr id="17" name="Oval 16"/>
          <p:cNvSpPr/>
          <p:nvPr/>
        </p:nvSpPr>
        <p:spPr>
          <a:xfrm>
            <a:off x="3829787" y="3025677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E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93683" y="3877772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D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93883" y="4501841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H</a:t>
            </a:r>
            <a:endParaRPr lang="en-US" sz="1200" dirty="0">
              <a:latin typeface="Arial" pitchFamily="34" charset="0"/>
              <a:cs typeface="David" pitchFamily="2" charset="-79"/>
            </a:endParaRPr>
          </a:p>
        </p:txBody>
      </p:sp>
      <p:grpSp>
        <p:nvGrpSpPr>
          <p:cNvPr id="20" name="Group 63"/>
          <p:cNvGrpSpPr/>
          <p:nvPr/>
        </p:nvGrpSpPr>
        <p:grpSpPr>
          <a:xfrm>
            <a:off x="6840252" y="1230440"/>
            <a:ext cx="936104" cy="3926752"/>
            <a:chOff x="7632340" y="1331476"/>
            <a:chExt cx="936104" cy="3926752"/>
          </a:xfrm>
        </p:grpSpPr>
        <p:sp>
          <p:nvSpPr>
            <p:cNvPr id="21" name="Down Arrow 20"/>
            <p:cNvSpPr/>
            <p:nvPr/>
          </p:nvSpPr>
          <p:spPr>
            <a:xfrm rot="10800000">
              <a:off x="7866367" y="453814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32340" y="1966788"/>
              <a:ext cx="936104" cy="2823388"/>
            </a:xfrm>
            <a:prstGeom prst="rect">
              <a:avLst/>
            </a:prstGeom>
            <a:solidFill>
              <a:srgbClr val="558ED5">
                <a:alpha val="50196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93069" y="1331476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Queue</a:t>
              </a:r>
              <a:endParaRPr lang="en-US" dirty="0"/>
            </a:p>
          </p:txBody>
        </p:sp>
        <p:sp>
          <p:nvSpPr>
            <p:cNvPr id="24" name="Down Arrow 23"/>
            <p:cNvSpPr/>
            <p:nvPr/>
          </p:nvSpPr>
          <p:spPr>
            <a:xfrm rot="10800000">
              <a:off x="7866366" y="170080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1161" y="1441804"/>
            <a:ext cx="1428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401108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9652" y="371703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7151682" y="2401838"/>
            <a:ext cx="324128" cy="80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5000"/>
              </a:lnSpc>
            </a:pPr>
            <a:r>
              <a:rPr lang="en-US" b="1" dirty="0" smtClean="0"/>
              <a:t>D</a:t>
            </a:r>
          </a:p>
          <a:p>
            <a:pPr algn="l">
              <a:lnSpc>
                <a:spcPct val="135000"/>
              </a:lnSpc>
            </a:pPr>
            <a:r>
              <a:rPr lang="en-US" b="1" dirty="0" smtClean="0"/>
              <a:t>E</a:t>
            </a:r>
            <a:endParaRPr lang="en-US" b="1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756" y="2888940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3476" y="2048725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7964" y="119675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4386" y="3904028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9972" y="2903454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3607633" y="5543944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dirty="0" smtClean="0"/>
              <a:t>G</a:t>
            </a:r>
            <a:r>
              <a:rPr lang="he-IL" dirty="0" smtClean="0"/>
              <a:t> יוצא מראש התור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1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דוגמת הרצה</a:t>
            </a:r>
            <a:endParaRPr lang="he-IL" dirty="0"/>
          </a:p>
        </p:txBody>
      </p:sp>
      <p:sp>
        <p:nvSpPr>
          <p:cNvPr id="3" name="Freeform 2"/>
          <p:cNvSpPr/>
          <p:nvPr/>
        </p:nvSpPr>
        <p:spPr>
          <a:xfrm>
            <a:off x="1262100" y="3313710"/>
            <a:ext cx="2855719" cy="853278"/>
          </a:xfrm>
          <a:custGeom>
            <a:avLst/>
            <a:gdLst>
              <a:gd name="connsiteX0" fmla="*/ 0 w 2757714"/>
              <a:gd name="connsiteY0" fmla="*/ 943429 h 943429"/>
              <a:gd name="connsiteX1" fmla="*/ 2757714 w 2757714"/>
              <a:gd name="connsiteY1" fmla="*/ 0 h 943429"/>
              <a:gd name="connsiteX0" fmla="*/ 0 w 2855719"/>
              <a:gd name="connsiteY0" fmla="*/ 853278 h 853278"/>
              <a:gd name="connsiteX1" fmla="*/ 2855719 w 2855719"/>
              <a:gd name="connsiteY1" fmla="*/ 0 h 85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719" h="853278">
                <a:moveTo>
                  <a:pt x="0" y="853278"/>
                </a:moveTo>
                <a:lnTo>
                  <a:pt x="2855719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42864" y="1779165"/>
            <a:ext cx="304800" cy="2409371"/>
          </a:xfrm>
          <a:custGeom>
            <a:avLst/>
            <a:gdLst>
              <a:gd name="connsiteX0" fmla="*/ 0 w 304800"/>
              <a:gd name="connsiteY0" fmla="*/ 2409371 h 2409371"/>
              <a:gd name="connsiteX1" fmla="*/ 304800 w 304800"/>
              <a:gd name="connsiteY1" fmla="*/ 0 h 240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2409371">
                <a:moveTo>
                  <a:pt x="0" y="2409371"/>
                </a:moveTo>
                <a:lnTo>
                  <a:pt x="30480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47664" y="1793679"/>
            <a:ext cx="653142" cy="1538515"/>
          </a:xfrm>
          <a:custGeom>
            <a:avLst/>
            <a:gdLst>
              <a:gd name="connsiteX0" fmla="*/ 653142 w 653142"/>
              <a:gd name="connsiteY0" fmla="*/ 1538515 h 1538515"/>
              <a:gd name="connsiteX1" fmla="*/ 0 w 653142"/>
              <a:gd name="connsiteY1" fmla="*/ 0 h 153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3142" h="1538515">
                <a:moveTo>
                  <a:pt x="653142" y="1538515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47664" y="1793679"/>
            <a:ext cx="1567542" cy="667657"/>
          </a:xfrm>
          <a:custGeom>
            <a:avLst/>
            <a:gdLst>
              <a:gd name="connsiteX0" fmla="*/ 1567542 w 1567542"/>
              <a:gd name="connsiteY0" fmla="*/ 667657 h 667657"/>
              <a:gd name="connsiteX1" fmla="*/ 0 w 1567542"/>
              <a:gd name="connsiteY1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7542" h="667657">
                <a:moveTo>
                  <a:pt x="1567542" y="667657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47664" y="1590480"/>
            <a:ext cx="2525485" cy="217714"/>
          </a:xfrm>
          <a:custGeom>
            <a:avLst/>
            <a:gdLst>
              <a:gd name="connsiteX0" fmla="*/ 2525485 w 2525485"/>
              <a:gd name="connsiteY0" fmla="*/ 0 h 217714"/>
              <a:gd name="connsiteX1" fmla="*/ 0 w 2525485"/>
              <a:gd name="connsiteY1" fmla="*/ 217714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5485" h="217714">
                <a:moveTo>
                  <a:pt x="2525485" y="0"/>
                </a:moveTo>
                <a:lnTo>
                  <a:pt x="0" y="217714"/>
                </a:lnTo>
              </a:path>
            </a:pathLst>
          </a:cu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57378" y="4141802"/>
            <a:ext cx="1888333" cy="17706"/>
          </a:xfrm>
          <a:custGeom>
            <a:avLst/>
            <a:gdLst>
              <a:gd name="connsiteX0" fmla="*/ 0 w 2409371"/>
              <a:gd name="connsiteY0" fmla="*/ 0 h 101600"/>
              <a:gd name="connsiteX1" fmla="*/ 2409371 w 2409371"/>
              <a:gd name="connsiteY1" fmla="*/ 101600 h 101600"/>
              <a:gd name="connsiteX0" fmla="*/ 0 w 1816325"/>
              <a:gd name="connsiteY0" fmla="*/ 53711 h 53711"/>
              <a:gd name="connsiteX1" fmla="*/ 1816325 w 1816325"/>
              <a:gd name="connsiteY1" fmla="*/ 0 h 53711"/>
              <a:gd name="connsiteX0" fmla="*/ 0 w 1888333"/>
              <a:gd name="connsiteY0" fmla="*/ 17706 h 17706"/>
              <a:gd name="connsiteX1" fmla="*/ 1888333 w 1888333"/>
              <a:gd name="connsiteY1" fmla="*/ 0 h 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8333" h="17706">
                <a:moveTo>
                  <a:pt x="0" y="17706"/>
                </a:moveTo>
                <a:lnTo>
                  <a:pt x="1888333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87664" y="1575965"/>
            <a:ext cx="30156" cy="1737744"/>
          </a:xfrm>
          <a:custGeom>
            <a:avLst/>
            <a:gdLst>
              <a:gd name="connsiteX0" fmla="*/ 0 w 522514"/>
              <a:gd name="connsiteY0" fmla="*/ 0 h 1814286"/>
              <a:gd name="connsiteX1" fmla="*/ 522514 w 522514"/>
              <a:gd name="connsiteY1" fmla="*/ 1814286 h 1814286"/>
              <a:gd name="connsiteX0" fmla="*/ 77857 w 77857"/>
              <a:gd name="connsiteY0" fmla="*/ 0 h 1629732"/>
              <a:gd name="connsiteX1" fmla="*/ 0 w 77857"/>
              <a:gd name="connsiteY1" fmla="*/ 1629732 h 1629732"/>
              <a:gd name="connsiteX0" fmla="*/ 0 w 30156"/>
              <a:gd name="connsiteY0" fmla="*/ 0 h 1737744"/>
              <a:gd name="connsiteX1" fmla="*/ 30156 w 30156"/>
              <a:gd name="connsiteY1" fmla="*/ 1737744 h 17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56" h="1737744">
                <a:moveTo>
                  <a:pt x="0" y="0"/>
                </a:moveTo>
                <a:lnTo>
                  <a:pt x="30156" y="173774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77208" y="4153036"/>
            <a:ext cx="1785257" cy="624114"/>
          </a:xfrm>
          <a:custGeom>
            <a:avLst/>
            <a:gdLst>
              <a:gd name="connsiteX0" fmla="*/ 0 w 1785257"/>
              <a:gd name="connsiteY0" fmla="*/ 0 h 624114"/>
              <a:gd name="connsiteX1" fmla="*/ 1785257 w 1785257"/>
              <a:gd name="connsiteY1" fmla="*/ 624114 h 62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5257" h="624114">
                <a:moveTo>
                  <a:pt x="0" y="0"/>
                </a:moveTo>
                <a:lnTo>
                  <a:pt x="1785257" y="6241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45710" y="3296693"/>
            <a:ext cx="960411" cy="845048"/>
          </a:xfrm>
          <a:custGeom>
            <a:avLst/>
            <a:gdLst>
              <a:gd name="connsiteX0" fmla="*/ 856343 w 856343"/>
              <a:gd name="connsiteY0" fmla="*/ 1480457 h 1480457"/>
              <a:gd name="connsiteX1" fmla="*/ 0 w 856343"/>
              <a:gd name="connsiteY1" fmla="*/ 0 h 1480457"/>
              <a:gd name="connsiteX0" fmla="*/ 0 w 960411"/>
              <a:gd name="connsiteY0" fmla="*/ 845048 h 845048"/>
              <a:gd name="connsiteX1" fmla="*/ 960411 w 960411"/>
              <a:gd name="connsiteY1" fmla="*/ 0 h 84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0411" h="845048">
                <a:moveTo>
                  <a:pt x="0" y="845048"/>
                </a:moveTo>
                <a:lnTo>
                  <a:pt x="960411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73503" y="154957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3793783" y="1333549"/>
            <a:ext cx="540000" cy="540000"/>
          </a:xfrm>
          <a:prstGeom prst="ellips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cs typeface="David" pitchFamily="2" charset="-79"/>
              </a:rPr>
              <a:t>G</a:t>
            </a:r>
          </a:p>
        </p:txBody>
      </p:sp>
      <p:sp>
        <p:nvSpPr>
          <p:cNvPr id="14" name="Oval 13"/>
          <p:cNvSpPr/>
          <p:nvPr/>
        </p:nvSpPr>
        <p:spPr>
          <a:xfrm>
            <a:off x="2857679" y="2185644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1921575" y="3037739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B</a:t>
            </a:r>
          </a:p>
        </p:txBody>
      </p:sp>
      <p:sp>
        <p:nvSpPr>
          <p:cNvPr id="16" name="Oval 15"/>
          <p:cNvSpPr/>
          <p:nvPr/>
        </p:nvSpPr>
        <p:spPr>
          <a:xfrm>
            <a:off x="985471" y="388983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F</a:t>
            </a:r>
          </a:p>
        </p:txBody>
      </p:sp>
      <p:sp>
        <p:nvSpPr>
          <p:cNvPr id="17" name="Oval 16"/>
          <p:cNvSpPr/>
          <p:nvPr/>
        </p:nvSpPr>
        <p:spPr>
          <a:xfrm>
            <a:off x="3829787" y="3025677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E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93683" y="3877772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D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93883" y="4501841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H</a:t>
            </a:r>
            <a:endParaRPr lang="en-US" sz="1200" dirty="0">
              <a:latin typeface="Arial" pitchFamily="34" charset="0"/>
              <a:cs typeface="David" pitchFamily="2" charset="-79"/>
            </a:endParaRPr>
          </a:p>
        </p:txBody>
      </p:sp>
      <p:grpSp>
        <p:nvGrpSpPr>
          <p:cNvPr id="20" name="Group 63"/>
          <p:cNvGrpSpPr/>
          <p:nvPr/>
        </p:nvGrpSpPr>
        <p:grpSpPr>
          <a:xfrm>
            <a:off x="6840252" y="1230440"/>
            <a:ext cx="936104" cy="3926752"/>
            <a:chOff x="7632340" y="1331476"/>
            <a:chExt cx="936104" cy="3926752"/>
          </a:xfrm>
        </p:grpSpPr>
        <p:sp>
          <p:nvSpPr>
            <p:cNvPr id="21" name="Down Arrow 20"/>
            <p:cNvSpPr/>
            <p:nvPr/>
          </p:nvSpPr>
          <p:spPr>
            <a:xfrm rot="10800000">
              <a:off x="7866367" y="453814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32340" y="1966788"/>
              <a:ext cx="936104" cy="2823388"/>
            </a:xfrm>
            <a:prstGeom prst="rect">
              <a:avLst/>
            </a:prstGeom>
            <a:solidFill>
              <a:srgbClr val="558ED5">
                <a:alpha val="50196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93069" y="1331476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Queue</a:t>
              </a:r>
              <a:endParaRPr lang="en-US" dirty="0"/>
            </a:p>
          </p:txBody>
        </p:sp>
        <p:sp>
          <p:nvSpPr>
            <p:cNvPr id="24" name="Down Arrow 23"/>
            <p:cNvSpPr/>
            <p:nvPr/>
          </p:nvSpPr>
          <p:spPr>
            <a:xfrm rot="10800000">
              <a:off x="7866366" y="170080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1161" y="1441804"/>
            <a:ext cx="1428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401108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9652" y="371703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7151682" y="2401838"/>
            <a:ext cx="324128" cy="80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5000"/>
              </a:lnSpc>
            </a:pPr>
            <a:r>
              <a:rPr lang="en-US" b="1" dirty="0" smtClean="0"/>
              <a:t>D</a:t>
            </a:r>
          </a:p>
          <a:p>
            <a:pPr algn="l">
              <a:lnSpc>
                <a:spcPct val="135000"/>
              </a:lnSpc>
            </a:pPr>
            <a:r>
              <a:rPr lang="en-US" b="1" dirty="0" smtClean="0"/>
              <a:t>E</a:t>
            </a:r>
            <a:endParaRPr lang="en-US" b="1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756" y="2888940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3476" y="2048725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7964" y="119675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4386" y="3904028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9972" y="2903454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3341535" y="5543944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dirty="0" smtClean="0"/>
              <a:t>האלגוריתם כבר ביקר ב </a:t>
            </a:r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1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דוגמת הרצה</a:t>
            </a:r>
            <a:endParaRPr lang="he-IL" dirty="0"/>
          </a:p>
        </p:txBody>
      </p:sp>
      <p:sp>
        <p:nvSpPr>
          <p:cNvPr id="3" name="Freeform 2"/>
          <p:cNvSpPr/>
          <p:nvPr/>
        </p:nvSpPr>
        <p:spPr>
          <a:xfrm>
            <a:off x="1262100" y="3313710"/>
            <a:ext cx="2855719" cy="853278"/>
          </a:xfrm>
          <a:custGeom>
            <a:avLst/>
            <a:gdLst>
              <a:gd name="connsiteX0" fmla="*/ 0 w 2757714"/>
              <a:gd name="connsiteY0" fmla="*/ 943429 h 943429"/>
              <a:gd name="connsiteX1" fmla="*/ 2757714 w 2757714"/>
              <a:gd name="connsiteY1" fmla="*/ 0 h 943429"/>
              <a:gd name="connsiteX0" fmla="*/ 0 w 2855719"/>
              <a:gd name="connsiteY0" fmla="*/ 853278 h 853278"/>
              <a:gd name="connsiteX1" fmla="*/ 2855719 w 2855719"/>
              <a:gd name="connsiteY1" fmla="*/ 0 h 85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719" h="853278">
                <a:moveTo>
                  <a:pt x="0" y="853278"/>
                </a:moveTo>
                <a:lnTo>
                  <a:pt x="2855719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42864" y="1779165"/>
            <a:ext cx="304800" cy="2409371"/>
          </a:xfrm>
          <a:custGeom>
            <a:avLst/>
            <a:gdLst>
              <a:gd name="connsiteX0" fmla="*/ 0 w 304800"/>
              <a:gd name="connsiteY0" fmla="*/ 2409371 h 2409371"/>
              <a:gd name="connsiteX1" fmla="*/ 304800 w 304800"/>
              <a:gd name="connsiteY1" fmla="*/ 0 h 240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2409371">
                <a:moveTo>
                  <a:pt x="0" y="2409371"/>
                </a:moveTo>
                <a:lnTo>
                  <a:pt x="30480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47664" y="1793679"/>
            <a:ext cx="653142" cy="1538515"/>
          </a:xfrm>
          <a:custGeom>
            <a:avLst/>
            <a:gdLst>
              <a:gd name="connsiteX0" fmla="*/ 653142 w 653142"/>
              <a:gd name="connsiteY0" fmla="*/ 1538515 h 1538515"/>
              <a:gd name="connsiteX1" fmla="*/ 0 w 653142"/>
              <a:gd name="connsiteY1" fmla="*/ 0 h 153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3142" h="1538515">
                <a:moveTo>
                  <a:pt x="653142" y="1538515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47664" y="1793679"/>
            <a:ext cx="1567542" cy="667657"/>
          </a:xfrm>
          <a:custGeom>
            <a:avLst/>
            <a:gdLst>
              <a:gd name="connsiteX0" fmla="*/ 1567542 w 1567542"/>
              <a:gd name="connsiteY0" fmla="*/ 667657 h 667657"/>
              <a:gd name="connsiteX1" fmla="*/ 0 w 1567542"/>
              <a:gd name="connsiteY1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7542" h="667657">
                <a:moveTo>
                  <a:pt x="1567542" y="667657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47664" y="1590480"/>
            <a:ext cx="2525485" cy="217714"/>
          </a:xfrm>
          <a:custGeom>
            <a:avLst/>
            <a:gdLst>
              <a:gd name="connsiteX0" fmla="*/ 2525485 w 2525485"/>
              <a:gd name="connsiteY0" fmla="*/ 0 h 217714"/>
              <a:gd name="connsiteX1" fmla="*/ 0 w 2525485"/>
              <a:gd name="connsiteY1" fmla="*/ 217714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5485" h="217714">
                <a:moveTo>
                  <a:pt x="2525485" y="0"/>
                </a:moveTo>
                <a:lnTo>
                  <a:pt x="0" y="2177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57378" y="4141802"/>
            <a:ext cx="1888333" cy="17706"/>
          </a:xfrm>
          <a:custGeom>
            <a:avLst/>
            <a:gdLst>
              <a:gd name="connsiteX0" fmla="*/ 0 w 2409371"/>
              <a:gd name="connsiteY0" fmla="*/ 0 h 101600"/>
              <a:gd name="connsiteX1" fmla="*/ 2409371 w 2409371"/>
              <a:gd name="connsiteY1" fmla="*/ 101600 h 101600"/>
              <a:gd name="connsiteX0" fmla="*/ 0 w 1816325"/>
              <a:gd name="connsiteY0" fmla="*/ 53711 h 53711"/>
              <a:gd name="connsiteX1" fmla="*/ 1816325 w 1816325"/>
              <a:gd name="connsiteY1" fmla="*/ 0 h 53711"/>
              <a:gd name="connsiteX0" fmla="*/ 0 w 1888333"/>
              <a:gd name="connsiteY0" fmla="*/ 17706 h 17706"/>
              <a:gd name="connsiteX1" fmla="*/ 1888333 w 1888333"/>
              <a:gd name="connsiteY1" fmla="*/ 0 h 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8333" h="17706">
                <a:moveTo>
                  <a:pt x="0" y="17706"/>
                </a:moveTo>
                <a:lnTo>
                  <a:pt x="1888333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87664" y="1575965"/>
            <a:ext cx="30156" cy="1737744"/>
          </a:xfrm>
          <a:custGeom>
            <a:avLst/>
            <a:gdLst>
              <a:gd name="connsiteX0" fmla="*/ 0 w 522514"/>
              <a:gd name="connsiteY0" fmla="*/ 0 h 1814286"/>
              <a:gd name="connsiteX1" fmla="*/ 522514 w 522514"/>
              <a:gd name="connsiteY1" fmla="*/ 1814286 h 1814286"/>
              <a:gd name="connsiteX0" fmla="*/ 77857 w 77857"/>
              <a:gd name="connsiteY0" fmla="*/ 0 h 1629732"/>
              <a:gd name="connsiteX1" fmla="*/ 0 w 77857"/>
              <a:gd name="connsiteY1" fmla="*/ 1629732 h 1629732"/>
              <a:gd name="connsiteX0" fmla="*/ 0 w 30156"/>
              <a:gd name="connsiteY0" fmla="*/ 0 h 1737744"/>
              <a:gd name="connsiteX1" fmla="*/ 30156 w 30156"/>
              <a:gd name="connsiteY1" fmla="*/ 1737744 h 17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56" h="1737744">
                <a:moveTo>
                  <a:pt x="0" y="0"/>
                </a:moveTo>
                <a:lnTo>
                  <a:pt x="30156" y="1737744"/>
                </a:lnTo>
              </a:path>
            </a:pathLst>
          </a:cu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77208" y="4153036"/>
            <a:ext cx="1785257" cy="624114"/>
          </a:xfrm>
          <a:custGeom>
            <a:avLst/>
            <a:gdLst>
              <a:gd name="connsiteX0" fmla="*/ 0 w 1785257"/>
              <a:gd name="connsiteY0" fmla="*/ 0 h 624114"/>
              <a:gd name="connsiteX1" fmla="*/ 1785257 w 1785257"/>
              <a:gd name="connsiteY1" fmla="*/ 624114 h 62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5257" h="624114">
                <a:moveTo>
                  <a:pt x="0" y="0"/>
                </a:moveTo>
                <a:lnTo>
                  <a:pt x="1785257" y="6241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45710" y="3296693"/>
            <a:ext cx="960411" cy="845048"/>
          </a:xfrm>
          <a:custGeom>
            <a:avLst/>
            <a:gdLst>
              <a:gd name="connsiteX0" fmla="*/ 856343 w 856343"/>
              <a:gd name="connsiteY0" fmla="*/ 1480457 h 1480457"/>
              <a:gd name="connsiteX1" fmla="*/ 0 w 856343"/>
              <a:gd name="connsiteY1" fmla="*/ 0 h 1480457"/>
              <a:gd name="connsiteX0" fmla="*/ 0 w 960411"/>
              <a:gd name="connsiteY0" fmla="*/ 845048 h 845048"/>
              <a:gd name="connsiteX1" fmla="*/ 960411 w 960411"/>
              <a:gd name="connsiteY1" fmla="*/ 0 h 84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0411" h="845048">
                <a:moveTo>
                  <a:pt x="0" y="845048"/>
                </a:moveTo>
                <a:lnTo>
                  <a:pt x="960411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73503" y="154957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3793783" y="1333549"/>
            <a:ext cx="540000" cy="540000"/>
          </a:xfrm>
          <a:prstGeom prst="ellips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cs typeface="David" pitchFamily="2" charset="-79"/>
              </a:rPr>
              <a:t>G</a:t>
            </a:r>
          </a:p>
        </p:txBody>
      </p:sp>
      <p:sp>
        <p:nvSpPr>
          <p:cNvPr id="14" name="Oval 13"/>
          <p:cNvSpPr/>
          <p:nvPr/>
        </p:nvSpPr>
        <p:spPr>
          <a:xfrm>
            <a:off x="2857679" y="2185644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1921575" y="3037739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B</a:t>
            </a:r>
          </a:p>
        </p:txBody>
      </p:sp>
      <p:sp>
        <p:nvSpPr>
          <p:cNvPr id="16" name="Oval 15"/>
          <p:cNvSpPr/>
          <p:nvPr/>
        </p:nvSpPr>
        <p:spPr>
          <a:xfrm>
            <a:off x="985471" y="388983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F</a:t>
            </a:r>
          </a:p>
        </p:txBody>
      </p:sp>
      <p:sp>
        <p:nvSpPr>
          <p:cNvPr id="17" name="Oval 16"/>
          <p:cNvSpPr/>
          <p:nvPr/>
        </p:nvSpPr>
        <p:spPr>
          <a:xfrm>
            <a:off x="3829787" y="3025677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E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93683" y="3877772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D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93883" y="4501841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H</a:t>
            </a:r>
            <a:endParaRPr lang="en-US" sz="1200" dirty="0">
              <a:latin typeface="Arial" pitchFamily="34" charset="0"/>
              <a:cs typeface="David" pitchFamily="2" charset="-79"/>
            </a:endParaRPr>
          </a:p>
        </p:txBody>
      </p:sp>
      <p:grpSp>
        <p:nvGrpSpPr>
          <p:cNvPr id="20" name="Group 63"/>
          <p:cNvGrpSpPr/>
          <p:nvPr/>
        </p:nvGrpSpPr>
        <p:grpSpPr>
          <a:xfrm>
            <a:off x="6840252" y="1230440"/>
            <a:ext cx="936104" cy="3926752"/>
            <a:chOff x="7632340" y="1331476"/>
            <a:chExt cx="936104" cy="3926752"/>
          </a:xfrm>
        </p:grpSpPr>
        <p:sp>
          <p:nvSpPr>
            <p:cNvPr id="21" name="Down Arrow 20"/>
            <p:cNvSpPr/>
            <p:nvPr/>
          </p:nvSpPr>
          <p:spPr>
            <a:xfrm rot="10800000">
              <a:off x="7866367" y="453814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32340" y="1966788"/>
              <a:ext cx="936104" cy="2823388"/>
            </a:xfrm>
            <a:prstGeom prst="rect">
              <a:avLst/>
            </a:prstGeom>
            <a:solidFill>
              <a:srgbClr val="558ED5">
                <a:alpha val="50196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93069" y="1331476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Queue</a:t>
              </a:r>
              <a:endParaRPr lang="en-US" dirty="0"/>
            </a:p>
          </p:txBody>
        </p:sp>
        <p:sp>
          <p:nvSpPr>
            <p:cNvPr id="24" name="Down Arrow 23"/>
            <p:cNvSpPr/>
            <p:nvPr/>
          </p:nvSpPr>
          <p:spPr>
            <a:xfrm rot="10800000">
              <a:off x="7866366" y="170080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1161" y="1441804"/>
            <a:ext cx="1428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401108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9652" y="371703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7151682" y="2401838"/>
            <a:ext cx="324128" cy="80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5000"/>
              </a:lnSpc>
            </a:pPr>
            <a:r>
              <a:rPr lang="en-US" b="1" dirty="0" smtClean="0"/>
              <a:t>D</a:t>
            </a:r>
          </a:p>
          <a:p>
            <a:pPr algn="l">
              <a:lnSpc>
                <a:spcPct val="135000"/>
              </a:lnSpc>
            </a:pPr>
            <a:r>
              <a:rPr lang="en-US" b="1" dirty="0" smtClean="0"/>
              <a:t>E</a:t>
            </a:r>
            <a:endParaRPr lang="en-US" b="1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756" y="2888940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3476" y="2048725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7964" y="119675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4386" y="3904028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9972" y="2903454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3341535" y="5543944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dirty="0" smtClean="0"/>
              <a:t>האלגוריתם כבר ביקר ב </a:t>
            </a:r>
            <a:r>
              <a:rPr lang="en-US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1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דוגמת הרצה</a:t>
            </a:r>
            <a:endParaRPr lang="he-IL" dirty="0"/>
          </a:p>
        </p:txBody>
      </p:sp>
      <p:sp>
        <p:nvSpPr>
          <p:cNvPr id="3" name="Freeform 2"/>
          <p:cNvSpPr/>
          <p:nvPr/>
        </p:nvSpPr>
        <p:spPr>
          <a:xfrm>
            <a:off x="1262100" y="3313710"/>
            <a:ext cx="2855719" cy="853278"/>
          </a:xfrm>
          <a:custGeom>
            <a:avLst/>
            <a:gdLst>
              <a:gd name="connsiteX0" fmla="*/ 0 w 2757714"/>
              <a:gd name="connsiteY0" fmla="*/ 943429 h 943429"/>
              <a:gd name="connsiteX1" fmla="*/ 2757714 w 2757714"/>
              <a:gd name="connsiteY1" fmla="*/ 0 h 943429"/>
              <a:gd name="connsiteX0" fmla="*/ 0 w 2855719"/>
              <a:gd name="connsiteY0" fmla="*/ 853278 h 853278"/>
              <a:gd name="connsiteX1" fmla="*/ 2855719 w 2855719"/>
              <a:gd name="connsiteY1" fmla="*/ 0 h 85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719" h="853278">
                <a:moveTo>
                  <a:pt x="0" y="853278"/>
                </a:moveTo>
                <a:lnTo>
                  <a:pt x="2855719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42864" y="1779165"/>
            <a:ext cx="304800" cy="2409371"/>
          </a:xfrm>
          <a:custGeom>
            <a:avLst/>
            <a:gdLst>
              <a:gd name="connsiteX0" fmla="*/ 0 w 304800"/>
              <a:gd name="connsiteY0" fmla="*/ 2409371 h 2409371"/>
              <a:gd name="connsiteX1" fmla="*/ 304800 w 304800"/>
              <a:gd name="connsiteY1" fmla="*/ 0 h 240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2409371">
                <a:moveTo>
                  <a:pt x="0" y="2409371"/>
                </a:moveTo>
                <a:lnTo>
                  <a:pt x="30480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47664" y="1793679"/>
            <a:ext cx="653142" cy="1538515"/>
          </a:xfrm>
          <a:custGeom>
            <a:avLst/>
            <a:gdLst>
              <a:gd name="connsiteX0" fmla="*/ 653142 w 653142"/>
              <a:gd name="connsiteY0" fmla="*/ 1538515 h 1538515"/>
              <a:gd name="connsiteX1" fmla="*/ 0 w 653142"/>
              <a:gd name="connsiteY1" fmla="*/ 0 h 153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3142" h="1538515">
                <a:moveTo>
                  <a:pt x="653142" y="1538515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47664" y="1793679"/>
            <a:ext cx="1567542" cy="667657"/>
          </a:xfrm>
          <a:custGeom>
            <a:avLst/>
            <a:gdLst>
              <a:gd name="connsiteX0" fmla="*/ 1567542 w 1567542"/>
              <a:gd name="connsiteY0" fmla="*/ 667657 h 667657"/>
              <a:gd name="connsiteX1" fmla="*/ 0 w 1567542"/>
              <a:gd name="connsiteY1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7542" h="667657">
                <a:moveTo>
                  <a:pt x="1567542" y="667657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47664" y="1590480"/>
            <a:ext cx="2525485" cy="217714"/>
          </a:xfrm>
          <a:custGeom>
            <a:avLst/>
            <a:gdLst>
              <a:gd name="connsiteX0" fmla="*/ 2525485 w 2525485"/>
              <a:gd name="connsiteY0" fmla="*/ 0 h 217714"/>
              <a:gd name="connsiteX1" fmla="*/ 0 w 2525485"/>
              <a:gd name="connsiteY1" fmla="*/ 217714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5485" h="217714">
                <a:moveTo>
                  <a:pt x="2525485" y="0"/>
                </a:moveTo>
                <a:lnTo>
                  <a:pt x="0" y="2177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57378" y="4141802"/>
            <a:ext cx="1888333" cy="17706"/>
          </a:xfrm>
          <a:custGeom>
            <a:avLst/>
            <a:gdLst>
              <a:gd name="connsiteX0" fmla="*/ 0 w 2409371"/>
              <a:gd name="connsiteY0" fmla="*/ 0 h 101600"/>
              <a:gd name="connsiteX1" fmla="*/ 2409371 w 2409371"/>
              <a:gd name="connsiteY1" fmla="*/ 101600 h 101600"/>
              <a:gd name="connsiteX0" fmla="*/ 0 w 1816325"/>
              <a:gd name="connsiteY0" fmla="*/ 53711 h 53711"/>
              <a:gd name="connsiteX1" fmla="*/ 1816325 w 1816325"/>
              <a:gd name="connsiteY1" fmla="*/ 0 h 53711"/>
              <a:gd name="connsiteX0" fmla="*/ 0 w 1888333"/>
              <a:gd name="connsiteY0" fmla="*/ 17706 h 17706"/>
              <a:gd name="connsiteX1" fmla="*/ 1888333 w 1888333"/>
              <a:gd name="connsiteY1" fmla="*/ 0 h 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8333" h="17706">
                <a:moveTo>
                  <a:pt x="0" y="17706"/>
                </a:moveTo>
                <a:lnTo>
                  <a:pt x="1888333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87664" y="1575965"/>
            <a:ext cx="30156" cy="1737744"/>
          </a:xfrm>
          <a:custGeom>
            <a:avLst/>
            <a:gdLst>
              <a:gd name="connsiteX0" fmla="*/ 0 w 522514"/>
              <a:gd name="connsiteY0" fmla="*/ 0 h 1814286"/>
              <a:gd name="connsiteX1" fmla="*/ 522514 w 522514"/>
              <a:gd name="connsiteY1" fmla="*/ 1814286 h 1814286"/>
              <a:gd name="connsiteX0" fmla="*/ 77857 w 77857"/>
              <a:gd name="connsiteY0" fmla="*/ 0 h 1629732"/>
              <a:gd name="connsiteX1" fmla="*/ 0 w 77857"/>
              <a:gd name="connsiteY1" fmla="*/ 1629732 h 1629732"/>
              <a:gd name="connsiteX0" fmla="*/ 0 w 30156"/>
              <a:gd name="connsiteY0" fmla="*/ 0 h 1737744"/>
              <a:gd name="connsiteX1" fmla="*/ 30156 w 30156"/>
              <a:gd name="connsiteY1" fmla="*/ 1737744 h 17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56" h="1737744">
                <a:moveTo>
                  <a:pt x="0" y="0"/>
                </a:moveTo>
                <a:lnTo>
                  <a:pt x="30156" y="173774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77208" y="4153036"/>
            <a:ext cx="1785257" cy="624114"/>
          </a:xfrm>
          <a:custGeom>
            <a:avLst/>
            <a:gdLst>
              <a:gd name="connsiteX0" fmla="*/ 0 w 1785257"/>
              <a:gd name="connsiteY0" fmla="*/ 0 h 624114"/>
              <a:gd name="connsiteX1" fmla="*/ 1785257 w 1785257"/>
              <a:gd name="connsiteY1" fmla="*/ 624114 h 62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5257" h="624114">
                <a:moveTo>
                  <a:pt x="0" y="0"/>
                </a:moveTo>
                <a:lnTo>
                  <a:pt x="1785257" y="6241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45710" y="3296693"/>
            <a:ext cx="960411" cy="845048"/>
          </a:xfrm>
          <a:custGeom>
            <a:avLst/>
            <a:gdLst>
              <a:gd name="connsiteX0" fmla="*/ 856343 w 856343"/>
              <a:gd name="connsiteY0" fmla="*/ 1480457 h 1480457"/>
              <a:gd name="connsiteX1" fmla="*/ 0 w 856343"/>
              <a:gd name="connsiteY1" fmla="*/ 0 h 1480457"/>
              <a:gd name="connsiteX0" fmla="*/ 0 w 960411"/>
              <a:gd name="connsiteY0" fmla="*/ 845048 h 845048"/>
              <a:gd name="connsiteX1" fmla="*/ 960411 w 960411"/>
              <a:gd name="connsiteY1" fmla="*/ 0 h 84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0411" h="845048">
                <a:moveTo>
                  <a:pt x="0" y="845048"/>
                </a:moveTo>
                <a:lnTo>
                  <a:pt x="960411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73503" y="154957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3793783" y="1333549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G</a:t>
            </a:r>
          </a:p>
        </p:txBody>
      </p:sp>
      <p:sp>
        <p:nvSpPr>
          <p:cNvPr id="14" name="Oval 13"/>
          <p:cNvSpPr/>
          <p:nvPr/>
        </p:nvSpPr>
        <p:spPr>
          <a:xfrm>
            <a:off x="2857679" y="2185644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1921575" y="3037739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B</a:t>
            </a:r>
          </a:p>
        </p:txBody>
      </p:sp>
      <p:sp>
        <p:nvSpPr>
          <p:cNvPr id="16" name="Oval 15"/>
          <p:cNvSpPr/>
          <p:nvPr/>
        </p:nvSpPr>
        <p:spPr>
          <a:xfrm>
            <a:off x="985471" y="388983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F</a:t>
            </a:r>
          </a:p>
        </p:txBody>
      </p:sp>
      <p:sp>
        <p:nvSpPr>
          <p:cNvPr id="17" name="Oval 16"/>
          <p:cNvSpPr/>
          <p:nvPr/>
        </p:nvSpPr>
        <p:spPr>
          <a:xfrm>
            <a:off x="3829787" y="3025677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E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93683" y="3877772"/>
            <a:ext cx="540000" cy="540000"/>
          </a:xfrm>
          <a:prstGeom prst="ellips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cs typeface="David" pitchFamily="2" charset="-79"/>
              </a:rPr>
              <a:t>D</a:t>
            </a:r>
          </a:p>
        </p:txBody>
      </p:sp>
      <p:sp>
        <p:nvSpPr>
          <p:cNvPr id="19" name="Oval 18"/>
          <p:cNvSpPr/>
          <p:nvPr/>
        </p:nvSpPr>
        <p:spPr>
          <a:xfrm>
            <a:off x="4693883" y="4501841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H</a:t>
            </a:r>
            <a:endParaRPr lang="en-US" sz="1200" dirty="0">
              <a:latin typeface="Arial" pitchFamily="34" charset="0"/>
              <a:cs typeface="David" pitchFamily="2" charset="-79"/>
            </a:endParaRPr>
          </a:p>
        </p:txBody>
      </p:sp>
      <p:grpSp>
        <p:nvGrpSpPr>
          <p:cNvPr id="20" name="Group 63"/>
          <p:cNvGrpSpPr/>
          <p:nvPr/>
        </p:nvGrpSpPr>
        <p:grpSpPr>
          <a:xfrm>
            <a:off x="6840252" y="1230440"/>
            <a:ext cx="936104" cy="3926752"/>
            <a:chOff x="7632340" y="1331476"/>
            <a:chExt cx="936104" cy="3926752"/>
          </a:xfrm>
        </p:grpSpPr>
        <p:sp>
          <p:nvSpPr>
            <p:cNvPr id="21" name="Down Arrow 20"/>
            <p:cNvSpPr/>
            <p:nvPr/>
          </p:nvSpPr>
          <p:spPr>
            <a:xfrm rot="10800000">
              <a:off x="7866367" y="453814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32340" y="1966788"/>
              <a:ext cx="936104" cy="2823388"/>
            </a:xfrm>
            <a:prstGeom prst="rect">
              <a:avLst/>
            </a:prstGeom>
            <a:solidFill>
              <a:srgbClr val="558ED5">
                <a:alpha val="50196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93069" y="1331476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Queue</a:t>
              </a:r>
              <a:endParaRPr lang="en-US" dirty="0"/>
            </a:p>
          </p:txBody>
        </p:sp>
        <p:sp>
          <p:nvSpPr>
            <p:cNvPr id="24" name="Down Arrow 23"/>
            <p:cNvSpPr/>
            <p:nvPr/>
          </p:nvSpPr>
          <p:spPr>
            <a:xfrm rot="10800000">
              <a:off x="7866366" y="170080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1161" y="1441804"/>
            <a:ext cx="1428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401108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9652" y="371703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7151682" y="2401838"/>
            <a:ext cx="324128" cy="43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5000"/>
              </a:lnSpc>
            </a:pPr>
            <a:r>
              <a:rPr lang="en-US" b="1" dirty="0" smtClean="0"/>
              <a:t>E</a:t>
            </a:r>
            <a:endParaRPr lang="en-US" b="1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756" y="2888940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3476" y="2048725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7964" y="119675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4386" y="3904028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9972" y="2903454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3607633" y="5543944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dirty="0" smtClean="0"/>
              <a:t>D</a:t>
            </a:r>
            <a:r>
              <a:rPr lang="he-IL" dirty="0" smtClean="0"/>
              <a:t> יוצא מראש התור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1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דוגמת הרצה</a:t>
            </a:r>
            <a:endParaRPr lang="he-IL" dirty="0"/>
          </a:p>
        </p:txBody>
      </p:sp>
      <p:sp>
        <p:nvSpPr>
          <p:cNvPr id="3" name="Freeform 2"/>
          <p:cNvSpPr/>
          <p:nvPr/>
        </p:nvSpPr>
        <p:spPr>
          <a:xfrm>
            <a:off x="1262100" y="3313710"/>
            <a:ext cx="2855719" cy="853278"/>
          </a:xfrm>
          <a:custGeom>
            <a:avLst/>
            <a:gdLst>
              <a:gd name="connsiteX0" fmla="*/ 0 w 2757714"/>
              <a:gd name="connsiteY0" fmla="*/ 943429 h 943429"/>
              <a:gd name="connsiteX1" fmla="*/ 2757714 w 2757714"/>
              <a:gd name="connsiteY1" fmla="*/ 0 h 943429"/>
              <a:gd name="connsiteX0" fmla="*/ 0 w 2855719"/>
              <a:gd name="connsiteY0" fmla="*/ 853278 h 853278"/>
              <a:gd name="connsiteX1" fmla="*/ 2855719 w 2855719"/>
              <a:gd name="connsiteY1" fmla="*/ 0 h 85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719" h="853278">
                <a:moveTo>
                  <a:pt x="0" y="853278"/>
                </a:moveTo>
                <a:lnTo>
                  <a:pt x="2855719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42864" y="1779165"/>
            <a:ext cx="304800" cy="2409371"/>
          </a:xfrm>
          <a:custGeom>
            <a:avLst/>
            <a:gdLst>
              <a:gd name="connsiteX0" fmla="*/ 0 w 304800"/>
              <a:gd name="connsiteY0" fmla="*/ 2409371 h 2409371"/>
              <a:gd name="connsiteX1" fmla="*/ 304800 w 304800"/>
              <a:gd name="connsiteY1" fmla="*/ 0 h 240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2409371">
                <a:moveTo>
                  <a:pt x="0" y="2409371"/>
                </a:moveTo>
                <a:lnTo>
                  <a:pt x="30480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47664" y="1793679"/>
            <a:ext cx="653142" cy="1538515"/>
          </a:xfrm>
          <a:custGeom>
            <a:avLst/>
            <a:gdLst>
              <a:gd name="connsiteX0" fmla="*/ 653142 w 653142"/>
              <a:gd name="connsiteY0" fmla="*/ 1538515 h 1538515"/>
              <a:gd name="connsiteX1" fmla="*/ 0 w 653142"/>
              <a:gd name="connsiteY1" fmla="*/ 0 h 153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3142" h="1538515">
                <a:moveTo>
                  <a:pt x="653142" y="1538515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47664" y="1793679"/>
            <a:ext cx="1567542" cy="667657"/>
          </a:xfrm>
          <a:custGeom>
            <a:avLst/>
            <a:gdLst>
              <a:gd name="connsiteX0" fmla="*/ 1567542 w 1567542"/>
              <a:gd name="connsiteY0" fmla="*/ 667657 h 667657"/>
              <a:gd name="connsiteX1" fmla="*/ 0 w 1567542"/>
              <a:gd name="connsiteY1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7542" h="667657">
                <a:moveTo>
                  <a:pt x="1567542" y="667657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47664" y="1590480"/>
            <a:ext cx="2525485" cy="217714"/>
          </a:xfrm>
          <a:custGeom>
            <a:avLst/>
            <a:gdLst>
              <a:gd name="connsiteX0" fmla="*/ 2525485 w 2525485"/>
              <a:gd name="connsiteY0" fmla="*/ 0 h 217714"/>
              <a:gd name="connsiteX1" fmla="*/ 0 w 2525485"/>
              <a:gd name="connsiteY1" fmla="*/ 217714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5485" h="217714">
                <a:moveTo>
                  <a:pt x="2525485" y="0"/>
                </a:moveTo>
                <a:lnTo>
                  <a:pt x="0" y="2177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57378" y="4141802"/>
            <a:ext cx="1888333" cy="17706"/>
          </a:xfrm>
          <a:custGeom>
            <a:avLst/>
            <a:gdLst>
              <a:gd name="connsiteX0" fmla="*/ 0 w 2409371"/>
              <a:gd name="connsiteY0" fmla="*/ 0 h 101600"/>
              <a:gd name="connsiteX1" fmla="*/ 2409371 w 2409371"/>
              <a:gd name="connsiteY1" fmla="*/ 101600 h 101600"/>
              <a:gd name="connsiteX0" fmla="*/ 0 w 1816325"/>
              <a:gd name="connsiteY0" fmla="*/ 53711 h 53711"/>
              <a:gd name="connsiteX1" fmla="*/ 1816325 w 1816325"/>
              <a:gd name="connsiteY1" fmla="*/ 0 h 53711"/>
              <a:gd name="connsiteX0" fmla="*/ 0 w 1888333"/>
              <a:gd name="connsiteY0" fmla="*/ 17706 h 17706"/>
              <a:gd name="connsiteX1" fmla="*/ 1888333 w 1888333"/>
              <a:gd name="connsiteY1" fmla="*/ 0 h 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8333" h="17706">
                <a:moveTo>
                  <a:pt x="0" y="17706"/>
                </a:moveTo>
                <a:lnTo>
                  <a:pt x="1888333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87664" y="1575965"/>
            <a:ext cx="30156" cy="1737744"/>
          </a:xfrm>
          <a:custGeom>
            <a:avLst/>
            <a:gdLst>
              <a:gd name="connsiteX0" fmla="*/ 0 w 522514"/>
              <a:gd name="connsiteY0" fmla="*/ 0 h 1814286"/>
              <a:gd name="connsiteX1" fmla="*/ 522514 w 522514"/>
              <a:gd name="connsiteY1" fmla="*/ 1814286 h 1814286"/>
              <a:gd name="connsiteX0" fmla="*/ 77857 w 77857"/>
              <a:gd name="connsiteY0" fmla="*/ 0 h 1629732"/>
              <a:gd name="connsiteX1" fmla="*/ 0 w 77857"/>
              <a:gd name="connsiteY1" fmla="*/ 1629732 h 1629732"/>
              <a:gd name="connsiteX0" fmla="*/ 0 w 30156"/>
              <a:gd name="connsiteY0" fmla="*/ 0 h 1737744"/>
              <a:gd name="connsiteX1" fmla="*/ 30156 w 30156"/>
              <a:gd name="connsiteY1" fmla="*/ 1737744 h 17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56" h="1737744">
                <a:moveTo>
                  <a:pt x="0" y="0"/>
                </a:moveTo>
                <a:lnTo>
                  <a:pt x="30156" y="173774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77208" y="4153036"/>
            <a:ext cx="1785257" cy="624114"/>
          </a:xfrm>
          <a:custGeom>
            <a:avLst/>
            <a:gdLst>
              <a:gd name="connsiteX0" fmla="*/ 0 w 1785257"/>
              <a:gd name="connsiteY0" fmla="*/ 0 h 624114"/>
              <a:gd name="connsiteX1" fmla="*/ 1785257 w 1785257"/>
              <a:gd name="connsiteY1" fmla="*/ 624114 h 62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5257" h="624114">
                <a:moveTo>
                  <a:pt x="0" y="0"/>
                </a:moveTo>
                <a:lnTo>
                  <a:pt x="1785257" y="6241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45710" y="3296693"/>
            <a:ext cx="960411" cy="845048"/>
          </a:xfrm>
          <a:custGeom>
            <a:avLst/>
            <a:gdLst>
              <a:gd name="connsiteX0" fmla="*/ 856343 w 856343"/>
              <a:gd name="connsiteY0" fmla="*/ 1480457 h 1480457"/>
              <a:gd name="connsiteX1" fmla="*/ 0 w 856343"/>
              <a:gd name="connsiteY1" fmla="*/ 0 h 1480457"/>
              <a:gd name="connsiteX0" fmla="*/ 0 w 960411"/>
              <a:gd name="connsiteY0" fmla="*/ 845048 h 845048"/>
              <a:gd name="connsiteX1" fmla="*/ 960411 w 960411"/>
              <a:gd name="connsiteY1" fmla="*/ 0 h 84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0411" h="845048">
                <a:moveTo>
                  <a:pt x="0" y="845048"/>
                </a:moveTo>
                <a:lnTo>
                  <a:pt x="960411" y="0"/>
                </a:lnTo>
              </a:path>
            </a:pathLst>
          </a:cu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73503" y="154957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3793783" y="1333549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G</a:t>
            </a:r>
          </a:p>
        </p:txBody>
      </p:sp>
      <p:sp>
        <p:nvSpPr>
          <p:cNvPr id="14" name="Oval 13"/>
          <p:cNvSpPr/>
          <p:nvPr/>
        </p:nvSpPr>
        <p:spPr>
          <a:xfrm>
            <a:off x="2857679" y="2185644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1921575" y="3037739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B</a:t>
            </a:r>
          </a:p>
        </p:txBody>
      </p:sp>
      <p:sp>
        <p:nvSpPr>
          <p:cNvPr id="16" name="Oval 15"/>
          <p:cNvSpPr/>
          <p:nvPr/>
        </p:nvSpPr>
        <p:spPr>
          <a:xfrm>
            <a:off x="985471" y="388983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F</a:t>
            </a:r>
          </a:p>
        </p:txBody>
      </p:sp>
      <p:sp>
        <p:nvSpPr>
          <p:cNvPr id="17" name="Oval 16"/>
          <p:cNvSpPr/>
          <p:nvPr/>
        </p:nvSpPr>
        <p:spPr>
          <a:xfrm>
            <a:off x="3829787" y="3025677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E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93683" y="3877772"/>
            <a:ext cx="540000" cy="540000"/>
          </a:xfrm>
          <a:prstGeom prst="ellips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cs typeface="David" pitchFamily="2" charset="-79"/>
              </a:rPr>
              <a:t>D</a:t>
            </a:r>
          </a:p>
        </p:txBody>
      </p:sp>
      <p:sp>
        <p:nvSpPr>
          <p:cNvPr id="19" name="Oval 18"/>
          <p:cNvSpPr/>
          <p:nvPr/>
        </p:nvSpPr>
        <p:spPr>
          <a:xfrm>
            <a:off x="4693883" y="4501841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H</a:t>
            </a:r>
            <a:endParaRPr lang="en-US" sz="1200" dirty="0">
              <a:latin typeface="Arial" pitchFamily="34" charset="0"/>
              <a:cs typeface="David" pitchFamily="2" charset="-79"/>
            </a:endParaRPr>
          </a:p>
        </p:txBody>
      </p:sp>
      <p:grpSp>
        <p:nvGrpSpPr>
          <p:cNvPr id="20" name="Group 63"/>
          <p:cNvGrpSpPr/>
          <p:nvPr/>
        </p:nvGrpSpPr>
        <p:grpSpPr>
          <a:xfrm>
            <a:off x="6840252" y="1230440"/>
            <a:ext cx="936104" cy="3926752"/>
            <a:chOff x="7632340" y="1331476"/>
            <a:chExt cx="936104" cy="3926752"/>
          </a:xfrm>
        </p:grpSpPr>
        <p:sp>
          <p:nvSpPr>
            <p:cNvPr id="21" name="Down Arrow 20"/>
            <p:cNvSpPr/>
            <p:nvPr/>
          </p:nvSpPr>
          <p:spPr>
            <a:xfrm rot="10800000">
              <a:off x="7866367" y="453814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32340" y="1966788"/>
              <a:ext cx="936104" cy="2823388"/>
            </a:xfrm>
            <a:prstGeom prst="rect">
              <a:avLst/>
            </a:prstGeom>
            <a:solidFill>
              <a:srgbClr val="558ED5">
                <a:alpha val="50196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93069" y="1331476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Queue</a:t>
              </a:r>
              <a:endParaRPr lang="en-US" dirty="0"/>
            </a:p>
          </p:txBody>
        </p:sp>
        <p:sp>
          <p:nvSpPr>
            <p:cNvPr id="24" name="Down Arrow 23"/>
            <p:cNvSpPr/>
            <p:nvPr/>
          </p:nvSpPr>
          <p:spPr>
            <a:xfrm rot="10800000">
              <a:off x="7866366" y="170080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1161" y="1441804"/>
            <a:ext cx="1428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401108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9652" y="371703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7151682" y="2401838"/>
            <a:ext cx="324128" cy="43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5000"/>
              </a:lnSpc>
            </a:pPr>
            <a:r>
              <a:rPr lang="en-US" b="1" dirty="0" smtClean="0"/>
              <a:t>E</a:t>
            </a:r>
            <a:endParaRPr lang="en-US" b="1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756" y="2888940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3476" y="2048725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7964" y="119675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4386" y="3904028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9972" y="2903454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3341535" y="5543944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dirty="0" smtClean="0"/>
              <a:t>האלגוריתם כבר ביקר ב </a:t>
            </a:r>
            <a:r>
              <a:rPr lang="en-US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1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דוגמת הרצה</a:t>
            </a:r>
            <a:endParaRPr lang="he-IL" dirty="0"/>
          </a:p>
        </p:txBody>
      </p:sp>
      <p:sp>
        <p:nvSpPr>
          <p:cNvPr id="3" name="Freeform 2"/>
          <p:cNvSpPr/>
          <p:nvPr/>
        </p:nvSpPr>
        <p:spPr>
          <a:xfrm>
            <a:off x="1262100" y="3313710"/>
            <a:ext cx="2855719" cy="853278"/>
          </a:xfrm>
          <a:custGeom>
            <a:avLst/>
            <a:gdLst>
              <a:gd name="connsiteX0" fmla="*/ 0 w 2757714"/>
              <a:gd name="connsiteY0" fmla="*/ 943429 h 943429"/>
              <a:gd name="connsiteX1" fmla="*/ 2757714 w 2757714"/>
              <a:gd name="connsiteY1" fmla="*/ 0 h 943429"/>
              <a:gd name="connsiteX0" fmla="*/ 0 w 2855719"/>
              <a:gd name="connsiteY0" fmla="*/ 853278 h 853278"/>
              <a:gd name="connsiteX1" fmla="*/ 2855719 w 2855719"/>
              <a:gd name="connsiteY1" fmla="*/ 0 h 85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719" h="853278">
                <a:moveTo>
                  <a:pt x="0" y="853278"/>
                </a:moveTo>
                <a:lnTo>
                  <a:pt x="2855719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42864" y="1779165"/>
            <a:ext cx="304800" cy="2409371"/>
          </a:xfrm>
          <a:custGeom>
            <a:avLst/>
            <a:gdLst>
              <a:gd name="connsiteX0" fmla="*/ 0 w 304800"/>
              <a:gd name="connsiteY0" fmla="*/ 2409371 h 2409371"/>
              <a:gd name="connsiteX1" fmla="*/ 304800 w 304800"/>
              <a:gd name="connsiteY1" fmla="*/ 0 h 240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2409371">
                <a:moveTo>
                  <a:pt x="0" y="2409371"/>
                </a:moveTo>
                <a:lnTo>
                  <a:pt x="30480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47664" y="1793679"/>
            <a:ext cx="653142" cy="1538515"/>
          </a:xfrm>
          <a:custGeom>
            <a:avLst/>
            <a:gdLst>
              <a:gd name="connsiteX0" fmla="*/ 653142 w 653142"/>
              <a:gd name="connsiteY0" fmla="*/ 1538515 h 1538515"/>
              <a:gd name="connsiteX1" fmla="*/ 0 w 653142"/>
              <a:gd name="connsiteY1" fmla="*/ 0 h 153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3142" h="1538515">
                <a:moveTo>
                  <a:pt x="653142" y="1538515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47664" y="1793679"/>
            <a:ext cx="1567542" cy="667657"/>
          </a:xfrm>
          <a:custGeom>
            <a:avLst/>
            <a:gdLst>
              <a:gd name="connsiteX0" fmla="*/ 1567542 w 1567542"/>
              <a:gd name="connsiteY0" fmla="*/ 667657 h 667657"/>
              <a:gd name="connsiteX1" fmla="*/ 0 w 1567542"/>
              <a:gd name="connsiteY1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7542" h="667657">
                <a:moveTo>
                  <a:pt x="1567542" y="667657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47664" y="1590480"/>
            <a:ext cx="2525485" cy="217714"/>
          </a:xfrm>
          <a:custGeom>
            <a:avLst/>
            <a:gdLst>
              <a:gd name="connsiteX0" fmla="*/ 2525485 w 2525485"/>
              <a:gd name="connsiteY0" fmla="*/ 0 h 217714"/>
              <a:gd name="connsiteX1" fmla="*/ 0 w 2525485"/>
              <a:gd name="connsiteY1" fmla="*/ 217714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5485" h="217714">
                <a:moveTo>
                  <a:pt x="2525485" y="0"/>
                </a:moveTo>
                <a:lnTo>
                  <a:pt x="0" y="2177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57378" y="4141802"/>
            <a:ext cx="1888333" cy="17706"/>
          </a:xfrm>
          <a:custGeom>
            <a:avLst/>
            <a:gdLst>
              <a:gd name="connsiteX0" fmla="*/ 0 w 2409371"/>
              <a:gd name="connsiteY0" fmla="*/ 0 h 101600"/>
              <a:gd name="connsiteX1" fmla="*/ 2409371 w 2409371"/>
              <a:gd name="connsiteY1" fmla="*/ 101600 h 101600"/>
              <a:gd name="connsiteX0" fmla="*/ 0 w 1816325"/>
              <a:gd name="connsiteY0" fmla="*/ 53711 h 53711"/>
              <a:gd name="connsiteX1" fmla="*/ 1816325 w 1816325"/>
              <a:gd name="connsiteY1" fmla="*/ 0 h 53711"/>
              <a:gd name="connsiteX0" fmla="*/ 0 w 1888333"/>
              <a:gd name="connsiteY0" fmla="*/ 17706 h 17706"/>
              <a:gd name="connsiteX1" fmla="*/ 1888333 w 1888333"/>
              <a:gd name="connsiteY1" fmla="*/ 0 h 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8333" h="17706">
                <a:moveTo>
                  <a:pt x="0" y="17706"/>
                </a:moveTo>
                <a:lnTo>
                  <a:pt x="1888333" y="0"/>
                </a:lnTo>
              </a:path>
            </a:pathLst>
          </a:cu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87664" y="1575965"/>
            <a:ext cx="30156" cy="1737744"/>
          </a:xfrm>
          <a:custGeom>
            <a:avLst/>
            <a:gdLst>
              <a:gd name="connsiteX0" fmla="*/ 0 w 522514"/>
              <a:gd name="connsiteY0" fmla="*/ 0 h 1814286"/>
              <a:gd name="connsiteX1" fmla="*/ 522514 w 522514"/>
              <a:gd name="connsiteY1" fmla="*/ 1814286 h 1814286"/>
              <a:gd name="connsiteX0" fmla="*/ 77857 w 77857"/>
              <a:gd name="connsiteY0" fmla="*/ 0 h 1629732"/>
              <a:gd name="connsiteX1" fmla="*/ 0 w 77857"/>
              <a:gd name="connsiteY1" fmla="*/ 1629732 h 1629732"/>
              <a:gd name="connsiteX0" fmla="*/ 0 w 30156"/>
              <a:gd name="connsiteY0" fmla="*/ 0 h 1737744"/>
              <a:gd name="connsiteX1" fmla="*/ 30156 w 30156"/>
              <a:gd name="connsiteY1" fmla="*/ 1737744 h 17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56" h="1737744">
                <a:moveTo>
                  <a:pt x="0" y="0"/>
                </a:moveTo>
                <a:lnTo>
                  <a:pt x="30156" y="173774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77208" y="4153036"/>
            <a:ext cx="1785257" cy="624114"/>
          </a:xfrm>
          <a:custGeom>
            <a:avLst/>
            <a:gdLst>
              <a:gd name="connsiteX0" fmla="*/ 0 w 1785257"/>
              <a:gd name="connsiteY0" fmla="*/ 0 h 624114"/>
              <a:gd name="connsiteX1" fmla="*/ 1785257 w 1785257"/>
              <a:gd name="connsiteY1" fmla="*/ 624114 h 62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5257" h="624114">
                <a:moveTo>
                  <a:pt x="0" y="0"/>
                </a:moveTo>
                <a:lnTo>
                  <a:pt x="1785257" y="6241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45710" y="3296693"/>
            <a:ext cx="960411" cy="845048"/>
          </a:xfrm>
          <a:custGeom>
            <a:avLst/>
            <a:gdLst>
              <a:gd name="connsiteX0" fmla="*/ 856343 w 856343"/>
              <a:gd name="connsiteY0" fmla="*/ 1480457 h 1480457"/>
              <a:gd name="connsiteX1" fmla="*/ 0 w 856343"/>
              <a:gd name="connsiteY1" fmla="*/ 0 h 1480457"/>
              <a:gd name="connsiteX0" fmla="*/ 0 w 960411"/>
              <a:gd name="connsiteY0" fmla="*/ 845048 h 845048"/>
              <a:gd name="connsiteX1" fmla="*/ 960411 w 960411"/>
              <a:gd name="connsiteY1" fmla="*/ 0 h 84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0411" h="845048">
                <a:moveTo>
                  <a:pt x="0" y="845048"/>
                </a:moveTo>
                <a:lnTo>
                  <a:pt x="960411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73503" y="154957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3793783" y="1333549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G</a:t>
            </a:r>
          </a:p>
        </p:txBody>
      </p:sp>
      <p:sp>
        <p:nvSpPr>
          <p:cNvPr id="14" name="Oval 13"/>
          <p:cNvSpPr/>
          <p:nvPr/>
        </p:nvSpPr>
        <p:spPr>
          <a:xfrm>
            <a:off x="2857679" y="2185644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1921575" y="3037739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B</a:t>
            </a:r>
          </a:p>
        </p:txBody>
      </p:sp>
      <p:sp>
        <p:nvSpPr>
          <p:cNvPr id="16" name="Oval 15"/>
          <p:cNvSpPr/>
          <p:nvPr/>
        </p:nvSpPr>
        <p:spPr>
          <a:xfrm>
            <a:off x="985471" y="388983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F</a:t>
            </a:r>
          </a:p>
        </p:txBody>
      </p:sp>
      <p:sp>
        <p:nvSpPr>
          <p:cNvPr id="17" name="Oval 16"/>
          <p:cNvSpPr/>
          <p:nvPr/>
        </p:nvSpPr>
        <p:spPr>
          <a:xfrm>
            <a:off x="3829787" y="3025677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E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93683" y="3877772"/>
            <a:ext cx="540000" cy="540000"/>
          </a:xfrm>
          <a:prstGeom prst="ellips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cs typeface="David" pitchFamily="2" charset="-79"/>
              </a:rPr>
              <a:t>D</a:t>
            </a:r>
          </a:p>
        </p:txBody>
      </p:sp>
      <p:sp>
        <p:nvSpPr>
          <p:cNvPr id="19" name="Oval 18"/>
          <p:cNvSpPr/>
          <p:nvPr/>
        </p:nvSpPr>
        <p:spPr>
          <a:xfrm>
            <a:off x="4693883" y="4501841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H</a:t>
            </a:r>
            <a:endParaRPr lang="en-US" sz="1200" dirty="0">
              <a:latin typeface="Arial" pitchFamily="34" charset="0"/>
              <a:cs typeface="David" pitchFamily="2" charset="-79"/>
            </a:endParaRPr>
          </a:p>
        </p:txBody>
      </p:sp>
      <p:grpSp>
        <p:nvGrpSpPr>
          <p:cNvPr id="20" name="Group 63"/>
          <p:cNvGrpSpPr/>
          <p:nvPr/>
        </p:nvGrpSpPr>
        <p:grpSpPr>
          <a:xfrm>
            <a:off x="6840252" y="1230440"/>
            <a:ext cx="936104" cy="3926752"/>
            <a:chOff x="7632340" y="1331476"/>
            <a:chExt cx="936104" cy="3926752"/>
          </a:xfrm>
        </p:grpSpPr>
        <p:sp>
          <p:nvSpPr>
            <p:cNvPr id="21" name="Down Arrow 20"/>
            <p:cNvSpPr/>
            <p:nvPr/>
          </p:nvSpPr>
          <p:spPr>
            <a:xfrm rot="10800000">
              <a:off x="7866367" y="453814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32340" y="1966788"/>
              <a:ext cx="936104" cy="2823388"/>
            </a:xfrm>
            <a:prstGeom prst="rect">
              <a:avLst/>
            </a:prstGeom>
            <a:solidFill>
              <a:srgbClr val="558ED5">
                <a:alpha val="50196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93069" y="1331476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Queue</a:t>
              </a:r>
              <a:endParaRPr lang="en-US" dirty="0"/>
            </a:p>
          </p:txBody>
        </p:sp>
        <p:sp>
          <p:nvSpPr>
            <p:cNvPr id="24" name="Down Arrow 23"/>
            <p:cNvSpPr/>
            <p:nvPr/>
          </p:nvSpPr>
          <p:spPr>
            <a:xfrm rot="10800000">
              <a:off x="7866366" y="170080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1161" y="1441804"/>
            <a:ext cx="1428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401108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9652" y="371703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7151682" y="2401838"/>
            <a:ext cx="324128" cy="43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5000"/>
              </a:lnSpc>
            </a:pPr>
            <a:r>
              <a:rPr lang="en-US" b="1" dirty="0" smtClean="0"/>
              <a:t>E</a:t>
            </a:r>
            <a:endParaRPr lang="en-US" b="1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756" y="2888940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3476" y="2048725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7964" y="119675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4386" y="3904028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9972" y="2903454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3341535" y="5543944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dirty="0" smtClean="0"/>
              <a:t>האלגוריתם כבר ביקר ב </a:t>
            </a:r>
            <a:r>
              <a:rPr lang="en-US" dirty="0" smtClean="0"/>
              <a:t>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1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he-IL" dirty="0" smtClean="0"/>
              <a:t>מיון </a:t>
            </a:r>
            <a:r>
              <a:rPr lang="en-US" dirty="0" err="1" smtClean="0"/>
              <a:t>RadixSort</a:t>
            </a:r>
            <a:r>
              <a:rPr lang="en-US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© cs,Technion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D862DDEB-AF40-45ED-9E94-04CDA5E49304}" type="slidenum">
              <a:rPr lang="he-IL" smtClean="0"/>
              <a:pPr algn="r">
                <a:defRPr/>
              </a:pPr>
              <a:t>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509" name="Text Box 4"/>
              <p:cNvSpPr txBox="1">
                <a:spLocks noChangeArrowheads="1"/>
              </p:cNvSpPr>
              <p:nvPr/>
            </p:nvSpPr>
            <p:spPr bwMode="auto">
              <a:xfrm>
                <a:off x="570089" y="953433"/>
                <a:ext cx="7962352" cy="1323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/>
                <a:r>
                  <a:rPr lang="he-IL" sz="2000" u="sng" dirty="0">
                    <a:latin typeface="Comic Sans MS" pitchFamily="66" charset="0"/>
                  </a:rPr>
                  <a:t>אבחנה</a:t>
                </a:r>
                <a:r>
                  <a:rPr lang="he-IL" sz="2000" dirty="0">
                    <a:latin typeface="Comic Sans MS" pitchFamily="66" charset="0"/>
                  </a:rPr>
                  <a:t>: שיטת </a:t>
                </a:r>
                <a:r>
                  <a:rPr lang="en-US" sz="2000" dirty="0">
                    <a:latin typeface="Comic Sans MS" pitchFamily="66" charset="0"/>
                  </a:rPr>
                  <a:t> </a:t>
                </a:r>
                <a:r>
                  <a:rPr lang="en-US" sz="2000" dirty="0" err="1">
                    <a:latin typeface="+mj-lt"/>
                  </a:rPr>
                  <a:t>BucketSort</a:t>
                </a:r>
                <a:r>
                  <a:rPr lang="en-US" sz="2000" dirty="0">
                    <a:latin typeface="Comic Sans MS" pitchFamily="66" charset="0"/>
                  </a:rPr>
                  <a:t> </a:t>
                </a:r>
                <a:r>
                  <a:rPr lang="he-IL" sz="2000" dirty="0">
                    <a:latin typeface="Comic Sans MS" pitchFamily="66" charset="0"/>
                  </a:rPr>
                  <a:t>אינה יעילה כאשר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he-IL" sz="2000" dirty="0">
                    <a:latin typeface="Comic Sans MS" pitchFamily="66" charset="0"/>
                  </a:rPr>
                  <a:t> המספרים לקוחים מתחום "רחב מדי"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..</m:t>
                    </m:r>
                    <m:r>
                      <a:rPr lang="en-US" sz="20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he-IL" sz="2000" dirty="0">
                    <a:latin typeface="Comic Sans MS" pitchFamily="66" charset="0"/>
                  </a:rPr>
                  <a:t>, כלומר כאשר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𝑛</m:t>
                    </m:r>
                    <m:r>
                      <a:rPr lang="en-US" sz="2000" i="1" dirty="0" smtClean="0">
                        <a:latin typeface="Cambria Math"/>
                      </a:rPr>
                      <m:t>&lt;&lt;</m:t>
                    </m:r>
                    <m:r>
                      <a:rPr lang="en-US" sz="20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he-IL" sz="2000" dirty="0">
                    <a:latin typeface="Comic Sans MS" pitchFamily="66" charset="0"/>
                  </a:rPr>
                  <a:t>. </a:t>
                </a:r>
                <a:r>
                  <a:rPr lang="he-IL" sz="2000" u="sng" dirty="0" smtClean="0">
                    <a:latin typeface="Comic Sans MS" pitchFamily="66" charset="0"/>
                  </a:rPr>
                  <a:t>לדוגמא:</a:t>
                </a:r>
                <a:r>
                  <a:rPr lang="he-IL" sz="2000" dirty="0" smtClean="0">
                    <a:latin typeface="Comic Sans MS" pitchFamily="66" charset="0"/>
                  </a:rPr>
                  <a:t> </a:t>
                </a:r>
                <a:r>
                  <a:rPr lang="he-IL" sz="2000" dirty="0">
                    <a:latin typeface="Comic Sans MS" pitchFamily="66" charset="0"/>
                  </a:rPr>
                  <a:t>מיון המספרים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,</m:t>
                    </m:r>
                    <m:r>
                      <a:rPr lang="en-US" sz="2000" i="1" dirty="0" smtClean="0">
                        <a:latin typeface="Cambria Math"/>
                      </a:rPr>
                      <m:t>1003</m:t>
                    </m:r>
                    <m:r>
                      <a:rPr lang="en-US" sz="2000" i="1" dirty="0" smtClean="0">
                        <a:latin typeface="Cambria Math"/>
                      </a:rPr>
                      <m:t>, </m:t>
                    </m:r>
                    <m:r>
                      <a:rPr lang="en-US" sz="2000" i="1" dirty="0" smtClean="0">
                        <a:latin typeface="Cambria Math"/>
                      </a:rPr>
                      <m:t>99999</m:t>
                    </m:r>
                  </m:oMath>
                </a14:m>
                <a:r>
                  <a:rPr lang="en-US" sz="2000" dirty="0">
                    <a:latin typeface="Comic Sans MS" pitchFamily="66" charset="0"/>
                  </a:rPr>
                  <a:t> </a:t>
                </a:r>
                <a:r>
                  <a:rPr lang="he-IL" sz="2000" dirty="0">
                    <a:latin typeface="Comic Sans MS" pitchFamily="66" charset="0"/>
                  </a:rPr>
                  <a:t>  ידרוש מערך גדול ובו </a:t>
                </a:r>
                <a14:m>
                  <m:oMath xmlns:m="http://schemas.openxmlformats.org/officeDocument/2006/math">
                    <m:r>
                      <a:rPr lang="he-IL" sz="1800" i="1" dirty="0" smtClean="0">
                        <a:latin typeface="Cambria Math"/>
                      </a:rPr>
                      <m:t>10</m:t>
                    </m:r>
                    <m:r>
                      <a:rPr lang="he-IL" sz="2000" i="1" baseline="30000" dirty="0">
                        <a:latin typeface="Cambria Math"/>
                      </a:rPr>
                      <m:t>5</m:t>
                    </m:r>
                  </m:oMath>
                </a14:m>
                <a:r>
                  <a:rPr lang="he-IL" sz="2000" dirty="0" smtClean="0">
                    <a:latin typeface="Comic Sans MS" pitchFamily="66" charset="0"/>
                  </a:rPr>
                  <a:t> </a:t>
                </a:r>
                <a:r>
                  <a:rPr lang="he-IL" sz="2000" dirty="0">
                    <a:latin typeface="Comic Sans MS" pitchFamily="66" charset="0"/>
                  </a:rPr>
                  <a:t>מקומות בעוד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𝑛</m:t>
                    </m:r>
                    <m:r>
                      <a:rPr lang="en-US" sz="2000" i="1" dirty="0" smtClean="0">
                        <a:latin typeface="Cambria Math"/>
                      </a:rPr>
                      <m:t>=</m:t>
                    </m:r>
                    <m:r>
                      <a:rPr lang="en-US" sz="2000" i="1" dirty="0" smtClean="0">
                        <a:latin typeface="Cambria Math"/>
                      </a:rPr>
                      <m:t>3</m:t>
                    </m:r>
                  </m:oMath>
                </a14:m>
                <a:r>
                  <a:rPr lang="he-IL" sz="2000" dirty="0" smtClean="0">
                    <a:latin typeface="Comic Sans MS" pitchFamily="66" charset="0"/>
                  </a:rPr>
                  <a:t> (</a:t>
                </a:r>
                <a:r>
                  <a:rPr lang="he-IL" sz="2000" dirty="0">
                    <a:latin typeface="Comic Sans MS" pitchFamily="66" charset="0"/>
                  </a:rPr>
                  <a:t>בדומה לבעיה שבגללה הצגנו את פונקציות הערבול).</a:t>
                </a:r>
              </a:p>
            </p:txBody>
          </p:sp>
        </mc:Choice>
        <mc:Fallback>
          <p:sp>
            <p:nvSpPr>
              <p:cNvPr id="2150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0089" y="953433"/>
                <a:ext cx="7962352" cy="132343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527" t="-2752" r="-766" b="-73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8037" name="Rectangle 5"/>
              <p:cNvSpPr>
                <a:spLocks noChangeArrowheads="1"/>
              </p:cNvSpPr>
              <p:nvPr/>
            </p:nvSpPr>
            <p:spPr bwMode="auto">
              <a:xfrm>
                <a:off x="570089" y="2321585"/>
                <a:ext cx="7962352" cy="1323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he-IL" sz="2000" u="sng" dirty="0">
                    <a:latin typeface="Comic Sans MS" pitchFamily="66" charset="0"/>
                  </a:rPr>
                  <a:t>פתרון</a:t>
                </a:r>
                <a:r>
                  <a:rPr lang="he-IL" sz="2000" dirty="0">
                    <a:latin typeface="Comic Sans MS" pitchFamily="66" charset="0"/>
                  </a:rPr>
                  <a:t>: נניח שכל מפתח מורכב מ-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000" dirty="0">
                    <a:latin typeface="Comic Sans MS" pitchFamily="66" charset="0"/>
                  </a:rPr>
                  <a:t> </a:t>
                </a:r>
                <a:r>
                  <a:rPr lang="he-IL" sz="2000" dirty="0">
                    <a:latin typeface="Comic Sans MS" pitchFamily="66" charset="0"/>
                  </a:rPr>
                  <a:t> ספרות עשרוניות. נמיין כל ספרה בנפרד תוך שימוש בשיטת מיון יציבה (לדוגמא </a:t>
                </a:r>
                <a:r>
                  <a:rPr lang="en-US" sz="2000" dirty="0" err="1">
                    <a:latin typeface="+mj-lt"/>
                  </a:rPr>
                  <a:t>BucketSort</a:t>
                </a:r>
                <a:r>
                  <a:rPr lang="he-IL" sz="2000" dirty="0">
                    <a:latin typeface="Comic Sans MS" pitchFamily="66" charset="0"/>
                  </a:rPr>
                  <a:t>).  </a:t>
                </a:r>
                <a:endParaRPr lang="en-US" sz="2000" dirty="0">
                  <a:latin typeface="Comic Sans MS" pitchFamily="66" charset="0"/>
                </a:endParaRPr>
              </a:p>
              <a:p>
                <a:pPr algn="just"/>
                <a:r>
                  <a:rPr lang="he-IL" sz="2000" dirty="0">
                    <a:latin typeface="Comic Sans MS" pitchFamily="66" charset="0"/>
                  </a:rPr>
                  <a:t>ספרות פחות משמעותיות </a:t>
                </a:r>
                <a:r>
                  <a:rPr lang="en-US" sz="2000" dirty="0">
                    <a:latin typeface="+mj-lt"/>
                  </a:rPr>
                  <a:t>(Least Significant Digits</a:t>
                </a:r>
                <a:r>
                  <a:rPr lang="en-US" sz="2000" dirty="0" smtClean="0">
                    <a:latin typeface="+mj-lt"/>
                  </a:rPr>
                  <a:t>)</a:t>
                </a:r>
                <a:r>
                  <a:rPr lang="he-IL" sz="2000" dirty="0" smtClean="0">
                    <a:latin typeface="Comic Sans MS" pitchFamily="66" charset="0"/>
                  </a:rPr>
                  <a:t> </a:t>
                </a:r>
                <a:r>
                  <a:rPr lang="he-IL" sz="2000" dirty="0">
                    <a:latin typeface="Comic Sans MS" pitchFamily="66" charset="0"/>
                  </a:rPr>
                  <a:t>ממוינות ראשונות (בניגוד אולי לאינטואיציה ראשונית).</a:t>
                </a:r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28037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0089" y="2321585"/>
                <a:ext cx="7962352" cy="132343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685" t="-2304" r="-766" b="-73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1331640" y="4465215"/>
            <a:ext cx="614363" cy="160020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he-IL" sz="2000" dirty="0">
                <a:latin typeface="Times New Roman" pitchFamily="18" charset="0"/>
                <a:cs typeface="Times New Roman" pitchFamily="18" charset="0"/>
              </a:rPr>
              <a:t>329</a:t>
            </a:r>
          </a:p>
          <a:p>
            <a:pPr algn="ctr">
              <a:lnSpc>
                <a:spcPct val="70000"/>
              </a:lnSpc>
            </a:pPr>
            <a:r>
              <a:rPr lang="he-IL" sz="2000" dirty="0">
                <a:latin typeface="Times New Roman" pitchFamily="18" charset="0"/>
                <a:cs typeface="Times New Roman" pitchFamily="18" charset="0"/>
              </a:rPr>
              <a:t>457</a:t>
            </a:r>
          </a:p>
          <a:p>
            <a:pPr algn="ctr">
              <a:lnSpc>
                <a:spcPct val="70000"/>
              </a:lnSpc>
            </a:pPr>
            <a:r>
              <a:rPr lang="he-IL" sz="2000" dirty="0">
                <a:latin typeface="Times New Roman" pitchFamily="18" charset="0"/>
                <a:cs typeface="Times New Roman" pitchFamily="18" charset="0"/>
              </a:rPr>
              <a:t>657</a:t>
            </a:r>
          </a:p>
          <a:p>
            <a:pPr algn="ctr">
              <a:lnSpc>
                <a:spcPct val="70000"/>
              </a:lnSpc>
            </a:pPr>
            <a:r>
              <a:rPr lang="he-IL" sz="2000" dirty="0">
                <a:latin typeface="Times New Roman" pitchFamily="18" charset="0"/>
                <a:cs typeface="Times New Roman" pitchFamily="18" charset="0"/>
              </a:rPr>
              <a:t>839</a:t>
            </a:r>
          </a:p>
          <a:p>
            <a:pPr algn="ctr">
              <a:lnSpc>
                <a:spcPct val="70000"/>
              </a:lnSpc>
            </a:pPr>
            <a:r>
              <a:rPr lang="he-IL" sz="2000" dirty="0">
                <a:latin typeface="Times New Roman" pitchFamily="18" charset="0"/>
                <a:cs typeface="Times New Roman" pitchFamily="18" charset="0"/>
              </a:rPr>
              <a:t>436</a:t>
            </a:r>
          </a:p>
          <a:p>
            <a:pPr algn="ctr">
              <a:lnSpc>
                <a:spcPct val="70000"/>
              </a:lnSpc>
            </a:pPr>
            <a:r>
              <a:rPr lang="he-IL" sz="2000" dirty="0">
                <a:latin typeface="Times New Roman" pitchFamily="18" charset="0"/>
                <a:cs typeface="Times New Roman" pitchFamily="18" charset="0"/>
              </a:rPr>
              <a:t>720</a:t>
            </a:r>
          </a:p>
          <a:p>
            <a:pPr algn="ctr">
              <a:lnSpc>
                <a:spcPct val="70000"/>
              </a:lnSpc>
            </a:pPr>
            <a:r>
              <a:rPr lang="he-IL" sz="2000" dirty="0">
                <a:latin typeface="Times New Roman" pitchFamily="18" charset="0"/>
                <a:cs typeface="Times New Roman" pitchFamily="18" charset="0"/>
              </a:rPr>
              <a:t>355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76336" y="3645024"/>
            <a:ext cx="6120000" cy="18000"/>
          </a:xfrm>
          <a:prstGeom prst="rect">
            <a:avLst/>
          </a:prstGeom>
          <a:solidFill>
            <a:schemeClr val="dk2"/>
          </a:solidFill>
          <a:ln>
            <a:noFill/>
          </a:ln>
          <a:effectLst/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>
            <a:off x="2267744" y="3933029"/>
            <a:ext cx="2088232" cy="2448299"/>
            <a:chOff x="2267744" y="3933029"/>
            <a:chExt cx="2088232" cy="2448299"/>
          </a:xfrm>
        </p:grpSpPr>
        <p:sp>
          <p:nvSpPr>
            <p:cNvPr id="9" name="Isosceles Triangle 8"/>
            <p:cNvSpPr/>
            <p:nvPr/>
          </p:nvSpPr>
          <p:spPr>
            <a:xfrm>
              <a:off x="3751248" y="4293096"/>
              <a:ext cx="172680" cy="13417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3" name="Group 9"/>
            <p:cNvGrpSpPr/>
            <p:nvPr/>
          </p:nvGrpSpPr>
          <p:grpSpPr>
            <a:xfrm>
              <a:off x="2267744" y="3933029"/>
              <a:ext cx="2088232" cy="2448299"/>
              <a:chOff x="2267744" y="3933029"/>
              <a:chExt cx="2088232" cy="2448299"/>
            </a:xfrm>
          </p:grpSpPr>
          <p:grpSp>
            <p:nvGrpSpPr>
              <p:cNvPr id="6" name="Group 2"/>
              <p:cNvGrpSpPr/>
              <p:nvPr/>
            </p:nvGrpSpPr>
            <p:grpSpPr>
              <a:xfrm>
                <a:off x="2267744" y="4466803"/>
                <a:ext cx="1694384" cy="1914525"/>
                <a:chOff x="2267744" y="4466803"/>
                <a:chExt cx="1694384" cy="1914525"/>
              </a:xfrm>
            </p:grpSpPr>
            <p:sp>
              <p:nvSpPr>
                <p:cNvPr id="3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347765" y="4466803"/>
                  <a:ext cx="614363" cy="1598613"/>
                </a:xfrm>
                <a:prstGeom prst="rect">
                  <a:avLst/>
                </a:prstGeom>
                <a:solidFill>
                  <a:srgbClr val="FF99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>
                    <a:lnSpc>
                      <a:spcPct val="70000"/>
                    </a:lnSpc>
                  </a:pPr>
                  <a:r>
                    <a:rPr lang="he-IL" sz="2000" dirty="0" smtClean="0">
                      <a:latin typeface="Times New Roman" pitchFamily="18" charset="0"/>
                      <a:cs typeface="Times New Roman" pitchFamily="18" charset="0"/>
                    </a:rPr>
                    <a:t>720</a:t>
                  </a:r>
                  <a:endParaRPr lang="he-IL" sz="20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lnSpc>
                      <a:spcPct val="70000"/>
                    </a:lnSpc>
                  </a:pPr>
                  <a:r>
                    <a:rPr lang="he-IL" sz="2000" dirty="0">
                      <a:latin typeface="Times New Roman" pitchFamily="18" charset="0"/>
                      <a:cs typeface="Times New Roman" pitchFamily="18" charset="0"/>
                    </a:rPr>
                    <a:t>355</a:t>
                  </a:r>
                </a:p>
                <a:p>
                  <a:pPr algn="ctr">
                    <a:lnSpc>
                      <a:spcPct val="70000"/>
                    </a:lnSpc>
                  </a:pPr>
                  <a:r>
                    <a:rPr lang="he-IL" sz="2000" dirty="0" smtClean="0">
                      <a:latin typeface="Times New Roman" pitchFamily="18" charset="0"/>
                      <a:cs typeface="Times New Roman" pitchFamily="18" charset="0"/>
                    </a:rPr>
                    <a:t>436</a:t>
                  </a:r>
                  <a:endParaRPr lang="he-IL" sz="20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lnSpc>
                      <a:spcPct val="70000"/>
                    </a:lnSpc>
                  </a:pPr>
                  <a:r>
                    <a:rPr lang="he-IL" sz="2000" dirty="0" smtClean="0">
                      <a:latin typeface="Times New Roman" pitchFamily="18" charset="0"/>
                      <a:cs typeface="Times New Roman" pitchFamily="18" charset="0"/>
                    </a:rPr>
                    <a:t>457</a:t>
                  </a:r>
                  <a:endParaRPr lang="he-IL" sz="20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lnSpc>
                      <a:spcPct val="70000"/>
                    </a:lnSpc>
                  </a:pPr>
                  <a:r>
                    <a:rPr lang="he-IL" sz="2000" dirty="0">
                      <a:latin typeface="Times New Roman" pitchFamily="18" charset="0"/>
                      <a:cs typeface="Times New Roman" pitchFamily="18" charset="0"/>
                    </a:rPr>
                    <a:t>657</a:t>
                  </a:r>
                </a:p>
                <a:p>
                  <a:pPr algn="ctr">
                    <a:lnSpc>
                      <a:spcPct val="70000"/>
                    </a:lnSpc>
                  </a:pPr>
                  <a:r>
                    <a:rPr lang="he-IL" sz="2000" dirty="0" smtClean="0">
                      <a:latin typeface="Times New Roman" pitchFamily="18" charset="0"/>
                      <a:cs typeface="Times New Roman" pitchFamily="18" charset="0"/>
                    </a:rPr>
                    <a:t>329</a:t>
                  </a:r>
                  <a:endParaRPr lang="he-IL" sz="20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lnSpc>
                      <a:spcPct val="70000"/>
                    </a:lnSpc>
                  </a:pPr>
                  <a:r>
                    <a:rPr lang="he-IL" sz="2000" dirty="0">
                      <a:latin typeface="Times New Roman" pitchFamily="18" charset="0"/>
                      <a:cs typeface="Times New Roman" pitchFamily="18" charset="0"/>
                    </a:rPr>
                    <a:t>839</a:t>
                  </a:r>
                  <a:endParaRPr lang="en-US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779565" y="5955878"/>
                  <a:ext cx="0" cy="42545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38" name="Right Arrow 37"/>
                <p:cNvSpPr/>
                <p:nvPr/>
              </p:nvSpPr>
              <p:spPr>
                <a:xfrm>
                  <a:off x="2267744" y="4948484"/>
                  <a:ext cx="756172" cy="57606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>
                <a:off x="3299276" y="3933029"/>
                <a:ext cx="10567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e-IL" u="sng" dirty="0" smtClean="0">
                    <a:latin typeface="Comic Sans MS" pitchFamily="66" charset="0"/>
                  </a:rPr>
                  <a:t>ממוין לפי</a:t>
                </a:r>
                <a:r>
                  <a:rPr lang="he-IL" dirty="0" smtClean="0">
                    <a:latin typeface="Comic Sans MS" pitchFamily="66" charset="0"/>
                  </a:rPr>
                  <a:t>:</a:t>
                </a:r>
                <a:endParaRPr lang="he-IL" dirty="0"/>
              </a:p>
            </p:txBody>
          </p:sp>
        </p:grpSp>
      </p:grpSp>
      <p:grpSp>
        <p:nvGrpSpPr>
          <p:cNvPr id="7" name="Group 11"/>
          <p:cNvGrpSpPr/>
          <p:nvPr/>
        </p:nvGrpSpPr>
        <p:grpSpPr>
          <a:xfrm>
            <a:off x="4336220" y="3861048"/>
            <a:ext cx="2046210" cy="2520280"/>
            <a:chOff x="4336220" y="3861048"/>
            <a:chExt cx="2046210" cy="2520280"/>
          </a:xfrm>
        </p:grpSpPr>
        <p:sp>
          <p:nvSpPr>
            <p:cNvPr id="25" name="Isosceles Triangle 24"/>
            <p:cNvSpPr/>
            <p:nvPr/>
          </p:nvSpPr>
          <p:spPr>
            <a:xfrm>
              <a:off x="5724128" y="4246385"/>
              <a:ext cx="307182" cy="16931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4336220" y="3861048"/>
              <a:ext cx="2046210" cy="2520280"/>
              <a:chOff x="4336220" y="3861048"/>
              <a:chExt cx="2046210" cy="2520280"/>
            </a:xfrm>
          </p:grpSpPr>
          <p:grpSp>
            <p:nvGrpSpPr>
              <p:cNvPr id="10" name="Group 6"/>
              <p:cNvGrpSpPr/>
              <p:nvPr/>
            </p:nvGrpSpPr>
            <p:grpSpPr>
              <a:xfrm>
                <a:off x="4336220" y="4439815"/>
                <a:ext cx="1719821" cy="1941513"/>
                <a:chOff x="4336220" y="4439815"/>
                <a:chExt cx="1719821" cy="1941513"/>
              </a:xfrm>
            </p:grpSpPr>
            <p:sp>
              <p:nvSpPr>
                <p:cNvPr id="3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441678" y="4439815"/>
                  <a:ext cx="614363" cy="1625600"/>
                </a:xfrm>
                <a:prstGeom prst="rect">
                  <a:avLst/>
                </a:prstGeom>
                <a:solidFill>
                  <a:srgbClr val="FF99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>
                    <a:lnSpc>
                      <a:spcPct val="70000"/>
                    </a:lnSpc>
                  </a:pPr>
                  <a:r>
                    <a:rPr lang="he-IL" sz="2000" dirty="0" smtClean="0">
                      <a:latin typeface="Times New Roman" pitchFamily="18" charset="0"/>
                      <a:cs typeface="Times New Roman" pitchFamily="18" charset="0"/>
                    </a:rPr>
                    <a:t>720</a:t>
                  </a:r>
                  <a:endParaRPr lang="he-IL" sz="20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lnSpc>
                      <a:spcPct val="70000"/>
                    </a:lnSpc>
                  </a:pPr>
                  <a:r>
                    <a:rPr lang="he-IL" sz="2000" dirty="0" smtClean="0">
                      <a:latin typeface="Times New Roman" pitchFamily="18" charset="0"/>
                      <a:cs typeface="Times New Roman" pitchFamily="18" charset="0"/>
                    </a:rPr>
                    <a:t>329</a:t>
                  </a:r>
                  <a:endParaRPr lang="he-IL" sz="20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lnSpc>
                      <a:spcPct val="70000"/>
                    </a:lnSpc>
                  </a:pPr>
                  <a:r>
                    <a:rPr lang="he-IL" sz="2000" dirty="0">
                      <a:latin typeface="Times New Roman" pitchFamily="18" charset="0"/>
                      <a:cs typeface="Times New Roman" pitchFamily="18" charset="0"/>
                    </a:rPr>
                    <a:t>436</a:t>
                  </a:r>
                </a:p>
                <a:p>
                  <a:pPr algn="ctr">
                    <a:lnSpc>
                      <a:spcPct val="70000"/>
                    </a:lnSpc>
                  </a:pPr>
                  <a:r>
                    <a:rPr lang="he-IL" sz="2000" dirty="0">
                      <a:latin typeface="Times New Roman" pitchFamily="18" charset="0"/>
                      <a:cs typeface="Times New Roman" pitchFamily="18" charset="0"/>
                    </a:rPr>
                    <a:t>839</a:t>
                  </a:r>
                </a:p>
                <a:p>
                  <a:pPr algn="ctr">
                    <a:lnSpc>
                      <a:spcPct val="70000"/>
                    </a:lnSpc>
                  </a:pPr>
                  <a:r>
                    <a:rPr lang="he-IL" sz="2000" dirty="0" smtClean="0">
                      <a:latin typeface="Times New Roman" pitchFamily="18" charset="0"/>
                      <a:cs typeface="Times New Roman" pitchFamily="18" charset="0"/>
                    </a:rPr>
                    <a:t>355</a:t>
                  </a:r>
                  <a:endParaRPr lang="he-IL" sz="20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lnSpc>
                      <a:spcPct val="70000"/>
                    </a:lnSpc>
                  </a:pPr>
                  <a:r>
                    <a:rPr lang="he-IL" sz="2000" dirty="0">
                      <a:latin typeface="Times New Roman" pitchFamily="18" charset="0"/>
                      <a:cs typeface="Times New Roman" pitchFamily="18" charset="0"/>
                    </a:rPr>
                    <a:t>457</a:t>
                  </a:r>
                </a:p>
                <a:p>
                  <a:pPr algn="ctr">
                    <a:lnSpc>
                      <a:spcPct val="70000"/>
                    </a:lnSpc>
                  </a:pPr>
                  <a:r>
                    <a:rPr lang="he-IL" sz="2000" dirty="0">
                      <a:latin typeface="Times New Roman" pitchFamily="18" charset="0"/>
                      <a:cs typeface="Times New Roman" pitchFamily="18" charset="0"/>
                    </a:rPr>
                    <a:t>657</a:t>
                  </a:r>
                  <a:endParaRPr lang="en-US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5752828" y="5955878"/>
                  <a:ext cx="0" cy="42545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40" name="Right Arrow 39"/>
                <p:cNvSpPr/>
                <p:nvPr/>
              </p:nvSpPr>
              <p:spPr>
                <a:xfrm>
                  <a:off x="4336220" y="4978077"/>
                  <a:ext cx="756172" cy="57606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sp>
            <p:nvSpPr>
              <p:cNvPr id="28" name="Rectangle 27"/>
              <p:cNvSpPr/>
              <p:nvPr/>
            </p:nvSpPr>
            <p:spPr>
              <a:xfrm>
                <a:off x="5325730" y="3861048"/>
                <a:ext cx="10567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e-IL" u="sng" dirty="0" smtClean="0">
                    <a:latin typeface="Comic Sans MS" pitchFamily="66" charset="0"/>
                  </a:rPr>
                  <a:t>ממוין לפי</a:t>
                </a:r>
                <a:r>
                  <a:rPr lang="he-IL" dirty="0" smtClean="0">
                    <a:latin typeface="Comic Sans MS" pitchFamily="66" charset="0"/>
                  </a:rPr>
                  <a:t>:</a:t>
                </a:r>
                <a:endParaRPr lang="he-IL" dirty="0"/>
              </a:p>
            </p:txBody>
          </p:sp>
        </p:grpSp>
      </p:grpSp>
      <p:grpSp>
        <p:nvGrpSpPr>
          <p:cNvPr id="11" name="Group 13"/>
          <p:cNvGrpSpPr/>
          <p:nvPr/>
        </p:nvGrpSpPr>
        <p:grpSpPr>
          <a:xfrm>
            <a:off x="6444208" y="3748363"/>
            <a:ext cx="1801501" cy="2632965"/>
            <a:chOff x="6444208" y="3748363"/>
            <a:chExt cx="1801501" cy="2632965"/>
          </a:xfrm>
        </p:grpSpPr>
        <p:grpSp>
          <p:nvGrpSpPr>
            <p:cNvPr id="12" name="Group 7"/>
            <p:cNvGrpSpPr/>
            <p:nvPr/>
          </p:nvGrpSpPr>
          <p:grpSpPr>
            <a:xfrm>
              <a:off x="6444208" y="4439815"/>
              <a:ext cx="1580333" cy="1941513"/>
              <a:chOff x="6444208" y="4439815"/>
              <a:chExt cx="1580333" cy="1941513"/>
            </a:xfrm>
          </p:grpSpPr>
          <p:sp>
            <p:nvSpPr>
              <p:cNvPr id="36" name="Text Box 16"/>
              <p:cNvSpPr txBox="1">
                <a:spLocks noChangeArrowheads="1"/>
              </p:cNvSpPr>
              <p:nvPr/>
            </p:nvSpPr>
            <p:spPr bwMode="auto">
              <a:xfrm>
                <a:off x="7410178" y="4439815"/>
                <a:ext cx="614363" cy="1631950"/>
              </a:xfrm>
              <a:prstGeom prst="rect">
                <a:avLst/>
              </a:prstGeom>
              <a:solidFill>
                <a:srgbClr val="FF99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70000"/>
                  </a:lnSpc>
                </a:pPr>
                <a:r>
                  <a:rPr lang="he-IL" sz="2000" dirty="0" smtClean="0">
                    <a:latin typeface="Times New Roman" pitchFamily="18" charset="0"/>
                    <a:cs typeface="Times New Roman" pitchFamily="18" charset="0"/>
                  </a:rPr>
                  <a:t>329</a:t>
                </a:r>
                <a:endParaRPr lang="he-IL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70000"/>
                  </a:lnSpc>
                </a:pPr>
                <a:r>
                  <a:rPr lang="he-IL" sz="2000" dirty="0">
                    <a:latin typeface="Times New Roman" pitchFamily="18" charset="0"/>
                    <a:cs typeface="Times New Roman" pitchFamily="18" charset="0"/>
                  </a:rPr>
                  <a:t>355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he-IL" sz="2000" dirty="0">
                    <a:latin typeface="Times New Roman" pitchFamily="18" charset="0"/>
                    <a:cs typeface="Times New Roman" pitchFamily="18" charset="0"/>
                  </a:rPr>
                  <a:t>436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he-IL" sz="2000" dirty="0">
                    <a:latin typeface="Times New Roman" pitchFamily="18" charset="0"/>
                    <a:cs typeface="Times New Roman" pitchFamily="18" charset="0"/>
                  </a:rPr>
                  <a:t>457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he-IL" sz="2000" dirty="0">
                    <a:latin typeface="Times New Roman" pitchFamily="18" charset="0"/>
                    <a:cs typeface="Times New Roman" pitchFamily="18" charset="0"/>
                  </a:rPr>
                  <a:t>657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he-IL" sz="2000" dirty="0" smtClean="0">
                    <a:latin typeface="Times New Roman" pitchFamily="18" charset="0"/>
                    <a:cs typeface="Times New Roman" pitchFamily="18" charset="0"/>
                  </a:rPr>
                  <a:t>720</a:t>
                </a:r>
                <a:endParaRPr lang="he-IL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70000"/>
                  </a:lnSpc>
                </a:pPr>
                <a:r>
                  <a:rPr lang="he-IL" sz="2000" dirty="0">
                    <a:latin typeface="Times New Roman" pitchFamily="18" charset="0"/>
                    <a:cs typeface="Times New Roman" pitchFamily="18" charset="0"/>
                  </a:rPr>
                  <a:t>839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Line 17"/>
              <p:cNvSpPr>
                <a:spLocks noChangeShapeType="1"/>
              </p:cNvSpPr>
              <p:nvPr/>
            </p:nvSpPr>
            <p:spPr bwMode="auto">
              <a:xfrm flipV="1">
                <a:off x="7581628" y="5955878"/>
                <a:ext cx="0" cy="4254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39" name="Right Arrow 38"/>
              <p:cNvSpPr/>
              <p:nvPr/>
            </p:nvSpPr>
            <p:spPr>
              <a:xfrm>
                <a:off x="6444208" y="4978077"/>
                <a:ext cx="756172" cy="57606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26" name="Isosceles Triangle 25"/>
            <p:cNvSpPr/>
            <p:nvPr/>
          </p:nvSpPr>
          <p:spPr>
            <a:xfrm>
              <a:off x="7442745" y="4077072"/>
              <a:ext cx="581796" cy="33862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189009" y="3748363"/>
              <a:ext cx="1056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u="sng" dirty="0" smtClean="0">
                  <a:latin typeface="Comic Sans MS" pitchFamily="66" charset="0"/>
                </a:rPr>
                <a:t>ממוין לפי</a:t>
              </a:r>
              <a:r>
                <a:rPr lang="he-IL" dirty="0" smtClean="0">
                  <a:latin typeface="Comic Sans MS" pitchFamily="66" charset="0"/>
                </a:rPr>
                <a:t>:</a:t>
              </a:r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60638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7" grpId="0" animBg="1" autoUpdateAnimBg="0"/>
      <p:bldP spid="31" grpId="0" animBg="1"/>
      <p:bldP spid="4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דוגמת הרצה</a:t>
            </a:r>
            <a:endParaRPr lang="he-IL" dirty="0"/>
          </a:p>
        </p:txBody>
      </p:sp>
      <p:sp>
        <p:nvSpPr>
          <p:cNvPr id="3" name="Freeform 2"/>
          <p:cNvSpPr/>
          <p:nvPr/>
        </p:nvSpPr>
        <p:spPr>
          <a:xfrm>
            <a:off x="1262100" y="3313710"/>
            <a:ext cx="2855719" cy="853278"/>
          </a:xfrm>
          <a:custGeom>
            <a:avLst/>
            <a:gdLst>
              <a:gd name="connsiteX0" fmla="*/ 0 w 2757714"/>
              <a:gd name="connsiteY0" fmla="*/ 943429 h 943429"/>
              <a:gd name="connsiteX1" fmla="*/ 2757714 w 2757714"/>
              <a:gd name="connsiteY1" fmla="*/ 0 h 943429"/>
              <a:gd name="connsiteX0" fmla="*/ 0 w 2855719"/>
              <a:gd name="connsiteY0" fmla="*/ 853278 h 853278"/>
              <a:gd name="connsiteX1" fmla="*/ 2855719 w 2855719"/>
              <a:gd name="connsiteY1" fmla="*/ 0 h 85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719" h="853278">
                <a:moveTo>
                  <a:pt x="0" y="853278"/>
                </a:moveTo>
                <a:lnTo>
                  <a:pt x="2855719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42864" y="1779165"/>
            <a:ext cx="304800" cy="2409371"/>
          </a:xfrm>
          <a:custGeom>
            <a:avLst/>
            <a:gdLst>
              <a:gd name="connsiteX0" fmla="*/ 0 w 304800"/>
              <a:gd name="connsiteY0" fmla="*/ 2409371 h 2409371"/>
              <a:gd name="connsiteX1" fmla="*/ 304800 w 304800"/>
              <a:gd name="connsiteY1" fmla="*/ 0 h 240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2409371">
                <a:moveTo>
                  <a:pt x="0" y="2409371"/>
                </a:moveTo>
                <a:lnTo>
                  <a:pt x="30480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47664" y="1793679"/>
            <a:ext cx="653142" cy="1538515"/>
          </a:xfrm>
          <a:custGeom>
            <a:avLst/>
            <a:gdLst>
              <a:gd name="connsiteX0" fmla="*/ 653142 w 653142"/>
              <a:gd name="connsiteY0" fmla="*/ 1538515 h 1538515"/>
              <a:gd name="connsiteX1" fmla="*/ 0 w 653142"/>
              <a:gd name="connsiteY1" fmla="*/ 0 h 153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3142" h="1538515">
                <a:moveTo>
                  <a:pt x="653142" y="1538515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47664" y="1793679"/>
            <a:ext cx="1567542" cy="667657"/>
          </a:xfrm>
          <a:custGeom>
            <a:avLst/>
            <a:gdLst>
              <a:gd name="connsiteX0" fmla="*/ 1567542 w 1567542"/>
              <a:gd name="connsiteY0" fmla="*/ 667657 h 667657"/>
              <a:gd name="connsiteX1" fmla="*/ 0 w 1567542"/>
              <a:gd name="connsiteY1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7542" h="667657">
                <a:moveTo>
                  <a:pt x="1567542" y="667657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47664" y="1590480"/>
            <a:ext cx="2525485" cy="217714"/>
          </a:xfrm>
          <a:custGeom>
            <a:avLst/>
            <a:gdLst>
              <a:gd name="connsiteX0" fmla="*/ 2525485 w 2525485"/>
              <a:gd name="connsiteY0" fmla="*/ 0 h 217714"/>
              <a:gd name="connsiteX1" fmla="*/ 0 w 2525485"/>
              <a:gd name="connsiteY1" fmla="*/ 217714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5485" h="217714">
                <a:moveTo>
                  <a:pt x="2525485" y="0"/>
                </a:moveTo>
                <a:lnTo>
                  <a:pt x="0" y="2177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57378" y="4141802"/>
            <a:ext cx="1888333" cy="17706"/>
          </a:xfrm>
          <a:custGeom>
            <a:avLst/>
            <a:gdLst>
              <a:gd name="connsiteX0" fmla="*/ 0 w 2409371"/>
              <a:gd name="connsiteY0" fmla="*/ 0 h 101600"/>
              <a:gd name="connsiteX1" fmla="*/ 2409371 w 2409371"/>
              <a:gd name="connsiteY1" fmla="*/ 101600 h 101600"/>
              <a:gd name="connsiteX0" fmla="*/ 0 w 1816325"/>
              <a:gd name="connsiteY0" fmla="*/ 53711 h 53711"/>
              <a:gd name="connsiteX1" fmla="*/ 1816325 w 1816325"/>
              <a:gd name="connsiteY1" fmla="*/ 0 h 53711"/>
              <a:gd name="connsiteX0" fmla="*/ 0 w 1888333"/>
              <a:gd name="connsiteY0" fmla="*/ 17706 h 17706"/>
              <a:gd name="connsiteX1" fmla="*/ 1888333 w 1888333"/>
              <a:gd name="connsiteY1" fmla="*/ 0 h 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8333" h="17706">
                <a:moveTo>
                  <a:pt x="0" y="17706"/>
                </a:moveTo>
                <a:lnTo>
                  <a:pt x="1888333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87664" y="1575965"/>
            <a:ext cx="30156" cy="1737744"/>
          </a:xfrm>
          <a:custGeom>
            <a:avLst/>
            <a:gdLst>
              <a:gd name="connsiteX0" fmla="*/ 0 w 522514"/>
              <a:gd name="connsiteY0" fmla="*/ 0 h 1814286"/>
              <a:gd name="connsiteX1" fmla="*/ 522514 w 522514"/>
              <a:gd name="connsiteY1" fmla="*/ 1814286 h 1814286"/>
              <a:gd name="connsiteX0" fmla="*/ 77857 w 77857"/>
              <a:gd name="connsiteY0" fmla="*/ 0 h 1629732"/>
              <a:gd name="connsiteX1" fmla="*/ 0 w 77857"/>
              <a:gd name="connsiteY1" fmla="*/ 1629732 h 1629732"/>
              <a:gd name="connsiteX0" fmla="*/ 0 w 30156"/>
              <a:gd name="connsiteY0" fmla="*/ 0 h 1737744"/>
              <a:gd name="connsiteX1" fmla="*/ 30156 w 30156"/>
              <a:gd name="connsiteY1" fmla="*/ 1737744 h 17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56" h="1737744">
                <a:moveTo>
                  <a:pt x="0" y="0"/>
                </a:moveTo>
                <a:lnTo>
                  <a:pt x="30156" y="173774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77208" y="4153036"/>
            <a:ext cx="1785257" cy="624114"/>
          </a:xfrm>
          <a:custGeom>
            <a:avLst/>
            <a:gdLst>
              <a:gd name="connsiteX0" fmla="*/ 0 w 1785257"/>
              <a:gd name="connsiteY0" fmla="*/ 0 h 624114"/>
              <a:gd name="connsiteX1" fmla="*/ 1785257 w 1785257"/>
              <a:gd name="connsiteY1" fmla="*/ 624114 h 62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5257" h="624114">
                <a:moveTo>
                  <a:pt x="0" y="0"/>
                </a:moveTo>
                <a:lnTo>
                  <a:pt x="1785257" y="624114"/>
                </a:lnTo>
              </a:path>
            </a:pathLst>
          </a:cu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45710" y="3296693"/>
            <a:ext cx="960411" cy="845048"/>
          </a:xfrm>
          <a:custGeom>
            <a:avLst/>
            <a:gdLst>
              <a:gd name="connsiteX0" fmla="*/ 856343 w 856343"/>
              <a:gd name="connsiteY0" fmla="*/ 1480457 h 1480457"/>
              <a:gd name="connsiteX1" fmla="*/ 0 w 856343"/>
              <a:gd name="connsiteY1" fmla="*/ 0 h 1480457"/>
              <a:gd name="connsiteX0" fmla="*/ 0 w 960411"/>
              <a:gd name="connsiteY0" fmla="*/ 845048 h 845048"/>
              <a:gd name="connsiteX1" fmla="*/ 960411 w 960411"/>
              <a:gd name="connsiteY1" fmla="*/ 0 h 84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0411" h="845048">
                <a:moveTo>
                  <a:pt x="0" y="845048"/>
                </a:moveTo>
                <a:lnTo>
                  <a:pt x="960411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73503" y="154957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3793783" y="1333549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G</a:t>
            </a:r>
          </a:p>
        </p:txBody>
      </p:sp>
      <p:sp>
        <p:nvSpPr>
          <p:cNvPr id="14" name="Oval 13"/>
          <p:cNvSpPr/>
          <p:nvPr/>
        </p:nvSpPr>
        <p:spPr>
          <a:xfrm>
            <a:off x="2857679" y="2185644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1921575" y="3037739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B</a:t>
            </a:r>
          </a:p>
        </p:txBody>
      </p:sp>
      <p:sp>
        <p:nvSpPr>
          <p:cNvPr id="16" name="Oval 15"/>
          <p:cNvSpPr/>
          <p:nvPr/>
        </p:nvSpPr>
        <p:spPr>
          <a:xfrm>
            <a:off x="985471" y="388983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F</a:t>
            </a:r>
          </a:p>
        </p:txBody>
      </p:sp>
      <p:sp>
        <p:nvSpPr>
          <p:cNvPr id="17" name="Oval 16"/>
          <p:cNvSpPr/>
          <p:nvPr/>
        </p:nvSpPr>
        <p:spPr>
          <a:xfrm>
            <a:off x="3829787" y="3025677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E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93683" y="3877772"/>
            <a:ext cx="540000" cy="540000"/>
          </a:xfrm>
          <a:prstGeom prst="ellips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cs typeface="David" pitchFamily="2" charset="-79"/>
              </a:rPr>
              <a:t>D</a:t>
            </a:r>
          </a:p>
        </p:txBody>
      </p:sp>
      <p:sp>
        <p:nvSpPr>
          <p:cNvPr id="19" name="Oval 18"/>
          <p:cNvSpPr/>
          <p:nvPr/>
        </p:nvSpPr>
        <p:spPr>
          <a:xfrm>
            <a:off x="4693883" y="4501841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H</a:t>
            </a:r>
            <a:endParaRPr lang="en-US" b="1" dirty="0">
              <a:cs typeface="Arial" pitchFamily="34" charset="0"/>
            </a:endParaRPr>
          </a:p>
        </p:txBody>
      </p:sp>
      <p:grpSp>
        <p:nvGrpSpPr>
          <p:cNvPr id="20" name="Group 63"/>
          <p:cNvGrpSpPr/>
          <p:nvPr/>
        </p:nvGrpSpPr>
        <p:grpSpPr>
          <a:xfrm>
            <a:off x="6840252" y="1230440"/>
            <a:ext cx="936104" cy="3926752"/>
            <a:chOff x="7632340" y="1331476"/>
            <a:chExt cx="936104" cy="3926752"/>
          </a:xfrm>
        </p:grpSpPr>
        <p:sp>
          <p:nvSpPr>
            <p:cNvPr id="21" name="Down Arrow 20"/>
            <p:cNvSpPr/>
            <p:nvPr/>
          </p:nvSpPr>
          <p:spPr>
            <a:xfrm rot="10800000">
              <a:off x="7866367" y="453814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32340" y="1966788"/>
              <a:ext cx="936104" cy="2823388"/>
            </a:xfrm>
            <a:prstGeom prst="rect">
              <a:avLst/>
            </a:prstGeom>
            <a:solidFill>
              <a:srgbClr val="558ED5">
                <a:alpha val="50196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93069" y="1331476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Queue</a:t>
              </a:r>
              <a:endParaRPr lang="en-US" dirty="0"/>
            </a:p>
          </p:txBody>
        </p:sp>
        <p:sp>
          <p:nvSpPr>
            <p:cNvPr id="24" name="Down Arrow 23"/>
            <p:cNvSpPr/>
            <p:nvPr/>
          </p:nvSpPr>
          <p:spPr>
            <a:xfrm rot="10800000">
              <a:off x="7866366" y="170080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1161" y="1441804"/>
            <a:ext cx="1428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9652" y="371703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7151682" y="2401838"/>
            <a:ext cx="324128" cy="80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5000"/>
              </a:lnSpc>
            </a:pPr>
            <a:r>
              <a:rPr lang="en-US" b="1" dirty="0" smtClean="0"/>
              <a:t>EH</a:t>
            </a:r>
            <a:endParaRPr lang="en-US" b="1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756" y="2888940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3476" y="2048725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7964" y="119675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4386" y="3904028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9972" y="2903454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4055120" y="5543944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dirty="0" smtClean="0"/>
              <a:t>H</a:t>
            </a:r>
            <a:r>
              <a:rPr lang="he-IL" dirty="0" smtClean="0"/>
              <a:t> מתגלה</a:t>
            </a:r>
            <a:endParaRPr lang="en-US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55602" y="4401108"/>
            <a:ext cx="20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331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דוגמת הרצה</a:t>
            </a:r>
            <a:endParaRPr lang="he-IL" dirty="0"/>
          </a:p>
        </p:txBody>
      </p:sp>
      <p:sp>
        <p:nvSpPr>
          <p:cNvPr id="3" name="Freeform 2"/>
          <p:cNvSpPr/>
          <p:nvPr/>
        </p:nvSpPr>
        <p:spPr>
          <a:xfrm>
            <a:off x="1262100" y="3313710"/>
            <a:ext cx="2855719" cy="853278"/>
          </a:xfrm>
          <a:custGeom>
            <a:avLst/>
            <a:gdLst>
              <a:gd name="connsiteX0" fmla="*/ 0 w 2757714"/>
              <a:gd name="connsiteY0" fmla="*/ 943429 h 943429"/>
              <a:gd name="connsiteX1" fmla="*/ 2757714 w 2757714"/>
              <a:gd name="connsiteY1" fmla="*/ 0 h 943429"/>
              <a:gd name="connsiteX0" fmla="*/ 0 w 2855719"/>
              <a:gd name="connsiteY0" fmla="*/ 853278 h 853278"/>
              <a:gd name="connsiteX1" fmla="*/ 2855719 w 2855719"/>
              <a:gd name="connsiteY1" fmla="*/ 0 h 85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719" h="853278">
                <a:moveTo>
                  <a:pt x="0" y="853278"/>
                </a:moveTo>
                <a:lnTo>
                  <a:pt x="2855719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42864" y="1779165"/>
            <a:ext cx="304800" cy="2409371"/>
          </a:xfrm>
          <a:custGeom>
            <a:avLst/>
            <a:gdLst>
              <a:gd name="connsiteX0" fmla="*/ 0 w 304800"/>
              <a:gd name="connsiteY0" fmla="*/ 2409371 h 2409371"/>
              <a:gd name="connsiteX1" fmla="*/ 304800 w 304800"/>
              <a:gd name="connsiteY1" fmla="*/ 0 h 240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2409371">
                <a:moveTo>
                  <a:pt x="0" y="2409371"/>
                </a:moveTo>
                <a:lnTo>
                  <a:pt x="30480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47664" y="1793679"/>
            <a:ext cx="653142" cy="1538515"/>
          </a:xfrm>
          <a:custGeom>
            <a:avLst/>
            <a:gdLst>
              <a:gd name="connsiteX0" fmla="*/ 653142 w 653142"/>
              <a:gd name="connsiteY0" fmla="*/ 1538515 h 1538515"/>
              <a:gd name="connsiteX1" fmla="*/ 0 w 653142"/>
              <a:gd name="connsiteY1" fmla="*/ 0 h 153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3142" h="1538515">
                <a:moveTo>
                  <a:pt x="653142" y="1538515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47664" y="1793679"/>
            <a:ext cx="1567542" cy="667657"/>
          </a:xfrm>
          <a:custGeom>
            <a:avLst/>
            <a:gdLst>
              <a:gd name="connsiteX0" fmla="*/ 1567542 w 1567542"/>
              <a:gd name="connsiteY0" fmla="*/ 667657 h 667657"/>
              <a:gd name="connsiteX1" fmla="*/ 0 w 1567542"/>
              <a:gd name="connsiteY1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7542" h="667657">
                <a:moveTo>
                  <a:pt x="1567542" y="667657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47664" y="1590480"/>
            <a:ext cx="2525485" cy="217714"/>
          </a:xfrm>
          <a:custGeom>
            <a:avLst/>
            <a:gdLst>
              <a:gd name="connsiteX0" fmla="*/ 2525485 w 2525485"/>
              <a:gd name="connsiteY0" fmla="*/ 0 h 217714"/>
              <a:gd name="connsiteX1" fmla="*/ 0 w 2525485"/>
              <a:gd name="connsiteY1" fmla="*/ 217714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5485" h="217714">
                <a:moveTo>
                  <a:pt x="2525485" y="0"/>
                </a:moveTo>
                <a:lnTo>
                  <a:pt x="0" y="2177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57378" y="4141802"/>
            <a:ext cx="1888333" cy="17706"/>
          </a:xfrm>
          <a:custGeom>
            <a:avLst/>
            <a:gdLst>
              <a:gd name="connsiteX0" fmla="*/ 0 w 2409371"/>
              <a:gd name="connsiteY0" fmla="*/ 0 h 101600"/>
              <a:gd name="connsiteX1" fmla="*/ 2409371 w 2409371"/>
              <a:gd name="connsiteY1" fmla="*/ 101600 h 101600"/>
              <a:gd name="connsiteX0" fmla="*/ 0 w 1816325"/>
              <a:gd name="connsiteY0" fmla="*/ 53711 h 53711"/>
              <a:gd name="connsiteX1" fmla="*/ 1816325 w 1816325"/>
              <a:gd name="connsiteY1" fmla="*/ 0 h 53711"/>
              <a:gd name="connsiteX0" fmla="*/ 0 w 1888333"/>
              <a:gd name="connsiteY0" fmla="*/ 17706 h 17706"/>
              <a:gd name="connsiteX1" fmla="*/ 1888333 w 1888333"/>
              <a:gd name="connsiteY1" fmla="*/ 0 h 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8333" h="17706">
                <a:moveTo>
                  <a:pt x="0" y="17706"/>
                </a:moveTo>
                <a:lnTo>
                  <a:pt x="1888333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87664" y="1575965"/>
            <a:ext cx="30156" cy="1737744"/>
          </a:xfrm>
          <a:custGeom>
            <a:avLst/>
            <a:gdLst>
              <a:gd name="connsiteX0" fmla="*/ 0 w 522514"/>
              <a:gd name="connsiteY0" fmla="*/ 0 h 1814286"/>
              <a:gd name="connsiteX1" fmla="*/ 522514 w 522514"/>
              <a:gd name="connsiteY1" fmla="*/ 1814286 h 1814286"/>
              <a:gd name="connsiteX0" fmla="*/ 77857 w 77857"/>
              <a:gd name="connsiteY0" fmla="*/ 0 h 1629732"/>
              <a:gd name="connsiteX1" fmla="*/ 0 w 77857"/>
              <a:gd name="connsiteY1" fmla="*/ 1629732 h 1629732"/>
              <a:gd name="connsiteX0" fmla="*/ 0 w 30156"/>
              <a:gd name="connsiteY0" fmla="*/ 0 h 1737744"/>
              <a:gd name="connsiteX1" fmla="*/ 30156 w 30156"/>
              <a:gd name="connsiteY1" fmla="*/ 1737744 h 17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56" h="1737744">
                <a:moveTo>
                  <a:pt x="0" y="0"/>
                </a:moveTo>
                <a:lnTo>
                  <a:pt x="30156" y="173774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77208" y="4153036"/>
            <a:ext cx="1785257" cy="624114"/>
          </a:xfrm>
          <a:custGeom>
            <a:avLst/>
            <a:gdLst>
              <a:gd name="connsiteX0" fmla="*/ 0 w 1785257"/>
              <a:gd name="connsiteY0" fmla="*/ 0 h 624114"/>
              <a:gd name="connsiteX1" fmla="*/ 1785257 w 1785257"/>
              <a:gd name="connsiteY1" fmla="*/ 624114 h 62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5257" h="624114">
                <a:moveTo>
                  <a:pt x="0" y="0"/>
                </a:moveTo>
                <a:lnTo>
                  <a:pt x="1785257" y="6241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45710" y="3296693"/>
            <a:ext cx="960411" cy="845048"/>
          </a:xfrm>
          <a:custGeom>
            <a:avLst/>
            <a:gdLst>
              <a:gd name="connsiteX0" fmla="*/ 856343 w 856343"/>
              <a:gd name="connsiteY0" fmla="*/ 1480457 h 1480457"/>
              <a:gd name="connsiteX1" fmla="*/ 0 w 856343"/>
              <a:gd name="connsiteY1" fmla="*/ 0 h 1480457"/>
              <a:gd name="connsiteX0" fmla="*/ 0 w 960411"/>
              <a:gd name="connsiteY0" fmla="*/ 845048 h 845048"/>
              <a:gd name="connsiteX1" fmla="*/ 960411 w 960411"/>
              <a:gd name="connsiteY1" fmla="*/ 0 h 84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0411" h="845048">
                <a:moveTo>
                  <a:pt x="0" y="845048"/>
                </a:moveTo>
                <a:lnTo>
                  <a:pt x="960411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73503" y="154957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3793783" y="1333549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G</a:t>
            </a:r>
          </a:p>
        </p:txBody>
      </p:sp>
      <p:sp>
        <p:nvSpPr>
          <p:cNvPr id="14" name="Oval 13"/>
          <p:cNvSpPr/>
          <p:nvPr/>
        </p:nvSpPr>
        <p:spPr>
          <a:xfrm>
            <a:off x="2857679" y="2185644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1921575" y="3037739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B</a:t>
            </a:r>
          </a:p>
        </p:txBody>
      </p:sp>
      <p:sp>
        <p:nvSpPr>
          <p:cNvPr id="16" name="Oval 15"/>
          <p:cNvSpPr/>
          <p:nvPr/>
        </p:nvSpPr>
        <p:spPr>
          <a:xfrm>
            <a:off x="985471" y="388983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F</a:t>
            </a:r>
          </a:p>
        </p:txBody>
      </p:sp>
      <p:sp>
        <p:nvSpPr>
          <p:cNvPr id="17" name="Oval 16"/>
          <p:cNvSpPr/>
          <p:nvPr/>
        </p:nvSpPr>
        <p:spPr>
          <a:xfrm>
            <a:off x="3829787" y="3025677"/>
            <a:ext cx="540000" cy="540000"/>
          </a:xfrm>
          <a:prstGeom prst="ellips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cs typeface="David" pitchFamily="2" charset="-79"/>
              </a:rPr>
              <a:t>E</a:t>
            </a:r>
          </a:p>
        </p:txBody>
      </p:sp>
      <p:sp>
        <p:nvSpPr>
          <p:cNvPr id="18" name="Oval 17"/>
          <p:cNvSpPr/>
          <p:nvPr/>
        </p:nvSpPr>
        <p:spPr>
          <a:xfrm>
            <a:off x="2893683" y="3877772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D</a:t>
            </a:r>
          </a:p>
        </p:txBody>
      </p:sp>
      <p:sp>
        <p:nvSpPr>
          <p:cNvPr id="19" name="Oval 18"/>
          <p:cNvSpPr/>
          <p:nvPr/>
        </p:nvSpPr>
        <p:spPr>
          <a:xfrm>
            <a:off x="4693883" y="4501841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H</a:t>
            </a:r>
            <a:endParaRPr lang="en-US" b="1" dirty="0">
              <a:cs typeface="Arial" pitchFamily="34" charset="0"/>
            </a:endParaRPr>
          </a:p>
        </p:txBody>
      </p:sp>
      <p:grpSp>
        <p:nvGrpSpPr>
          <p:cNvPr id="20" name="Group 63"/>
          <p:cNvGrpSpPr/>
          <p:nvPr/>
        </p:nvGrpSpPr>
        <p:grpSpPr>
          <a:xfrm>
            <a:off x="6840252" y="1230440"/>
            <a:ext cx="936104" cy="3926752"/>
            <a:chOff x="7632340" y="1331476"/>
            <a:chExt cx="936104" cy="3926752"/>
          </a:xfrm>
        </p:grpSpPr>
        <p:sp>
          <p:nvSpPr>
            <p:cNvPr id="21" name="Down Arrow 20"/>
            <p:cNvSpPr/>
            <p:nvPr/>
          </p:nvSpPr>
          <p:spPr>
            <a:xfrm rot="10800000">
              <a:off x="7866367" y="453814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32340" y="1966788"/>
              <a:ext cx="936104" cy="2823388"/>
            </a:xfrm>
            <a:prstGeom prst="rect">
              <a:avLst/>
            </a:prstGeom>
            <a:solidFill>
              <a:srgbClr val="558ED5">
                <a:alpha val="50196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93069" y="1331476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Queue</a:t>
              </a:r>
              <a:endParaRPr lang="en-US" dirty="0"/>
            </a:p>
          </p:txBody>
        </p:sp>
        <p:sp>
          <p:nvSpPr>
            <p:cNvPr id="24" name="Down Arrow 23"/>
            <p:cNvSpPr/>
            <p:nvPr/>
          </p:nvSpPr>
          <p:spPr>
            <a:xfrm rot="10800000">
              <a:off x="7866366" y="170080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1161" y="1441804"/>
            <a:ext cx="1428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9652" y="371703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7151682" y="2401838"/>
            <a:ext cx="324128" cy="43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5000"/>
              </a:lnSpc>
            </a:pPr>
            <a:r>
              <a:rPr lang="en-US" b="1" dirty="0" smtClean="0"/>
              <a:t>H</a:t>
            </a:r>
            <a:endParaRPr lang="en-US" b="1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756" y="2888940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3476" y="2048725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7964" y="119675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4386" y="3904028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9972" y="2903454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55602" y="4401108"/>
            <a:ext cx="20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3607633" y="5543944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dirty="0" smtClean="0"/>
              <a:t>E</a:t>
            </a:r>
            <a:r>
              <a:rPr lang="he-IL" dirty="0" smtClean="0"/>
              <a:t> יוצא מראש התור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1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דוגמת הרצה</a:t>
            </a:r>
            <a:endParaRPr lang="he-IL" dirty="0"/>
          </a:p>
        </p:txBody>
      </p:sp>
      <p:sp>
        <p:nvSpPr>
          <p:cNvPr id="3" name="Freeform 2"/>
          <p:cNvSpPr/>
          <p:nvPr/>
        </p:nvSpPr>
        <p:spPr>
          <a:xfrm>
            <a:off x="1262100" y="3313710"/>
            <a:ext cx="2855719" cy="853278"/>
          </a:xfrm>
          <a:custGeom>
            <a:avLst/>
            <a:gdLst>
              <a:gd name="connsiteX0" fmla="*/ 0 w 2757714"/>
              <a:gd name="connsiteY0" fmla="*/ 943429 h 943429"/>
              <a:gd name="connsiteX1" fmla="*/ 2757714 w 2757714"/>
              <a:gd name="connsiteY1" fmla="*/ 0 h 943429"/>
              <a:gd name="connsiteX0" fmla="*/ 0 w 2855719"/>
              <a:gd name="connsiteY0" fmla="*/ 853278 h 853278"/>
              <a:gd name="connsiteX1" fmla="*/ 2855719 w 2855719"/>
              <a:gd name="connsiteY1" fmla="*/ 0 h 85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719" h="853278">
                <a:moveTo>
                  <a:pt x="0" y="853278"/>
                </a:moveTo>
                <a:lnTo>
                  <a:pt x="2855719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42864" y="1779165"/>
            <a:ext cx="304800" cy="2409371"/>
          </a:xfrm>
          <a:custGeom>
            <a:avLst/>
            <a:gdLst>
              <a:gd name="connsiteX0" fmla="*/ 0 w 304800"/>
              <a:gd name="connsiteY0" fmla="*/ 2409371 h 2409371"/>
              <a:gd name="connsiteX1" fmla="*/ 304800 w 304800"/>
              <a:gd name="connsiteY1" fmla="*/ 0 h 240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2409371">
                <a:moveTo>
                  <a:pt x="0" y="2409371"/>
                </a:moveTo>
                <a:lnTo>
                  <a:pt x="30480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47664" y="1793679"/>
            <a:ext cx="653142" cy="1538515"/>
          </a:xfrm>
          <a:custGeom>
            <a:avLst/>
            <a:gdLst>
              <a:gd name="connsiteX0" fmla="*/ 653142 w 653142"/>
              <a:gd name="connsiteY0" fmla="*/ 1538515 h 1538515"/>
              <a:gd name="connsiteX1" fmla="*/ 0 w 653142"/>
              <a:gd name="connsiteY1" fmla="*/ 0 h 153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3142" h="1538515">
                <a:moveTo>
                  <a:pt x="653142" y="1538515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47664" y="1793679"/>
            <a:ext cx="1567542" cy="667657"/>
          </a:xfrm>
          <a:custGeom>
            <a:avLst/>
            <a:gdLst>
              <a:gd name="connsiteX0" fmla="*/ 1567542 w 1567542"/>
              <a:gd name="connsiteY0" fmla="*/ 667657 h 667657"/>
              <a:gd name="connsiteX1" fmla="*/ 0 w 1567542"/>
              <a:gd name="connsiteY1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7542" h="667657">
                <a:moveTo>
                  <a:pt x="1567542" y="667657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47664" y="1590480"/>
            <a:ext cx="2525485" cy="217714"/>
          </a:xfrm>
          <a:custGeom>
            <a:avLst/>
            <a:gdLst>
              <a:gd name="connsiteX0" fmla="*/ 2525485 w 2525485"/>
              <a:gd name="connsiteY0" fmla="*/ 0 h 217714"/>
              <a:gd name="connsiteX1" fmla="*/ 0 w 2525485"/>
              <a:gd name="connsiteY1" fmla="*/ 217714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5485" h="217714">
                <a:moveTo>
                  <a:pt x="2525485" y="0"/>
                </a:moveTo>
                <a:lnTo>
                  <a:pt x="0" y="2177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57378" y="4141802"/>
            <a:ext cx="1888333" cy="17706"/>
          </a:xfrm>
          <a:custGeom>
            <a:avLst/>
            <a:gdLst>
              <a:gd name="connsiteX0" fmla="*/ 0 w 2409371"/>
              <a:gd name="connsiteY0" fmla="*/ 0 h 101600"/>
              <a:gd name="connsiteX1" fmla="*/ 2409371 w 2409371"/>
              <a:gd name="connsiteY1" fmla="*/ 101600 h 101600"/>
              <a:gd name="connsiteX0" fmla="*/ 0 w 1816325"/>
              <a:gd name="connsiteY0" fmla="*/ 53711 h 53711"/>
              <a:gd name="connsiteX1" fmla="*/ 1816325 w 1816325"/>
              <a:gd name="connsiteY1" fmla="*/ 0 h 53711"/>
              <a:gd name="connsiteX0" fmla="*/ 0 w 1888333"/>
              <a:gd name="connsiteY0" fmla="*/ 17706 h 17706"/>
              <a:gd name="connsiteX1" fmla="*/ 1888333 w 1888333"/>
              <a:gd name="connsiteY1" fmla="*/ 0 h 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8333" h="17706">
                <a:moveTo>
                  <a:pt x="0" y="17706"/>
                </a:moveTo>
                <a:lnTo>
                  <a:pt x="1888333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87664" y="1575965"/>
            <a:ext cx="30156" cy="1737744"/>
          </a:xfrm>
          <a:custGeom>
            <a:avLst/>
            <a:gdLst>
              <a:gd name="connsiteX0" fmla="*/ 0 w 522514"/>
              <a:gd name="connsiteY0" fmla="*/ 0 h 1814286"/>
              <a:gd name="connsiteX1" fmla="*/ 522514 w 522514"/>
              <a:gd name="connsiteY1" fmla="*/ 1814286 h 1814286"/>
              <a:gd name="connsiteX0" fmla="*/ 77857 w 77857"/>
              <a:gd name="connsiteY0" fmla="*/ 0 h 1629732"/>
              <a:gd name="connsiteX1" fmla="*/ 0 w 77857"/>
              <a:gd name="connsiteY1" fmla="*/ 1629732 h 1629732"/>
              <a:gd name="connsiteX0" fmla="*/ 0 w 30156"/>
              <a:gd name="connsiteY0" fmla="*/ 0 h 1737744"/>
              <a:gd name="connsiteX1" fmla="*/ 30156 w 30156"/>
              <a:gd name="connsiteY1" fmla="*/ 1737744 h 17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56" h="1737744">
                <a:moveTo>
                  <a:pt x="0" y="0"/>
                </a:moveTo>
                <a:lnTo>
                  <a:pt x="30156" y="173774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77208" y="4153036"/>
            <a:ext cx="1785257" cy="624114"/>
          </a:xfrm>
          <a:custGeom>
            <a:avLst/>
            <a:gdLst>
              <a:gd name="connsiteX0" fmla="*/ 0 w 1785257"/>
              <a:gd name="connsiteY0" fmla="*/ 0 h 624114"/>
              <a:gd name="connsiteX1" fmla="*/ 1785257 w 1785257"/>
              <a:gd name="connsiteY1" fmla="*/ 624114 h 62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5257" h="624114">
                <a:moveTo>
                  <a:pt x="0" y="0"/>
                </a:moveTo>
                <a:lnTo>
                  <a:pt x="1785257" y="6241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45710" y="3296693"/>
            <a:ext cx="960411" cy="845048"/>
          </a:xfrm>
          <a:custGeom>
            <a:avLst/>
            <a:gdLst>
              <a:gd name="connsiteX0" fmla="*/ 856343 w 856343"/>
              <a:gd name="connsiteY0" fmla="*/ 1480457 h 1480457"/>
              <a:gd name="connsiteX1" fmla="*/ 0 w 856343"/>
              <a:gd name="connsiteY1" fmla="*/ 0 h 1480457"/>
              <a:gd name="connsiteX0" fmla="*/ 0 w 960411"/>
              <a:gd name="connsiteY0" fmla="*/ 845048 h 845048"/>
              <a:gd name="connsiteX1" fmla="*/ 960411 w 960411"/>
              <a:gd name="connsiteY1" fmla="*/ 0 h 84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0411" h="845048">
                <a:moveTo>
                  <a:pt x="0" y="845048"/>
                </a:moveTo>
                <a:lnTo>
                  <a:pt x="960411" y="0"/>
                </a:lnTo>
              </a:path>
            </a:pathLst>
          </a:cu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73503" y="154957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3793783" y="1333549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G</a:t>
            </a:r>
          </a:p>
        </p:txBody>
      </p:sp>
      <p:sp>
        <p:nvSpPr>
          <p:cNvPr id="14" name="Oval 13"/>
          <p:cNvSpPr/>
          <p:nvPr/>
        </p:nvSpPr>
        <p:spPr>
          <a:xfrm>
            <a:off x="2857679" y="2185644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1921575" y="3037739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B</a:t>
            </a:r>
          </a:p>
        </p:txBody>
      </p:sp>
      <p:sp>
        <p:nvSpPr>
          <p:cNvPr id="16" name="Oval 15"/>
          <p:cNvSpPr/>
          <p:nvPr/>
        </p:nvSpPr>
        <p:spPr>
          <a:xfrm>
            <a:off x="985471" y="388983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F</a:t>
            </a:r>
          </a:p>
        </p:txBody>
      </p:sp>
      <p:sp>
        <p:nvSpPr>
          <p:cNvPr id="17" name="Oval 16"/>
          <p:cNvSpPr/>
          <p:nvPr/>
        </p:nvSpPr>
        <p:spPr>
          <a:xfrm>
            <a:off x="3829787" y="3025677"/>
            <a:ext cx="540000" cy="540000"/>
          </a:xfrm>
          <a:prstGeom prst="ellips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cs typeface="David" pitchFamily="2" charset="-79"/>
              </a:rPr>
              <a:t>E</a:t>
            </a:r>
          </a:p>
        </p:txBody>
      </p:sp>
      <p:sp>
        <p:nvSpPr>
          <p:cNvPr id="18" name="Oval 17"/>
          <p:cNvSpPr/>
          <p:nvPr/>
        </p:nvSpPr>
        <p:spPr>
          <a:xfrm>
            <a:off x="2893683" y="3877772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D</a:t>
            </a:r>
          </a:p>
        </p:txBody>
      </p:sp>
      <p:sp>
        <p:nvSpPr>
          <p:cNvPr id="19" name="Oval 18"/>
          <p:cNvSpPr/>
          <p:nvPr/>
        </p:nvSpPr>
        <p:spPr>
          <a:xfrm>
            <a:off x="4693883" y="4501841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H</a:t>
            </a:r>
            <a:endParaRPr lang="en-US" b="1" dirty="0">
              <a:cs typeface="Arial" pitchFamily="34" charset="0"/>
            </a:endParaRPr>
          </a:p>
        </p:txBody>
      </p:sp>
      <p:grpSp>
        <p:nvGrpSpPr>
          <p:cNvPr id="20" name="Group 63"/>
          <p:cNvGrpSpPr/>
          <p:nvPr/>
        </p:nvGrpSpPr>
        <p:grpSpPr>
          <a:xfrm>
            <a:off x="6840252" y="1230440"/>
            <a:ext cx="936104" cy="3926752"/>
            <a:chOff x="7632340" y="1331476"/>
            <a:chExt cx="936104" cy="3926752"/>
          </a:xfrm>
        </p:grpSpPr>
        <p:sp>
          <p:nvSpPr>
            <p:cNvPr id="21" name="Down Arrow 20"/>
            <p:cNvSpPr/>
            <p:nvPr/>
          </p:nvSpPr>
          <p:spPr>
            <a:xfrm rot="10800000">
              <a:off x="7866367" y="453814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32340" y="1966788"/>
              <a:ext cx="936104" cy="2823388"/>
            </a:xfrm>
            <a:prstGeom prst="rect">
              <a:avLst/>
            </a:prstGeom>
            <a:solidFill>
              <a:srgbClr val="558ED5">
                <a:alpha val="50196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93069" y="1331476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Queue</a:t>
              </a:r>
              <a:endParaRPr lang="en-US" dirty="0"/>
            </a:p>
          </p:txBody>
        </p:sp>
        <p:sp>
          <p:nvSpPr>
            <p:cNvPr id="24" name="Down Arrow 23"/>
            <p:cNvSpPr/>
            <p:nvPr/>
          </p:nvSpPr>
          <p:spPr>
            <a:xfrm rot="10800000">
              <a:off x="7866366" y="170080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1161" y="1441804"/>
            <a:ext cx="1428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9652" y="371703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7151682" y="2401838"/>
            <a:ext cx="324128" cy="43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5000"/>
              </a:lnSpc>
            </a:pPr>
            <a:r>
              <a:rPr lang="en-US" b="1" dirty="0" smtClean="0"/>
              <a:t>H</a:t>
            </a:r>
            <a:endParaRPr lang="en-US" b="1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756" y="2888940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3476" y="2048725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7964" y="119675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4386" y="3904028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9972" y="2903454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55602" y="4401108"/>
            <a:ext cx="20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3341535" y="5543944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dirty="0" smtClean="0"/>
              <a:t>האלגוריתם כבר ביקר ב </a:t>
            </a:r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1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דוגמת הרצה</a:t>
            </a:r>
            <a:endParaRPr lang="he-IL" dirty="0"/>
          </a:p>
        </p:txBody>
      </p:sp>
      <p:sp>
        <p:nvSpPr>
          <p:cNvPr id="3" name="Freeform 2"/>
          <p:cNvSpPr/>
          <p:nvPr/>
        </p:nvSpPr>
        <p:spPr>
          <a:xfrm>
            <a:off x="1262100" y="3313710"/>
            <a:ext cx="2855719" cy="853278"/>
          </a:xfrm>
          <a:custGeom>
            <a:avLst/>
            <a:gdLst>
              <a:gd name="connsiteX0" fmla="*/ 0 w 2757714"/>
              <a:gd name="connsiteY0" fmla="*/ 943429 h 943429"/>
              <a:gd name="connsiteX1" fmla="*/ 2757714 w 2757714"/>
              <a:gd name="connsiteY1" fmla="*/ 0 h 943429"/>
              <a:gd name="connsiteX0" fmla="*/ 0 w 2855719"/>
              <a:gd name="connsiteY0" fmla="*/ 853278 h 853278"/>
              <a:gd name="connsiteX1" fmla="*/ 2855719 w 2855719"/>
              <a:gd name="connsiteY1" fmla="*/ 0 h 85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719" h="853278">
                <a:moveTo>
                  <a:pt x="0" y="853278"/>
                </a:moveTo>
                <a:lnTo>
                  <a:pt x="2855719" y="0"/>
                </a:lnTo>
              </a:path>
            </a:pathLst>
          </a:cu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42864" y="1779165"/>
            <a:ext cx="304800" cy="2409371"/>
          </a:xfrm>
          <a:custGeom>
            <a:avLst/>
            <a:gdLst>
              <a:gd name="connsiteX0" fmla="*/ 0 w 304800"/>
              <a:gd name="connsiteY0" fmla="*/ 2409371 h 2409371"/>
              <a:gd name="connsiteX1" fmla="*/ 304800 w 304800"/>
              <a:gd name="connsiteY1" fmla="*/ 0 h 240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2409371">
                <a:moveTo>
                  <a:pt x="0" y="2409371"/>
                </a:moveTo>
                <a:lnTo>
                  <a:pt x="30480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47664" y="1793679"/>
            <a:ext cx="653142" cy="1538515"/>
          </a:xfrm>
          <a:custGeom>
            <a:avLst/>
            <a:gdLst>
              <a:gd name="connsiteX0" fmla="*/ 653142 w 653142"/>
              <a:gd name="connsiteY0" fmla="*/ 1538515 h 1538515"/>
              <a:gd name="connsiteX1" fmla="*/ 0 w 653142"/>
              <a:gd name="connsiteY1" fmla="*/ 0 h 153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3142" h="1538515">
                <a:moveTo>
                  <a:pt x="653142" y="1538515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47664" y="1793679"/>
            <a:ext cx="1567542" cy="667657"/>
          </a:xfrm>
          <a:custGeom>
            <a:avLst/>
            <a:gdLst>
              <a:gd name="connsiteX0" fmla="*/ 1567542 w 1567542"/>
              <a:gd name="connsiteY0" fmla="*/ 667657 h 667657"/>
              <a:gd name="connsiteX1" fmla="*/ 0 w 1567542"/>
              <a:gd name="connsiteY1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7542" h="667657">
                <a:moveTo>
                  <a:pt x="1567542" y="667657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47664" y="1590480"/>
            <a:ext cx="2525485" cy="217714"/>
          </a:xfrm>
          <a:custGeom>
            <a:avLst/>
            <a:gdLst>
              <a:gd name="connsiteX0" fmla="*/ 2525485 w 2525485"/>
              <a:gd name="connsiteY0" fmla="*/ 0 h 217714"/>
              <a:gd name="connsiteX1" fmla="*/ 0 w 2525485"/>
              <a:gd name="connsiteY1" fmla="*/ 217714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5485" h="217714">
                <a:moveTo>
                  <a:pt x="2525485" y="0"/>
                </a:moveTo>
                <a:lnTo>
                  <a:pt x="0" y="2177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57378" y="4141802"/>
            <a:ext cx="1888333" cy="17706"/>
          </a:xfrm>
          <a:custGeom>
            <a:avLst/>
            <a:gdLst>
              <a:gd name="connsiteX0" fmla="*/ 0 w 2409371"/>
              <a:gd name="connsiteY0" fmla="*/ 0 h 101600"/>
              <a:gd name="connsiteX1" fmla="*/ 2409371 w 2409371"/>
              <a:gd name="connsiteY1" fmla="*/ 101600 h 101600"/>
              <a:gd name="connsiteX0" fmla="*/ 0 w 1816325"/>
              <a:gd name="connsiteY0" fmla="*/ 53711 h 53711"/>
              <a:gd name="connsiteX1" fmla="*/ 1816325 w 1816325"/>
              <a:gd name="connsiteY1" fmla="*/ 0 h 53711"/>
              <a:gd name="connsiteX0" fmla="*/ 0 w 1888333"/>
              <a:gd name="connsiteY0" fmla="*/ 17706 h 17706"/>
              <a:gd name="connsiteX1" fmla="*/ 1888333 w 1888333"/>
              <a:gd name="connsiteY1" fmla="*/ 0 h 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8333" h="17706">
                <a:moveTo>
                  <a:pt x="0" y="17706"/>
                </a:moveTo>
                <a:lnTo>
                  <a:pt x="1888333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87664" y="1575965"/>
            <a:ext cx="30156" cy="1737744"/>
          </a:xfrm>
          <a:custGeom>
            <a:avLst/>
            <a:gdLst>
              <a:gd name="connsiteX0" fmla="*/ 0 w 522514"/>
              <a:gd name="connsiteY0" fmla="*/ 0 h 1814286"/>
              <a:gd name="connsiteX1" fmla="*/ 522514 w 522514"/>
              <a:gd name="connsiteY1" fmla="*/ 1814286 h 1814286"/>
              <a:gd name="connsiteX0" fmla="*/ 77857 w 77857"/>
              <a:gd name="connsiteY0" fmla="*/ 0 h 1629732"/>
              <a:gd name="connsiteX1" fmla="*/ 0 w 77857"/>
              <a:gd name="connsiteY1" fmla="*/ 1629732 h 1629732"/>
              <a:gd name="connsiteX0" fmla="*/ 0 w 30156"/>
              <a:gd name="connsiteY0" fmla="*/ 0 h 1737744"/>
              <a:gd name="connsiteX1" fmla="*/ 30156 w 30156"/>
              <a:gd name="connsiteY1" fmla="*/ 1737744 h 17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56" h="1737744">
                <a:moveTo>
                  <a:pt x="0" y="0"/>
                </a:moveTo>
                <a:lnTo>
                  <a:pt x="30156" y="173774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77208" y="4153036"/>
            <a:ext cx="1785257" cy="624114"/>
          </a:xfrm>
          <a:custGeom>
            <a:avLst/>
            <a:gdLst>
              <a:gd name="connsiteX0" fmla="*/ 0 w 1785257"/>
              <a:gd name="connsiteY0" fmla="*/ 0 h 624114"/>
              <a:gd name="connsiteX1" fmla="*/ 1785257 w 1785257"/>
              <a:gd name="connsiteY1" fmla="*/ 624114 h 62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5257" h="624114">
                <a:moveTo>
                  <a:pt x="0" y="0"/>
                </a:moveTo>
                <a:lnTo>
                  <a:pt x="1785257" y="6241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45710" y="3296693"/>
            <a:ext cx="960411" cy="845048"/>
          </a:xfrm>
          <a:custGeom>
            <a:avLst/>
            <a:gdLst>
              <a:gd name="connsiteX0" fmla="*/ 856343 w 856343"/>
              <a:gd name="connsiteY0" fmla="*/ 1480457 h 1480457"/>
              <a:gd name="connsiteX1" fmla="*/ 0 w 856343"/>
              <a:gd name="connsiteY1" fmla="*/ 0 h 1480457"/>
              <a:gd name="connsiteX0" fmla="*/ 0 w 960411"/>
              <a:gd name="connsiteY0" fmla="*/ 845048 h 845048"/>
              <a:gd name="connsiteX1" fmla="*/ 960411 w 960411"/>
              <a:gd name="connsiteY1" fmla="*/ 0 h 84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0411" h="845048">
                <a:moveTo>
                  <a:pt x="0" y="845048"/>
                </a:moveTo>
                <a:lnTo>
                  <a:pt x="960411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73503" y="154957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3793783" y="1333549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G</a:t>
            </a:r>
          </a:p>
        </p:txBody>
      </p:sp>
      <p:sp>
        <p:nvSpPr>
          <p:cNvPr id="14" name="Oval 13"/>
          <p:cNvSpPr/>
          <p:nvPr/>
        </p:nvSpPr>
        <p:spPr>
          <a:xfrm>
            <a:off x="2857679" y="2185644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1921575" y="3037739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B</a:t>
            </a:r>
          </a:p>
        </p:txBody>
      </p:sp>
      <p:sp>
        <p:nvSpPr>
          <p:cNvPr id="16" name="Oval 15"/>
          <p:cNvSpPr/>
          <p:nvPr/>
        </p:nvSpPr>
        <p:spPr>
          <a:xfrm>
            <a:off x="985471" y="388983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F</a:t>
            </a:r>
          </a:p>
        </p:txBody>
      </p:sp>
      <p:sp>
        <p:nvSpPr>
          <p:cNvPr id="17" name="Oval 16"/>
          <p:cNvSpPr/>
          <p:nvPr/>
        </p:nvSpPr>
        <p:spPr>
          <a:xfrm>
            <a:off x="3829787" y="3025677"/>
            <a:ext cx="540000" cy="540000"/>
          </a:xfrm>
          <a:prstGeom prst="ellips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cs typeface="David" pitchFamily="2" charset="-79"/>
              </a:rPr>
              <a:t>E</a:t>
            </a:r>
          </a:p>
        </p:txBody>
      </p:sp>
      <p:sp>
        <p:nvSpPr>
          <p:cNvPr id="18" name="Oval 17"/>
          <p:cNvSpPr/>
          <p:nvPr/>
        </p:nvSpPr>
        <p:spPr>
          <a:xfrm>
            <a:off x="2893683" y="3877772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D</a:t>
            </a:r>
          </a:p>
        </p:txBody>
      </p:sp>
      <p:sp>
        <p:nvSpPr>
          <p:cNvPr id="19" name="Oval 18"/>
          <p:cNvSpPr/>
          <p:nvPr/>
        </p:nvSpPr>
        <p:spPr>
          <a:xfrm>
            <a:off x="4693883" y="4501841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H</a:t>
            </a:r>
            <a:endParaRPr lang="en-US" b="1" dirty="0">
              <a:cs typeface="Arial" pitchFamily="34" charset="0"/>
            </a:endParaRPr>
          </a:p>
        </p:txBody>
      </p:sp>
      <p:grpSp>
        <p:nvGrpSpPr>
          <p:cNvPr id="20" name="Group 63"/>
          <p:cNvGrpSpPr/>
          <p:nvPr/>
        </p:nvGrpSpPr>
        <p:grpSpPr>
          <a:xfrm>
            <a:off x="6840252" y="1230440"/>
            <a:ext cx="936104" cy="3926752"/>
            <a:chOff x="7632340" y="1331476"/>
            <a:chExt cx="936104" cy="3926752"/>
          </a:xfrm>
        </p:grpSpPr>
        <p:sp>
          <p:nvSpPr>
            <p:cNvPr id="21" name="Down Arrow 20"/>
            <p:cNvSpPr/>
            <p:nvPr/>
          </p:nvSpPr>
          <p:spPr>
            <a:xfrm rot="10800000">
              <a:off x="7866367" y="453814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32340" y="1966788"/>
              <a:ext cx="936104" cy="2823388"/>
            </a:xfrm>
            <a:prstGeom prst="rect">
              <a:avLst/>
            </a:prstGeom>
            <a:solidFill>
              <a:srgbClr val="558ED5">
                <a:alpha val="50196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93069" y="1331476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Queue</a:t>
              </a:r>
              <a:endParaRPr lang="en-US" dirty="0"/>
            </a:p>
          </p:txBody>
        </p:sp>
        <p:sp>
          <p:nvSpPr>
            <p:cNvPr id="24" name="Down Arrow 23"/>
            <p:cNvSpPr/>
            <p:nvPr/>
          </p:nvSpPr>
          <p:spPr>
            <a:xfrm rot="10800000">
              <a:off x="7866366" y="170080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1161" y="1441804"/>
            <a:ext cx="1428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9652" y="371703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7151682" y="2401838"/>
            <a:ext cx="324128" cy="43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5000"/>
              </a:lnSpc>
            </a:pPr>
            <a:r>
              <a:rPr lang="en-US" b="1" dirty="0" smtClean="0"/>
              <a:t>H</a:t>
            </a:r>
            <a:endParaRPr lang="en-US" b="1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756" y="2888940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3476" y="2048725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7964" y="119675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4386" y="3904028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9972" y="2903454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55602" y="4401108"/>
            <a:ext cx="20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3341535" y="5543944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dirty="0" smtClean="0"/>
              <a:t>האלגוריתם כבר ביקר ב </a:t>
            </a:r>
            <a:r>
              <a:rPr lang="en-US" dirty="0" smtClean="0"/>
              <a:t>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1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דוגמת הרצה</a:t>
            </a:r>
            <a:endParaRPr lang="he-IL" dirty="0"/>
          </a:p>
        </p:txBody>
      </p:sp>
      <p:sp>
        <p:nvSpPr>
          <p:cNvPr id="3" name="Freeform 2"/>
          <p:cNvSpPr/>
          <p:nvPr/>
        </p:nvSpPr>
        <p:spPr>
          <a:xfrm>
            <a:off x="1262100" y="3313710"/>
            <a:ext cx="2855719" cy="853278"/>
          </a:xfrm>
          <a:custGeom>
            <a:avLst/>
            <a:gdLst>
              <a:gd name="connsiteX0" fmla="*/ 0 w 2757714"/>
              <a:gd name="connsiteY0" fmla="*/ 943429 h 943429"/>
              <a:gd name="connsiteX1" fmla="*/ 2757714 w 2757714"/>
              <a:gd name="connsiteY1" fmla="*/ 0 h 943429"/>
              <a:gd name="connsiteX0" fmla="*/ 0 w 2855719"/>
              <a:gd name="connsiteY0" fmla="*/ 853278 h 853278"/>
              <a:gd name="connsiteX1" fmla="*/ 2855719 w 2855719"/>
              <a:gd name="connsiteY1" fmla="*/ 0 h 85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719" h="853278">
                <a:moveTo>
                  <a:pt x="0" y="853278"/>
                </a:moveTo>
                <a:lnTo>
                  <a:pt x="2855719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42864" y="1779165"/>
            <a:ext cx="304800" cy="2409371"/>
          </a:xfrm>
          <a:custGeom>
            <a:avLst/>
            <a:gdLst>
              <a:gd name="connsiteX0" fmla="*/ 0 w 304800"/>
              <a:gd name="connsiteY0" fmla="*/ 2409371 h 2409371"/>
              <a:gd name="connsiteX1" fmla="*/ 304800 w 304800"/>
              <a:gd name="connsiteY1" fmla="*/ 0 h 240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2409371">
                <a:moveTo>
                  <a:pt x="0" y="2409371"/>
                </a:moveTo>
                <a:lnTo>
                  <a:pt x="30480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47664" y="1793679"/>
            <a:ext cx="653142" cy="1538515"/>
          </a:xfrm>
          <a:custGeom>
            <a:avLst/>
            <a:gdLst>
              <a:gd name="connsiteX0" fmla="*/ 653142 w 653142"/>
              <a:gd name="connsiteY0" fmla="*/ 1538515 h 1538515"/>
              <a:gd name="connsiteX1" fmla="*/ 0 w 653142"/>
              <a:gd name="connsiteY1" fmla="*/ 0 h 153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3142" h="1538515">
                <a:moveTo>
                  <a:pt x="653142" y="1538515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47664" y="1793679"/>
            <a:ext cx="1567542" cy="667657"/>
          </a:xfrm>
          <a:custGeom>
            <a:avLst/>
            <a:gdLst>
              <a:gd name="connsiteX0" fmla="*/ 1567542 w 1567542"/>
              <a:gd name="connsiteY0" fmla="*/ 667657 h 667657"/>
              <a:gd name="connsiteX1" fmla="*/ 0 w 1567542"/>
              <a:gd name="connsiteY1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7542" h="667657">
                <a:moveTo>
                  <a:pt x="1567542" y="667657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47664" y="1590480"/>
            <a:ext cx="2525485" cy="217714"/>
          </a:xfrm>
          <a:custGeom>
            <a:avLst/>
            <a:gdLst>
              <a:gd name="connsiteX0" fmla="*/ 2525485 w 2525485"/>
              <a:gd name="connsiteY0" fmla="*/ 0 h 217714"/>
              <a:gd name="connsiteX1" fmla="*/ 0 w 2525485"/>
              <a:gd name="connsiteY1" fmla="*/ 217714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5485" h="217714">
                <a:moveTo>
                  <a:pt x="2525485" y="0"/>
                </a:moveTo>
                <a:lnTo>
                  <a:pt x="0" y="2177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57378" y="4141802"/>
            <a:ext cx="1888333" cy="17706"/>
          </a:xfrm>
          <a:custGeom>
            <a:avLst/>
            <a:gdLst>
              <a:gd name="connsiteX0" fmla="*/ 0 w 2409371"/>
              <a:gd name="connsiteY0" fmla="*/ 0 h 101600"/>
              <a:gd name="connsiteX1" fmla="*/ 2409371 w 2409371"/>
              <a:gd name="connsiteY1" fmla="*/ 101600 h 101600"/>
              <a:gd name="connsiteX0" fmla="*/ 0 w 1816325"/>
              <a:gd name="connsiteY0" fmla="*/ 53711 h 53711"/>
              <a:gd name="connsiteX1" fmla="*/ 1816325 w 1816325"/>
              <a:gd name="connsiteY1" fmla="*/ 0 h 53711"/>
              <a:gd name="connsiteX0" fmla="*/ 0 w 1888333"/>
              <a:gd name="connsiteY0" fmla="*/ 17706 h 17706"/>
              <a:gd name="connsiteX1" fmla="*/ 1888333 w 1888333"/>
              <a:gd name="connsiteY1" fmla="*/ 0 h 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8333" h="17706">
                <a:moveTo>
                  <a:pt x="0" y="17706"/>
                </a:moveTo>
                <a:lnTo>
                  <a:pt x="1888333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87664" y="1575965"/>
            <a:ext cx="30156" cy="1737744"/>
          </a:xfrm>
          <a:custGeom>
            <a:avLst/>
            <a:gdLst>
              <a:gd name="connsiteX0" fmla="*/ 0 w 522514"/>
              <a:gd name="connsiteY0" fmla="*/ 0 h 1814286"/>
              <a:gd name="connsiteX1" fmla="*/ 522514 w 522514"/>
              <a:gd name="connsiteY1" fmla="*/ 1814286 h 1814286"/>
              <a:gd name="connsiteX0" fmla="*/ 77857 w 77857"/>
              <a:gd name="connsiteY0" fmla="*/ 0 h 1629732"/>
              <a:gd name="connsiteX1" fmla="*/ 0 w 77857"/>
              <a:gd name="connsiteY1" fmla="*/ 1629732 h 1629732"/>
              <a:gd name="connsiteX0" fmla="*/ 0 w 30156"/>
              <a:gd name="connsiteY0" fmla="*/ 0 h 1737744"/>
              <a:gd name="connsiteX1" fmla="*/ 30156 w 30156"/>
              <a:gd name="connsiteY1" fmla="*/ 1737744 h 17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56" h="1737744">
                <a:moveTo>
                  <a:pt x="0" y="0"/>
                </a:moveTo>
                <a:lnTo>
                  <a:pt x="30156" y="1737744"/>
                </a:lnTo>
              </a:path>
            </a:pathLst>
          </a:cu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77208" y="4153036"/>
            <a:ext cx="1785257" cy="624114"/>
          </a:xfrm>
          <a:custGeom>
            <a:avLst/>
            <a:gdLst>
              <a:gd name="connsiteX0" fmla="*/ 0 w 1785257"/>
              <a:gd name="connsiteY0" fmla="*/ 0 h 624114"/>
              <a:gd name="connsiteX1" fmla="*/ 1785257 w 1785257"/>
              <a:gd name="connsiteY1" fmla="*/ 624114 h 62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5257" h="624114">
                <a:moveTo>
                  <a:pt x="0" y="0"/>
                </a:moveTo>
                <a:lnTo>
                  <a:pt x="1785257" y="6241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45710" y="3296693"/>
            <a:ext cx="960411" cy="845048"/>
          </a:xfrm>
          <a:custGeom>
            <a:avLst/>
            <a:gdLst>
              <a:gd name="connsiteX0" fmla="*/ 856343 w 856343"/>
              <a:gd name="connsiteY0" fmla="*/ 1480457 h 1480457"/>
              <a:gd name="connsiteX1" fmla="*/ 0 w 856343"/>
              <a:gd name="connsiteY1" fmla="*/ 0 h 1480457"/>
              <a:gd name="connsiteX0" fmla="*/ 0 w 960411"/>
              <a:gd name="connsiteY0" fmla="*/ 845048 h 845048"/>
              <a:gd name="connsiteX1" fmla="*/ 960411 w 960411"/>
              <a:gd name="connsiteY1" fmla="*/ 0 h 84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0411" h="845048">
                <a:moveTo>
                  <a:pt x="0" y="845048"/>
                </a:moveTo>
                <a:lnTo>
                  <a:pt x="960411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73503" y="154957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3793783" y="1333549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G</a:t>
            </a:r>
          </a:p>
        </p:txBody>
      </p:sp>
      <p:sp>
        <p:nvSpPr>
          <p:cNvPr id="14" name="Oval 13"/>
          <p:cNvSpPr/>
          <p:nvPr/>
        </p:nvSpPr>
        <p:spPr>
          <a:xfrm>
            <a:off x="2857679" y="2185644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1921575" y="3037739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B</a:t>
            </a:r>
          </a:p>
        </p:txBody>
      </p:sp>
      <p:sp>
        <p:nvSpPr>
          <p:cNvPr id="16" name="Oval 15"/>
          <p:cNvSpPr/>
          <p:nvPr/>
        </p:nvSpPr>
        <p:spPr>
          <a:xfrm>
            <a:off x="985471" y="388983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F</a:t>
            </a:r>
          </a:p>
        </p:txBody>
      </p:sp>
      <p:sp>
        <p:nvSpPr>
          <p:cNvPr id="17" name="Oval 16"/>
          <p:cNvSpPr/>
          <p:nvPr/>
        </p:nvSpPr>
        <p:spPr>
          <a:xfrm>
            <a:off x="3829787" y="3025677"/>
            <a:ext cx="540000" cy="540000"/>
          </a:xfrm>
          <a:prstGeom prst="ellips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cs typeface="David" pitchFamily="2" charset="-79"/>
              </a:rPr>
              <a:t>E</a:t>
            </a:r>
          </a:p>
        </p:txBody>
      </p:sp>
      <p:sp>
        <p:nvSpPr>
          <p:cNvPr id="18" name="Oval 17"/>
          <p:cNvSpPr/>
          <p:nvPr/>
        </p:nvSpPr>
        <p:spPr>
          <a:xfrm>
            <a:off x="2893683" y="3877772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D</a:t>
            </a:r>
          </a:p>
        </p:txBody>
      </p:sp>
      <p:sp>
        <p:nvSpPr>
          <p:cNvPr id="19" name="Oval 18"/>
          <p:cNvSpPr/>
          <p:nvPr/>
        </p:nvSpPr>
        <p:spPr>
          <a:xfrm>
            <a:off x="4693883" y="4501841"/>
            <a:ext cx="540000" cy="54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Arial" pitchFamily="34" charset="0"/>
              </a:rPr>
              <a:t>H</a:t>
            </a:r>
            <a:endParaRPr lang="en-US" b="1" dirty="0">
              <a:cs typeface="Arial" pitchFamily="34" charset="0"/>
            </a:endParaRPr>
          </a:p>
        </p:txBody>
      </p:sp>
      <p:grpSp>
        <p:nvGrpSpPr>
          <p:cNvPr id="20" name="Group 63"/>
          <p:cNvGrpSpPr/>
          <p:nvPr/>
        </p:nvGrpSpPr>
        <p:grpSpPr>
          <a:xfrm>
            <a:off x="6840252" y="1230440"/>
            <a:ext cx="936104" cy="3926752"/>
            <a:chOff x="7632340" y="1331476"/>
            <a:chExt cx="936104" cy="3926752"/>
          </a:xfrm>
        </p:grpSpPr>
        <p:sp>
          <p:nvSpPr>
            <p:cNvPr id="21" name="Down Arrow 20"/>
            <p:cNvSpPr/>
            <p:nvPr/>
          </p:nvSpPr>
          <p:spPr>
            <a:xfrm rot="10800000">
              <a:off x="7866367" y="453814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32340" y="1966788"/>
              <a:ext cx="936104" cy="2823388"/>
            </a:xfrm>
            <a:prstGeom prst="rect">
              <a:avLst/>
            </a:prstGeom>
            <a:solidFill>
              <a:srgbClr val="558ED5">
                <a:alpha val="50196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93069" y="1331476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Queue</a:t>
              </a:r>
              <a:endParaRPr lang="en-US" dirty="0"/>
            </a:p>
          </p:txBody>
        </p:sp>
        <p:sp>
          <p:nvSpPr>
            <p:cNvPr id="24" name="Down Arrow 23"/>
            <p:cNvSpPr/>
            <p:nvPr/>
          </p:nvSpPr>
          <p:spPr>
            <a:xfrm rot="10800000">
              <a:off x="7866366" y="170080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1161" y="1441804"/>
            <a:ext cx="1428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9652" y="371703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7151682" y="2401838"/>
            <a:ext cx="324128" cy="43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5000"/>
              </a:lnSpc>
            </a:pPr>
            <a:r>
              <a:rPr lang="en-US" b="1" dirty="0" smtClean="0"/>
              <a:t>H</a:t>
            </a:r>
            <a:endParaRPr lang="en-US" b="1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756" y="2888940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3476" y="2048725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7964" y="119675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4386" y="3904028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9972" y="2903454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55602" y="4401108"/>
            <a:ext cx="20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3341535" y="5543944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dirty="0" smtClean="0"/>
              <a:t>האלגוריתם כבר ביקר ב </a:t>
            </a:r>
            <a:r>
              <a:rPr lang="en-US" dirty="0" smtClean="0"/>
              <a:t>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1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דוגמת הרצה</a:t>
            </a:r>
            <a:endParaRPr lang="he-IL" dirty="0"/>
          </a:p>
        </p:txBody>
      </p:sp>
      <p:sp>
        <p:nvSpPr>
          <p:cNvPr id="3" name="Freeform 2"/>
          <p:cNvSpPr/>
          <p:nvPr/>
        </p:nvSpPr>
        <p:spPr>
          <a:xfrm>
            <a:off x="1262100" y="3313710"/>
            <a:ext cx="2855719" cy="853278"/>
          </a:xfrm>
          <a:custGeom>
            <a:avLst/>
            <a:gdLst>
              <a:gd name="connsiteX0" fmla="*/ 0 w 2757714"/>
              <a:gd name="connsiteY0" fmla="*/ 943429 h 943429"/>
              <a:gd name="connsiteX1" fmla="*/ 2757714 w 2757714"/>
              <a:gd name="connsiteY1" fmla="*/ 0 h 943429"/>
              <a:gd name="connsiteX0" fmla="*/ 0 w 2855719"/>
              <a:gd name="connsiteY0" fmla="*/ 853278 h 853278"/>
              <a:gd name="connsiteX1" fmla="*/ 2855719 w 2855719"/>
              <a:gd name="connsiteY1" fmla="*/ 0 h 85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719" h="853278">
                <a:moveTo>
                  <a:pt x="0" y="853278"/>
                </a:moveTo>
                <a:lnTo>
                  <a:pt x="2855719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42864" y="1779165"/>
            <a:ext cx="304800" cy="2409371"/>
          </a:xfrm>
          <a:custGeom>
            <a:avLst/>
            <a:gdLst>
              <a:gd name="connsiteX0" fmla="*/ 0 w 304800"/>
              <a:gd name="connsiteY0" fmla="*/ 2409371 h 2409371"/>
              <a:gd name="connsiteX1" fmla="*/ 304800 w 304800"/>
              <a:gd name="connsiteY1" fmla="*/ 0 h 240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2409371">
                <a:moveTo>
                  <a:pt x="0" y="2409371"/>
                </a:moveTo>
                <a:lnTo>
                  <a:pt x="30480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47664" y="1793679"/>
            <a:ext cx="653142" cy="1538515"/>
          </a:xfrm>
          <a:custGeom>
            <a:avLst/>
            <a:gdLst>
              <a:gd name="connsiteX0" fmla="*/ 653142 w 653142"/>
              <a:gd name="connsiteY0" fmla="*/ 1538515 h 1538515"/>
              <a:gd name="connsiteX1" fmla="*/ 0 w 653142"/>
              <a:gd name="connsiteY1" fmla="*/ 0 h 153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3142" h="1538515">
                <a:moveTo>
                  <a:pt x="653142" y="1538515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47664" y="1793679"/>
            <a:ext cx="1567542" cy="667657"/>
          </a:xfrm>
          <a:custGeom>
            <a:avLst/>
            <a:gdLst>
              <a:gd name="connsiteX0" fmla="*/ 1567542 w 1567542"/>
              <a:gd name="connsiteY0" fmla="*/ 667657 h 667657"/>
              <a:gd name="connsiteX1" fmla="*/ 0 w 1567542"/>
              <a:gd name="connsiteY1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7542" h="667657">
                <a:moveTo>
                  <a:pt x="1567542" y="667657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47664" y="1590480"/>
            <a:ext cx="2525485" cy="217714"/>
          </a:xfrm>
          <a:custGeom>
            <a:avLst/>
            <a:gdLst>
              <a:gd name="connsiteX0" fmla="*/ 2525485 w 2525485"/>
              <a:gd name="connsiteY0" fmla="*/ 0 h 217714"/>
              <a:gd name="connsiteX1" fmla="*/ 0 w 2525485"/>
              <a:gd name="connsiteY1" fmla="*/ 217714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5485" h="217714">
                <a:moveTo>
                  <a:pt x="2525485" y="0"/>
                </a:moveTo>
                <a:lnTo>
                  <a:pt x="0" y="2177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57378" y="4141802"/>
            <a:ext cx="1888333" cy="17706"/>
          </a:xfrm>
          <a:custGeom>
            <a:avLst/>
            <a:gdLst>
              <a:gd name="connsiteX0" fmla="*/ 0 w 2409371"/>
              <a:gd name="connsiteY0" fmla="*/ 0 h 101600"/>
              <a:gd name="connsiteX1" fmla="*/ 2409371 w 2409371"/>
              <a:gd name="connsiteY1" fmla="*/ 101600 h 101600"/>
              <a:gd name="connsiteX0" fmla="*/ 0 w 1816325"/>
              <a:gd name="connsiteY0" fmla="*/ 53711 h 53711"/>
              <a:gd name="connsiteX1" fmla="*/ 1816325 w 1816325"/>
              <a:gd name="connsiteY1" fmla="*/ 0 h 53711"/>
              <a:gd name="connsiteX0" fmla="*/ 0 w 1888333"/>
              <a:gd name="connsiteY0" fmla="*/ 17706 h 17706"/>
              <a:gd name="connsiteX1" fmla="*/ 1888333 w 1888333"/>
              <a:gd name="connsiteY1" fmla="*/ 0 h 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8333" h="17706">
                <a:moveTo>
                  <a:pt x="0" y="17706"/>
                </a:moveTo>
                <a:lnTo>
                  <a:pt x="1888333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87664" y="1575965"/>
            <a:ext cx="30156" cy="1737744"/>
          </a:xfrm>
          <a:custGeom>
            <a:avLst/>
            <a:gdLst>
              <a:gd name="connsiteX0" fmla="*/ 0 w 522514"/>
              <a:gd name="connsiteY0" fmla="*/ 0 h 1814286"/>
              <a:gd name="connsiteX1" fmla="*/ 522514 w 522514"/>
              <a:gd name="connsiteY1" fmla="*/ 1814286 h 1814286"/>
              <a:gd name="connsiteX0" fmla="*/ 77857 w 77857"/>
              <a:gd name="connsiteY0" fmla="*/ 0 h 1629732"/>
              <a:gd name="connsiteX1" fmla="*/ 0 w 77857"/>
              <a:gd name="connsiteY1" fmla="*/ 1629732 h 1629732"/>
              <a:gd name="connsiteX0" fmla="*/ 0 w 30156"/>
              <a:gd name="connsiteY0" fmla="*/ 0 h 1737744"/>
              <a:gd name="connsiteX1" fmla="*/ 30156 w 30156"/>
              <a:gd name="connsiteY1" fmla="*/ 1737744 h 17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56" h="1737744">
                <a:moveTo>
                  <a:pt x="0" y="0"/>
                </a:moveTo>
                <a:lnTo>
                  <a:pt x="30156" y="173774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77208" y="4153036"/>
            <a:ext cx="1785257" cy="624114"/>
          </a:xfrm>
          <a:custGeom>
            <a:avLst/>
            <a:gdLst>
              <a:gd name="connsiteX0" fmla="*/ 0 w 1785257"/>
              <a:gd name="connsiteY0" fmla="*/ 0 h 624114"/>
              <a:gd name="connsiteX1" fmla="*/ 1785257 w 1785257"/>
              <a:gd name="connsiteY1" fmla="*/ 624114 h 62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5257" h="624114">
                <a:moveTo>
                  <a:pt x="0" y="0"/>
                </a:moveTo>
                <a:lnTo>
                  <a:pt x="1785257" y="6241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45710" y="3296693"/>
            <a:ext cx="960411" cy="845048"/>
          </a:xfrm>
          <a:custGeom>
            <a:avLst/>
            <a:gdLst>
              <a:gd name="connsiteX0" fmla="*/ 856343 w 856343"/>
              <a:gd name="connsiteY0" fmla="*/ 1480457 h 1480457"/>
              <a:gd name="connsiteX1" fmla="*/ 0 w 856343"/>
              <a:gd name="connsiteY1" fmla="*/ 0 h 1480457"/>
              <a:gd name="connsiteX0" fmla="*/ 0 w 960411"/>
              <a:gd name="connsiteY0" fmla="*/ 845048 h 845048"/>
              <a:gd name="connsiteX1" fmla="*/ 960411 w 960411"/>
              <a:gd name="connsiteY1" fmla="*/ 0 h 84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0411" h="845048">
                <a:moveTo>
                  <a:pt x="0" y="845048"/>
                </a:moveTo>
                <a:lnTo>
                  <a:pt x="960411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73503" y="154957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3793783" y="1333549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G</a:t>
            </a:r>
          </a:p>
        </p:txBody>
      </p:sp>
      <p:sp>
        <p:nvSpPr>
          <p:cNvPr id="14" name="Oval 13"/>
          <p:cNvSpPr/>
          <p:nvPr/>
        </p:nvSpPr>
        <p:spPr>
          <a:xfrm>
            <a:off x="2857679" y="2185644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1921575" y="3037739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B</a:t>
            </a:r>
          </a:p>
        </p:txBody>
      </p:sp>
      <p:sp>
        <p:nvSpPr>
          <p:cNvPr id="16" name="Oval 15"/>
          <p:cNvSpPr/>
          <p:nvPr/>
        </p:nvSpPr>
        <p:spPr>
          <a:xfrm>
            <a:off x="985471" y="388983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F</a:t>
            </a:r>
          </a:p>
        </p:txBody>
      </p:sp>
      <p:sp>
        <p:nvSpPr>
          <p:cNvPr id="17" name="Oval 16"/>
          <p:cNvSpPr/>
          <p:nvPr/>
        </p:nvSpPr>
        <p:spPr>
          <a:xfrm>
            <a:off x="3829787" y="3025677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E</a:t>
            </a:r>
          </a:p>
        </p:txBody>
      </p:sp>
      <p:sp>
        <p:nvSpPr>
          <p:cNvPr id="18" name="Oval 17"/>
          <p:cNvSpPr/>
          <p:nvPr/>
        </p:nvSpPr>
        <p:spPr>
          <a:xfrm>
            <a:off x="2893683" y="3877772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D</a:t>
            </a:r>
          </a:p>
        </p:txBody>
      </p:sp>
      <p:sp>
        <p:nvSpPr>
          <p:cNvPr id="19" name="Oval 18"/>
          <p:cNvSpPr/>
          <p:nvPr/>
        </p:nvSpPr>
        <p:spPr>
          <a:xfrm>
            <a:off x="4693883" y="4501841"/>
            <a:ext cx="540000" cy="540000"/>
          </a:xfrm>
          <a:prstGeom prst="ellips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cs typeface="David" pitchFamily="2" charset="-79"/>
              </a:rPr>
              <a:t>H</a:t>
            </a:r>
          </a:p>
        </p:txBody>
      </p:sp>
      <p:grpSp>
        <p:nvGrpSpPr>
          <p:cNvPr id="20" name="Group 63"/>
          <p:cNvGrpSpPr/>
          <p:nvPr/>
        </p:nvGrpSpPr>
        <p:grpSpPr>
          <a:xfrm>
            <a:off x="6840252" y="1230440"/>
            <a:ext cx="936104" cy="3926752"/>
            <a:chOff x="7632340" y="1331476"/>
            <a:chExt cx="936104" cy="3926752"/>
          </a:xfrm>
        </p:grpSpPr>
        <p:sp>
          <p:nvSpPr>
            <p:cNvPr id="21" name="Down Arrow 20"/>
            <p:cNvSpPr/>
            <p:nvPr/>
          </p:nvSpPr>
          <p:spPr>
            <a:xfrm rot="10800000">
              <a:off x="7866367" y="453814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32340" y="1966788"/>
              <a:ext cx="936104" cy="2823388"/>
            </a:xfrm>
            <a:prstGeom prst="rect">
              <a:avLst/>
            </a:prstGeom>
            <a:solidFill>
              <a:srgbClr val="558ED5">
                <a:alpha val="50196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93069" y="1331476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Queue</a:t>
              </a:r>
              <a:endParaRPr lang="en-US" dirty="0"/>
            </a:p>
          </p:txBody>
        </p:sp>
        <p:sp>
          <p:nvSpPr>
            <p:cNvPr id="24" name="Down Arrow 23"/>
            <p:cNvSpPr/>
            <p:nvPr/>
          </p:nvSpPr>
          <p:spPr>
            <a:xfrm rot="10800000">
              <a:off x="7866366" y="170080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1161" y="1441804"/>
            <a:ext cx="1428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9652" y="371703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756" y="2888940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3476" y="2048725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7964" y="119675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4386" y="3904028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9972" y="2903454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55602" y="4401108"/>
            <a:ext cx="20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3607633" y="5543944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dirty="0" smtClean="0"/>
              <a:t>H</a:t>
            </a:r>
            <a:r>
              <a:rPr lang="he-IL" dirty="0" smtClean="0"/>
              <a:t> יוצא מראש התור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1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דוגמת הרצה</a:t>
            </a:r>
            <a:endParaRPr lang="he-IL" dirty="0"/>
          </a:p>
        </p:txBody>
      </p:sp>
      <p:sp>
        <p:nvSpPr>
          <p:cNvPr id="3" name="Freeform 2"/>
          <p:cNvSpPr/>
          <p:nvPr/>
        </p:nvSpPr>
        <p:spPr>
          <a:xfrm>
            <a:off x="1262100" y="3313710"/>
            <a:ext cx="2855719" cy="853278"/>
          </a:xfrm>
          <a:custGeom>
            <a:avLst/>
            <a:gdLst>
              <a:gd name="connsiteX0" fmla="*/ 0 w 2757714"/>
              <a:gd name="connsiteY0" fmla="*/ 943429 h 943429"/>
              <a:gd name="connsiteX1" fmla="*/ 2757714 w 2757714"/>
              <a:gd name="connsiteY1" fmla="*/ 0 h 943429"/>
              <a:gd name="connsiteX0" fmla="*/ 0 w 2855719"/>
              <a:gd name="connsiteY0" fmla="*/ 853278 h 853278"/>
              <a:gd name="connsiteX1" fmla="*/ 2855719 w 2855719"/>
              <a:gd name="connsiteY1" fmla="*/ 0 h 85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719" h="853278">
                <a:moveTo>
                  <a:pt x="0" y="853278"/>
                </a:moveTo>
                <a:lnTo>
                  <a:pt x="2855719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42864" y="1779165"/>
            <a:ext cx="304800" cy="2409371"/>
          </a:xfrm>
          <a:custGeom>
            <a:avLst/>
            <a:gdLst>
              <a:gd name="connsiteX0" fmla="*/ 0 w 304800"/>
              <a:gd name="connsiteY0" fmla="*/ 2409371 h 2409371"/>
              <a:gd name="connsiteX1" fmla="*/ 304800 w 304800"/>
              <a:gd name="connsiteY1" fmla="*/ 0 h 240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2409371">
                <a:moveTo>
                  <a:pt x="0" y="2409371"/>
                </a:moveTo>
                <a:lnTo>
                  <a:pt x="30480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47664" y="1793679"/>
            <a:ext cx="653142" cy="1538515"/>
          </a:xfrm>
          <a:custGeom>
            <a:avLst/>
            <a:gdLst>
              <a:gd name="connsiteX0" fmla="*/ 653142 w 653142"/>
              <a:gd name="connsiteY0" fmla="*/ 1538515 h 1538515"/>
              <a:gd name="connsiteX1" fmla="*/ 0 w 653142"/>
              <a:gd name="connsiteY1" fmla="*/ 0 h 153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3142" h="1538515">
                <a:moveTo>
                  <a:pt x="653142" y="1538515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47664" y="1793679"/>
            <a:ext cx="1567542" cy="667657"/>
          </a:xfrm>
          <a:custGeom>
            <a:avLst/>
            <a:gdLst>
              <a:gd name="connsiteX0" fmla="*/ 1567542 w 1567542"/>
              <a:gd name="connsiteY0" fmla="*/ 667657 h 667657"/>
              <a:gd name="connsiteX1" fmla="*/ 0 w 1567542"/>
              <a:gd name="connsiteY1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7542" h="667657">
                <a:moveTo>
                  <a:pt x="1567542" y="667657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47664" y="1590480"/>
            <a:ext cx="2525485" cy="217714"/>
          </a:xfrm>
          <a:custGeom>
            <a:avLst/>
            <a:gdLst>
              <a:gd name="connsiteX0" fmla="*/ 2525485 w 2525485"/>
              <a:gd name="connsiteY0" fmla="*/ 0 h 217714"/>
              <a:gd name="connsiteX1" fmla="*/ 0 w 2525485"/>
              <a:gd name="connsiteY1" fmla="*/ 217714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5485" h="217714">
                <a:moveTo>
                  <a:pt x="2525485" y="0"/>
                </a:moveTo>
                <a:lnTo>
                  <a:pt x="0" y="2177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57378" y="4141802"/>
            <a:ext cx="1888333" cy="17706"/>
          </a:xfrm>
          <a:custGeom>
            <a:avLst/>
            <a:gdLst>
              <a:gd name="connsiteX0" fmla="*/ 0 w 2409371"/>
              <a:gd name="connsiteY0" fmla="*/ 0 h 101600"/>
              <a:gd name="connsiteX1" fmla="*/ 2409371 w 2409371"/>
              <a:gd name="connsiteY1" fmla="*/ 101600 h 101600"/>
              <a:gd name="connsiteX0" fmla="*/ 0 w 1816325"/>
              <a:gd name="connsiteY0" fmla="*/ 53711 h 53711"/>
              <a:gd name="connsiteX1" fmla="*/ 1816325 w 1816325"/>
              <a:gd name="connsiteY1" fmla="*/ 0 h 53711"/>
              <a:gd name="connsiteX0" fmla="*/ 0 w 1888333"/>
              <a:gd name="connsiteY0" fmla="*/ 17706 h 17706"/>
              <a:gd name="connsiteX1" fmla="*/ 1888333 w 1888333"/>
              <a:gd name="connsiteY1" fmla="*/ 0 h 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8333" h="17706">
                <a:moveTo>
                  <a:pt x="0" y="17706"/>
                </a:moveTo>
                <a:lnTo>
                  <a:pt x="1888333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87664" y="1575965"/>
            <a:ext cx="30156" cy="1737744"/>
          </a:xfrm>
          <a:custGeom>
            <a:avLst/>
            <a:gdLst>
              <a:gd name="connsiteX0" fmla="*/ 0 w 522514"/>
              <a:gd name="connsiteY0" fmla="*/ 0 h 1814286"/>
              <a:gd name="connsiteX1" fmla="*/ 522514 w 522514"/>
              <a:gd name="connsiteY1" fmla="*/ 1814286 h 1814286"/>
              <a:gd name="connsiteX0" fmla="*/ 77857 w 77857"/>
              <a:gd name="connsiteY0" fmla="*/ 0 h 1629732"/>
              <a:gd name="connsiteX1" fmla="*/ 0 w 77857"/>
              <a:gd name="connsiteY1" fmla="*/ 1629732 h 1629732"/>
              <a:gd name="connsiteX0" fmla="*/ 0 w 30156"/>
              <a:gd name="connsiteY0" fmla="*/ 0 h 1737744"/>
              <a:gd name="connsiteX1" fmla="*/ 30156 w 30156"/>
              <a:gd name="connsiteY1" fmla="*/ 1737744 h 17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56" h="1737744">
                <a:moveTo>
                  <a:pt x="0" y="0"/>
                </a:moveTo>
                <a:lnTo>
                  <a:pt x="30156" y="173774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77208" y="4153036"/>
            <a:ext cx="1785257" cy="624114"/>
          </a:xfrm>
          <a:custGeom>
            <a:avLst/>
            <a:gdLst>
              <a:gd name="connsiteX0" fmla="*/ 0 w 1785257"/>
              <a:gd name="connsiteY0" fmla="*/ 0 h 624114"/>
              <a:gd name="connsiteX1" fmla="*/ 1785257 w 1785257"/>
              <a:gd name="connsiteY1" fmla="*/ 624114 h 62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5257" h="624114">
                <a:moveTo>
                  <a:pt x="0" y="0"/>
                </a:moveTo>
                <a:lnTo>
                  <a:pt x="1785257" y="624114"/>
                </a:lnTo>
              </a:path>
            </a:pathLst>
          </a:cu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45710" y="3296693"/>
            <a:ext cx="960411" cy="845048"/>
          </a:xfrm>
          <a:custGeom>
            <a:avLst/>
            <a:gdLst>
              <a:gd name="connsiteX0" fmla="*/ 856343 w 856343"/>
              <a:gd name="connsiteY0" fmla="*/ 1480457 h 1480457"/>
              <a:gd name="connsiteX1" fmla="*/ 0 w 856343"/>
              <a:gd name="connsiteY1" fmla="*/ 0 h 1480457"/>
              <a:gd name="connsiteX0" fmla="*/ 0 w 960411"/>
              <a:gd name="connsiteY0" fmla="*/ 845048 h 845048"/>
              <a:gd name="connsiteX1" fmla="*/ 960411 w 960411"/>
              <a:gd name="connsiteY1" fmla="*/ 0 h 84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0411" h="845048">
                <a:moveTo>
                  <a:pt x="0" y="845048"/>
                </a:moveTo>
                <a:lnTo>
                  <a:pt x="960411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73503" y="154957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3793783" y="1333549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G</a:t>
            </a:r>
          </a:p>
        </p:txBody>
      </p:sp>
      <p:sp>
        <p:nvSpPr>
          <p:cNvPr id="14" name="Oval 13"/>
          <p:cNvSpPr/>
          <p:nvPr/>
        </p:nvSpPr>
        <p:spPr>
          <a:xfrm>
            <a:off x="2857679" y="2185644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1921575" y="3037739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B</a:t>
            </a:r>
          </a:p>
        </p:txBody>
      </p:sp>
      <p:sp>
        <p:nvSpPr>
          <p:cNvPr id="16" name="Oval 15"/>
          <p:cNvSpPr/>
          <p:nvPr/>
        </p:nvSpPr>
        <p:spPr>
          <a:xfrm>
            <a:off x="985471" y="388983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F</a:t>
            </a:r>
          </a:p>
        </p:txBody>
      </p:sp>
      <p:sp>
        <p:nvSpPr>
          <p:cNvPr id="17" name="Oval 16"/>
          <p:cNvSpPr/>
          <p:nvPr/>
        </p:nvSpPr>
        <p:spPr>
          <a:xfrm>
            <a:off x="3829787" y="3025677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E</a:t>
            </a:r>
          </a:p>
        </p:txBody>
      </p:sp>
      <p:sp>
        <p:nvSpPr>
          <p:cNvPr id="18" name="Oval 17"/>
          <p:cNvSpPr/>
          <p:nvPr/>
        </p:nvSpPr>
        <p:spPr>
          <a:xfrm>
            <a:off x="2893683" y="3877772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D</a:t>
            </a:r>
          </a:p>
        </p:txBody>
      </p:sp>
      <p:sp>
        <p:nvSpPr>
          <p:cNvPr id="19" name="Oval 18"/>
          <p:cNvSpPr/>
          <p:nvPr/>
        </p:nvSpPr>
        <p:spPr>
          <a:xfrm>
            <a:off x="4693883" y="4501841"/>
            <a:ext cx="540000" cy="540000"/>
          </a:xfrm>
          <a:prstGeom prst="ellips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cs typeface="David" pitchFamily="2" charset="-79"/>
              </a:rPr>
              <a:t>H</a:t>
            </a:r>
          </a:p>
        </p:txBody>
      </p:sp>
      <p:grpSp>
        <p:nvGrpSpPr>
          <p:cNvPr id="20" name="Group 63"/>
          <p:cNvGrpSpPr/>
          <p:nvPr/>
        </p:nvGrpSpPr>
        <p:grpSpPr>
          <a:xfrm>
            <a:off x="6840252" y="1230440"/>
            <a:ext cx="936104" cy="3926752"/>
            <a:chOff x="7632340" y="1331476"/>
            <a:chExt cx="936104" cy="3926752"/>
          </a:xfrm>
        </p:grpSpPr>
        <p:sp>
          <p:nvSpPr>
            <p:cNvPr id="21" name="Down Arrow 20"/>
            <p:cNvSpPr/>
            <p:nvPr/>
          </p:nvSpPr>
          <p:spPr>
            <a:xfrm rot="10800000">
              <a:off x="7866367" y="453814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32340" y="1966788"/>
              <a:ext cx="936104" cy="2823388"/>
            </a:xfrm>
            <a:prstGeom prst="rect">
              <a:avLst/>
            </a:prstGeom>
            <a:solidFill>
              <a:srgbClr val="558ED5">
                <a:alpha val="50196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93069" y="1331476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Queue</a:t>
              </a:r>
              <a:endParaRPr lang="en-US" dirty="0"/>
            </a:p>
          </p:txBody>
        </p:sp>
        <p:sp>
          <p:nvSpPr>
            <p:cNvPr id="24" name="Down Arrow 23"/>
            <p:cNvSpPr/>
            <p:nvPr/>
          </p:nvSpPr>
          <p:spPr>
            <a:xfrm rot="10800000">
              <a:off x="7866366" y="170080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1161" y="1441804"/>
            <a:ext cx="1428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9652" y="371703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756" y="2888940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3476" y="2048725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7964" y="119675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4386" y="3904028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9972" y="2903454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55602" y="4401108"/>
            <a:ext cx="20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3341535" y="5543944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dirty="0" smtClean="0"/>
              <a:t>האלגוריתם כבר ביקר ב </a:t>
            </a:r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1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דוגמת הרצה</a:t>
            </a:r>
            <a:endParaRPr lang="he-IL" dirty="0"/>
          </a:p>
        </p:txBody>
      </p:sp>
      <p:sp>
        <p:nvSpPr>
          <p:cNvPr id="3" name="Freeform 2"/>
          <p:cNvSpPr/>
          <p:nvPr/>
        </p:nvSpPr>
        <p:spPr>
          <a:xfrm>
            <a:off x="1262100" y="3313710"/>
            <a:ext cx="2855719" cy="853278"/>
          </a:xfrm>
          <a:custGeom>
            <a:avLst/>
            <a:gdLst>
              <a:gd name="connsiteX0" fmla="*/ 0 w 2757714"/>
              <a:gd name="connsiteY0" fmla="*/ 943429 h 943429"/>
              <a:gd name="connsiteX1" fmla="*/ 2757714 w 2757714"/>
              <a:gd name="connsiteY1" fmla="*/ 0 h 943429"/>
              <a:gd name="connsiteX0" fmla="*/ 0 w 2855719"/>
              <a:gd name="connsiteY0" fmla="*/ 853278 h 853278"/>
              <a:gd name="connsiteX1" fmla="*/ 2855719 w 2855719"/>
              <a:gd name="connsiteY1" fmla="*/ 0 h 85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719" h="853278">
                <a:moveTo>
                  <a:pt x="0" y="853278"/>
                </a:moveTo>
                <a:lnTo>
                  <a:pt x="2855719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42864" y="1779165"/>
            <a:ext cx="304800" cy="2409371"/>
          </a:xfrm>
          <a:custGeom>
            <a:avLst/>
            <a:gdLst>
              <a:gd name="connsiteX0" fmla="*/ 0 w 304800"/>
              <a:gd name="connsiteY0" fmla="*/ 2409371 h 2409371"/>
              <a:gd name="connsiteX1" fmla="*/ 304800 w 304800"/>
              <a:gd name="connsiteY1" fmla="*/ 0 h 240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2409371">
                <a:moveTo>
                  <a:pt x="0" y="2409371"/>
                </a:moveTo>
                <a:lnTo>
                  <a:pt x="30480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47664" y="1793679"/>
            <a:ext cx="653142" cy="1538515"/>
          </a:xfrm>
          <a:custGeom>
            <a:avLst/>
            <a:gdLst>
              <a:gd name="connsiteX0" fmla="*/ 653142 w 653142"/>
              <a:gd name="connsiteY0" fmla="*/ 1538515 h 1538515"/>
              <a:gd name="connsiteX1" fmla="*/ 0 w 653142"/>
              <a:gd name="connsiteY1" fmla="*/ 0 h 153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3142" h="1538515">
                <a:moveTo>
                  <a:pt x="653142" y="1538515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47664" y="1793679"/>
            <a:ext cx="1567542" cy="667657"/>
          </a:xfrm>
          <a:custGeom>
            <a:avLst/>
            <a:gdLst>
              <a:gd name="connsiteX0" fmla="*/ 1567542 w 1567542"/>
              <a:gd name="connsiteY0" fmla="*/ 667657 h 667657"/>
              <a:gd name="connsiteX1" fmla="*/ 0 w 1567542"/>
              <a:gd name="connsiteY1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7542" h="667657">
                <a:moveTo>
                  <a:pt x="1567542" y="667657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47664" y="1590480"/>
            <a:ext cx="2525485" cy="217714"/>
          </a:xfrm>
          <a:custGeom>
            <a:avLst/>
            <a:gdLst>
              <a:gd name="connsiteX0" fmla="*/ 2525485 w 2525485"/>
              <a:gd name="connsiteY0" fmla="*/ 0 h 217714"/>
              <a:gd name="connsiteX1" fmla="*/ 0 w 2525485"/>
              <a:gd name="connsiteY1" fmla="*/ 217714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5485" h="217714">
                <a:moveTo>
                  <a:pt x="2525485" y="0"/>
                </a:moveTo>
                <a:lnTo>
                  <a:pt x="0" y="2177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57378" y="4141802"/>
            <a:ext cx="1888333" cy="17706"/>
          </a:xfrm>
          <a:custGeom>
            <a:avLst/>
            <a:gdLst>
              <a:gd name="connsiteX0" fmla="*/ 0 w 2409371"/>
              <a:gd name="connsiteY0" fmla="*/ 0 h 101600"/>
              <a:gd name="connsiteX1" fmla="*/ 2409371 w 2409371"/>
              <a:gd name="connsiteY1" fmla="*/ 101600 h 101600"/>
              <a:gd name="connsiteX0" fmla="*/ 0 w 1816325"/>
              <a:gd name="connsiteY0" fmla="*/ 53711 h 53711"/>
              <a:gd name="connsiteX1" fmla="*/ 1816325 w 1816325"/>
              <a:gd name="connsiteY1" fmla="*/ 0 h 53711"/>
              <a:gd name="connsiteX0" fmla="*/ 0 w 1888333"/>
              <a:gd name="connsiteY0" fmla="*/ 17706 h 17706"/>
              <a:gd name="connsiteX1" fmla="*/ 1888333 w 1888333"/>
              <a:gd name="connsiteY1" fmla="*/ 0 h 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8333" h="17706">
                <a:moveTo>
                  <a:pt x="0" y="17706"/>
                </a:moveTo>
                <a:lnTo>
                  <a:pt x="1888333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87664" y="1575965"/>
            <a:ext cx="30156" cy="1737744"/>
          </a:xfrm>
          <a:custGeom>
            <a:avLst/>
            <a:gdLst>
              <a:gd name="connsiteX0" fmla="*/ 0 w 522514"/>
              <a:gd name="connsiteY0" fmla="*/ 0 h 1814286"/>
              <a:gd name="connsiteX1" fmla="*/ 522514 w 522514"/>
              <a:gd name="connsiteY1" fmla="*/ 1814286 h 1814286"/>
              <a:gd name="connsiteX0" fmla="*/ 77857 w 77857"/>
              <a:gd name="connsiteY0" fmla="*/ 0 h 1629732"/>
              <a:gd name="connsiteX1" fmla="*/ 0 w 77857"/>
              <a:gd name="connsiteY1" fmla="*/ 1629732 h 1629732"/>
              <a:gd name="connsiteX0" fmla="*/ 0 w 30156"/>
              <a:gd name="connsiteY0" fmla="*/ 0 h 1737744"/>
              <a:gd name="connsiteX1" fmla="*/ 30156 w 30156"/>
              <a:gd name="connsiteY1" fmla="*/ 1737744 h 17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56" h="1737744">
                <a:moveTo>
                  <a:pt x="0" y="0"/>
                </a:moveTo>
                <a:lnTo>
                  <a:pt x="30156" y="173774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77208" y="4153036"/>
            <a:ext cx="1785257" cy="624114"/>
          </a:xfrm>
          <a:custGeom>
            <a:avLst/>
            <a:gdLst>
              <a:gd name="connsiteX0" fmla="*/ 0 w 1785257"/>
              <a:gd name="connsiteY0" fmla="*/ 0 h 624114"/>
              <a:gd name="connsiteX1" fmla="*/ 1785257 w 1785257"/>
              <a:gd name="connsiteY1" fmla="*/ 624114 h 62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5257" h="624114">
                <a:moveTo>
                  <a:pt x="0" y="0"/>
                </a:moveTo>
                <a:lnTo>
                  <a:pt x="1785257" y="62411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45710" y="3296693"/>
            <a:ext cx="960411" cy="845048"/>
          </a:xfrm>
          <a:custGeom>
            <a:avLst/>
            <a:gdLst>
              <a:gd name="connsiteX0" fmla="*/ 856343 w 856343"/>
              <a:gd name="connsiteY0" fmla="*/ 1480457 h 1480457"/>
              <a:gd name="connsiteX1" fmla="*/ 0 w 856343"/>
              <a:gd name="connsiteY1" fmla="*/ 0 h 1480457"/>
              <a:gd name="connsiteX0" fmla="*/ 0 w 960411"/>
              <a:gd name="connsiteY0" fmla="*/ 845048 h 845048"/>
              <a:gd name="connsiteX1" fmla="*/ 960411 w 960411"/>
              <a:gd name="connsiteY1" fmla="*/ 0 h 84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0411" h="845048">
                <a:moveTo>
                  <a:pt x="0" y="845048"/>
                </a:moveTo>
                <a:lnTo>
                  <a:pt x="960411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73503" y="154957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3793783" y="1333549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G</a:t>
            </a:r>
          </a:p>
        </p:txBody>
      </p:sp>
      <p:sp>
        <p:nvSpPr>
          <p:cNvPr id="14" name="Oval 13"/>
          <p:cNvSpPr/>
          <p:nvPr/>
        </p:nvSpPr>
        <p:spPr>
          <a:xfrm>
            <a:off x="2857679" y="2185644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1921575" y="3037739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B</a:t>
            </a:r>
          </a:p>
        </p:txBody>
      </p:sp>
      <p:sp>
        <p:nvSpPr>
          <p:cNvPr id="16" name="Oval 15"/>
          <p:cNvSpPr/>
          <p:nvPr/>
        </p:nvSpPr>
        <p:spPr>
          <a:xfrm>
            <a:off x="985471" y="388983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F</a:t>
            </a:r>
          </a:p>
        </p:txBody>
      </p:sp>
      <p:sp>
        <p:nvSpPr>
          <p:cNvPr id="17" name="Oval 16"/>
          <p:cNvSpPr/>
          <p:nvPr/>
        </p:nvSpPr>
        <p:spPr>
          <a:xfrm>
            <a:off x="3829787" y="3025677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E</a:t>
            </a:r>
          </a:p>
        </p:txBody>
      </p:sp>
      <p:sp>
        <p:nvSpPr>
          <p:cNvPr id="18" name="Oval 17"/>
          <p:cNvSpPr/>
          <p:nvPr/>
        </p:nvSpPr>
        <p:spPr>
          <a:xfrm>
            <a:off x="2893683" y="3877772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D</a:t>
            </a:r>
          </a:p>
        </p:txBody>
      </p:sp>
      <p:sp>
        <p:nvSpPr>
          <p:cNvPr id="19" name="Oval 18"/>
          <p:cNvSpPr/>
          <p:nvPr/>
        </p:nvSpPr>
        <p:spPr>
          <a:xfrm>
            <a:off x="4693883" y="4501841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H</a:t>
            </a:r>
          </a:p>
        </p:txBody>
      </p:sp>
      <p:grpSp>
        <p:nvGrpSpPr>
          <p:cNvPr id="20" name="Group 63"/>
          <p:cNvGrpSpPr/>
          <p:nvPr/>
        </p:nvGrpSpPr>
        <p:grpSpPr>
          <a:xfrm>
            <a:off x="6840252" y="1230440"/>
            <a:ext cx="936104" cy="3926752"/>
            <a:chOff x="7632340" y="1331476"/>
            <a:chExt cx="936104" cy="3926752"/>
          </a:xfrm>
        </p:grpSpPr>
        <p:sp>
          <p:nvSpPr>
            <p:cNvPr id="21" name="Down Arrow 20"/>
            <p:cNvSpPr/>
            <p:nvPr/>
          </p:nvSpPr>
          <p:spPr>
            <a:xfrm rot="10800000">
              <a:off x="7866367" y="453814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32340" y="1966788"/>
              <a:ext cx="936104" cy="2823388"/>
            </a:xfrm>
            <a:prstGeom prst="rect">
              <a:avLst/>
            </a:prstGeom>
            <a:solidFill>
              <a:srgbClr val="558ED5">
                <a:alpha val="50196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93069" y="1331476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Queue</a:t>
              </a:r>
              <a:endParaRPr lang="en-US" dirty="0"/>
            </a:p>
          </p:txBody>
        </p:sp>
        <p:sp>
          <p:nvSpPr>
            <p:cNvPr id="24" name="Down Arrow 23"/>
            <p:cNvSpPr/>
            <p:nvPr/>
          </p:nvSpPr>
          <p:spPr>
            <a:xfrm rot="10800000">
              <a:off x="7866366" y="1700808"/>
              <a:ext cx="468052" cy="720080"/>
            </a:xfrm>
            <a:prstGeom prst="down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1161" y="1441804"/>
            <a:ext cx="1428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9652" y="371703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756" y="2888940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3476" y="2048725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7964" y="1196752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4386" y="3904028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9972" y="2903454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55602" y="4401108"/>
            <a:ext cx="20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3760720" y="5543944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dirty="0" smtClean="0"/>
              <a:t>סיום האלגוריתם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1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גרף השכבות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Content Placeholder 4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e-IL" dirty="0"/>
                  <a:t>כל צומת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he-IL" dirty="0"/>
                  <a:t> מחזיק בסיום האלגוריתם את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/>
                  <a:t>.</a:t>
                </a:r>
              </a:p>
              <a:p>
                <a:r>
                  <a:rPr lang="he-IL" dirty="0"/>
                  <a:t>עבור צמתים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he-IL" dirty="0"/>
                  <a:t> בלתי ישיגים מ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</m:oMath>
                </a14:m>
                <a:r>
                  <a:rPr lang="he-IL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=∞</m:t>
                    </m:r>
                  </m:oMath>
                </a14:m>
                <a:r>
                  <a:rPr lang="he-IL" dirty="0"/>
                  <a:t> .</a:t>
                </a:r>
              </a:p>
              <a:p>
                <a:endParaRPr lang="he-IL" b="1" u="sng" dirty="0"/>
              </a:p>
              <a:p>
                <a:endParaRPr lang="he-IL" b="1" u="sng" dirty="0" smtClean="0"/>
              </a:p>
              <a:p>
                <a:r>
                  <a:rPr lang="he-IL" b="1" u="sng" dirty="0" smtClean="0"/>
                  <a:t>עץ ה </a:t>
                </a:r>
                <a:r>
                  <a:rPr lang="en-US" b="1" u="sng" dirty="0" smtClean="0"/>
                  <a:t>BFS</a:t>
                </a:r>
                <a:r>
                  <a:rPr lang="he-IL" b="1" u="sng" dirty="0" smtClean="0"/>
                  <a:t> המתקבל</a:t>
                </a:r>
              </a:p>
              <a:p>
                <a:r>
                  <a:rPr lang="he-IL" b="1" dirty="0" smtClean="0"/>
                  <a:t>קשת עץ:</a:t>
                </a:r>
                <a:r>
                  <a:rPr lang="he-IL" dirty="0" smtClean="0"/>
                  <a:t> קשת אשר סריקתה גרמה לגילוי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he-IL" dirty="0" smtClean="0"/>
                  <a:t>צומת חדש בעץ סריקת ה </a:t>
                </a:r>
                <a:r>
                  <a:rPr lang="en-US" dirty="0" smtClean="0"/>
                  <a:t>BFS</a:t>
                </a:r>
                <a:r>
                  <a:rPr lang="he-IL" dirty="0" smtClean="0"/>
                  <a:t>.</a:t>
                </a:r>
              </a:p>
              <a:p>
                <a:endParaRPr lang="he-IL" u="sng" dirty="0" smtClean="0"/>
              </a:p>
              <a:p>
                <a:endParaRPr lang="he-IL" u="sng" dirty="0"/>
              </a:p>
              <a:p>
                <a:endParaRPr lang="he-IL" u="sng" dirty="0" smtClean="0"/>
              </a:p>
              <a:p>
                <a:endParaRPr lang="he-IL" u="sng" dirty="0" smtClean="0"/>
              </a:p>
              <a:p>
                <a:r>
                  <a:rPr lang="he-IL" b="1" u="sng" dirty="0" smtClean="0"/>
                  <a:t>גרף השכבות</a:t>
                </a:r>
                <a:endParaRPr lang="he-IL" dirty="0" smtClean="0"/>
              </a:p>
              <a:p>
                <a:r>
                  <a:rPr lang="he-IL" dirty="0" smtClean="0"/>
                  <a:t>לעיתים נוח להסתכל על עץ ה </a:t>
                </a:r>
                <a:r>
                  <a:rPr lang="en-US" dirty="0" smtClean="0"/>
                  <a:t>BFS</a:t>
                </a:r>
                <a:r>
                  <a:rPr lang="he-IL" dirty="0" smtClean="0"/>
                  <a:t> לפי רמותיו.</a:t>
                </a:r>
              </a:p>
              <a:p>
                <a:pPr marL="533400" indent="-285750">
                  <a:buFont typeface="Wingdings" pitchFamily="2" charset="2"/>
                  <a:buChar char="§"/>
                </a:pPr>
                <a:r>
                  <a:rPr lang="he-IL" sz="1600" dirty="0" smtClean="0">
                    <a:solidFill>
                      <a:srgbClr val="000099"/>
                    </a:solidFill>
                  </a:rPr>
                  <a:t>כל רמה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</a:rPr>
                  <a:t> מכילה את אוסף</a:t>
                </a:r>
                <a:r>
                  <a:rPr lang="he-IL" sz="1600" dirty="0">
                    <a:solidFill>
                      <a:srgbClr val="000099"/>
                    </a:solidFill>
                  </a:rPr>
                  <a:t> </a:t>
                </a:r>
                <a:r>
                  <a:rPr lang="he-IL" sz="1600" dirty="0" smtClean="0">
                    <a:solidFill>
                      <a:srgbClr val="000099"/>
                    </a:solidFill>
                  </a:rPr>
                  <a:t>הצמתים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</a:rPr>
                  <a:t> כך 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36"/>
          <p:cNvGrpSpPr/>
          <p:nvPr/>
        </p:nvGrpSpPr>
        <p:grpSpPr>
          <a:xfrm>
            <a:off x="313758" y="1297788"/>
            <a:ext cx="5173582" cy="3995800"/>
            <a:chOff x="313758" y="1297788"/>
            <a:chExt cx="5173582" cy="3995800"/>
          </a:xfrm>
        </p:grpSpPr>
        <p:sp>
          <p:nvSpPr>
            <p:cNvPr id="38" name="Rounded Rectangle 37"/>
            <p:cNvSpPr/>
            <p:nvPr/>
          </p:nvSpPr>
          <p:spPr>
            <a:xfrm rot="19068505">
              <a:off x="2438458" y="3296970"/>
              <a:ext cx="2452805" cy="864096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 rot="19068505">
              <a:off x="313758" y="2450042"/>
              <a:ext cx="4708840" cy="864096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443224" y="4249472"/>
              <a:ext cx="1044116" cy="104411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014580" y="1297788"/>
              <a:ext cx="1044116" cy="104411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Freeform 41"/>
          <p:cNvSpPr/>
          <p:nvPr/>
        </p:nvSpPr>
        <p:spPr>
          <a:xfrm>
            <a:off x="3131840" y="4149080"/>
            <a:ext cx="1584176" cy="540060"/>
          </a:xfrm>
          <a:custGeom>
            <a:avLst/>
            <a:gdLst>
              <a:gd name="connsiteX0" fmla="*/ 217715 w 217715"/>
              <a:gd name="connsiteY0" fmla="*/ 0 h 1799772"/>
              <a:gd name="connsiteX1" fmla="*/ 0 w 217715"/>
              <a:gd name="connsiteY1" fmla="*/ 1799772 h 1799772"/>
              <a:gd name="connsiteX0" fmla="*/ 1037423 w 1037423"/>
              <a:gd name="connsiteY0" fmla="*/ 0 h 217185"/>
              <a:gd name="connsiteX1" fmla="*/ 0 w 1037423"/>
              <a:gd name="connsiteY1" fmla="*/ 217185 h 217185"/>
              <a:gd name="connsiteX0" fmla="*/ 0 w 1368152"/>
              <a:gd name="connsiteY0" fmla="*/ 468052 h 468052"/>
              <a:gd name="connsiteX1" fmla="*/ 1368152 w 1368152"/>
              <a:gd name="connsiteY1" fmla="*/ 0 h 468052"/>
              <a:gd name="connsiteX0" fmla="*/ 0 w 2340261"/>
              <a:gd name="connsiteY0" fmla="*/ 684076 h 684076"/>
              <a:gd name="connsiteX1" fmla="*/ 2340261 w 2340261"/>
              <a:gd name="connsiteY1" fmla="*/ 0 h 684076"/>
              <a:gd name="connsiteX0" fmla="*/ 0 w 2592288"/>
              <a:gd name="connsiteY0" fmla="*/ 792088 h 792088"/>
              <a:gd name="connsiteX1" fmla="*/ 2592288 w 2592288"/>
              <a:gd name="connsiteY1" fmla="*/ 0 h 792088"/>
              <a:gd name="connsiteX0" fmla="*/ 0 w 3708412"/>
              <a:gd name="connsiteY0" fmla="*/ 1224136 h 1224136"/>
              <a:gd name="connsiteX1" fmla="*/ 3708412 w 3708412"/>
              <a:gd name="connsiteY1" fmla="*/ 0 h 1224136"/>
              <a:gd name="connsiteX0" fmla="*/ 0 w 1332148"/>
              <a:gd name="connsiteY0" fmla="*/ 0 h 396044"/>
              <a:gd name="connsiteX1" fmla="*/ 1332148 w 1332148"/>
              <a:gd name="connsiteY1" fmla="*/ 396044 h 396044"/>
              <a:gd name="connsiteX0" fmla="*/ 0 w 1584176"/>
              <a:gd name="connsiteY0" fmla="*/ 0 h 540060"/>
              <a:gd name="connsiteX1" fmla="*/ 1584176 w 1584176"/>
              <a:gd name="connsiteY1" fmla="*/ 540060 h 54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4176" h="540060">
                <a:moveTo>
                  <a:pt x="0" y="0"/>
                </a:moveTo>
                <a:lnTo>
                  <a:pt x="1584176" y="540060"/>
                </a:lnTo>
              </a:path>
            </a:pathLst>
          </a:custGeom>
          <a:ln w="38100">
            <a:solidFill>
              <a:srgbClr val="CC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1274872" y="4149080"/>
            <a:ext cx="1620180" cy="0"/>
          </a:xfrm>
          <a:custGeom>
            <a:avLst/>
            <a:gdLst>
              <a:gd name="connsiteX0" fmla="*/ 217715 w 217715"/>
              <a:gd name="connsiteY0" fmla="*/ 0 h 1799772"/>
              <a:gd name="connsiteX1" fmla="*/ 0 w 217715"/>
              <a:gd name="connsiteY1" fmla="*/ 1799772 h 1799772"/>
              <a:gd name="connsiteX0" fmla="*/ 1037423 w 1037423"/>
              <a:gd name="connsiteY0" fmla="*/ 0 h 217185"/>
              <a:gd name="connsiteX1" fmla="*/ 0 w 1037423"/>
              <a:gd name="connsiteY1" fmla="*/ 217185 h 217185"/>
              <a:gd name="connsiteX0" fmla="*/ 0 w 1368152"/>
              <a:gd name="connsiteY0" fmla="*/ 468052 h 468052"/>
              <a:gd name="connsiteX1" fmla="*/ 1368152 w 1368152"/>
              <a:gd name="connsiteY1" fmla="*/ 0 h 468052"/>
              <a:gd name="connsiteX0" fmla="*/ 0 w 2340261"/>
              <a:gd name="connsiteY0" fmla="*/ 684076 h 684076"/>
              <a:gd name="connsiteX1" fmla="*/ 2340261 w 2340261"/>
              <a:gd name="connsiteY1" fmla="*/ 0 h 684076"/>
              <a:gd name="connsiteX0" fmla="*/ 0 w 2592288"/>
              <a:gd name="connsiteY0" fmla="*/ 792088 h 792088"/>
              <a:gd name="connsiteX1" fmla="*/ 2592288 w 2592288"/>
              <a:gd name="connsiteY1" fmla="*/ 0 h 792088"/>
              <a:gd name="connsiteX0" fmla="*/ 0 w 2744688"/>
              <a:gd name="connsiteY0" fmla="*/ 639688 h 639688"/>
              <a:gd name="connsiteX1" fmla="*/ 2744688 w 2744688"/>
              <a:gd name="connsiteY1" fmla="*/ 0 h 639688"/>
              <a:gd name="connsiteX0" fmla="*/ 0 w 1620180"/>
              <a:gd name="connsiteY0" fmla="*/ 0 h 0"/>
              <a:gd name="connsiteX1" fmla="*/ 1620180 w 16201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0180">
                <a:moveTo>
                  <a:pt x="0" y="0"/>
                </a:moveTo>
                <a:lnTo>
                  <a:pt x="1620180" y="0"/>
                </a:lnTo>
              </a:path>
            </a:pathLst>
          </a:custGeom>
          <a:ln w="38100">
            <a:solidFill>
              <a:srgbClr val="CC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1259632" y="3356992"/>
            <a:ext cx="2592288" cy="792088"/>
          </a:xfrm>
          <a:custGeom>
            <a:avLst/>
            <a:gdLst>
              <a:gd name="connsiteX0" fmla="*/ 217715 w 217715"/>
              <a:gd name="connsiteY0" fmla="*/ 0 h 1799772"/>
              <a:gd name="connsiteX1" fmla="*/ 0 w 217715"/>
              <a:gd name="connsiteY1" fmla="*/ 1799772 h 1799772"/>
              <a:gd name="connsiteX0" fmla="*/ 1037423 w 1037423"/>
              <a:gd name="connsiteY0" fmla="*/ 0 h 217185"/>
              <a:gd name="connsiteX1" fmla="*/ 0 w 1037423"/>
              <a:gd name="connsiteY1" fmla="*/ 217185 h 217185"/>
              <a:gd name="connsiteX0" fmla="*/ 0 w 1368152"/>
              <a:gd name="connsiteY0" fmla="*/ 468052 h 468052"/>
              <a:gd name="connsiteX1" fmla="*/ 1368152 w 1368152"/>
              <a:gd name="connsiteY1" fmla="*/ 0 h 468052"/>
              <a:gd name="connsiteX0" fmla="*/ 0 w 2340261"/>
              <a:gd name="connsiteY0" fmla="*/ 684076 h 684076"/>
              <a:gd name="connsiteX1" fmla="*/ 2340261 w 2340261"/>
              <a:gd name="connsiteY1" fmla="*/ 0 h 684076"/>
              <a:gd name="connsiteX0" fmla="*/ 0 w 2592288"/>
              <a:gd name="connsiteY0" fmla="*/ 792088 h 792088"/>
              <a:gd name="connsiteX1" fmla="*/ 2592288 w 2592288"/>
              <a:gd name="connsiteY1" fmla="*/ 0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92288" h="792088">
                <a:moveTo>
                  <a:pt x="0" y="792088"/>
                </a:moveTo>
                <a:lnTo>
                  <a:pt x="2592288" y="0"/>
                </a:lnTo>
              </a:path>
            </a:pathLst>
          </a:custGeom>
          <a:ln w="38100">
            <a:solidFill>
              <a:srgbClr val="CC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1547664" y="1628800"/>
            <a:ext cx="2268252" cy="180020"/>
          </a:xfrm>
          <a:custGeom>
            <a:avLst/>
            <a:gdLst>
              <a:gd name="connsiteX0" fmla="*/ 217715 w 217715"/>
              <a:gd name="connsiteY0" fmla="*/ 0 h 1799772"/>
              <a:gd name="connsiteX1" fmla="*/ 0 w 217715"/>
              <a:gd name="connsiteY1" fmla="*/ 1799772 h 1799772"/>
              <a:gd name="connsiteX0" fmla="*/ 103493 w 103493"/>
              <a:gd name="connsiteY0" fmla="*/ 0 h 2161401"/>
              <a:gd name="connsiteX1" fmla="*/ 0 w 103493"/>
              <a:gd name="connsiteY1" fmla="*/ 2161401 h 2161401"/>
              <a:gd name="connsiteX0" fmla="*/ 0 w 504056"/>
              <a:gd name="connsiteY0" fmla="*/ 0 h 1224137"/>
              <a:gd name="connsiteX1" fmla="*/ 504056 w 504056"/>
              <a:gd name="connsiteY1" fmla="*/ 1224137 h 1224137"/>
              <a:gd name="connsiteX0" fmla="*/ 0 w 684075"/>
              <a:gd name="connsiteY0" fmla="*/ 0 h 756085"/>
              <a:gd name="connsiteX1" fmla="*/ 684075 w 684075"/>
              <a:gd name="connsiteY1" fmla="*/ 756085 h 756085"/>
              <a:gd name="connsiteX0" fmla="*/ 0 w 540059"/>
              <a:gd name="connsiteY0" fmla="*/ 0 h 1188133"/>
              <a:gd name="connsiteX1" fmla="*/ 540059 w 540059"/>
              <a:gd name="connsiteY1" fmla="*/ 1188133 h 1188133"/>
              <a:gd name="connsiteX0" fmla="*/ 0 w 432048"/>
              <a:gd name="connsiteY0" fmla="*/ 0 h 972108"/>
              <a:gd name="connsiteX1" fmla="*/ 432048 w 432048"/>
              <a:gd name="connsiteY1" fmla="*/ 972108 h 972108"/>
              <a:gd name="connsiteX0" fmla="*/ 0 w 468053"/>
              <a:gd name="connsiteY0" fmla="*/ 0 h 1080121"/>
              <a:gd name="connsiteX1" fmla="*/ 468053 w 468053"/>
              <a:gd name="connsiteY1" fmla="*/ 1080121 h 1080121"/>
              <a:gd name="connsiteX0" fmla="*/ 0 w 900101"/>
              <a:gd name="connsiteY0" fmla="*/ 0 h 1260141"/>
              <a:gd name="connsiteX1" fmla="*/ 900101 w 900101"/>
              <a:gd name="connsiteY1" fmla="*/ 1260141 h 1260141"/>
              <a:gd name="connsiteX0" fmla="*/ 0 w 1260140"/>
              <a:gd name="connsiteY0" fmla="*/ 0 h 720080"/>
              <a:gd name="connsiteX1" fmla="*/ 1260140 w 1260140"/>
              <a:gd name="connsiteY1" fmla="*/ 720080 h 720080"/>
              <a:gd name="connsiteX0" fmla="*/ 0 w 1332147"/>
              <a:gd name="connsiteY0" fmla="*/ 0 h 540060"/>
              <a:gd name="connsiteX1" fmla="*/ 1332147 w 1332147"/>
              <a:gd name="connsiteY1" fmla="*/ 540060 h 540060"/>
              <a:gd name="connsiteX0" fmla="*/ 0 w 1484548"/>
              <a:gd name="connsiteY0" fmla="*/ 0 h 692460"/>
              <a:gd name="connsiteX1" fmla="*/ 1484548 w 1484548"/>
              <a:gd name="connsiteY1" fmla="*/ 692460 h 692460"/>
              <a:gd name="connsiteX0" fmla="*/ 0 w 2268252"/>
              <a:gd name="connsiteY0" fmla="*/ 180020 h 180020"/>
              <a:gd name="connsiteX1" fmla="*/ 2268252 w 2268252"/>
              <a:gd name="connsiteY1" fmla="*/ 0 h 18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68252" h="180020">
                <a:moveTo>
                  <a:pt x="0" y="180020"/>
                </a:moveTo>
                <a:lnTo>
                  <a:pt x="2268252" y="0"/>
                </a:lnTo>
              </a:path>
            </a:pathLst>
          </a:custGeom>
          <a:ln w="38100">
            <a:solidFill>
              <a:srgbClr val="CC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1547665" y="1808820"/>
            <a:ext cx="1332147" cy="540060"/>
          </a:xfrm>
          <a:custGeom>
            <a:avLst/>
            <a:gdLst>
              <a:gd name="connsiteX0" fmla="*/ 217715 w 217715"/>
              <a:gd name="connsiteY0" fmla="*/ 0 h 1799772"/>
              <a:gd name="connsiteX1" fmla="*/ 0 w 217715"/>
              <a:gd name="connsiteY1" fmla="*/ 1799772 h 1799772"/>
              <a:gd name="connsiteX0" fmla="*/ 103493 w 103493"/>
              <a:gd name="connsiteY0" fmla="*/ 0 h 2161401"/>
              <a:gd name="connsiteX1" fmla="*/ 0 w 103493"/>
              <a:gd name="connsiteY1" fmla="*/ 2161401 h 2161401"/>
              <a:gd name="connsiteX0" fmla="*/ 0 w 504056"/>
              <a:gd name="connsiteY0" fmla="*/ 0 h 1224137"/>
              <a:gd name="connsiteX1" fmla="*/ 504056 w 504056"/>
              <a:gd name="connsiteY1" fmla="*/ 1224137 h 1224137"/>
              <a:gd name="connsiteX0" fmla="*/ 0 w 684075"/>
              <a:gd name="connsiteY0" fmla="*/ 0 h 756085"/>
              <a:gd name="connsiteX1" fmla="*/ 684075 w 684075"/>
              <a:gd name="connsiteY1" fmla="*/ 756085 h 756085"/>
              <a:gd name="connsiteX0" fmla="*/ 0 w 540059"/>
              <a:gd name="connsiteY0" fmla="*/ 0 h 1188133"/>
              <a:gd name="connsiteX1" fmla="*/ 540059 w 540059"/>
              <a:gd name="connsiteY1" fmla="*/ 1188133 h 1188133"/>
              <a:gd name="connsiteX0" fmla="*/ 0 w 432048"/>
              <a:gd name="connsiteY0" fmla="*/ 0 h 972108"/>
              <a:gd name="connsiteX1" fmla="*/ 432048 w 432048"/>
              <a:gd name="connsiteY1" fmla="*/ 972108 h 972108"/>
              <a:gd name="connsiteX0" fmla="*/ 0 w 468053"/>
              <a:gd name="connsiteY0" fmla="*/ 0 h 1080121"/>
              <a:gd name="connsiteX1" fmla="*/ 468053 w 468053"/>
              <a:gd name="connsiteY1" fmla="*/ 1080121 h 1080121"/>
              <a:gd name="connsiteX0" fmla="*/ 0 w 900101"/>
              <a:gd name="connsiteY0" fmla="*/ 0 h 1260141"/>
              <a:gd name="connsiteX1" fmla="*/ 900101 w 900101"/>
              <a:gd name="connsiteY1" fmla="*/ 1260141 h 1260141"/>
              <a:gd name="connsiteX0" fmla="*/ 0 w 1260140"/>
              <a:gd name="connsiteY0" fmla="*/ 0 h 720080"/>
              <a:gd name="connsiteX1" fmla="*/ 1260140 w 1260140"/>
              <a:gd name="connsiteY1" fmla="*/ 720080 h 720080"/>
              <a:gd name="connsiteX0" fmla="*/ 0 w 1332147"/>
              <a:gd name="connsiteY0" fmla="*/ 0 h 540060"/>
              <a:gd name="connsiteX1" fmla="*/ 1332147 w 1332147"/>
              <a:gd name="connsiteY1" fmla="*/ 540060 h 54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2147" h="540060">
                <a:moveTo>
                  <a:pt x="0" y="0"/>
                </a:moveTo>
                <a:lnTo>
                  <a:pt x="1332147" y="540060"/>
                </a:lnTo>
              </a:path>
            </a:pathLst>
          </a:custGeom>
          <a:ln w="38100">
            <a:solidFill>
              <a:srgbClr val="CC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619671" y="1988839"/>
            <a:ext cx="468053" cy="1080121"/>
          </a:xfrm>
          <a:custGeom>
            <a:avLst/>
            <a:gdLst>
              <a:gd name="connsiteX0" fmla="*/ 217715 w 217715"/>
              <a:gd name="connsiteY0" fmla="*/ 0 h 1799772"/>
              <a:gd name="connsiteX1" fmla="*/ 0 w 217715"/>
              <a:gd name="connsiteY1" fmla="*/ 1799772 h 1799772"/>
              <a:gd name="connsiteX0" fmla="*/ 103493 w 103493"/>
              <a:gd name="connsiteY0" fmla="*/ 0 h 2161401"/>
              <a:gd name="connsiteX1" fmla="*/ 0 w 103493"/>
              <a:gd name="connsiteY1" fmla="*/ 2161401 h 2161401"/>
              <a:gd name="connsiteX0" fmla="*/ 0 w 504056"/>
              <a:gd name="connsiteY0" fmla="*/ 0 h 1224137"/>
              <a:gd name="connsiteX1" fmla="*/ 504056 w 504056"/>
              <a:gd name="connsiteY1" fmla="*/ 1224137 h 1224137"/>
              <a:gd name="connsiteX0" fmla="*/ 0 w 684075"/>
              <a:gd name="connsiteY0" fmla="*/ 0 h 756085"/>
              <a:gd name="connsiteX1" fmla="*/ 684075 w 684075"/>
              <a:gd name="connsiteY1" fmla="*/ 756085 h 756085"/>
              <a:gd name="connsiteX0" fmla="*/ 0 w 540059"/>
              <a:gd name="connsiteY0" fmla="*/ 0 h 1188133"/>
              <a:gd name="connsiteX1" fmla="*/ 540059 w 540059"/>
              <a:gd name="connsiteY1" fmla="*/ 1188133 h 1188133"/>
              <a:gd name="connsiteX0" fmla="*/ 0 w 432048"/>
              <a:gd name="connsiteY0" fmla="*/ 0 h 972108"/>
              <a:gd name="connsiteX1" fmla="*/ 432048 w 432048"/>
              <a:gd name="connsiteY1" fmla="*/ 972108 h 972108"/>
              <a:gd name="connsiteX0" fmla="*/ 0 w 468053"/>
              <a:gd name="connsiteY0" fmla="*/ 0 h 1080121"/>
              <a:gd name="connsiteX1" fmla="*/ 468053 w 468053"/>
              <a:gd name="connsiteY1" fmla="*/ 1080121 h 108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8053" h="1080121">
                <a:moveTo>
                  <a:pt x="0" y="0"/>
                </a:moveTo>
                <a:lnTo>
                  <a:pt x="468053" y="1080121"/>
                </a:lnTo>
              </a:path>
            </a:pathLst>
          </a:custGeom>
          <a:ln w="38100">
            <a:solidFill>
              <a:srgbClr val="CC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4087664" y="1575965"/>
            <a:ext cx="30156" cy="1737744"/>
          </a:xfrm>
          <a:custGeom>
            <a:avLst/>
            <a:gdLst>
              <a:gd name="connsiteX0" fmla="*/ 0 w 522514"/>
              <a:gd name="connsiteY0" fmla="*/ 0 h 1814286"/>
              <a:gd name="connsiteX1" fmla="*/ 522514 w 522514"/>
              <a:gd name="connsiteY1" fmla="*/ 1814286 h 1814286"/>
              <a:gd name="connsiteX0" fmla="*/ 77857 w 77857"/>
              <a:gd name="connsiteY0" fmla="*/ 0 h 1629732"/>
              <a:gd name="connsiteX1" fmla="*/ 0 w 77857"/>
              <a:gd name="connsiteY1" fmla="*/ 1629732 h 1629732"/>
              <a:gd name="connsiteX0" fmla="*/ 0 w 30156"/>
              <a:gd name="connsiteY0" fmla="*/ 0 h 1737744"/>
              <a:gd name="connsiteX1" fmla="*/ 30156 w 30156"/>
              <a:gd name="connsiteY1" fmla="*/ 1737744 h 17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56" h="1737744">
                <a:moveTo>
                  <a:pt x="0" y="0"/>
                </a:moveTo>
                <a:lnTo>
                  <a:pt x="30156" y="173774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3145710" y="3296693"/>
            <a:ext cx="960411" cy="845048"/>
          </a:xfrm>
          <a:custGeom>
            <a:avLst/>
            <a:gdLst>
              <a:gd name="connsiteX0" fmla="*/ 856343 w 856343"/>
              <a:gd name="connsiteY0" fmla="*/ 1480457 h 1480457"/>
              <a:gd name="connsiteX1" fmla="*/ 0 w 856343"/>
              <a:gd name="connsiteY1" fmla="*/ 0 h 1480457"/>
              <a:gd name="connsiteX0" fmla="*/ 0 w 960411"/>
              <a:gd name="connsiteY0" fmla="*/ 845048 h 845048"/>
              <a:gd name="connsiteX1" fmla="*/ 960411 w 960411"/>
              <a:gd name="connsiteY1" fmla="*/ 0 h 84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0411" h="845048">
                <a:moveTo>
                  <a:pt x="0" y="845048"/>
                </a:moveTo>
                <a:lnTo>
                  <a:pt x="960411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73503" y="154957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A</a:t>
            </a:r>
          </a:p>
        </p:txBody>
      </p:sp>
      <p:sp>
        <p:nvSpPr>
          <p:cNvPr id="51" name="Oval 50"/>
          <p:cNvSpPr/>
          <p:nvPr/>
        </p:nvSpPr>
        <p:spPr>
          <a:xfrm>
            <a:off x="3793783" y="1333549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G</a:t>
            </a:r>
          </a:p>
        </p:txBody>
      </p:sp>
      <p:sp>
        <p:nvSpPr>
          <p:cNvPr id="52" name="Oval 51"/>
          <p:cNvSpPr/>
          <p:nvPr/>
        </p:nvSpPr>
        <p:spPr>
          <a:xfrm>
            <a:off x="2857679" y="2185644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C</a:t>
            </a:r>
          </a:p>
        </p:txBody>
      </p:sp>
      <p:sp>
        <p:nvSpPr>
          <p:cNvPr id="53" name="Oval 52"/>
          <p:cNvSpPr/>
          <p:nvPr/>
        </p:nvSpPr>
        <p:spPr>
          <a:xfrm>
            <a:off x="1921575" y="3037739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B</a:t>
            </a:r>
          </a:p>
        </p:txBody>
      </p:sp>
      <p:sp>
        <p:nvSpPr>
          <p:cNvPr id="54" name="Oval 53"/>
          <p:cNvSpPr/>
          <p:nvPr/>
        </p:nvSpPr>
        <p:spPr>
          <a:xfrm>
            <a:off x="985471" y="388983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F</a:t>
            </a:r>
          </a:p>
        </p:txBody>
      </p:sp>
      <p:sp>
        <p:nvSpPr>
          <p:cNvPr id="55" name="Oval 54"/>
          <p:cNvSpPr/>
          <p:nvPr/>
        </p:nvSpPr>
        <p:spPr>
          <a:xfrm>
            <a:off x="3829787" y="3025677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E</a:t>
            </a:r>
          </a:p>
        </p:txBody>
      </p:sp>
      <p:sp>
        <p:nvSpPr>
          <p:cNvPr id="56" name="Oval 55"/>
          <p:cNvSpPr/>
          <p:nvPr/>
        </p:nvSpPr>
        <p:spPr>
          <a:xfrm>
            <a:off x="2893683" y="3877772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D</a:t>
            </a:r>
          </a:p>
        </p:txBody>
      </p:sp>
      <p:sp>
        <p:nvSpPr>
          <p:cNvPr id="57" name="Oval 56"/>
          <p:cNvSpPr/>
          <p:nvPr/>
        </p:nvSpPr>
        <p:spPr>
          <a:xfrm>
            <a:off x="4693883" y="4501841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5CEE5C">
                  <a:shade val="30000"/>
                  <a:satMod val="115000"/>
                </a:srgbClr>
              </a:gs>
              <a:gs pos="50000">
                <a:srgbClr val="5CEE5C">
                  <a:shade val="67500"/>
                  <a:satMod val="115000"/>
                </a:srgbClr>
              </a:gs>
              <a:gs pos="100000">
                <a:srgbClr val="5CEE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cs typeface="David" pitchFamily="2" charset="-79"/>
              </a:rPr>
              <a:t>H</a:t>
            </a:r>
          </a:p>
        </p:txBody>
      </p:sp>
      <p:grpSp>
        <p:nvGrpSpPr>
          <p:cNvPr id="3" name="Group 57"/>
          <p:cNvGrpSpPr/>
          <p:nvPr/>
        </p:nvGrpSpPr>
        <p:grpSpPr>
          <a:xfrm>
            <a:off x="1439652" y="1196752"/>
            <a:ext cx="3915975" cy="3432956"/>
            <a:chOff x="1439652" y="1196752"/>
            <a:chExt cx="3915975" cy="3432956"/>
          </a:xfrm>
        </p:grpSpPr>
        <p:pic>
          <p:nvPicPr>
            <p:cNvPr id="5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21161" y="1441804"/>
              <a:ext cx="142875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9652" y="3717032"/>
              <a:ext cx="15240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75756" y="2888940"/>
              <a:ext cx="15240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3476" y="2048725"/>
              <a:ext cx="15240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7964" y="1196752"/>
              <a:ext cx="15240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34386" y="3904028"/>
              <a:ext cx="19050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19972" y="2903454"/>
              <a:ext cx="19050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55602" y="4401108"/>
              <a:ext cx="2000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7" name="Freeform 66"/>
          <p:cNvSpPr/>
          <p:nvPr/>
        </p:nvSpPr>
        <p:spPr>
          <a:xfrm>
            <a:off x="1293945" y="2090057"/>
            <a:ext cx="217715" cy="1799772"/>
          </a:xfrm>
          <a:custGeom>
            <a:avLst/>
            <a:gdLst>
              <a:gd name="connsiteX0" fmla="*/ 217715 w 217715"/>
              <a:gd name="connsiteY0" fmla="*/ 0 h 1799772"/>
              <a:gd name="connsiteX1" fmla="*/ 0 w 217715"/>
              <a:gd name="connsiteY1" fmla="*/ 1799772 h 179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715" h="1799772">
                <a:moveTo>
                  <a:pt x="217715" y="0"/>
                </a:moveTo>
                <a:lnTo>
                  <a:pt x="0" y="1799772"/>
                </a:lnTo>
              </a:path>
            </a:pathLst>
          </a:custGeom>
          <a:ln w="38100">
            <a:solidFill>
              <a:srgbClr val="CC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239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1 – גרפים דו צדדיים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Content Placeholder 4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b="1" dirty="0">
                    <a:ea typeface="Calibri"/>
                  </a:rPr>
                  <a:t>הגדרה: </a:t>
                </a:r>
                <a:r>
                  <a:rPr lang="he-IL" dirty="0">
                    <a:ea typeface="Calibri"/>
                  </a:rPr>
                  <a:t>גרף לא מכוון</a:t>
                </a:r>
                <a:r>
                  <a:rPr lang="he-IL" dirty="0" smtClean="0"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𝐺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𝑉</m:t>
                        </m:r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dirty="0" smtClean="0">
                    <a:latin typeface="Arial"/>
                    <a:ea typeface="Times New Roman"/>
                    <a:cs typeface="Arial"/>
                  </a:rPr>
                  <a:t> </a:t>
                </a:r>
                <a:r>
                  <a:rPr lang="he-IL" dirty="0" smtClean="0">
                    <a:ea typeface="Calibri"/>
                  </a:rPr>
                  <a:t>יקרא </a:t>
                </a:r>
                <a:r>
                  <a:rPr lang="he-IL" dirty="0">
                    <a:ea typeface="Calibri"/>
                  </a:rPr>
                  <a:t>גרף דו-צדדי</a:t>
                </a:r>
                <a:r>
                  <a:rPr lang="en-US" dirty="0">
                    <a:latin typeface="Arial"/>
                    <a:ea typeface="Calibri"/>
                    <a:cs typeface="Arial"/>
                  </a:rPr>
                  <a:t> (</a:t>
                </a:r>
                <a:r>
                  <a:rPr lang="en-US" dirty="0">
                    <a:ea typeface="Calibri"/>
                    <a:cs typeface="Arial"/>
                  </a:rPr>
                  <a:t>Bipartite graph</a:t>
                </a:r>
                <a:r>
                  <a:rPr lang="en-US" dirty="0">
                    <a:latin typeface="Arial"/>
                    <a:ea typeface="Calibri"/>
                    <a:cs typeface="Arial"/>
                  </a:rPr>
                  <a:t>) </a:t>
                </a:r>
                <a:r>
                  <a:rPr lang="he-IL" dirty="0">
                    <a:ea typeface="Calibri"/>
                  </a:rPr>
                  <a:t>אם קיימת חלוקה של צמתי הגרף לקבוצות</a:t>
                </a:r>
                <a:r>
                  <a:rPr lang="he-IL" dirty="0" smtClean="0"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𝐿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,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𝑅</m:t>
                    </m:r>
                  </m:oMath>
                </a14:m>
                <a:r>
                  <a:rPr lang="he-IL" dirty="0" smtClean="0">
                    <a:latin typeface="Arial"/>
                    <a:ea typeface="Calibri"/>
                    <a:cs typeface="Arial"/>
                  </a:rPr>
                  <a:t> </a:t>
                </a:r>
                <a:r>
                  <a:rPr lang="he-IL" dirty="0" smtClean="0">
                    <a:latin typeface="Arial"/>
                    <a:ea typeface="Calibri"/>
                  </a:rPr>
                  <a:t>כך </a:t>
                </a:r>
                <a:r>
                  <a:rPr lang="he-IL" dirty="0">
                    <a:latin typeface="Arial"/>
                    <a:ea typeface="Calibri"/>
                  </a:rPr>
                  <a:t>ש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𝐿</m:t>
                        </m:r>
                      </m:e>
                    </m:d>
                  </m:oMath>
                </a14:m>
                <a:r>
                  <a:rPr lang="he-IL" dirty="0" smtClean="0">
                    <a:ea typeface="Calibri"/>
                  </a:rPr>
                  <a:t> </a:t>
                </a:r>
                <a:r>
                  <a:rPr lang="he-IL" dirty="0">
                    <a:ea typeface="Calibri"/>
                  </a:rPr>
                  <a:t>ו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𝑅</m:t>
                        </m:r>
                      </m:e>
                    </m:d>
                  </m:oMath>
                </a14:m>
                <a:r>
                  <a:rPr lang="he-IL" dirty="0" smtClean="0">
                    <a:ea typeface="Calibri"/>
                  </a:rPr>
                  <a:t> </a:t>
                </a:r>
                <a:r>
                  <a:rPr lang="he-IL" dirty="0">
                    <a:ea typeface="Calibri"/>
                  </a:rPr>
                  <a:t>הם גרפים חסרי קשתות.</a:t>
                </a:r>
                <a:endParaRPr lang="en-US" sz="11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𝐿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,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𝑅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היא חלוקה של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𝑉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. כלומר,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𝐿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∪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𝑅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𝑉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וגם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𝐿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∩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𝑅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=∅</m:t>
                    </m:r>
                  </m:oMath>
                </a14:m>
                <a:r>
                  <a:rPr lang="he-IL" sz="800" dirty="0" smtClean="0">
                    <a:ea typeface="Calibri"/>
                    <a:cs typeface="Arial"/>
                  </a:rPr>
                  <a:t> </a:t>
                </a:r>
                <a:r>
                  <a:rPr lang="he-IL" dirty="0" smtClean="0">
                    <a:ea typeface="Calibri"/>
                    <a:cs typeface="Arial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הקבוצות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L</m:t>
                    </m:r>
                    <m:r>
                      <a:rPr lang="en-US" sz="1600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,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R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נקראות צדדים של הגרף</a:t>
                </a:r>
                <a:r>
                  <a:rPr lang="en-US" sz="1600" dirty="0">
                    <a:solidFill>
                      <a:srgbClr val="000099"/>
                    </a:solidFill>
                    <a:effectLst/>
                    <a:latin typeface="Arial"/>
                    <a:ea typeface="Times New Roman"/>
                    <a:cs typeface="Arial"/>
                  </a:rPr>
                  <a:t>.</a:t>
                </a:r>
                <a:endParaRPr lang="en-US" sz="11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כתרגיל, הוכיחו כי כל יער הוא גרף דו-צדדי.</a:t>
                </a:r>
                <a:endParaRPr lang="en-US" sz="1100" dirty="0">
                  <a:ea typeface="Calibri"/>
                  <a:cs typeface="Arial"/>
                </a:endParaRPr>
              </a:p>
              <a:p>
                <a:endParaRPr lang="he-IL" dirty="0" smtClean="0"/>
              </a:p>
              <a:p>
                <a:endParaRPr lang="he-IL" dirty="0" smtClean="0"/>
              </a:p>
              <a:p>
                <a:r>
                  <a:rPr lang="he-IL" b="1" dirty="0"/>
                  <a:t>תרגיל: </a:t>
                </a:r>
                <a:r>
                  <a:rPr lang="he-IL" dirty="0"/>
                  <a:t>בהינתן גרף לא מכוון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he-IL" dirty="0"/>
                  <a:t>הציעו אלגוריתם המכריע</a:t>
                </a:r>
                <a:endParaRPr lang="en-US" dirty="0"/>
              </a:p>
              <a:p>
                <a:r>
                  <a:rPr lang="he-IL" dirty="0"/>
                  <a:t>אם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he-IL" dirty="0"/>
                  <a:t> הוא גרף דו צדדי.</a:t>
                </a:r>
                <a:endParaRPr lang="en-US" dirty="0"/>
              </a:p>
              <a:p>
                <a:endParaRPr lang="he-IL" dirty="0" smtClean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reeform 34"/>
          <p:cNvSpPr/>
          <p:nvPr/>
        </p:nvSpPr>
        <p:spPr>
          <a:xfrm>
            <a:off x="754743" y="3407959"/>
            <a:ext cx="1074057" cy="841829"/>
          </a:xfrm>
          <a:custGeom>
            <a:avLst/>
            <a:gdLst>
              <a:gd name="connsiteX0" fmla="*/ 1074057 w 1074057"/>
              <a:gd name="connsiteY0" fmla="*/ 841829 h 841829"/>
              <a:gd name="connsiteX1" fmla="*/ 0 w 1074057"/>
              <a:gd name="connsiteY1" fmla="*/ 0 h 84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4057" h="841829">
                <a:moveTo>
                  <a:pt x="1074057" y="841829"/>
                </a:move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754743" y="3132188"/>
            <a:ext cx="1088571" cy="841828"/>
          </a:xfrm>
          <a:custGeom>
            <a:avLst/>
            <a:gdLst>
              <a:gd name="connsiteX0" fmla="*/ 0 w 1088571"/>
              <a:gd name="connsiteY0" fmla="*/ 841828 h 841828"/>
              <a:gd name="connsiteX1" fmla="*/ 1088571 w 1088571"/>
              <a:gd name="connsiteY1" fmla="*/ 0 h 84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8571" h="841828">
                <a:moveTo>
                  <a:pt x="0" y="841828"/>
                </a:moveTo>
                <a:lnTo>
                  <a:pt x="1088571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754743" y="2856416"/>
            <a:ext cx="1088571" cy="841829"/>
          </a:xfrm>
          <a:custGeom>
            <a:avLst/>
            <a:gdLst>
              <a:gd name="connsiteX0" fmla="*/ 0 w 1088571"/>
              <a:gd name="connsiteY0" fmla="*/ 0 h 841829"/>
              <a:gd name="connsiteX1" fmla="*/ 1088571 w 1088571"/>
              <a:gd name="connsiteY1" fmla="*/ 841829 h 84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8571" h="841829">
                <a:moveTo>
                  <a:pt x="0" y="0"/>
                </a:moveTo>
                <a:lnTo>
                  <a:pt x="1088571" y="841829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754743" y="2841902"/>
            <a:ext cx="1074057" cy="290286"/>
          </a:xfrm>
          <a:custGeom>
            <a:avLst/>
            <a:gdLst>
              <a:gd name="connsiteX0" fmla="*/ 0 w 1074057"/>
              <a:gd name="connsiteY0" fmla="*/ 0 h 290286"/>
              <a:gd name="connsiteX1" fmla="*/ 1074057 w 1074057"/>
              <a:gd name="connsiteY1" fmla="*/ 290286 h 29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4057" h="290286">
                <a:moveTo>
                  <a:pt x="0" y="0"/>
                </a:moveTo>
                <a:lnTo>
                  <a:pt x="1074057" y="290286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754743" y="3407959"/>
            <a:ext cx="1088571" cy="1422400"/>
          </a:xfrm>
          <a:custGeom>
            <a:avLst/>
            <a:gdLst>
              <a:gd name="connsiteX0" fmla="*/ 0 w 1088571"/>
              <a:gd name="connsiteY0" fmla="*/ 0 h 1422400"/>
              <a:gd name="connsiteX1" fmla="*/ 1088571 w 1088571"/>
              <a:gd name="connsiteY1" fmla="*/ 142240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8571" h="1422400">
                <a:moveTo>
                  <a:pt x="0" y="0"/>
                </a:moveTo>
                <a:lnTo>
                  <a:pt x="1088571" y="142240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754743" y="3988531"/>
            <a:ext cx="1074057" cy="290285"/>
          </a:xfrm>
          <a:custGeom>
            <a:avLst/>
            <a:gdLst>
              <a:gd name="connsiteX0" fmla="*/ 0 w 1074057"/>
              <a:gd name="connsiteY0" fmla="*/ 0 h 290285"/>
              <a:gd name="connsiteX1" fmla="*/ 1074057 w 1074057"/>
              <a:gd name="connsiteY1" fmla="*/ 290285 h 29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4057" h="290285">
                <a:moveTo>
                  <a:pt x="0" y="0"/>
                </a:moveTo>
                <a:lnTo>
                  <a:pt x="1074057" y="290285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754743" y="4525559"/>
            <a:ext cx="1074057" cy="304800"/>
          </a:xfrm>
          <a:custGeom>
            <a:avLst/>
            <a:gdLst>
              <a:gd name="connsiteX0" fmla="*/ 0 w 1074057"/>
              <a:gd name="connsiteY0" fmla="*/ 0 h 304800"/>
              <a:gd name="connsiteX1" fmla="*/ 1074057 w 1074057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4057" h="304800">
                <a:moveTo>
                  <a:pt x="0" y="0"/>
                </a:moveTo>
                <a:lnTo>
                  <a:pt x="1074057" y="30480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783771" y="3146702"/>
            <a:ext cx="1059543" cy="261257"/>
          </a:xfrm>
          <a:custGeom>
            <a:avLst/>
            <a:gdLst>
              <a:gd name="connsiteX0" fmla="*/ 0 w 1059543"/>
              <a:gd name="connsiteY0" fmla="*/ 261257 h 261257"/>
              <a:gd name="connsiteX1" fmla="*/ 1059543 w 1059543"/>
              <a:gd name="connsiteY1" fmla="*/ 0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9543" h="261257">
                <a:moveTo>
                  <a:pt x="0" y="261257"/>
                </a:moveTo>
                <a:lnTo>
                  <a:pt x="1059543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754743" y="3683731"/>
            <a:ext cx="1088571" cy="1407885"/>
          </a:xfrm>
          <a:custGeom>
            <a:avLst/>
            <a:gdLst>
              <a:gd name="connsiteX0" fmla="*/ 0 w 1088571"/>
              <a:gd name="connsiteY0" fmla="*/ 1407885 h 1407885"/>
              <a:gd name="connsiteX1" fmla="*/ 1088571 w 1088571"/>
              <a:gd name="connsiteY1" fmla="*/ 0 h 140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8571" h="1407885">
                <a:moveTo>
                  <a:pt x="0" y="1407885"/>
                </a:moveTo>
                <a:lnTo>
                  <a:pt x="1088571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4"/>
          <p:cNvGrpSpPr/>
          <p:nvPr/>
        </p:nvGrpSpPr>
        <p:grpSpPr>
          <a:xfrm>
            <a:off x="1691680" y="2981230"/>
            <a:ext cx="285752" cy="1977940"/>
            <a:chOff x="1691680" y="2816932"/>
            <a:chExt cx="285752" cy="1977940"/>
          </a:xfrm>
        </p:grpSpPr>
        <p:sp>
          <p:nvSpPr>
            <p:cNvPr id="76" name="Oval 75"/>
            <p:cNvSpPr/>
            <p:nvPr/>
          </p:nvSpPr>
          <p:spPr>
            <a:xfrm>
              <a:off x="1691680" y="2816932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latin typeface="Arial" pitchFamily="34" charset="0"/>
                <a:cs typeface="David" pitchFamily="2" charset="-79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1691680" y="3380995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latin typeface="Arial" pitchFamily="34" charset="0"/>
                <a:cs typeface="David" pitchFamily="2" charset="-79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1691680" y="3945058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latin typeface="Arial" pitchFamily="34" charset="0"/>
                <a:cs typeface="David" pitchFamily="2" charset="-79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1691680" y="4509120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latin typeface="Arial" pitchFamily="34" charset="0"/>
                <a:cs typeface="David" pitchFamily="2" charset="-79"/>
              </a:endParaRPr>
            </a:p>
          </p:txBody>
        </p:sp>
      </p:grpSp>
      <p:grpSp>
        <p:nvGrpSpPr>
          <p:cNvPr id="3" name="Group 79"/>
          <p:cNvGrpSpPr/>
          <p:nvPr/>
        </p:nvGrpSpPr>
        <p:grpSpPr>
          <a:xfrm>
            <a:off x="611560" y="2711200"/>
            <a:ext cx="285752" cy="2518000"/>
            <a:chOff x="611560" y="2456892"/>
            <a:chExt cx="285752" cy="2518000"/>
          </a:xfrm>
        </p:grpSpPr>
        <p:sp>
          <p:nvSpPr>
            <p:cNvPr id="81" name="Oval 80"/>
            <p:cNvSpPr/>
            <p:nvPr/>
          </p:nvSpPr>
          <p:spPr>
            <a:xfrm>
              <a:off x="611560" y="2456892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latin typeface="Arial" pitchFamily="34" charset="0"/>
                <a:cs typeface="David" pitchFamily="2" charset="-79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11560" y="3014954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latin typeface="Arial" pitchFamily="34" charset="0"/>
                <a:cs typeface="David" pitchFamily="2" charset="-79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611560" y="3573016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latin typeface="Arial" pitchFamily="34" charset="0"/>
                <a:cs typeface="David" pitchFamily="2" charset="-79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611560" y="4131078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latin typeface="Arial" pitchFamily="34" charset="0"/>
                <a:cs typeface="David" pitchFamily="2" charset="-79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611560" y="4689140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latin typeface="Arial" pitchFamily="34" charset="0"/>
                <a:cs typeface="David" pitchFamily="2" charset="-79"/>
              </a:endParaRPr>
            </a:p>
          </p:txBody>
        </p:sp>
      </p:grpSp>
      <p:pic>
        <p:nvPicPr>
          <p:cNvPr id="8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078" y="2387008"/>
            <a:ext cx="180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6712" y="2396691"/>
            <a:ext cx="209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68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he-IL" dirty="0" smtClean="0"/>
              <a:t>פרוצדורת </a:t>
            </a:r>
            <a:r>
              <a:rPr lang="en-US" dirty="0" err="1" smtClean="0"/>
              <a:t>RadixSort</a:t>
            </a:r>
            <a:r>
              <a:rPr lang="en-US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© cs,Technion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D862DDEB-AF40-45ED-9E94-04CDA5E49304}" type="slidenum">
              <a:rPr lang="he-IL" smtClean="0"/>
              <a:pPr algn="r">
                <a:defRPr/>
              </a:pPr>
              <a:t>4</a:t>
            </a:fld>
            <a:endParaRPr lang="en-US" dirty="0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1544245" y="1564108"/>
            <a:ext cx="6340123" cy="101566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2000" u="sng" dirty="0">
                <a:latin typeface="+mj-lt"/>
                <a:cs typeface="Times New Roman" pitchFamily="18" charset="0"/>
              </a:rPr>
              <a:t>Radix-Sort(</a:t>
            </a:r>
            <a:r>
              <a:rPr lang="en-US" sz="2000" u="sng" dirty="0" err="1">
                <a:latin typeface="+mj-lt"/>
                <a:cs typeface="Times New Roman" pitchFamily="18" charset="0"/>
              </a:rPr>
              <a:t>A,d</a:t>
            </a:r>
            <a:r>
              <a:rPr lang="en-US" sz="2000" u="sng" dirty="0">
                <a:latin typeface="+mj-lt"/>
                <a:cs typeface="Times New Roman" pitchFamily="18" charset="0"/>
              </a:rPr>
              <a:t>)</a:t>
            </a:r>
          </a:p>
          <a:p>
            <a:pPr algn="l"/>
            <a:r>
              <a:rPr lang="en-US" sz="2000" dirty="0">
                <a:latin typeface="+mj-lt"/>
                <a:cs typeface="Times New Roman" pitchFamily="18" charset="0"/>
              </a:rPr>
              <a:t>for </a:t>
            </a:r>
            <a:r>
              <a:rPr lang="en-US" sz="2000" dirty="0" err="1">
                <a:latin typeface="+mj-lt"/>
                <a:cs typeface="Times New Roman" pitchFamily="18" charset="0"/>
              </a:rPr>
              <a:t>i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>
                <a:latin typeface="+mj-lt"/>
                <a:cs typeface="Times New Roman" pitchFamily="18" charset="0"/>
                <a:sym typeface="Symbol" pitchFamily="18" charset="2"/>
              </a:rPr>
              <a:t> 1 to d</a:t>
            </a:r>
          </a:p>
          <a:p>
            <a:pPr algn="l" rtl="0"/>
            <a:r>
              <a:rPr lang="en-US" sz="2000" dirty="0">
                <a:latin typeface="+mj-lt"/>
                <a:cs typeface="Times New Roman" pitchFamily="18" charset="0"/>
                <a:sym typeface="Symbol" pitchFamily="18" charset="2"/>
              </a:rPr>
              <a:t>	do use </a:t>
            </a:r>
            <a:r>
              <a:rPr lang="en-US" sz="2000" dirty="0" err="1">
                <a:latin typeface="+mj-lt"/>
                <a:cs typeface="Times New Roman" pitchFamily="18" charset="0"/>
                <a:sym typeface="Symbol" pitchFamily="18" charset="2"/>
              </a:rPr>
              <a:t>BucketSort</a:t>
            </a:r>
            <a:r>
              <a:rPr lang="en-US" sz="2000" dirty="0">
                <a:latin typeface="+mj-lt"/>
                <a:cs typeface="Times New Roman" pitchFamily="18" charset="0"/>
                <a:sym typeface="Symbol" pitchFamily="18" charset="2"/>
              </a:rPr>
              <a:t> to sort array A on digit </a:t>
            </a:r>
            <a:r>
              <a:rPr lang="en-US" sz="2000" dirty="0" err="1">
                <a:latin typeface="+mj-lt"/>
                <a:cs typeface="Times New Roman" pitchFamily="18" charset="0"/>
                <a:sym typeface="Symbol" pitchFamily="18" charset="2"/>
              </a:rPr>
              <a:t>i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534" name="Text Box 5"/>
              <p:cNvSpPr txBox="1">
                <a:spLocks noChangeArrowheads="1"/>
              </p:cNvSpPr>
              <p:nvPr/>
            </p:nvSpPr>
            <p:spPr bwMode="auto">
              <a:xfrm>
                <a:off x="467545" y="752476"/>
                <a:ext cx="8136904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he-IL" sz="2000" dirty="0">
                    <a:latin typeface="Comic Sans MS" pitchFamily="66" charset="0"/>
                    <a:cs typeface="+mn-cs"/>
                  </a:rPr>
                  <a:t>נסמן ב-</a:t>
                </a:r>
                <a14:m>
                  <m:oMath xmlns:m="http://schemas.openxmlformats.org/officeDocument/2006/math">
                    <m:r>
                      <a:rPr lang="he-IL" sz="2000" i="1" dirty="0" smtClean="0">
                        <a:latin typeface="Cambria Math"/>
                        <a:cs typeface="+mn-cs"/>
                      </a:rPr>
                      <m:t>1</m:t>
                    </m:r>
                  </m:oMath>
                </a14:m>
                <a:r>
                  <a:rPr lang="he-IL" sz="2000" dirty="0">
                    <a:latin typeface="Comic Sans MS" pitchFamily="66" charset="0"/>
                    <a:cs typeface="+mn-cs"/>
                  </a:rPr>
                  <a:t> את הספרה הפחות משמעותית</a:t>
                </a:r>
                <a:r>
                  <a:rPr lang="en-US" sz="2000" dirty="0">
                    <a:latin typeface="+mj-lt"/>
                    <a:cs typeface="+mn-cs"/>
                  </a:rPr>
                  <a:t>(LSD</a:t>
                </a:r>
                <a:r>
                  <a:rPr lang="en-US" sz="2000" dirty="0" smtClean="0">
                    <a:latin typeface="+mj-lt"/>
                    <a:cs typeface="+mn-cs"/>
                  </a:rPr>
                  <a:t>)</a:t>
                </a:r>
                <a:r>
                  <a:rPr lang="en-US" sz="2000" dirty="0">
                    <a:latin typeface="Comic Sans MS" pitchFamily="66" charset="0"/>
                    <a:cs typeface="+mn-cs"/>
                  </a:rPr>
                  <a:t> </a:t>
                </a:r>
                <a:r>
                  <a:rPr lang="he-IL" sz="2000" dirty="0" smtClean="0">
                    <a:latin typeface="Comic Sans MS" pitchFamily="66" charset="0"/>
                    <a:cs typeface="+mn-cs"/>
                  </a:rPr>
                  <a:t> וב-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cs typeface="+mn-cs"/>
                      </a:rPr>
                      <m:t>𝑑</m:t>
                    </m:r>
                  </m:oMath>
                </a14:m>
                <a:r>
                  <a:rPr lang="he-IL" sz="2000" dirty="0" smtClean="0">
                    <a:latin typeface="Comic Sans MS" pitchFamily="66" charset="0"/>
                    <a:cs typeface="+mn-cs"/>
                  </a:rPr>
                  <a:t> </a:t>
                </a:r>
                <a:r>
                  <a:rPr lang="he-IL" sz="2000" dirty="0">
                    <a:latin typeface="Comic Sans MS" pitchFamily="66" charset="0"/>
                    <a:cs typeface="+mn-cs"/>
                  </a:rPr>
                  <a:t>את הספרה המשמעותית ביותר </a:t>
                </a:r>
                <a:r>
                  <a:rPr lang="en-US" sz="2000" dirty="0">
                    <a:latin typeface="+mj-lt"/>
                    <a:cs typeface="+mn-cs"/>
                  </a:rPr>
                  <a:t>(MSD)</a:t>
                </a:r>
                <a:r>
                  <a:rPr lang="he-IL" sz="2000" dirty="0">
                    <a:latin typeface="Comic Sans MS" pitchFamily="66" charset="0"/>
                    <a:cs typeface="+mn-cs"/>
                  </a:rPr>
                  <a:t>.</a:t>
                </a:r>
                <a:endParaRPr lang="en-US" sz="2000" dirty="0">
                  <a:latin typeface="Comic Sans MS" pitchFamily="66" charset="0"/>
                  <a:cs typeface="+mn-cs"/>
                </a:endParaRPr>
              </a:p>
            </p:txBody>
          </p:sp>
        </mc:Choice>
        <mc:Fallback>
          <p:sp>
            <p:nvSpPr>
              <p:cNvPr id="22534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5" y="752476"/>
                <a:ext cx="8136904" cy="70788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5128" r="-825" b="-136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Rectangle 26"/>
              <p:cNvSpPr/>
              <p:nvPr/>
            </p:nvSpPr>
            <p:spPr>
              <a:xfrm>
                <a:off x="467547" y="2852936"/>
                <a:ext cx="8136902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he-IL" sz="2000" u="sng" dirty="0">
                    <a:latin typeface="Comic Sans MS" pitchFamily="66" charset="0"/>
                  </a:rPr>
                  <a:t>תרגיל</a:t>
                </a:r>
                <a:r>
                  <a:rPr lang="he-IL" sz="2000" dirty="0">
                    <a:latin typeface="Comic Sans MS" pitchFamily="66" charset="0"/>
                  </a:rPr>
                  <a:t>: הוכחת נכונות באינדוקציה על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𝑑</m:t>
                    </m:r>
                  </m:oMath>
                </a14:m>
                <a:r>
                  <a:rPr lang="he-IL" sz="2000" dirty="0" smtClean="0">
                    <a:latin typeface="Comic Sans MS" pitchFamily="66" charset="0"/>
                  </a:rPr>
                  <a:t>.</a:t>
                </a:r>
              </a:p>
              <a:p>
                <a:pPr marL="342900" indent="-342900" algn="just">
                  <a:buFont typeface="Arial" pitchFamily="34" charset="0"/>
                  <a:buChar char="•"/>
                </a:pPr>
                <a:r>
                  <a:rPr lang="he-IL" sz="2000" dirty="0">
                    <a:latin typeface="Comic Sans MS" pitchFamily="66" charset="0"/>
                  </a:rPr>
                  <a:t>היכן משתמשים בעובדה ששיטת המיון בתוך הלולאה יציבה</a:t>
                </a:r>
                <a:r>
                  <a:rPr lang="he-IL" sz="2000" dirty="0" smtClean="0">
                    <a:latin typeface="Comic Sans MS" pitchFamily="66" charset="0"/>
                  </a:rPr>
                  <a:t>?</a:t>
                </a:r>
              </a:p>
              <a:p>
                <a:pPr marL="342900" indent="-342900" algn="just">
                  <a:buFont typeface="Arial" pitchFamily="34" charset="0"/>
                  <a:buChar char="•"/>
                </a:pPr>
                <a:r>
                  <a:rPr lang="he-IL" sz="2000" dirty="0">
                    <a:latin typeface="Comic Sans MS" pitchFamily="66" charset="0"/>
                  </a:rPr>
                  <a:t>היכן נכשלת ההוכחה כאשר ממיינים קודם את הספרות המשמעותיות ואח"כ את הספרות הפחות משמעותיות? </a:t>
                </a:r>
                <a:endParaRPr lang="he-IL" sz="2000" dirty="0" smtClean="0">
                  <a:latin typeface="Comic Sans MS" pitchFamily="66" charset="0"/>
                </a:endParaRPr>
              </a:p>
              <a:p>
                <a:pPr algn="just"/>
                <a:r>
                  <a:rPr lang="he-IL" sz="2000" u="sng" dirty="0" smtClean="0">
                    <a:latin typeface="Comic Sans MS" pitchFamily="66" charset="0"/>
                  </a:rPr>
                  <a:t>דוגמא </a:t>
                </a:r>
                <a:r>
                  <a:rPr lang="he-IL" sz="2000" u="sng" dirty="0">
                    <a:latin typeface="Comic Sans MS" pitchFamily="66" charset="0"/>
                  </a:rPr>
                  <a:t>לכישלון</a:t>
                </a:r>
                <a:r>
                  <a:rPr lang="he-IL" sz="2000" dirty="0">
                    <a:latin typeface="Comic Sans MS" pitchFamily="66" charset="0"/>
                  </a:rPr>
                  <a:t> המיון כאשר המיון נעשה </a:t>
                </a:r>
                <a:r>
                  <a:rPr lang="he-IL" sz="2000" dirty="0" smtClean="0">
                    <a:latin typeface="Comic Sans MS" pitchFamily="66" charset="0"/>
                  </a:rPr>
                  <a:t>מה-</a:t>
                </a:r>
                <a:r>
                  <a:rPr lang="en-US" sz="2000" dirty="0" smtClean="0">
                    <a:latin typeface="+mj-lt"/>
                  </a:rPr>
                  <a:t>MSD</a:t>
                </a:r>
                <a:r>
                  <a:rPr lang="he-IL" sz="2000" dirty="0" smtClean="0">
                    <a:latin typeface="Comic Sans MS" pitchFamily="66" charset="0"/>
                  </a:rPr>
                  <a:t> ל-</a:t>
                </a:r>
                <a:r>
                  <a:rPr lang="en-US" sz="2000" dirty="0" smtClean="0">
                    <a:latin typeface="+mj-lt"/>
                  </a:rPr>
                  <a:t>LSD</a:t>
                </a:r>
                <a:r>
                  <a:rPr lang="he-IL" sz="2000" dirty="0" smtClean="0">
                    <a:latin typeface="Comic Sans MS" pitchFamily="66" charset="0"/>
                  </a:rPr>
                  <a:t>:</a:t>
                </a:r>
                <a:endParaRPr lang="en-US" sz="2000" dirty="0">
                  <a:latin typeface="Comic Sans MS" pitchFamily="66" charset="0"/>
                </a:endParaRPr>
              </a:p>
              <a:p>
                <a:pPr algn="just"/>
                <a:endParaRPr lang="he-IL" sz="20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7" y="2852936"/>
                <a:ext cx="8136902" cy="193899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649" t="-1258" r="-82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99592" y="4543761"/>
            <a:ext cx="6692900" cy="1941513"/>
            <a:chOff x="1079" y="2354"/>
            <a:chExt cx="4216" cy="1223"/>
          </a:xfrm>
        </p:grpSpPr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1079" y="2370"/>
              <a:ext cx="387" cy="1008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lnSpc>
                  <a:spcPct val="70000"/>
                </a:lnSpc>
              </a:pPr>
              <a:r>
                <a:rPr lang="he-IL" sz="2000" dirty="0">
                  <a:latin typeface="Times New Roman" pitchFamily="18" charset="0"/>
                  <a:cs typeface="Times New Roman" pitchFamily="18" charset="0"/>
                </a:rPr>
                <a:t>329</a:t>
              </a:r>
            </a:p>
            <a:p>
              <a:pPr algn="l">
                <a:lnSpc>
                  <a:spcPct val="70000"/>
                </a:lnSpc>
              </a:pPr>
              <a:r>
                <a:rPr lang="he-IL" sz="2000" dirty="0">
                  <a:latin typeface="Times New Roman" pitchFamily="18" charset="0"/>
                  <a:cs typeface="Times New Roman" pitchFamily="18" charset="0"/>
                </a:rPr>
                <a:t>457</a:t>
              </a:r>
            </a:p>
            <a:p>
              <a:pPr algn="l">
                <a:lnSpc>
                  <a:spcPct val="70000"/>
                </a:lnSpc>
              </a:pPr>
              <a:r>
                <a:rPr lang="he-IL" sz="2000" dirty="0">
                  <a:latin typeface="Times New Roman" pitchFamily="18" charset="0"/>
                  <a:cs typeface="Times New Roman" pitchFamily="18" charset="0"/>
                </a:rPr>
                <a:t>657</a:t>
              </a:r>
            </a:p>
            <a:p>
              <a:pPr algn="l">
                <a:lnSpc>
                  <a:spcPct val="70000"/>
                </a:lnSpc>
              </a:pPr>
              <a:r>
                <a:rPr lang="he-IL" sz="2000" dirty="0">
                  <a:latin typeface="Times New Roman" pitchFamily="18" charset="0"/>
                  <a:cs typeface="Times New Roman" pitchFamily="18" charset="0"/>
                </a:rPr>
                <a:t>839</a:t>
              </a:r>
            </a:p>
            <a:p>
              <a:pPr algn="l">
                <a:lnSpc>
                  <a:spcPct val="70000"/>
                </a:lnSpc>
              </a:pPr>
              <a:r>
                <a:rPr lang="he-IL" sz="2000" dirty="0">
                  <a:latin typeface="Times New Roman" pitchFamily="18" charset="0"/>
                  <a:cs typeface="Times New Roman" pitchFamily="18" charset="0"/>
                </a:rPr>
                <a:t>436</a:t>
              </a:r>
            </a:p>
            <a:p>
              <a:pPr algn="l">
                <a:lnSpc>
                  <a:spcPct val="70000"/>
                </a:lnSpc>
              </a:pPr>
              <a:r>
                <a:rPr lang="he-IL" sz="2000" dirty="0">
                  <a:latin typeface="Times New Roman" pitchFamily="18" charset="0"/>
                  <a:cs typeface="Times New Roman" pitchFamily="18" charset="0"/>
                </a:rPr>
                <a:t>720</a:t>
              </a:r>
            </a:p>
            <a:p>
              <a:pPr algn="l">
                <a:lnSpc>
                  <a:spcPct val="70000"/>
                </a:lnSpc>
              </a:pPr>
              <a:r>
                <a:rPr lang="he-IL" sz="2000" dirty="0">
                  <a:latin typeface="Times New Roman" pitchFamily="18" charset="0"/>
                  <a:cs typeface="Times New Roman" pitchFamily="18" charset="0"/>
                </a:rPr>
                <a:t>355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2349" y="2371"/>
              <a:ext cx="387" cy="1007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lnSpc>
                  <a:spcPct val="70000"/>
                </a:lnSpc>
              </a:pPr>
              <a:r>
                <a:rPr lang="he-IL" sz="2000" dirty="0">
                  <a:latin typeface="Times New Roman" pitchFamily="18" charset="0"/>
                  <a:cs typeface="Times New Roman" pitchFamily="18" charset="0"/>
                </a:rPr>
                <a:t>329</a:t>
              </a:r>
            </a:p>
            <a:p>
              <a:pPr algn="l">
                <a:lnSpc>
                  <a:spcPct val="70000"/>
                </a:lnSpc>
              </a:pPr>
              <a:r>
                <a:rPr lang="he-IL" sz="2000" dirty="0">
                  <a:latin typeface="Times New Roman" pitchFamily="18" charset="0"/>
                  <a:cs typeface="Times New Roman" pitchFamily="18" charset="0"/>
                </a:rPr>
                <a:t>355</a:t>
              </a:r>
            </a:p>
            <a:p>
              <a:pPr algn="l">
                <a:lnSpc>
                  <a:spcPct val="70000"/>
                </a:lnSpc>
              </a:pPr>
              <a:r>
                <a:rPr lang="he-IL" sz="2000" dirty="0">
                  <a:latin typeface="Times New Roman" pitchFamily="18" charset="0"/>
                  <a:cs typeface="Times New Roman" pitchFamily="18" charset="0"/>
                </a:rPr>
                <a:t>457</a:t>
              </a:r>
            </a:p>
            <a:p>
              <a:pPr algn="l">
                <a:lnSpc>
                  <a:spcPct val="70000"/>
                </a:lnSpc>
              </a:pPr>
              <a:r>
                <a:rPr lang="he-IL" sz="2000" dirty="0">
                  <a:latin typeface="Times New Roman" pitchFamily="18" charset="0"/>
                  <a:cs typeface="Times New Roman" pitchFamily="18" charset="0"/>
                </a:rPr>
                <a:t>436</a:t>
              </a:r>
            </a:p>
            <a:p>
              <a:pPr algn="l">
                <a:lnSpc>
                  <a:spcPct val="70000"/>
                </a:lnSpc>
              </a:pPr>
              <a:r>
                <a:rPr lang="he-IL" sz="2000" dirty="0">
                  <a:latin typeface="Times New Roman" pitchFamily="18" charset="0"/>
                  <a:cs typeface="Times New Roman" pitchFamily="18" charset="0"/>
                </a:rPr>
                <a:t>657</a:t>
              </a:r>
            </a:p>
            <a:p>
              <a:pPr algn="l">
                <a:lnSpc>
                  <a:spcPct val="70000"/>
                </a:lnSpc>
              </a:pPr>
              <a:r>
                <a:rPr lang="he-IL" sz="2000" dirty="0">
                  <a:latin typeface="Times New Roman" pitchFamily="18" charset="0"/>
                  <a:cs typeface="Times New Roman" pitchFamily="18" charset="0"/>
                </a:rPr>
                <a:t>720</a:t>
              </a:r>
            </a:p>
            <a:p>
              <a:pPr algn="l">
                <a:lnSpc>
                  <a:spcPct val="70000"/>
                </a:lnSpc>
              </a:pPr>
              <a:r>
                <a:rPr lang="he-IL" sz="2000" dirty="0">
                  <a:latin typeface="Times New Roman" pitchFamily="18" charset="0"/>
                  <a:cs typeface="Times New Roman" pitchFamily="18" charset="0"/>
                </a:rPr>
                <a:t>839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 flipV="1">
              <a:off x="2440" y="3309"/>
              <a:ext cx="0" cy="2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3668" y="2354"/>
              <a:ext cx="387" cy="1024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lnSpc>
                  <a:spcPct val="70000"/>
                </a:lnSpc>
              </a:pPr>
              <a:r>
                <a:rPr lang="he-IL" sz="2000" dirty="0">
                  <a:latin typeface="Times New Roman" pitchFamily="18" charset="0"/>
                  <a:cs typeface="Times New Roman" pitchFamily="18" charset="0"/>
                </a:rPr>
                <a:t>329</a:t>
              </a:r>
            </a:p>
            <a:p>
              <a:pPr algn="l">
                <a:lnSpc>
                  <a:spcPct val="70000"/>
                </a:lnSpc>
              </a:pPr>
              <a:r>
                <a:rPr lang="he-IL" sz="2000" dirty="0">
                  <a:latin typeface="Times New Roman" pitchFamily="18" charset="0"/>
                  <a:cs typeface="Times New Roman" pitchFamily="18" charset="0"/>
                </a:rPr>
                <a:t>720</a:t>
              </a:r>
            </a:p>
            <a:p>
              <a:pPr algn="l">
                <a:lnSpc>
                  <a:spcPct val="70000"/>
                </a:lnSpc>
              </a:pPr>
              <a:r>
                <a:rPr lang="he-IL" sz="2000" dirty="0">
                  <a:latin typeface="Times New Roman" pitchFamily="18" charset="0"/>
                  <a:cs typeface="Times New Roman" pitchFamily="18" charset="0"/>
                </a:rPr>
                <a:t>436</a:t>
              </a:r>
            </a:p>
            <a:p>
              <a:pPr algn="l">
                <a:lnSpc>
                  <a:spcPct val="70000"/>
                </a:lnSpc>
              </a:pPr>
              <a:r>
                <a:rPr lang="he-IL" sz="2000" dirty="0">
                  <a:latin typeface="Times New Roman" pitchFamily="18" charset="0"/>
                  <a:cs typeface="Times New Roman" pitchFamily="18" charset="0"/>
                </a:rPr>
                <a:t>839</a:t>
              </a:r>
            </a:p>
            <a:p>
              <a:pPr algn="l">
                <a:lnSpc>
                  <a:spcPct val="70000"/>
                </a:lnSpc>
              </a:pPr>
              <a:r>
                <a:rPr lang="he-IL" sz="2000" dirty="0">
                  <a:latin typeface="Times New Roman" pitchFamily="18" charset="0"/>
                  <a:cs typeface="Times New Roman" pitchFamily="18" charset="0"/>
                </a:rPr>
                <a:t>355</a:t>
              </a:r>
            </a:p>
            <a:p>
              <a:pPr algn="l">
                <a:lnSpc>
                  <a:spcPct val="70000"/>
                </a:lnSpc>
              </a:pPr>
              <a:r>
                <a:rPr lang="he-IL" sz="2000" dirty="0">
                  <a:latin typeface="Times New Roman" pitchFamily="18" charset="0"/>
                  <a:cs typeface="Times New Roman" pitchFamily="18" charset="0"/>
                </a:rPr>
                <a:t>457</a:t>
              </a:r>
            </a:p>
            <a:p>
              <a:pPr algn="l">
                <a:lnSpc>
                  <a:spcPct val="70000"/>
                </a:lnSpc>
              </a:pPr>
              <a:r>
                <a:rPr lang="he-IL" sz="2000" dirty="0">
                  <a:latin typeface="Times New Roman" pitchFamily="18" charset="0"/>
                  <a:cs typeface="Times New Roman" pitchFamily="18" charset="0"/>
                </a:rPr>
                <a:t>657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Line 14"/>
            <p:cNvSpPr>
              <a:spLocks noChangeShapeType="1"/>
            </p:cNvSpPr>
            <p:nvPr/>
          </p:nvSpPr>
          <p:spPr bwMode="auto">
            <a:xfrm flipV="1">
              <a:off x="3864" y="3309"/>
              <a:ext cx="0" cy="2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34" name="Text Box 16"/>
            <p:cNvSpPr txBox="1">
              <a:spLocks noChangeArrowheads="1"/>
            </p:cNvSpPr>
            <p:nvPr/>
          </p:nvSpPr>
          <p:spPr bwMode="auto">
            <a:xfrm>
              <a:off x="4908" y="2354"/>
              <a:ext cx="387" cy="1028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lnSpc>
                  <a:spcPct val="70000"/>
                </a:lnSpc>
              </a:pPr>
              <a:r>
                <a:rPr lang="he-IL" sz="2000" dirty="0">
                  <a:latin typeface="Times New Roman" pitchFamily="18" charset="0"/>
                  <a:cs typeface="Times New Roman" pitchFamily="18" charset="0"/>
                </a:rPr>
                <a:t>720</a:t>
              </a:r>
            </a:p>
            <a:p>
              <a:pPr algn="l">
                <a:lnSpc>
                  <a:spcPct val="70000"/>
                </a:lnSpc>
              </a:pPr>
              <a:r>
                <a:rPr lang="he-IL" sz="2000" dirty="0">
                  <a:latin typeface="Times New Roman" pitchFamily="18" charset="0"/>
                  <a:cs typeface="Times New Roman" pitchFamily="18" charset="0"/>
                </a:rPr>
                <a:t>355</a:t>
              </a:r>
            </a:p>
            <a:p>
              <a:pPr algn="l">
                <a:lnSpc>
                  <a:spcPct val="70000"/>
                </a:lnSpc>
              </a:pPr>
              <a:r>
                <a:rPr lang="he-IL" sz="2000" dirty="0">
                  <a:latin typeface="Times New Roman" pitchFamily="18" charset="0"/>
                  <a:cs typeface="Times New Roman" pitchFamily="18" charset="0"/>
                </a:rPr>
                <a:t>436</a:t>
              </a:r>
            </a:p>
            <a:p>
              <a:pPr algn="l">
                <a:lnSpc>
                  <a:spcPct val="70000"/>
                </a:lnSpc>
              </a:pPr>
              <a:r>
                <a:rPr lang="he-IL" sz="2000" dirty="0">
                  <a:latin typeface="Times New Roman" pitchFamily="18" charset="0"/>
                  <a:cs typeface="Times New Roman" pitchFamily="18" charset="0"/>
                </a:rPr>
                <a:t>457</a:t>
              </a:r>
            </a:p>
            <a:p>
              <a:pPr algn="l">
                <a:lnSpc>
                  <a:spcPct val="70000"/>
                </a:lnSpc>
              </a:pPr>
              <a:r>
                <a:rPr lang="he-IL" sz="2000" dirty="0">
                  <a:latin typeface="Times New Roman" pitchFamily="18" charset="0"/>
                  <a:cs typeface="Times New Roman" pitchFamily="18" charset="0"/>
                </a:rPr>
                <a:t>657</a:t>
              </a:r>
            </a:p>
            <a:p>
              <a:pPr algn="l">
                <a:lnSpc>
                  <a:spcPct val="70000"/>
                </a:lnSpc>
              </a:pPr>
              <a:r>
                <a:rPr lang="he-IL" sz="2000" dirty="0">
                  <a:latin typeface="Times New Roman" pitchFamily="18" charset="0"/>
                  <a:cs typeface="Times New Roman" pitchFamily="18" charset="0"/>
                </a:rPr>
                <a:t>329</a:t>
              </a:r>
            </a:p>
            <a:p>
              <a:pPr algn="l">
                <a:lnSpc>
                  <a:spcPct val="70000"/>
                </a:lnSpc>
              </a:pPr>
              <a:r>
                <a:rPr lang="he-IL" sz="2000" dirty="0">
                  <a:latin typeface="Times New Roman" pitchFamily="18" charset="0"/>
                  <a:cs typeface="Times New Roman" pitchFamily="18" charset="0"/>
                </a:rPr>
                <a:t>839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Line 17"/>
            <p:cNvSpPr>
              <a:spLocks noChangeShapeType="1"/>
            </p:cNvSpPr>
            <p:nvPr/>
          </p:nvSpPr>
          <p:spPr bwMode="auto">
            <a:xfrm flipV="1">
              <a:off x="5180" y="3309"/>
              <a:ext cx="0" cy="2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</p:grpSp>
      <p:sp>
        <p:nvSpPr>
          <p:cNvPr id="36" name="Right Arrow 35"/>
          <p:cNvSpPr/>
          <p:nvPr/>
        </p:nvSpPr>
        <p:spPr>
          <a:xfrm>
            <a:off x="1835696" y="5052430"/>
            <a:ext cx="7561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Right Arrow 36"/>
          <p:cNvSpPr/>
          <p:nvPr/>
        </p:nvSpPr>
        <p:spPr>
          <a:xfrm>
            <a:off x="6012160" y="5082023"/>
            <a:ext cx="7561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Right Arrow 37"/>
          <p:cNvSpPr/>
          <p:nvPr/>
        </p:nvSpPr>
        <p:spPr>
          <a:xfrm>
            <a:off x="3904172" y="5082023"/>
            <a:ext cx="7561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Left Arrow 38"/>
          <p:cNvSpPr/>
          <p:nvPr/>
        </p:nvSpPr>
        <p:spPr>
          <a:xfrm>
            <a:off x="7524328" y="5584250"/>
            <a:ext cx="723923" cy="28071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Left Arrow 40"/>
          <p:cNvSpPr/>
          <p:nvPr/>
        </p:nvSpPr>
        <p:spPr>
          <a:xfrm>
            <a:off x="7524328" y="4519810"/>
            <a:ext cx="723923" cy="28071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61187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טענות עזר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Content Placeholder 4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5650500"/>
              </a:xfrm>
            </p:spPr>
            <p:txBody>
              <a:bodyPr/>
              <a:lstStyle/>
              <a:p>
                <a:r>
                  <a:rPr lang="he-IL" b="1" u="sng" dirty="0" smtClean="0"/>
                  <a:t>טענה 1</a:t>
                </a:r>
                <a:r>
                  <a:rPr lang="he-IL" b="1" dirty="0" smtClean="0"/>
                  <a:t>: </a:t>
                </a:r>
                <a:r>
                  <a:rPr lang="he-IL" dirty="0"/>
                  <a:t>יהא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dirty="0" smtClean="0"/>
                  <a:t> </a:t>
                </a:r>
                <a:r>
                  <a:rPr lang="he-IL" dirty="0"/>
                  <a:t>גרף דו צדדי עם צדדים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</m:oMath>
                </a14:m>
                <a:r>
                  <a:rPr lang="he-IL" dirty="0"/>
                  <a:t>. יהא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r>
                  <a:rPr lang="he-IL" dirty="0"/>
                  <a:t> מסלול בין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he-IL" dirty="0"/>
                  <a:t> ל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he-IL" dirty="0"/>
                  <a:t>.</a:t>
                </a:r>
                <a:endParaRPr lang="en-US" dirty="0"/>
              </a:p>
              <a:p>
                <a:r>
                  <a:rPr lang="he-IL" dirty="0"/>
                  <a:t>אזי, אורך </a:t>
                </a:r>
                <a:r>
                  <a:rPr lang="he-IL" dirty="0" smtClean="0"/>
                  <a:t>המסלול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he-IL" dirty="0" smtClean="0"/>
                  <a:t> </a:t>
                </a:r>
                <a:r>
                  <a:rPr lang="he-IL" dirty="0"/>
                  <a:t>זוגי</a:t>
                </a:r>
                <a:r>
                  <a:rPr lang="he-IL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⇔</m:t>
                    </m:r>
                  </m:oMath>
                </a14:m>
                <a:r>
                  <a:rPr lang="he-IL" dirty="0" smtClean="0"/>
                  <a:t> הצמתים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he-IL" dirty="0" smtClean="0"/>
                  <a:t> נמצאים </a:t>
                </a:r>
                <a:r>
                  <a:rPr lang="he-IL" dirty="0"/>
                  <a:t>באותו צד.</a:t>
                </a:r>
                <a:endParaRPr lang="en-US" dirty="0"/>
              </a:p>
              <a:p>
                <a:endParaRPr lang="he-IL" dirty="0" smtClean="0"/>
              </a:p>
              <a:p>
                <a:r>
                  <a:rPr lang="he-IL" b="1" u="sng" dirty="0" smtClean="0"/>
                  <a:t>הוכחה</a:t>
                </a:r>
                <a:r>
                  <a:rPr lang="he-IL" b="1" dirty="0" smtClean="0"/>
                  <a:t>:</a:t>
                </a:r>
              </a:p>
              <a:p>
                <a:r>
                  <a:rPr lang="he-IL" dirty="0" smtClean="0"/>
                  <a:t>באינדוקציה על אורך המסלול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ℓ</m:t>
                    </m:r>
                  </m:oMath>
                </a14:m>
                <a:r>
                  <a:rPr lang="he-IL" dirty="0" smtClean="0"/>
                  <a:t>.</a:t>
                </a:r>
              </a:p>
              <a:p>
                <a:r>
                  <a:rPr lang="he-IL" u="sng" dirty="0" smtClean="0"/>
                  <a:t>בסיס</a:t>
                </a:r>
                <a:r>
                  <a:rPr lang="he-IL" dirty="0" smtClean="0"/>
                  <a:t>: עבור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ℓ=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he-IL" dirty="0" smtClean="0"/>
                  <a:t> הטענה מתקיימת באופן טריוויאלי.</a:t>
                </a:r>
              </a:p>
              <a:p>
                <a:r>
                  <a:rPr lang="he-IL" u="sng" dirty="0" smtClean="0"/>
                  <a:t>סגור</a:t>
                </a:r>
                <a:r>
                  <a:rPr lang="he-IL" dirty="0" smtClean="0"/>
                  <a:t>: יהא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he-IL" dirty="0" smtClean="0"/>
                  <a:t> מסלול באורך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ℓ&gt;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he-IL" dirty="0" smtClean="0"/>
                  <a:t> המחבר בין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he-IL" dirty="0" smtClean="0"/>
                  <a:t> לבין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he-IL" dirty="0" smtClean="0"/>
                  <a:t>.</a:t>
                </a:r>
              </a:p>
              <a:p>
                <a:r>
                  <a:rPr lang="he-IL" dirty="0" smtClean="0"/>
                  <a:t>יהא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he-IL" dirty="0" smtClean="0"/>
                  <a:t> הצומת שקודם 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he-IL" dirty="0" smtClean="0"/>
                  <a:t> במסלול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he-IL" dirty="0" smtClean="0"/>
                  <a:t>.</a:t>
                </a:r>
              </a:p>
              <a:p>
                <a:endParaRPr lang="he-IL" dirty="0" smtClean="0"/>
              </a:p>
              <a:p>
                <a:r>
                  <a:rPr lang="he-IL" dirty="0" smtClean="0"/>
                  <a:t>היות ו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he-IL" dirty="0" smtClean="0"/>
                  <a:t>, נובע שהצמתים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he-IL" dirty="0" smtClean="0"/>
                  <a:t> נמצאים בצדדים שונים של הגרף הדו צדדי.</a:t>
                </a:r>
              </a:p>
              <a:p>
                <a:r>
                  <a:rPr lang="he-IL" dirty="0" smtClean="0"/>
                  <a:t>נפריד למקרים:</a:t>
                </a:r>
              </a:p>
              <a:p>
                <a:pPr algn="ctr"/>
                <a:r>
                  <a:rPr lang="en-US" b="0" dirty="0" smtClean="0"/>
                  <a:t>1</a:t>
                </a:r>
                <a:r>
                  <a:rPr lang="he-IL" b="0" dirty="0" smtClean="0"/>
                  <a:t>.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ℓ</m:t>
                    </m:r>
                  </m:oMath>
                </a14:m>
                <a:r>
                  <a:rPr lang="he-IL" dirty="0" smtClean="0"/>
                  <a:t> זוגי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⇐</m:t>
                    </m:r>
                  </m:oMath>
                </a14:m>
                <a:r>
                  <a:rPr lang="he-IL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ℓ−</m:t>
                    </m:r>
                    <m:r>
                      <a:rPr lang="en-US" b="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he-IL" dirty="0" smtClean="0"/>
                  <a:t> אי זוגי   </a:t>
                </a:r>
                <a14:m>
                  <m:oMath xmlns:m="http://schemas.openxmlformats.org/officeDocument/2006/math">
                    <m:groupChr>
                      <m:groupChrPr>
                        <m:chr m:val="⇐"/>
                        <m:pos m:val="top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he-IL" i="1">
                            <a:solidFill>
                              <a:srgbClr val="0000FF"/>
                            </a:solidFill>
                            <a:latin typeface="Cambria Math"/>
                          </a:rPr>
                          <m:t>.</m:t>
                        </m:r>
                        <m:r>
                          <m:rPr>
                            <m:brk m:alnAt="1"/>
                          </m:rPr>
                          <a:rPr lang="he-IL" i="1">
                            <a:solidFill>
                              <a:srgbClr val="0000FF"/>
                            </a:solidFill>
                            <a:latin typeface="Cambria Math"/>
                          </a:rPr>
                          <m:t>א</m:t>
                        </m:r>
                        <m:r>
                          <m:rPr>
                            <m:brk m:alnAt="1"/>
                          </m:rPr>
                          <a:rPr lang="he-IL" i="1">
                            <a:solidFill>
                              <a:srgbClr val="0000FF"/>
                            </a:solidFill>
                            <a:latin typeface="Cambria Math"/>
                          </a:rPr>
                          <m:t>.</m:t>
                        </m:r>
                        <m:r>
                          <m:rPr>
                            <m:brk m:alnAt="1"/>
                          </m:rPr>
                          <a:rPr lang="he-IL" i="1">
                            <a:solidFill>
                              <a:srgbClr val="0000FF"/>
                            </a:solidFill>
                            <a:latin typeface="Cambria Math"/>
                          </a:rPr>
                          <m:t>ה</m:t>
                        </m:r>
                      </m:e>
                    </m:groupChr>
                  </m:oMath>
                </a14:m>
                <a:r>
                  <a:rPr lang="he-IL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𝑢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𝑤</m:t>
                    </m:r>
                  </m:oMath>
                </a14:m>
                <a:r>
                  <a:rPr lang="he-IL" dirty="0" smtClean="0"/>
                  <a:t> בצדדים שונים של הגרף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⇐</m:t>
                    </m:r>
                  </m:oMath>
                </a14:m>
                <a:r>
                  <a:rPr lang="he-IL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𝑢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he-IL" dirty="0" smtClean="0"/>
                  <a:t> נמצאים באותו צד.</a:t>
                </a:r>
              </a:p>
              <a:p>
                <a:pPr algn="ctr"/>
                <a:r>
                  <a:rPr lang="en-US" dirty="0" smtClean="0"/>
                  <a:t>2</a:t>
                </a:r>
                <a:r>
                  <a:rPr lang="he-IL" dirty="0" smtClean="0"/>
                  <a:t>.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ℓ</m:t>
                    </m:r>
                  </m:oMath>
                </a14:m>
                <a:r>
                  <a:rPr lang="he-IL" dirty="0"/>
                  <a:t> </a:t>
                </a:r>
                <a:r>
                  <a:rPr lang="he-IL" dirty="0" smtClean="0"/>
                  <a:t>אי זוגי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⇐</m:t>
                    </m:r>
                  </m:oMath>
                </a14:m>
                <a:r>
                  <a:rPr lang="he-IL" dirty="0"/>
                  <a:t> </a:t>
                </a:r>
                <a:r>
                  <a:rPr lang="he-IL" dirty="0" smtClean="0"/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ℓ−</m:t>
                    </m:r>
                    <m:r>
                      <a:rPr lang="en-US" i="1" dirty="0">
                        <a:latin typeface="Cambria Math"/>
                      </a:rPr>
                      <m:t>1</m:t>
                    </m:r>
                  </m:oMath>
                </a14:m>
                <a:r>
                  <a:rPr lang="he-IL" dirty="0"/>
                  <a:t> </a:t>
                </a:r>
                <a:r>
                  <a:rPr lang="he-IL" dirty="0" smtClean="0"/>
                  <a:t>זוגי   </a:t>
                </a:r>
                <a14:m>
                  <m:oMath xmlns:m="http://schemas.openxmlformats.org/officeDocument/2006/math">
                    <m:groupChr>
                      <m:groupChrPr>
                        <m:chr m:val="⇐"/>
                        <m:pos m:val="top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he-IL" i="1">
                            <a:solidFill>
                              <a:srgbClr val="0000FF"/>
                            </a:solidFill>
                            <a:latin typeface="Cambria Math"/>
                          </a:rPr>
                          <m:t>.</m:t>
                        </m:r>
                        <m:r>
                          <m:rPr>
                            <m:brk m:alnAt="1"/>
                          </m:rPr>
                          <a:rPr lang="he-IL" i="1">
                            <a:solidFill>
                              <a:srgbClr val="0000FF"/>
                            </a:solidFill>
                            <a:latin typeface="Cambria Math"/>
                          </a:rPr>
                          <m:t>א</m:t>
                        </m:r>
                        <m:r>
                          <m:rPr>
                            <m:brk m:alnAt="1"/>
                          </m:rPr>
                          <a:rPr lang="he-IL" i="1">
                            <a:solidFill>
                              <a:srgbClr val="0000FF"/>
                            </a:solidFill>
                            <a:latin typeface="Cambria Math"/>
                          </a:rPr>
                          <m:t>.</m:t>
                        </m:r>
                        <m:r>
                          <m:rPr>
                            <m:brk m:alnAt="1"/>
                          </m:rPr>
                          <a:rPr lang="he-IL" i="1">
                            <a:solidFill>
                              <a:srgbClr val="0000FF"/>
                            </a:solidFill>
                            <a:latin typeface="Cambria Math"/>
                          </a:rPr>
                          <m:t>ה</m:t>
                        </m:r>
                      </m:e>
                    </m:groupChr>
                  </m:oMath>
                </a14:m>
                <a:r>
                  <a:rPr lang="he-IL" dirty="0"/>
                  <a:t> </a:t>
                </a:r>
                <a:r>
                  <a:rPr lang="he-IL" dirty="0" smtClean="0"/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𝑢</m:t>
                    </m:r>
                    <m:r>
                      <a:rPr lang="en-US" i="1" dirty="0">
                        <a:latin typeface="Cambria Math"/>
                      </a:rPr>
                      <m:t>,</m:t>
                    </m:r>
                    <m:r>
                      <a:rPr lang="en-US" i="1" dirty="0">
                        <a:latin typeface="Cambria Math"/>
                      </a:rPr>
                      <m:t>𝑤</m:t>
                    </m:r>
                  </m:oMath>
                </a14:m>
                <a:r>
                  <a:rPr lang="he-IL" dirty="0"/>
                  <a:t> </a:t>
                </a:r>
                <a:r>
                  <a:rPr lang="he-IL" dirty="0" smtClean="0"/>
                  <a:t>נמצאים באותו צד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⇐</m:t>
                    </m:r>
                  </m:oMath>
                </a14:m>
                <a:r>
                  <a:rPr lang="he-IL" dirty="0"/>
                  <a:t> </a:t>
                </a:r>
                <a:r>
                  <a:rPr lang="he-IL" dirty="0" smtClean="0"/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𝑢</m:t>
                    </m:r>
                    <m:r>
                      <a:rPr lang="en-US" i="1" dirty="0">
                        <a:latin typeface="Cambria Math"/>
                      </a:rPr>
                      <m:t>,</m:t>
                    </m:r>
                    <m:r>
                      <a:rPr lang="en-US" i="1" dirty="0">
                        <a:latin typeface="Cambria Math"/>
                      </a:rPr>
                      <m:t>𝑣</m:t>
                    </m:r>
                  </m:oMath>
                </a14:m>
                <a:r>
                  <a:rPr lang="he-IL" dirty="0"/>
                  <a:t> </a:t>
                </a:r>
                <a:r>
                  <a:rPr lang="he-IL" dirty="0" smtClean="0"/>
                  <a:t>בצדדים שונים של הגרף.</a:t>
                </a:r>
                <a:endParaRPr lang="he-IL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5650500"/>
              </a:xfrm>
              <a:blipFill rotWithShape="1">
                <a:blip r:embed="rId2" cstate="print"/>
                <a:stretch>
                  <a:fillRect l="-500" r="-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8"/>
          <p:cNvGrpSpPr/>
          <p:nvPr/>
        </p:nvGrpSpPr>
        <p:grpSpPr>
          <a:xfrm>
            <a:off x="405025" y="2564904"/>
            <a:ext cx="3092796" cy="588857"/>
            <a:chOff x="417725" y="2564904"/>
            <a:chExt cx="3092796" cy="588857"/>
          </a:xfrm>
        </p:grpSpPr>
        <p:sp>
          <p:nvSpPr>
            <p:cNvPr id="6" name="Oval 5"/>
            <p:cNvSpPr/>
            <p:nvPr/>
          </p:nvSpPr>
          <p:spPr>
            <a:xfrm>
              <a:off x="468684" y="2868009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latin typeface="Arial" pitchFamily="34" charset="0"/>
                <a:cs typeface="David" pitchFamily="2" charset="-79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24218" y="2868009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latin typeface="Arial" pitchFamily="34" charset="0"/>
                <a:cs typeface="David" pitchFamily="2" charset="-79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167844" y="2868009"/>
              <a:ext cx="285752" cy="28575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latin typeface="Arial" pitchFamily="34" charset="0"/>
                <a:cs typeface="David" pitchFamily="2" charset="-79"/>
              </a:endParaRPr>
            </a:p>
          </p:txBody>
        </p:sp>
        <p:cxnSp>
          <p:nvCxnSpPr>
            <p:cNvPr id="3" name="Straight Connector 2"/>
            <p:cNvCxnSpPr>
              <a:stCxn id="7" idx="6"/>
              <a:endCxn id="8" idx="2"/>
            </p:cNvCxnSpPr>
            <p:nvPr/>
          </p:nvCxnSpPr>
          <p:spPr>
            <a:xfrm>
              <a:off x="2809970" y="3010885"/>
              <a:ext cx="3578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17725" y="2564904"/>
                  <a:ext cx="387670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725" y="2564904"/>
                  <a:ext cx="387670" cy="369332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473425" y="2566717"/>
                  <a:ext cx="425437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3425" y="2566717"/>
                  <a:ext cx="425437" cy="369332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129968" y="2566717"/>
                  <a:ext cx="380553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968" y="2566717"/>
                  <a:ext cx="380553" cy="369332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/>
            <p:cNvCxnSpPr>
              <a:stCxn id="6" idx="6"/>
            </p:cNvCxnSpPr>
            <p:nvPr/>
          </p:nvCxnSpPr>
          <p:spPr>
            <a:xfrm>
              <a:off x="754436" y="3010885"/>
              <a:ext cx="357874" cy="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endCxn id="7" idx="2"/>
            </p:cNvCxnSpPr>
            <p:nvPr/>
          </p:nvCxnSpPr>
          <p:spPr>
            <a:xfrm>
              <a:off x="2166344" y="3010846"/>
              <a:ext cx="357874" cy="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12310" y="3010846"/>
              <a:ext cx="105403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13923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טענות עזר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Content Placeholder 4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5650500"/>
              </a:xfrm>
            </p:spPr>
            <p:txBody>
              <a:bodyPr/>
              <a:lstStyle/>
              <a:p>
                <a:r>
                  <a:rPr lang="he-IL" b="1" u="sng" dirty="0" smtClean="0"/>
                  <a:t>טענה 2</a:t>
                </a:r>
                <a:r>
                  <a:rPr lang="he-IL" b="1" dirty="0" smtClean="0"/>
                  <a:t>: </a:t>
                </a:r>
                <a:r>
                  <a:rPr lang="he-IL" dirty="0"/>
                  <a:t>יהא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dirty="0" smtClean="0"/>
                  <a:t> </a:t>
                </a:r>
                <a:r>
                  <a:rPr lang="he-IL" dirty="0"/>
                  <a:t>גרף לא מכוון וקשיר ויהא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</m:oMath>
                </a14:m>
                <a:r>
                  <a:rPr lang="he-IL" dirty="0"/>
                  <a:t>.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he-IL" dirty="0"/>
                  <a:t> הוא גרף דו צדדי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⇔</m:t>
                    </m:r>
                  </m:oMath>
                </a14:m>
                <a:r>
                  <a:rPr lang="he-IL" dirty="0"/>
                  <a:t> לכל </a:t>
                </a:r>
                <a:r>
                  <a:rPr lang="he-IL" dirty="0" smtClean="0"/>
                  <a:t>קשת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</m:oMath>
                </a14:m>
                <a:r>
                  <a:rPr lang="he-IL" dirty="0" smtClean="0"/>
                  <a:t> מתקיים: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 smtClean="0"/>
                  <a:t> .</a:t>
                </a:r>
                <a:endParaRPr lang="en-US" dirty="0"/>
              </a:p>
              <a:p>
                <a:endParaRPr lang="he-IL" dirty="0" smtClean="0"/>
              </a:p>
              <a:p>
                <a:r>
                  <a:rPr lang="he-IL" b="1" u="sng" dirty="0" smtClean="0"/>
                  <a:t>הוכחה</a:t>
                </a:r>
                <a:r>
                  <a:rPr lang="he-IL" b="1" dirty="0" smtClean="0"/>
                  <a:t>:</a:t>
                </a:r>
              </a:p>
              <a:p>
                <a:r>
                  <a:rPr lang="he-IL" b="1" dirty="0" smtClean="0"/>
                  <a:t>כיוון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⇐</m:t>
                    </m:r>
                  </m:oMath>
                </a14:m>
                <a:r>
                  <a:rPr lang="he-IL" b="1" dirty="0" smtClean="0"/>
                  <a:t>:</a:t>
                </a:r>
                <a:r>
                  <a:rPr lang="he-IL" dirty="0" smtClean="0"/>
                  <a:t> תהא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he-IL" dirty="0" smtClean="0"/>
                  <a:t> החלוקה המובטחת מהיות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he-IL" dirty="0" smtClean="0"/>
                  <a:t> גרף דו צדדי.</a:t>
                </a:r>
              </a:p>
              <a:p>
                <a:r>
                  <a:rPr lang="he-IL" dirty="0" smtClean="0"/>
                  <a:t>נניח בלי הגבלת הכלליות ש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he-IL" dirty="0" smtClean="0"/>
                  <a:t>.</a:t>
                </a:r>
              </a:p>
              <a:p>
                <a:r>
                  <a:rPr lang="he-IL" dirty="0" smtClean="0"/>
                  <a:t>מטענה </a:t>
                </a:r>
                <a:r>
                  <a:rPr lang="en-US" dirty="0" smtClean="0"/>
                  <a:t>1</a:t>
                </a:r>
                <a:r>
                  <a:rPr lang="he-IL" dirty="0" smtClean="0"/>
                  <a:t>:</a:t>
                </a:r>
                <a:endParaRPr lang="he-IL" dirty="0"/>
              </a:p>
              <a:p>
                <a:pPr algn="ctr"/>
                <a:r>
                  <a:rPr lang="he-IL" dirty="0" smtClean="0"/>
                  <a:t>לכל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he-IL" dirty="0" smtClean="0"/>
                  <a:t> מתקיים: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he-IL" dirty="0" smtClean="0"/>
                  <a:t>       ו</a:t>
                </a:r>
                <a:r>
                  <a:rPr lang="he-IL" dirty="0" smtClean="0"/>
                  <a:t>לכל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he-IL" dirty="0" smtClean="0"/>
                  <a:t> מתקיים: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he-IL" dirty="0" smtClean="0"/>
                  <a:t> .</a:t>
                </a:r>
              </a:p>
              <a:p>
                <a:endParaRPr lang="he-IL" dirty="0" smtClean="0"/>
              </a:p>
              <a:p>
                <a:r>
                  <a:rPr lang="he-IL" dirty="0" smtClean="0"/>
                  <a:t>לכן, לכל קשת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he-IL" dirty="0" smtClean="0"/>
                  <a:t> בהכרח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 smtClean="0"/>
                  <a:t> מכיוון ש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he-IL" dirty="0" smtClean="0"/>
                  <a:t> נמצאים בצדדים שונים.</a:t>
                </a:r>
              </a:p>
              <a:p>
                <a:endParaRPr lang="he-IL" dirty="0"/>
              </a:p>
              <a:p>
                <a:pPr>
                  <a:tabLst>
                    <a:tab pos="8256588" algn="l"/>
                  </a:tabLst>
                </a:pPr>
                <a:endParaRPr lang="he-IL" u="sng" dirty="0" smtClean="0"/>
              </a:p>
              <a:p>
                <a:pPr>
                  <a:tabLst>
                    <a:tab pos="8256588" algn="l"/>
                  </a:tabLst>
                </a:pPr>
                <a:r>
                  <a:rPr lang="he-IL" b="1" dirty="0"/>
                  <a:t>כיוון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he-IL" b="1" dirty="0"/>
                  <a:t>:</a:t>
                </a:r>
                <a:r>
                  <a:rPr lang="he-IL" dirty="0" smtClean="0"/>
                  <a:t> נראה חלוקה של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he-IL" dirty="0" smtClean="0"/>
                  <a:t> לגרף דו צדדי.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 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endParaRPr lang="he-IL" b="0" dirty="0" smtClean="0"/>
              </a:p>
              <a:p>
                <a:pPr>
                  <a:tabLst>
                    <a:tab pos="8256588" algn="l"/>
                  </a:tabLst>
                </a:pPr>
                <a:r>
                  <a:rPr lang="he-IL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 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endParaRPr lang="he-IL" dirty="0" smtClean="0"/>
              </a:p>
              <a:p>
                <a:r>
                  <a:rPr lang="he-IL" dirty="0" smtClean="0"/>
                  <a:t>לפי הנתון, לכל קשת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he-IL" dirty="0" smtClean="0"/>
                  <a:t> מתקיים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 smtClean="0"/>
                  <a:t>.</a:t>
                </a:r>
              </a:p>
              <a:p>
                <a:r>
                  <a:rPr lang="he-IL" dirty="0" smtClean="0"/>
                  <a:t>לכן,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he-IL" dirty="0" smtClean="0"/>
                  <a:t> בצדדים שונים של החלוקה. מכאן נובע ש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</m:d>
                  </m:oMath>
                </a14:m>
                <a:r>
                  <a:rPr lang="he-IL" dirty="0" smtClean="0"/>
                  <a:t> ו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</m:d>
                  </m:oMath>
                </a14:m>
                <a:r>
                  <a:rPr lang="he-IL" dirty="0" smtClean="0"/>
                  <a:t> חסרי קשתות.</a:t>
                </a: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5650500"/>
              </a:xfrm>
              <a:blipFill rotWithShape="1">
                <a:blip r:embed="rId2" cstate="print"/>
                <a:stretch>
                  <a:fillRect r="-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4795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המכריע האם גרף דו צדדי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Content Placeholder 4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5650500"/>
              </a:xfrm>
            </p:spPr>
            <p:txBody>
              <a:bodyPr/>
              <a:lstStyle/>
              <a:p>
                <a:r>
                  <a:rPr lang="he-IL" b="1" dirty="0"/>
                  <a:t>קלט:</a:t>
                </a:r>
                <a:r>
                  <a:rPr lang="he-IL" dirty="0"/>
                  <a:t> גרף לא מכוון וקשיר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dirty="0" smtClean="0"/>
                  <a:t>.</a:t>
                </a:r>
              </a:p>
              <a:p>
                <a:pPr marL="895350" indent="-285750">
                  <a:buFont typeface="Wingdings" pitchFamily="2" charset="2"/>
                  <a:buChar char="§"/>
                </a:pPr>
                <a:r>
                  <a:rPr lang="he-IL" sz="1600" dirty="0" smtClean="0">
                    <a:solidFill>
                      <a:srgbClr val="000066"/>
                    </a:solidFill>
                  </a:rPr>
                  <a:t>במידה והגרף המקורי לא קשיר, נריץ אלגוריתם זה לכל רכיב קשירות בנפרד.</a:t>
                </a:r>
                <a:endParaRPr lang="en-US" sz="1600" dirty="0">
                  <a:solidFill>
                    <a:srgbClr val="000066"/>
                  </a:solidFill>
                </a:endParaRPr>
              </a:p>
              <a:p>
                <a:r>
                  <a:rPr lang="he-IL" b="1" dirty="0"/>
                  <a:t>פלט:</a:t>
                </a:r>
                <a:r>
                  <a:rPr lang="he-IL" dirty="0"/>
                  <a:t> האם הגרף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he-IL" dirty="0"/>
                  <a:t> הוא דו צדדי או לא.</a:t>
                </a:r>
                <a:endParaRPr lang="en-US" dirty="0"/>
              </a:p>
              <a:p>
                <a:r>
                  <a:rPr lang="he-IL" dirty="0"/>
                  <a:t> </a:t>
                </a:r>
                <a:endParaRPr lang="en-US" dirty="0"/>
              </a:p>
              <a:p>
                <a:pPr marL="342900" lvl="0" indent="-342900">
                  <a:buFont typeface="+mj-lt"/>
                  <a:buAutoNum type="arabicPeriod"/>
                </a:pPr>
                <a:r>
                  <a:rPr lang="he-IL" dirty="0"/>
                  <a:t>הרץ </a:t>
                </a:r>
                <a:r>
                  <a:rPr lang="en-US" dirty="0"/>
                  <a:t>BFS</a:t>
                </a:r>
                <a:r>
                  <a:rPr lang="he-IL" dirty="0"/>
                  <a:t> מצומת שרירותי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</m:oMath>
                </a14:m>
                <a:r>
                  <a:rPr lang="he-IL" dirty="0"/>
                  <a:t>.</a:t>
                </a:r>
                <a:endParaRPr lang="en-US" dirty="0"/>
              </a:p>
              <a:p>
                <a:pPr marL="342900" lvl="0" indent="-342900">
                  <a:buFont typeface="+mj-lt"/>
                  <a:buAutoNum type="arabicPeriod"/>
                </a:pPr>
                <a:r>
                  <a:rPr lang="he-IL" dirty="0"/>
                  <a:t>החזר "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he-IL" dirty="0"/>
                  <a:t> דו צדדי"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⇔</m:t>
                    </m:r>
                  </m:oMath>
                </a14:m>
                <a:r>
                  <a:rPr lang="he-IL" dirty="0"/>
                  <a:t> לכל קשת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</m:oMath>
                </a14:m>
                <a:r>
                  <a:rPr lang="he-IL" dirty="0"/>
                  <a:t> מתקיים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/>
                  <a:t>.</a:t>
                </a:r>
                <a:endParaRPr lang="en-US" dirty="0"/>
              </a:p>
              <a:p>
                <a:r>
                  <a:rPr lang="he-IL" dirty="0"/>
                  <a:t> </a:t>
                </a:r>
                <a:endParaRPr lang="en-US" dirty="0"/>
              </a:p>
              <a:p>
                <a:r>
                  <a:rPr lang="he-IL" b="1" u="sng" dirty="0"/>
                  <a:t>נכונות</a:t>
                </a:r>
                <a:r>
                  <a:rPr lang="he-IL" b="1" dirty="0"/>
                  <a:t>:</a:t>
                </a:r>
                <a:r>
                  <a:rPr lang="he-IL" dirty="0"/>
                  <a:t> </a:t>
                </a:r>
                <a:r>
                  <a:rPr lang="he-IL" dirty="0" smtClean="0"/>
                  <a:t>	 נובעת </a:t>
                </a:r>
                <a:r>
                  <a:rPr lang="he-IL" dirty="0"/>
                  <a:t>ישירות מטענה </a:t>
                </a:r>
                <a:r>
                  <a:rPr lang="en-US" dirty="0"/>
                  <a:t>2</a:t>
                </a:r>
                <a:r>
                  <a:rPr lang="he-IL" dirty="0"/>
                  <a:t>.</a:t>
                </a:r>
                <a:endParaRPr lang="en-US" dirty="0"/>
              </a:p>
              <a:p>
                <a:r>
                  <a:rPr lang="he-IL" b="1" u="sng" dirty="0" smtClean="0"/>
                  <a:t>סיבוכיות</a:t>
                </a:r>
                <a:r>
                  <a:rPr lang="he-IL" b="1" dirty="0" smtClean="0"/>
                  <a:t>:</a:t>
                </a:r>
                <a:r>
                  <a:rPr lang="he-IL" dirty="0"/>
                  <a:t>	</a:t>
                </a:r>
                <a:r>
                  <a:rPr lang="he-IL" dirty="0" smtClean="0"/>
                  <a:t> שלב </a:t>
                </a:r>
                <a:r>
                  <a:rPr lang="en-US" dirty="0"/>
                  <a:t>(1)</a:t>
                </a:r>
                <a:r>
                  <a:rPr lang="he-IL" dirty="0"/>
                  <a:t> מתבצע 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dirty="0" smtClean="0"/>
                  <a:t> .</a:t>
                </a:r>
                <a:endParaRPr lang="en-US" dirty="0"/>
              </a:p>
              <a:p>
                <a:r>
                  <a:rPr lang="he-IL" dirty="0" smtClean="0"/>
                  <a:t>	 בשלב (</a:t>
                </a:r>
                <a:r>
                  <a:rPr lang="en-US" dirty="0" smtClean="0"/>
                  <a:t>2</a:t>
                </a:r>
                <a:r>
                  <a:rPr lang="he-IL" dirty="0" smtClean="0"/>
                  <a:t>) </a:t>
                </a:r>
                <a:r>
                  <a:rPr lang="he-IL" dirty="0"/>
                  <a:t>אנו עוברים על כל קשתות הגרף </a:t>
                </a:r>
                <a:r>
                  <a:rPr lang="he-IL" dirty="0" smtClean="0"/>
                  <a:t>ולכל קשת מבצעים </a:t>
                </a:r>
                <a:r>
                  <a:rPr lang="he-IL" dirty="0"/>
                  <a:t>בדיקה שלוקחת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he-IL" dirty="0" smtClean="0"/>
                  <a:t>.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he-IL" dirty="0" smtClean="0"/>
                  <a:t>	 לכן</a:t>
                </a:r>
                <a:r>
                  <a:rPr lang="he-IL" dirty="0"/>
                  <a:t>, סיבוכיות הזמן הכוללת היא: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dirty="0"/>
                  <a:t>.</a:t>
                </a:r>
                <a:endParaRPr lang="en-US" dirty="0"/>
              </a:p>
              <a:p>
                <a:r>
                  <a:rPr lang="he-IL" dirty="0"/>
                  <a:t> </a:t>
                </a:r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5650500"/>
              </a:xfrm>
              <a:blipFill rotWithShape="1">
                <a:blip r:embed="rId2" cstate="print"/>
                <a:stretch>
                  <a:fillRect l="-357"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53701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Calibri"/>
                  </a:rPr>
                  <a:t>אלגוריתם </a:t>
                </a:r>
                <a:r>
                  <a:rPr lang="en-US" b="1" dirty="0">
                    <a:ea typeface="Calibri"/>
                    <a:cs typeface="Arial"/>
                  </a:rPr>
                  <a:t>Depth First Search</a:t>
                </a:r>
                <a:r>
                  <a:rPr lang="he-IL" b="1" dirty="0">
                    <a:ea typeface="Calibri"/>
                  </a:rPr>
                  <a:t> (</a:t>
                </a:r>
                <a:r>
                  <a:rPr lang="en-US" b="1" dirty="0">
                    <a:ea typeface="Calibri"/>
                    <a:cs typeface="Arial"/>
                  </a:rPr>
                  <a:t>DFS</a:t>
                </a:r>
                <a:r>
                  <a:rPr lang="he-IL" b="1" dirty="0">
                    <a:ea typeface="Calibri"/>
                  </a:rPr>
                  <a:t>)</a:t>
                </a:r>
                <a:r>
                  <a:rPr lang="he-IL" dirty="0">
                    <a:ea typeface="Calibri"/>
                  </a:rPr>
                  <a:t> מקבל כקלט גרף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𝐺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𝑉</m:t>
                        </m:r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 (מכוון או לא מכוון).</a:t>
                </a:r>
                <a:endParaRPr lang="en-US" sz="11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האלגוריתם סורק את הגרף ומוציא מידע גולמי המשמש אלגוריתמים אחרים הפועלים על הגרף.</a:t>
                </a:r>
                <a:endParaRPr lang="en-US" sz="11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261659" y="6500813"/>
            <a:ext cx="620683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he-IL" sz="1000" dirty="0" smtClean="0">
                <a:solidFill>
                  <a:schemeClr val="bg1">
                    <a:lumMod val="50000"/>
                  </a:schemeClr>
                </a:solidFill>
              </a:rPr>
              <a:t>יונתן יניב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6" name="Oval 5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C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A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B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D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E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F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G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I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H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16" name="Straight Arrow Connector 15"/>
            <p:cNvCxnSpPr>
              <a:stCxn id="6" idx="1"/>
              <a:endCxn id="7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7"/>
              <a:endCxn id="8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7" idx="6"/>
              <a:endCxn id="8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7"/>
              <a:endCxn id="6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0" idx="1"/>
              <a:endCxn id="6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6"/>
              <a:endCxn id="10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0" idx="4"/>
              <a:endCxn id="11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0" idx="6"/>
              <a:endCxn id="13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3"/>
              <a:endCxn id="10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0"/>
              <a:endCxn id="12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3" idx="7"/>
              <a:endCxn id="14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4" idx="4"/>
              <a:endCxn id="15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3" idx="6"/>
              <a:endCxn id="15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55668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e-IL" dirty="0"/>
              <a:t>האלגוריתם מתחיל מצומת שרירותי בגרף (בדוגמא, </a:t>
            </a:r>
            <a:r>
              <a:rPr lang="en-US" dirty="0"/>
              <a:t>C</a:t>
            </a:r>
            <a:r>
              <a:rPr lang="he-IL" dirty="0"/>
              <a:t>) וקורא ל </a:t>
            </a:r>
            <a:r>
              <a:rPr lang="en-US" dirty="0"/>
              <a:t>DFS</a:t>
            </a:r>
            <a:r>
              <a:rPr lang="he-IL" dirty="0"/>
              <a:t> באופן רקורסיבי לכל</a:t>
            </a:r>
            <a:endParaRPr lang="en-US" dirty="0"/>
          </a:p>
          <a:p>
            <a:r>
              <a:rPr lang="he-IL" dirty="0"/>
              <a:t>אחד מבניו.</a:t>
            </a:r>
            <a:endParaRPr lang="en-US" dirty="0"/>
          </a:p>
          <a:p>
            <a:pPr>
              <a:lnSpc>
                <a:spcPct val="135000"/>
              </a:lnSpc>
            </a:pPr>
            <a:r>
              <a:rPr lang="he-IL" dirty="0">
                <a:ea typeface="Times New Roman"/>
              </a:rPr>
              <a:t> </a:t>
            </a:r>
            <a:endParaRPr lang="en-US" sz="1100" dirty="0">
              <a:ea typeface="Calibri"/>
              <a:cs typeface="Arial"/>
            </a:endParaRPr>
          </a:p>
        </p:txBody>
      </p:sp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31" name="Oval 30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lt1"/>
                  </a:solidFill>
                  <a:cs typeface="David" pitchFamily="2" charset="-79"/>
                </a:rPr>
                <a:t>C</a:t>
              </a:r>
              <a:endParaRPr lang="en-US" b="1" dirty="0">
                <a:solidFill>
                  <a:schemeClr val="lt1"/>
                </a:solidFill>
                <a:cs typeface="David" pitchFamily="2" charset="-79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A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B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D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E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F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G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I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H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41" name="Straight Arrow Connector 40"/>
            <p:cNvCxnSpPr>
              <a:stCxn id="31" idx="1"/>
              <a:endCxn id="32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1" idx="7"/>
              <a:endCxn id="33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2" idx="6"/>
              <a:endCxn id="33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4" idx="7"/>
              <a:endCxn id="31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5" idx="1"/>
              <a:endCxn id="31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4" idx="6"/>
              <a:endCxn id="35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5" idx="4"/>
              <a:endCxn id="36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35" idx="6"/>
              <a:endCxn id="38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37" idx="3"/>
              <a:endCxn id="35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8" idx="0"/>
              <a:endCxn id="37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38" idx="7"/>
              <a:endCxn id="39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39" idx="4"/>
              <a:endCxn id="40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38" idx="6"/>
              <a:endCxn id="40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78058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55" name="Oval 54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lt1"/>
                  </a:solidFill>
                  <a:cs typeface="David" pitchFamily="2" charset="-79"/>
                </a:rPr>
                <a:t>C</a:t>
              </a:r>
              <a:endParaRPr lang="en-US" b="1" dirty="0">
                <a:solidFill>
                  <a:schemeClr val="lt1"/>
                </a:solidFill>
                <a:cs typeface="David" pitchFamily="2" charset="-79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A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B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D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E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F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G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I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H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65" name="Straight Arrow Connector 64"/>
            <p:cNvCxnSpPr>
              <a:stCxn id="55" idx="1"/>
              <a:endCxn id="56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55" idx="7"/>
              <a:endCxn id="57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56" idx="6"/>
              <a:endCxn id="57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58" idx="7"/>
              <a:endCxn id="55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59" idx="1"/>
              <a:endCxn id="55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58" idx="6"/>
              <a:endCxn id="59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59" idx="4"/>
              <a:endCxn id="60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59" idx="6"/>
              <a:endCxn id="62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1" idx="3"/>
              <a:endCxn id="59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62" idx="0"/>
              <a:endCxn id="61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62" idx="7"/>
              <a:endCxn id="63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63" idx="4"/>
              <a:endCxn id="64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62" idx="6"/>
              <a:endCxn id="64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678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5741082" y="3825044"/>
            <a:ext cx="3060340" cy="8280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31" name="Oval 30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lt1"/>
                  </a:solidFill>
                  <a:cs typeface="David" pitchFamily="2" charset="-79"/>
                </a:rPr>
                <a:t>A</a:t>
              </a:r>
              <a:endParaRPr lang="en-US" b="1" dirty="0">
                <a:solidFill>
                  <a:schemeClr val="lt1"/>
                </a:solidFill>
                <a:cs typeface="David" pitchFamily="2" charset="-79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B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D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E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F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G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I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H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41" name="Straight Arrow Connector 40"/>
            <p:cNvCxnSpPr>
              <a:stCxn id="31" idx="1"/>
              <a:endCxn id="32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1" idx="7"/>
              <a:endCxn id="33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2" idx="6"/>
              <a:endCxn id="33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4" idx="7"/>
              <a:endCxn id="31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5" idx="1"/>
              <a:endCxn id="31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4" idx="6"/>
              <a:endCxn id="35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5" idx="4"/>
              <a:endCxn id="36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35" idx="6"/>
              <a:endCxn id="38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37" idx="3"/>
              <a:endCxn id="35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8" idx="0"/>
              <a:endCxn id="37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38" idx="7"/>
              <a:endCxn id="39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39" idx="4"/>
              <a:endCxn id="40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38" idx="6"/>
              <a:endCxn id="40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pic>
        <p:nvPicPr>
          <p:cNvPr id="8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3090" y="3897052"/>
            <a:ext cx="2924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4216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5741082" y="3825044"/>
            <a:ext cx="3060340" cy="8280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3090" y="3897052"/>
            <a:ext cx="2924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55" name="Oval 54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lt1"/>
                  </a:solidFill>
                  <a:cs typeface="David" pitchFamily="2" charset="-79"/>
                </a:rPr>
                <a:t>B</a:t>
              </a:r>
              <a:endParaRPr lang="en-US" b="1" dirty="0">
                <a:solidFill>
                  <a:schemeClr val="lt1"/>
                </a:solidFill>
                <a:cs typeface="David" pitchFamily="2" charset="-79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D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E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F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G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I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H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65" name="Straight Arrow Connector 64"/>
            <p:cNvCxnSpPr>
              <a:stCxn id="55" idx="1"/>
              <a:endCxn id="56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55" idx="7"/>
              <a:endCxn id="57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56" idx="6"/>
              <a:endCxn id="57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58" idx="7"/>
              <a:endCxn id="55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59" idx="1"/>
              <a:endCxn id="55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58" idx="6"/>
              <a:endCxn id="59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59" idx="4"/>
              <a:endCxn id="60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59" idx="6"/>
              <a:endCxn id="62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1" idx="3"/>
              <a:endCxn id="59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62" idx="0"/>
              <a:endCxn id="61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62" idx="7"/>
              <a:endCxn id="63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63" idx="4"/>
              <a:endCxn id="64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62" idx="6"/>
              <a:endCxn id="64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449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90" name="Oval 89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91" name="Oval 90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cs typeface="David" pitchFamily="2" charset="-79"/>
                </a:rPr>
                <a:t>A</a:t>
              </a:r>
            </a:p>
          </p:txBody>
        </p:sp>
        <p:sp>
          <p:nvSpPr>
            <p:cNvPr id="92" name="Oval 91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93" name="Oval 92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D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E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F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G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I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H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100" name="Straight Arrow Connector 99"/>
            <p:cNvCxnSpPr>
              <a:stCxn id="90" idx="1"/>
              <a:endCxn id="91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90" idx="7"/>
              <a:endCxn id="92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91" idx="6"/>
              <a:endCxn id="92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93" idx="7"/>
              <a:endCxn id="90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94" idx="1"/>
              <a:endCxn id="90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93" idx="6"/>
              <a:endCxn id="94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94" idx="4"/>
              <a:endCxn id="95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94" idx="6"/>
              <a:endCxn id="97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96" idx="3"/>
              <a:endCxn id="94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97" idx="0"/>
              <a:endCxn id="96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97" idx="7"/>
              <a:endCxn id="98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98" idx="4"/>
              <a:endCxn id="99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stCxn id="97" idx="6"/>
              <a:endCxn id="99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TextBox 112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36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33" name="Oval 32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cs typeface="David" pitchFamily="2" charset="-79"/>
                </a:rPr>
                <a:t>C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D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E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F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G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I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H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43" name="Straight Arrow Connector 42"/>
            <p:cNvCxnSpPr>
              <a:stCxn id="33" idx="1"/>
              <a:endCxn id="34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3" idx="7"/>
              <a:endCxn id="35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4" idx="6"/>
              <a:endCxn id="35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6" idx="7"/>
              <a:endCxn id="33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7" idx="1"/>
              <a:endCxn id="33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36" idx="6"/>
              <a:endCxn id="37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37" idx="4"/>
              <a:endCxn id="38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7" idx="6"/>
              <a:endCxn id="40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39" idx="3"/>
              <a:endCxn id="37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0" idx="0"/>
              <a:endCxn id="39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0" idx="7"/>
              <a:endCxn id="41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1" idx="4"/>
              <a:endCxn id="42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40" idx="6"/>
              <a:endCxn id="42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570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he-IL" dirty="0" smtClean="0"/>
              <a:t>ניתוח זמן הריצה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© cs,Technion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D862DDEB-AF40-45ED-9E94-04CDA5E49304}" type="slidenum">
              <a:rPr lang="he-IL" smtClean="0"/>
              <a:pPr algn="r">
                <a:defRPr/>
              </a:pPr>
              <a:t>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557" name="Text Box 4"/>
              <p:cNvSpPr txBox="1">
                <a:spLocks noChangeArrowheads="1"/>
              </p:cNvSpPr>
              <p:nvPr/>
            </p:nvSpPr>
            <p:spPr bwMode="auto">
              <a:xfrm>
                <a:off x="611560" y="1014414"/>
                <a:ext cx="7992888" cy="1631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/>
                <a:r>
                  <a:rPr lang="he-IL" sz="2000" dirty="0" smtClean="0">
                    <a:latin typeface="Comic Sans MS" pitchFamily="66" charset="0"/>
                    <a:cs typeface="+mn-cs"/>
                  </a:rPr>
                  <a:t>לכל ספרה עשרונית נבצע </a:t>
                </a:r>
                <a:r>
                  <a:rPr lang="en-US" sz="2000" dirty="0" err="1">
                    <a:latin typeface="+mj-lt"/>
                    <a:cs typeface="+mn-cs"/>
                  </a:rPr>
                  <a:t>BucketSort</a:t>
                </a:r>
                <a:r>
                  <a:rPr lang="he-IL" sz="2000" dirty="0">
                    <a:latin typeface="Comic Sans MS" pitchFamily="66" charset="0"/>
                    <a:cs typeface="+mn-cs"/>
                  </a:rPr>
                  <a:t> בזמן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/>
                        <a:cs typeface="+mn-cs"/>
                        <a:sym typeface="Symbol" pitchFamily="18" charset="2"/>
                      </a:rPr>
                      <m:t>Θ</m:t>
                    </m:r>
                    <m:r>
                      <a:rPr lang="en-US" sz="2000" i="1" dirty="0">
                        <a:latin typeface="Cambria Math"/>
                        <a:cs typeface="+mn-cs"/>
                      </a:rPr>
                      <m:t>(</m:t>
                    </m:r>
                    <m:r>
                      <a:rPr lang="en-US" sz="2000" i="1" dirty="0">
                        <a:latin typeface="Cambria Math"/>
                        <a:cs typeface="+mn-cs"/>
                      </a:rPr>
                      <m:t>𝑛</m:t>
                    </m:r>
                    <m:r>
                      <a:rPr lang="en-US" sz="2000" i="1" dirty="0">
                        <a:latin typeface="Cambria Math"/>
                        <a:cs typeface="+mn-cs"/>
                      </a:rPr>
                      <m:t>+</m:t>
                    </m:r>
                    <m:r>
                      <a:rPr lang="en-US" sz="2000" i="1" dirty="0">
                        <a:latin typeface="Cambria Math"/>
                        <a:cs typeface="+mn-cs"/>
                      </a:rPr>
                      <m:t>10</m:t>
                    </m:r>
                    <m:r>
                      <a:rPr lang="en-US" sz="2000" i="1" dirty="0">
                        <a:latin typeface="Cambria Math"/>
                        <a:cs typeface="+mn-cs"/>
                      </a:rPr>
                      <m:t>)</m:t>
                    </m:r>
                  </m:oMath>
                </a14:m>
                <a:r>
                  <a:rPr lang="he-IL" sz="2000" dirty="0">
                    <a:latin typeface="Comic Sans MS" pitchFamily="66" charset="0"/>
                    <a:cs typeface="+mn-cs"/>
                  </a:rPr>
                  <a:t>.</a:t>
                </a:r>
              </a:p>
              <a:p>
                <a:pPr algn="just"/>
                <a:r>
                  <a:rPr lang="he-IL" sz="2000" dirty="0">
                    <a:latin typeface="Comic Sans MS" pitchFamily="66" charset="0"/>
                    <a:cs typeface="+mn-cs"/>
                  </a:rPr>
                  <a:t>עבור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cs typeface="+mn-cs"/>
                      </a:rPr>
                      <m:t>𝑑</m:t>
                    </m:r>
                  </m:oMath>
                </a14:m>
                <a:r>
                  <a:rPr lang="he-IL" sz="2000" dirty="0">
                    <a:latin typeface="Comic Sans MS" pitchFamily="66" charset="0"/>
                    <a:cs typeface="+mn-cs"/>
                  </a:rPr>
                  <a:t> ספרות הזמן הכולל הוא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/>
                        <a:cs typeface="+mn-cs"/>
                        <a:sym typeface="Symbol" pitchFamily="18" charset="2"/>
                      </a:rPr>
                      <m:t>Θ</m:t>
                    </m:r>
                    <m:r>
                      <a:rPr lang="en-US" sz="2000" i="1" dirty="0">
                        <a:latin typeface="Cambria Math"/>
                        <a:cs typeface="+mn-cs"/>
                      </a:rPr>
                      <m:t>(</m:t>
                    </m:r>
                    <m:r>
                      <a:rPr lang="en-US" sz="2000" i="1" dirty="0">
                        <a:latin typeface="Cambria Math"/>
                        <a:cs typeface="+mn-cs"/>
                      </a:rPr>
                      <m:t>𝑑</m:t>
                    </m:r>
                    <m:r>
                      <a:rPr lang="en-US" sz="2000" i="1" dirty="0">
                        <a:latin typeface="Cambria Math"/>
                        <a:cs typeface="+mn-cs"/>
                      </a:rPr>
                      <m:t>(</m:t>
                    </m:r>
                    <m:r>
                      <a:rPr lang="en-US" sz="2000" i="1" dirty="0">
                        <a:latin typeface="Cambria Math"/>
                        <a:cs typeface="+mn-cs"/>
                      </a:rPr>
                      <m:t>𝑛</m:t>
                    </m:r>
                    <m:r>
                      <a:rPr lang="en-US" sz="2000" i="1" dirty="0">
                        <a:latin typeface="Cambria Math"/>
                        <a:cs typeface="+mn-cs"/>
                      </a:rPr>
                      <m:t>+</m:t>
                    </m:r>
                    <m:r>
                      <a:rPr lang="en-US" sz="2000" i="1" dirty="0">
                        <a:latin typeface="Cambria Math"/>
                        <a:cs typeface="+mn-cs"/>
                      </a:rPr>
                      <m:t>10</m:t>
                    </m:r>
                    <m:r>
                      <a:rPr lang="en-US" sz="2000" i="1" dirty="0">
                        <a:latin typeface="Cambria Math"/>
                        <a:cs typeface="+mn-cs"/>
                      </a:rPr>
                      <m:t>))</m:t>
                    </m:r>
                  </m:oMath>
                </a14:m>
                <a:r>
                  <a:rPr lang="he-IL" sz="2000" dirty="0">
                    <a:latin typeface="Comic Sans MS" pitchFamily="66" charset="0"/>
                    <a:cs typeface="+mn-cs"/>
                  </a:rPr>
                  <a:t>. </a:t>
                </a:r>
              </a:p>
              <a:p>
                <a:pPr algn="just"/>
                <a:endParaRPr lang="he-IL" sz="2000" u="sng" dirty="0" smtClean="0">
                  <a:latin typeface="Comic Sans MS" pitchFamily="66" charset="0"/>
                  <a:cs typeface="+mn-cs"/>
                </a:endParaRPr>
              </a:p>
              <a:p>
                <a:pPr algn="just"/>
                <a:r>
                  <a:rPr lang="he-IL" sz="2000" u="sng" dirty="0" smtClean="0">
                    <a:latin typeface="Comic Sans MS" pitchFamily="66" charset="0"/>
                    <a:cs typeface="+mn-cs"/>
                  </a:rPr>
                  <a:t>למשל:</a:t>
                </a:r>
                <a:r>
                  <a:rPr lang="he-IL" sz="2000" dirty="0" smtClean="0">
                    <a:latin typeface="Comic Sans MS" pitchFamily="66" charset="0"/>
                    <a:cs typeface="+mn-cs"/>
                  </a:rPr>
                  <a:t> למספרים </a:t>
                </a:r>
                <a:r>
                  <a:rPr lang="he-IL" sz="2000" dirty="0">
                    <a:latin typeface="Comic Sans MS" pitchFamily="66" charset="0"/>
                    <a:cs typeface="+mn-cs"/>
                  </a:rPr>
                  <a:t>בבסיס </a:t>
                </a:r>
                <a14:m>
                  <m:oMath xmlns:m="http://schemas.openxmlformats.org/officeDocument/2006/math">
                    <m:r>
                      <a:rPr lang="he-IL" sz="2000" i="1" dirty="0" smtClean="0">
                        <a:latin typeface="Cambria Math"/>
                        <a:cs typeface="+mn-cs"/>
                      </a:rPr>
                      <m:t>10</m:t>
                    </m:r>
                  </m:oMath>
                </a14:m>
                <a:r>
                  <a:rPr lang="he-IL" sz="2000" dirty="0">
                    <a:latin typeface="Comic Sans MS" pitchFamily="66" charset="0"/>
                    <a:cs typeface="+mn-cs"/>
                  </a:rPr>
                  <a:t> עם מספר ספרות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cs typeface="+mn-cs"/>
                      </a:rPr>
                      <m:t>𝑑</m:t>
                    </m:r>
                  </m:oMath>
                </a14:m>
                <a:r>
                  <a:rPr lang="en-US" sz="2000" dirty="0">
                    <a:latin typeface="Comic Sans MS" pitchFamily="66" charset="0"/>
                    <a:cs typeface="+mn-cs"/>
                  </a:rPr>
                  <a:t> </a:t>
                </a:r>
                <a:r>
                  <a:rPr lang="he-IL" sz="2000" dirty="0">
                    <a:latin typeface="Comic Sans MS" pitchFamily="66" charset="0"/>
                    <a:cs typeface="+mn-cs"/>
                  </a:rPr>
                  <a:t> קבוע (שאינו תלוי במספר המספרים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cs typeface="+mn-cs"/>
                      </a:rPr>
                      <m:t>𝑛</m:t>
                    </m:r>
                  </m:oMath>
                </a14:m>
                <a:r>
                  <a:rPr lang="he-IL" sz="2000" dirty="0">
                    <a:latin typeface="Comic Sans MS" pitchFamily="66" charset="0"/>
                    <a:cs typeface="+mn-cs"/>
                  </a:rPr>
                  <a:t>), המיון מתבצע בזמן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/>
                        <a:cs typeface="+mn-cs"/>
                        <a:sym typeface="Symbol" pitchFamily="18" charset="2"/>
                      </a:rPr>
                      <m:t>Θ</m:t>
                    </m:r>
                    <m:r>
                      <a:rPr lang="en-US" sz="2000" i="1" dirty="0">
                        <a:latin typeface="Cambria Math"/>
                        <a:cs typeface="+mn-cs"/>
                      </a:rPr>
                      <m:t>(</m:t>
                    </m:r>
                    <m:r>
                      <a:rPr lang="en-US" sz="2000" i="1" dirty="0">
                        <a:latin typeface="Cambria Math"/>
                        <a:cs typeface="+mn-cs"/>
                      </a:rPr>
                      <m:t>𝑛</m:t>
                    </m:r>
                    <m:r>
                      <a:rPr lang="en-US" sz="2000" i="1" dirty="0">
                        <a:latin typeface="Cambria Math"/>
                        <a:cs typeface="+mn-cs"/>
                      </a:rPr>
                      <m:t>)</m:t>
                    </m:r>
                  </m:oMath>
                </a14:m>
                <a:r>
                  <a:rPr lang="he-IL" sz="2000" dirty="0">
                    <a:latin typeface="Comic Sans MS" pitchFamily="66" charset="0"/>
                    <a:cs typeface="+mn-cs"/>
                  </a:rPr>
                  <a:t>.</a:t>
                </a:r>
                <a:endParaRPr lang="en-US" sz="2000" dirty="0">
                  <a:latin typeface="Comic Sans MS" pitchFamily="66" charset="0"/>
                  <a:cs typeface="+mn-cs"/>
                </a:endParaRPr>
              </a:p>
            </p:txBody>
          </p:sp>
        </mc:Choice>
        <mc:Fallback>
          <p:sp>
            <p:nvSpPr>
              <p:cNvPr id="2355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1014414"/>
                <a:ext cx="7992888" cy="163121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602" t="-2239" r="-839" b="-55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2133" name="Text Box 5"/>
              <p:cNvSpPr txBox="1">
                <a:spLocks noChangeArrowheads="1"/>
              </p:cNvSpPr>
              <p:nvPr/>
            </p:nvSpPr>
            <p:spPr bwMode="auto">
              <a:xfrm>
                <a:off x="611560" y="2962687"/>
                <a:ext cx="7992888" cy="2246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/>
                <a:r>
                  <a:rPr lang="he-IL" sz="2000" u="sng" dirty="0" smtClean="0">
                    <a:latin typeface="Comic Sans MS" pitchFamily="66" charset="0"/>
                    <a:cs typeface="+mn-cs"/>
                  </a:rPr>
                  <a:t>באופן כללי</a:t>
                </a:r>
                <a:r>
                  <a:rPr lang="he-IL" sz="2000" u="sng" dirty="0">
                    <a:latin typeface="Comic Sans MS" pitchFamily="66" charset="0"/>
                    <a:cs typeface="+mn-cs"/>
                  </a:rPr>
                  <a:t>:</a:t>
                </a:r>
                <a:r>
                  <a:rPr lang="he-IL" sz="2000" dirty="0" smtClean="0">
                    <a:latin typeface="Comic Sans MS" pitchFamily="66" charset="0"/>
                    <a:cs typeface="+mn-cs"/>
                  </a:rPr>
                  <a:t> עבור מספרים המיוצגים בבסיס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cs typeface="+mn-cs"/>
                      </a:rPr>
                      <m:t>𝑟</m:t>
                    </m:r>
                  </m:oMath>
                </a14:m>
                <a:r>
                  <a:rPr lang="he-IL" sz="2000" dirty="0">
                    <a:latin typeface="Comic Sans MS" pitchFamily="66" charset="0"/>
                    <a:cs typeface="+mn-cs"/>
                  </a:rPr>
                  <a:t>, לכל ספרה נבצע </a:t>
                </a:r>
                <a:r>
                  <a:rPr lang="en-US" sz="2000" dirty="0" err="1">
                    <a:latin typeface="+mj-lt"/>
                    <a:cs typeface="+mn-cs"/>
                  </a:rPr>
                  <a:t>BucketSort</a:t>
                </a:r>
                <a:r>
                  <a:rPr lang="he-IL" sz="2000" dirty="0">
                    <a:latin typeface="Comic Sans MS" pitchFamily="66" charset="0"/>
                    <a:cs typeface="+mn-cs"/>
                  </a:rPr>
                  <a:t> בזמן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e-IL" sz="2000" i="0" dirty="0" smtClean="0">
                        <a:latin typeface="Cambria Math"/>
                        <a:cs typeface="+mn-cs"/>
                        <a:sym typeface="Symbol" pitchFamily="18" charset="2"/>
                      </a:rPr>
                      <m:t>Θ</m:t>
                    </m:r>
                    <m:r>
                      <a:rPr lang="en-US" sz="2000" i="1" dirty="0">
                        <a:latin typeface="Cambria Math"/>
                        <a:cs typeface="+mn-cs"/>
                      </a:rPr>
                      <m:t>(</m:t>
                    </m:r>
                    <m:r>
                      <a:rPr lang="en-US" sz="2000" i="1" dirty="0" err="1">
                        <a:latin typeface="Cambria Math"/>
                        <a:cs typeface="+mn-cs"/>
                      </a:rPr>
                      <m:t>𝑛</m:t>
                    </m:r>
                    <m:r>
                      <a:rPr lang="en-US" sz="2000" i="1" dirty="0" err="1">
                        <a:latin typeface="Cambria Math"/>
                        <a:cs typeface="+mn-cs"/>
                      </a:rPr>
                      <m:t>+</m:t>
                    </m:r>
                    <m:r>
                      <a:rPr lang="en-US" sz="2000" i="1" dirty="0" err="1">
                        <a:latin typeface="Cambria Math"/>
                        <a:cs typeface="+mn-cs"/>
                      </a:rPr>
                      <m:t>𝑟</m:t>
                    </m:r>
                    <m:r>
                      <a:rPr lang="en-US" sz="2000" i="1" dirty="0">
                        <a:latin typeface="Cambria Math"/>
                        <a:cs typeface="+mn-cs"/>
                      </a:rPr>
                      <m:t>)</m:t>
                    </m:r>
                  </m:oMath>
                </a14:m>
                <a:r>
                  <a:rPr lang="he-IL" sz="2000" dirty="0" smtClean="0">
                    <a:latin typeface="Comic Sans MS" pitchFamily="66" charset="0"/>
                    <a:cs typeface="+mn-cs"/>
                  </a:rPr>
                  <a:t>. עבור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cs typeface="+mn-cs"/>
                      </a:rPr>
                      <m:t>𝑑</m:t>
                    </m:r>
                  </m:oMath>
                </a14:m>
                <a:r>
                  <a:rPr lang="he-IL" sz="2000" dirty="0">
                    <a:latin typeface="Comic Sans MS" pitchFamily="66" charset="0"/>
                    <a:cs typeface="+mn-cs"/>
                  </a:rPr>
                  <a:t> ספרות, הזמן הכולל הוא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e-IL" sz="2000" i="0" dirty="0" smtClean="0">
                        <a:latin typeface="Cambria Math"/>
                        <a:cs typeface="+mn-cs"/>
                        <a:sym typeface="Symbol" pitchFamily="18" charset="2"/>
                      </a:rPr>
                      <m:t>Θ</m:t>
                    </m:r>
                    <m:r>
                      <a:rPr lang="en-US" sz="2000" i="1" dirty="0">
                        <a:latin typeface="Cambria Math"/>
                        <a:cs typeface="+mn-cs"/>
                      </a:rPr>
                      <m:t>(</m:t>
                    </m:r>
                    <m:r>
                      <a:rPr lang="en-US" sz="2000" i="1" dirty="0">
                        <a:latin typeface="Cambria Math"/>
                        <a:cs typeface="+mn-cs"/>
                      </a:rPr>
                      <m:t>𝑑</m:t>
                    </m:r>
                    <m:r>
                      <a:rPr lang="en-US" sz="2000" i="1" dirty="0">
                        <a:latin typeface="Cambria Math"/>
                        <a:cs typeface="+mn-cs"/>
                      </a:rPr>
                      <m:t>(</m:t>
                    </m:r>
                    <m:r>
                      <a:rPr lang="en-US" sz="2000" i="1" dirty="0" err="1">
                        <a:latin typeface="Cambria Math"/>
                        <a:cs typeface="+mn-cs"/>
                      </a:rPr>
                      <m:t>𝑛</m:t>
                    </m:r>
                    <m:r>
                      <a:rPr lang="en-US" sz="2000" i="1" dirty="0" err="1">
                        <a:latin typeface="Cambria Math"/>
                        <a:cs typeface="+mn-cs"/>
                      </a:rPr>
                      <m:t>+</m:t>
                    </m:r>
                    <m:r>
                      <a:rPr lang="en-US" sz="2000" i="1" dirty="0" err="1">
                        <a:latin typeface="Cambria Math"/>
                        <a:cs typeface="+mn-cs"/>
                      </a:rPr>
                      <m:t>𝑟</m:t>
                    </m:r>
                    <m:r>
                      <a:rPr lang="en-US" sz="2000" i="1" dirty="0">
                        <a:latin typeface="Cambria Math"/>
                        <a:cs typeface="+mn-cs"/>
                      </a:rPr>
                      <m:t>))</m:t>
                    </m:r>
                  </m:oMath>
                </a14:m>
                <a:r>
                  <a:rPr lang="he-IL" sz="2000" dirty="0">
                    <a:latin typeface="Comic Sans MS" pitchFamily="66" charset="0"/>
                    <a:cs typeface="+mn-cs"/>
                  </a:rPr>
                  <a:t>. </a:t>
                </a:r>
              </a:p>
              <a:p>
                <a:pPr algn="just"/>
                <a:endParaRPr lang="he-IL" sz="2000" dirty="0" smtClean="0">
                  <a:latin typeface="Comic Sans MS" pitchFamily="66" charset="0"/>
                  <a:cs typeface="+mn-cs"/>
                </a:endParaRPr>
              </a:p>
              <a:p>
                <a:pPr algn="just"/>
                <a:r>
                  <a:rPr lang="he-IL" sz="2000" dirty="0" smtClean="0">
                    <a:latin typeface="Comic Sans MS" pitchFamily="66" charset="0"/>
                    <a:cs typeface="+mn-cs"/>
                  </a:rPr>
                  <a:t>כאשר </a:t>
                </a:r>
                <a:r>
                  <a:rPr lang="he-IL" sz="2000" dirty="0">
                    <a:latin typeface="Comic Sans MS" pitchFamily="66" charset="0"/>
                    <a:cs typeface="+mn-cs"/>
                  </a:rPr>
                  <a:t>האיבר המקסימלי </a:t>
                </a:r>
                <a:r>
                  <a:rPr lang="he-IL" sz="2000" dirty="0" smtClean="0">
                    <a:latin typeface="Comic Sans MS" pitchFamily="66" charset="0"/>
                    <a:cs typeface="+mn-cs"/>
                  </a:rPr>
                  <a:t>הוא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cs typeface="+mn-cs"/>
                      </a:rPr>
                      <m:t>𝑘</m:t>
                    </m:r>
                  </m:oMath>
                </a14:m>
                <a:r>
                  <a:rPr lang="he-IL" sz="2000" dirty="0" smtClean="0">
                    <a:latin typeface="Comic Sans MS" pitchFamily="66" charset="0"/>
                    <a:cs typeface="+mn-cs"/>
                  </a:rPr>
                  <a:t>, </a:t>
                </a:r>
                <a:r>
                  <a:rPr lang="he-IL" sz="2000" dirty="0">
                    <a:latin typeface="Comic Sans MS" pitchFamily="66" charset="0"/>
                    <a:cs typeface="+mn-cs"/>
                  </a:rPr>
                  <a:t>מספר הספרות בבסיס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cs typeface="+mn-cs"/>
                      </a:rPr>
                      <m:t>𝑟</m:t>
                    </m:r>
                  </m:oMath>
                </a14:m>
                <a:r>
                  <a:rPr lang="he-IL" sz="2000" dirty="0">
                    <a:latin typeface="Comic Sans MS" pitchFamily="66" charset="0"/>
                    <a:cs typeface="+mn-cs"/>
                  </a:rPr>
                  <a:t> הוא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dirty="0" smtClean="0">
                            <a:latin typeface="Cambria Math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dirty="0" smtClean="0">
                                <a:latin typeface="Cambria Math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 dirty="0" smtClean="0">
                                <a:latin typeface="Cambria Math"/>
                                <a:cs typeface="+mn-cs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  <a:cs typeface="+mn-cs"/>
                              </a:rPr>
                              <m:t>𝑟</m:t>
                            </m:r>
                          </m:sub>
                        </m:sSub>
                      </m:fName>
                      <m:e>
                        <m:r>
                          <a:rPr lang="en-US" sz="2000" b="0" i="1" dirty="0" smtClean="0">
                            <a:latin typeface="Cambria Math"/>
                            <a:cs typeface="+mn-cs"/>
                          </a:rPr>
                          <m:t>𝑘</m:t>
                        </m:r>
                      </m:e>
                    </m:func>
                  </m:oMath>
                </a14:m>
                <a:r>
                  <a:rPr lang="he-IL" sz="2000" dirty="0" smtClean="0">
                    <a:latin typeface="Comic Sans MS" pitchFamily="66" charset="0"/>
                    <a:cs typeface="+mn-cs"/>
                  </a:rPr>
                  <a:t> ואז </a:t>
                </a:r>
                <a:r>
                  <a:rPr lang="he-IL" sz="2000" dirty="0">
                    <a:latin typeface="Comic Sans MS" pitchFamily="66" charset="0"/>
                    <a:cs typeface="+mn-cs"/>
                  </a:rPr>
                  <a:t>הזמן הנדרש הוא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e-IL" sz="2000" b="0" i="0" dirty="0" smtClean="0">
                        <a:latin typeface="Cambria Math"/>
                        <a:cs typeface="+mn-cs"/>
                      </a:rPr>
                      <m:t>Θ</m:t>
                    </m:r>
                    <m:r>
                      <a:rPr lang="en-US" sz="2000" i="1" dirty="0">
                        <a:latin typeface="Cambria Math"/>
                        <a:cs typeface="+mn-cs"/>
                      </a:rPr>
                      <m:t>(</m:t>
                    </m:r>
                    <m:func>
                      <m:funcPr>
                        <m:ctrlPr>
                          <a:rPr lang="en-US" sz="2000" b="0" i="1" dirty="0" smtClean="0">
                            <a:latin typeface="Cambria Math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dirty="0" smtClean="0">
                                <a:latin typeface="Cambria Math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 dirty="0" err="1">
                                <a:latin typeface="Cambria Math"/>
                                <a:cs typeface="+mn-cs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  <a:cs typeface="+mn-cs"/>
                              </a:rPr>
                              <m:t>𝑟</m:t>
                            </m:r>
                          </m:sub>
                        </m:sSub>
                      </m:fName>
                      <m:e>
                        <m:r>
                          <a:rPr lang="en-US" sz="2000" b="0" i="1" dirty="0" smtClean="0">
                            <a:latin typeface="Cambria Math"/>
                            <a:cs typeface="+mn-cs"/>
                          </a:rPr>
                          <m:t>𝑘</m:t>
                        </m:r>
                      </m:e>
                    </m:func>
                    <m:r>
                      <a:rPr lang="en-US" sz="2000" b="0" i="1" dirty="0" smtClean="0">
                        <a:latin typeface="Cambria Math"/>
                        <a:cs typeface="+mn-cs"/>
                      </a:rPr>
                      <m:t>⋅</m:t>
                    </m:r>
                    <m:r>
                      <a:rPr lang="en-US" sz="2000" i="1" dirty="0">
                        <a:latin typeface="Cambria Math"/>
                        <a:cs typeface="+mn-cs"/>
                      </a:rPr>
                      <m:t>(</m:t>
                    </m:r>
                    <m:r>
                      <a:rPr lang="en-US" sz="2000" i="1" dirty="0" err="1">
                        <a:latin typeface="Cambria Math"/>
                        <a:cs typeface="+mn-cs"/>
                      </a:rPr>
                      <m:t>𝑛</m:t>
                    </m:r>
                    <m:r>
                      <a:rPr lang="en-US" sz="2000" i="1" dirty="0" err="1">
                        <a:latin typeface="Cambria Math"/>
                        <a:cs typeface="+mn-cs"/>
                      </a:rPr>
                      <m:t>+</m:t>
                    </m:r>
                    <m:r>
                      <a:rPr lang="en-US" sz="2000" i="1" dirty="0" err="1">
                        <a:latin typeface="Cambria Math"/>
                        <a:cs typeface="+mn-cs"/>
                      </a:rPr>
                      <m:t>𝑟</m:t>
                    </m:r>
                    <m:r>
                      <a:rPr lang="en-US" sz="2000" i="1" dirty="0">
                        <a:latin typeface="Cambria Math"/>
                        <a:cs typeface="+mn-cs"/>
                      </a:rPr>
                      <m:t>))</m:t>
                    </m:r>
                  </m:oMath>
                </a14:m>
                <a:r>
                  <a:rPr lang="he-IL" sz="2000" dirty="0" smtClean="0">
                    <a:latin typeface="Comic Sans MS" pitchFamily="66" charset="0"/>
                    <a:cs typeface="+mn-cs"/>
                  </a:rPr>
                  <a:t>.</a:t>
                </a:r>
                <a:endParaRPr lang="he-IL" sz="2000" dirty="0">
                  <a:latin typeface="Comic Sans MS" pitchFamily="66" charset="0"/>
                  <a:cs typeface="+mn-cs"/>
                </a:endParaRPr>
              </a:p>
              <a:p>
                <a:pPr algn="just"/>
                <a:r>
                  <a:rPr lang="he-IL" sz="2000" u="sng" dirty="0" smtClean="0">
                    <a:latin typeface="Comic Sans MS" pitchFamily="66" charset="0"/>
                    <a:cs typeface="+mn-cs"/>
                  </a:rPr>
                  <a:t>למשל:</a:t>
                </a:r>
                <a:r>
                  <a:rPr lang="he-IL" sz="2000" dirty="0" smtClean="0">
                    <a:latin typeface="Comic Sans MS" pitchFamily="66" charset="0"/>
                    <a:cs typeface="+mn-cs"/>
                  </a:rPr>
                  <a:t> עבור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cs typeface="+mn-cs"/>
                      </a:rPr>
                      <m:t>𝑘</m:t>
                    </m:r>
                    <m:r>
                      <a:rPr lang="en-US" sz="2000" b="0" i="1" dirty="0" smtClean="0">
                        <a:latin typeface="Cambria Math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/>
                        <a:cs typeface="+mn-cs"/>
                      </a:rPr>
                      <m:t>Θ</m:t>
                    </m:r>
                    <m:r>
                      <a:rPr lang="en-US" sz="2000" b="0" i="1" dirty="0" smtClean="0">
                        <a:latin typeface="Cambria Math"/>
                        <a:cs typeface="+mn-cs"/>
                      </a:rPr>
                      <m:t>(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/>
                            <a:cs typeface="+mn-cs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/>
                            <a:cs typeface="+mn-cs"/>
                          </a:rPr>
                          <m:t>𝑛</m:t>
                        </m:r>
                      </m:e>
                      <m:sup>
                        <m:r>
                          <a:rPr lang="en-US" sz="2000" b="0" i="1" dirty="0" smtClean="0">
                            <a:latin typeface="Cambria Math"/>
                            <a:cs typeface="+mn-cs"/>
                          </a:rPr>
                          <m:t>𝑐</m:t>
                        </m:r>
                      </m:sup>
                    </m:sSup>
                    <m:r>
                      <a:rPr lang="en-US" sz="2000" b="0" i="1" dirty="0" smtClean="0">
                        <a:latin typeface="Cambria Math"/>
                        <a:cs typeface="+mn-cs"/>
                      </a:rPr>
                      <m:t>)</m:t>
                    </m:r>
                  </m:oMath>
                </a14:m>
                <a:r>
                  <a:rPr lang="he-IL" sz="2000" dirty="0">
                    <a:latin typeface="Comic Sans MS" pitchFamily="66" charset="0"/>
                    <a:cs typeface="+mn-cs"/>
                  </a:rPr>
                  <a:t> </a:t>
                </a:r>
                <a:r>
                  <a:rPr lang="he-IL" sz="2000" dirty="0" smtClean="0">
                    <a:latin typeface="Comic Sans MS" pitchFamily="66" charset="0"/>
                    <a:cs typeface="+mn-cs"/>
                  </a:rPr>
                  <a:t>עבור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+mn-cs"/>
                      </a:rPr>
                      <m:t>𝑐</m:t>
                    </m:r>
                  </m:oMath>
                </a14:m>
                <a:r>
                  <a:rPr lang="he-IL" sz="2000" dirty="0" smtClean="0">
                    <a:latin typeface="Comic Sans MS" pitchFamily="66" charset="0"/>
                    <a:cs typeface="+mn-cs"/>
                  </a:rPr>
                  <a:t> קבוע ובסיס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cs typeface="+mn-cs"/>
                      </a:rPr>
                      <m:t>𝑟</m:t>
                    </m:r>
                  </m:oMath>
                </a14:m>
                <a:r>
                  <a:rPr lang="he-IL" sz="2000" dirty="0">
                    <a:latin typeface="Comic Sans MS" pitchFamily="66" charset="0"/>
                    <a:cs typeface="+mn-cs"/>
                  </a:rPr>
                  <a:t> קבוע, הזמן הנדרש הוא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/>
                        <a:cs typeface="+mn-cs"/>
                        <a:sym typeface="Symbol" pitchFamily="18" charset="2"/>
                      </a:rPr>
                      <m:t>Ω</m:t>
                    </m:r>
                    <m:r>
                      <a:rPr lang="en-US" sz="2000" i="1" dirty="0">
                        <a:latin typeface="Cambria Math"/>
                        <a:cs typeface="+mn-cs"/>
                      </a:rPr>
                      <m:t>(</m:t>
                    </m:r>
                    <m:r>
                      <a:rPr lang="en-US" sz="2000" i="1" dirty="0">
                        <a:latin typeface="Cambria Math"/>
                        <a:cs typeface="+mn-cs"/>
                      </a:rPr>
                      <m:t>𝑛</m:t>
                    </m:r>
                    <m:r>
                      <a:rPr lang="en-US" sz="2000" i="1" dirty="0">
                        <a:latin typeface="Cambria Math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1" dirty="0">
                        <a:latin typeface="Cambria Math"/>
                        <a:cs typeface="+mn-cs"/>
                      </a:rPr>
                      <m:t>log</m:t>
                    </m:r>
                    <m:r>
                      <a:rPr lang="en-US" sz="2000" i="1" dirty="0">
                        <a:latin typeface="Cambria Math"/>
                        <a:cs typeface="+mn-cs"/>
                      </a:rPr>
                      <m:t>⁡</m:t>
                    </m:r>
                    <m:r>
                      <a:rPr lang="en-US" sz="2000" i="1" dirty="0">
                        <a:latin typeface="Cambria Math"/>
                        <a:cs typeface="+mn-cs"/>
                      </a:rPr>
                      <m:t>𝑛</m:t>
                    </m:r>
                    <m:r>
                      <a:rPr lang="en-US" sz="2000" i="1" dirty="0">
                        <a:latin typeface="Cambria Math"/>
                        <a:cs typeface="+mn-cs"/>
                      </a:rPr>
                      <m:t>)</m:t>
                    </m:r>
                  </m:oMath>
                </a14:m>
                <a:r>
                  <a:rPr lang="he-IL" sz="2000" dirty="0" smtClean="0">
                    <a:latin typeface="Comic Sans MS" pitchFamily="66" charset="0"/>
                    <a:cs typeface="+mn-cs"/>
                  </a:rPr>
                  <a:t>, כפי </a:t>
                </a:r>
                <a:r>
                  <a:rPr lang="he-IL" sz="2000" dirty="0">
                    <a:latin typeface="Comic Sans MS" pitchFamily="66" charset="0"/>
                    <a:cs typeface="+mn-cs"/>
                  </a:rPr>
                  <a:t>שדרוש במיונים עם השוואות בלבד.</a:t>
                </a:r>
              </a:p>
            </p:txBody>
          </p:sp>
        </mc:Choice>
        <mc:Fallback>
          <p:sp>
            <p:nvSpPr>
              <p:cNvPr id="432133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2962687"/>
                <a:ext cx="7992888" cy="224676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602" t="-1626" r="-839" b="-40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8904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/>
          <p:cNvSpPr/>
          <p:nvPr/>
        </p:nvSpPr>
        <p:spPr>
          <a:xfrm>
            <a:off x="5616116" y="3645024"/>
            <a:ext cx="318530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8124" y="3681028"/>
            <a:ext cx="3105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64" name="Oval 63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cs typeface="David" pitchFamily="2" charset="-79"/>
                </a:rPr>
                <a:t>C</a:t>
              </a:r>
            </a:p>
          </p:txBody>
        </p:sp>
        <p:sp>
          <p:nvSpPr>
            <p:cNvPr id="65" name="Oval 64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67" name="Oval 66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D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E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F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G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I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H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74" name="Straight Arrow Connector 73"/>
            <p:cNvCxnSpPr>
              <a:stCxn id="64" idx="1"/>
              <a:endCxn id="65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64" idx="7"/>
              <a:endCxn id="66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65" idx="6"/>
              <a:endCxn id="66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67" idx="7"/>
              <a:endCxn id="64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68" idx="1"/>
              <a:endCxn id="64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67" idx="6"/>
              <a:endCxn id="68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68" idx="4"/>
              <a:endCxn id="69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68" idx="6"/>
              <a:endCxn id="71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0" idx="3"/>
              <a:endCxn id="68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1" idx="0"/>
              <a:endCxn id="70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1" idx="7"/>
              <a:endCxn id="72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2" idx="4"/>
              <a:endCxn id="73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71" idx="6"/>
              <a:endCxn id="73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53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36" name="Oval 35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lt1"/>
                  </a:solidFill>
                  <a:cs typeface="David" pitchFamily="2" charset="-79"/>
                </a:rPr>
                <a:t>D</a:t>
              </a:r>
              <a:endParaRPr lang="en-US" b="1" dirty="0">
                <a:solidFill>
                  <a:schemeClr val="lt1"/>
                </a:solidFill>
                <a:cs typeface="David" pitchFamily="2" charset="-79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E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F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G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I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H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46" name="Straight Arrow Connector 45"/>
            <p:cNvCxnSpPr>
              <a:stCxn id="36" idx="1"/>
              <a:endCxn id="37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6" idx="7"/>
              <a:endCxn id="38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37" idx="6"/>
              <a:endCxn id="38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39" idx="7"/>
              <a:endCxn id="36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0" idx="1"/>
              <a:endCxn id="36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39" idx="6"/>
              <a:endCxn id="40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0" idx="4"/>
              <a:endCxn id="41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0" idx="6"/>
              <a:endCxn id="43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2" idx="3"/>
              <a:endCxn id="40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43" idx="0"/>
              <a:endCxn id="42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43" idx="7"/>
              <a:endCxn id="44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44" idx="4"/>
              <a:endCxn id="45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43" idx="6"/>
              <a:endCxn id="45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16673" y="3995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55044" y="524975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592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5" name="Oval 4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lt1"/>
                  </a:solidFill>
                  <a:cs typeface="David" pitchFamily="2" charset="-79"/>
                </a:rPr>
                <a:t>E</a:t>
              </a:r>
              <a:endParaRPr lang="en-US" b="1" dirty="0">
                <a:solidFill>
                  <a:schemeClr val="lt1"/>
                </a:solidFill>
                <a:cs typeface="David" pitchFamily="2" charset="-79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F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G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I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H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5" idx="1"/>
              <a:endCxn id="6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7"/>
              <a:endCxn id="7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7"/>
              <a:endCxn id="5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5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4"/>
              <a:endCxn id="10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6"/>
              <a:endCxn id="12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9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0"/>
              <a:endCxn id="11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7"/>
              <a:endCxn id="13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4"/>
              <a:endCxn id="14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6"/>
              <a:endCxn id="14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6673" y="3995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044" y="524975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14833" y="424164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5" name="Oval 4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lt1"/>
                  </a:solidFill>
                  <a:cs typeface="David" pitchFamily="2" charset="-79"/>
                </a:rPr>
                <a:t>E</a:t>
              </a:r>
              <a:endParaRPr lang="en-US" b="1" dirty="0">
                <a:solidFill>
                  <a:schemeClr val="lt1"/>
                </a:solidFill>
                <a:cs typeface="David" pitchFamily="2" charset="-79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F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G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I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H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5" idx="1"/>
              <a:endCxn id="6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7"/>
              <a:endCxn id="7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7"/>
              <a:endCxn id="5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5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4"/>
              <a:endCxn id="10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6"/>
              <a:endCxn id="12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9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0"/>
              <a:endCxn id="11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7"/>
              <a:endCxn id="13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4"/>
              <a:endCxn id="14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6"/>
              <a:endCxn id="14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6673" y="3995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044" y="524975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14833" y="424164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16116" y="3501008"/>
            <a:ext cx="3185306" cy="14761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132" y="3573016"/>
            <a:ext cx="29622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6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5" name="Oval 4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lt1"/>
                  </a:solidFill>
                  <a:cs typeface="David" pitchFamily="2" charset="-79"/>
                </a:rPr>
                <a:t>F</a:t>
              </a:r>
              <a:endParaRPr lang="en-US" b="1" dirty="0">
                <a:solidFill>
                  <a:schemeClr val="lt1"/>
                </a:solidFill>
                <a:cs typeface="David" pitchFamily="2" charset="-79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G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I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H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5" idx="1"/>
              <a:endCxn id="6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7"/>
              <a:endCxn id="7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7"/>
              <a:endCxn id="5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5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4"/>
              <a:endCxn id="10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6"/>
              <a:endCxn id="12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9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0"/>
              <a:endCxn id="11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7"/>
              <a:endCxn id="13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4"/>
              <a:endCxn id="14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6"/>
              <a:endCxn id="14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6673" y="3995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044" y="524975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14833" y="424164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71168" y="5913276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d(F)=9</a:t>
            </a:r>
            <a:endParaRPr lang="en-US" sz="1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5" name="Oval 4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cs typeface="David" pitchFamily="2" charset="-79"/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G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I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H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5" idx="1"/>
              <a:endCxn id="6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7"/>
              <a:endCxn id="7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7"/>
              <a:endCxn id="5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5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4"/>
              <a:endCxn id="10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6"/>
              <a:endCxn id="12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9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0"/>
              <a:endCxn id="11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7"/>
              <a:endCxn id="13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4"/>
              <a:endCxn id="14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6"/>
              <a:endCxn id="14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6673" y="3995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044" y="524975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14833" y="424164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71168" y="5913276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d(F)=9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99743" y="6119775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f(F)=10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5" name="Oval 4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G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lt1"/>
                  </a:solidFill>
                  <a:cs typeface="David" pitchFamily="2" charset="-79"/>
                </a:rPr>
                <a:t>I</a:t>
              </a:r>
              <a:endParaRPr lang="en-US" b="1" dirty="0">
                <a:solidFill>
                  <a:schemeClr val="lt1"/>
                </a:solidFill>
                <a:cs typeface="David" pitchFamily="2" charset="-79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H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5" idx="1"/>
              <a:endCxn id="6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7"/>
              <a:endCxn id="7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7"/>
              <a:endCxn id="5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5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4"/>
              <a:endCxn id="10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6"/>
              <a:endCxn id="12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9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0"/>
              <a:endCxn id="11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7"/>
              <a:endCxn id="13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4"/>
              <a:endCxn id="14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6"/>
              <a:endCxn id="14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6673" y="3995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044" y="524975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14833" y="424164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71168" y="5913276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d(F)=9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99743" y="6119775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f(F)=10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32921" y="607785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d(I)=11</a:t>
            </a:r>
            <a:endParaRPr lang="en-US" sz="1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5" name="Oval 4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lt1"/>
                  </a:solidFill>
                  <a:cs typeface="David" pitchFamily="2" charset="-79"/>
                </a:rPr>
                <a:t>G</a:t>
              </a:r>
              <a:endParaRPr lang="en-US" b="1" dirty="0">
                <a:solidFill>
                  <a:schemeClr val="lt1"/>
                </a:solidFill>
                <a:cs typeface="David" pitchFamily="2" charset="-79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I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H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5" idx="1"/>
              <a:endCxn id="6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7"/>
              <a:endCxn id="7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7"/>
              <a:endCxn id="5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5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4"/>
              <a:endCxn id="10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6"/>
              <a:endCxn id="12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9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0"/>
              <a:endCxn id="11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7"/>
              <a:endCxn id="13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4"/>
              <a:endCxn id="14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6"/>
              <a:endCxn id="14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6673" y="3995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044" y="524975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14833" y="424164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71168" y="5913276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d(F)=9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99743" y="6119775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f(F)=10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32921" y="607785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d(I)=11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92861" y="296094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d(G)=12</a:t>
            </a:r>
            <a:endParaRPr lang="en-US" sz="1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904148" y="3573016"/>
            <a:ext cx="2897274" cy="11881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6" name="Oval 5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D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E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F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lt1"/>
                  </a:solidFill>
                  <a:cs typeface="David" pitchFamily="2" charset="-79"/>
                </a:rPr>
                <a:t>G</a:t>
              </a:r>
              <a:endParaRPr lang="en-US" b="1" dirty="0">
                <a:solidFill>
                  <a:schemeClr val="lt1"/>
                </a:solidFill>
                <a:cs typeface="David" pitchFamily="2" charset="-79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I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H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16" name="Straight Arrow Connector 15"/>
            <p:cNvCxnSpPr>
              <a:stCxn id="6" idx="1"/>
              <a:endCxn id="7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7"/>
              <a:endCxn id="8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7" idx="6"/>
              <a:endCxn id="8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7"/>
              <a:endCxn id="6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0" idx="1"/>
              <a:endCxn id="6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6"/>
              <a:endCxn id="10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0" idx="4"/>
              <a:endCxn id="11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0" idx="6"/>
              <a:endCxn id="13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3"/>
              <a:endCxn id="10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3" idx="0"/>
              <a:endCxn id="12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7"/>
              <a:endCxn id="14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4" idx="4"/>
              <a:endCxn id="15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3" idx="6"/>
              <a:endCxn id="15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6673" y="3995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5044" y="524975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14833" y="424164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71168" y="5913276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d(F)=9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99743" y="6119775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f(F)=10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32921" y="607785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d(I)=11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92861" y="296094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d(G)=12</a:t>
            </a:r>
            <a:endParaRPr lang="en-US" sz="1200" dirty="0">
              <a:solidFill>
                <a:srgbClr val="006600"/>
              </a:solidFill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164" y="3639294"/>
            <a:ext cx="2609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6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5" name="Oval 4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cs typeface="David" pitchFamily="2" charset="-79"/>
                </a:rPr>
                <a:t>I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H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5" idx="1"/>
              <a:endCxn id="6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7"/>
              <a:endCxn id="7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7"/>
              <a:endCxn id="5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5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4"/>
              <a:endCxn id="10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6"/>
              <a:endCxn id="12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9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0"/>
              <a:endCxn id="11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7"/>
              <a:endCxn id="13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4"/>
              <a:endCxn id="14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6"/>
              <a:endCxn id="14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6673" y="3995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044" y="524975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14833" y="424164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71168" y="5913276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d(F)=9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99743" y="6119775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f(F)=10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32921" y="607785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d(I)=11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92861" y="296094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d(G)=12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5950" y="316744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f(G)=13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תורת הגרפים - סימונים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e-IL" dirty="0">
                    <a:ea typeface="Calibri"/>
                  </a:rPr>
                  <a:t>בהינתן גרף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Calibri"/>
                        <a:cs typeface="Arial"/>
                      </a:rPr>
                      <m:t>𝐺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Arial"/>
                      </a:rPr>
                      <m:t>=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𝑉</m:t>
                        </m:r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, נסמן: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Arial"/>
                      </a:rPr>
                      <m:t>𝑛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𝑉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Arial"/>
                      </a:rPr>
                      <m:t>,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Arial"/>
                      </a:rPr>
                      <m:t>𝑚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pPr marL="628650" lvl="0" indent="-342900"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בתוך סימוני ה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𝑂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,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𝑜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,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Ω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,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𝜔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,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Θ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נרשה לעצמנו אף להיפטר מהערך המוחלט.</a:t>
                </a:r>
                <a:br>
                  <a:rPr lang="he-IL" sz="1600" dirty="0">
                    <a:solidFill>
                      <a:srgbClr val="000099"/>
                    </a:solidFill>
                    <a:ea typeface="Times New Roman"/>
                  </a:rPr>
                </a:b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כלומר, נכתוב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𝑂</m:t>
                    </m:r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𝑉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+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במקום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𝑂</m:t>
                    </m:r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600" i="1">
                                <a:solidFill>
                                  <a:srgbClr val="000099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rgbClr val="000099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  <m:t>𝑉</m:t>
                            </m:r>
                          </m:e>
                        </m:d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600" i="1">
                                <a:solidFill>
                                  <a:srgbClr val="000099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rgbClr val="000099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, אם כי בכל מקרה אחר נכתוב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𝑉</m:t>
                        </m:r>
                      </m:e>
                    </m:d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או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600" dirty="0">
                  <a:ea typeface="Calibri"/>
                  <a:cs typeface="Arial"/>
                </a:endParaRPr>
              </a:p>
              <a:p>
                <a:endParaRPr lang="en-US" dirty="0">
                  <a:ea typeface="Calibri"/>
                  <a:cs typeface="Arial"/>
                </a:endParaRPr>
              </a:p>
              <a:p>
                <a:r>
                  <a:rPr lang="he-IL" dirty="0" smtClean="0">
                    <a:ea typeface="Times New Roman"/>
                  </a:rPr>
                  <a:t>קשת </a:t>
                </a:r>
                <a:r>
                  <a:rPr lang="he-IL" dirty="0">
                    <a:ea typeface="Times New Roman"/>
                  </a:rPr>
                  <a:t>של גרף לא מכוון תסומן: 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Arial"/>
                      </a:rPr>
                      <m:t>𝑢𝑣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Arial"/>
                      </a:rPr>
                      <m:t>   ,   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𝑢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,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Arial"/>
                      </a:rPr>
                      <m:t>   ,   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Arial"/>
                      </a:rPr>
                      <m:t>𝑢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Arial"/>
                      </a:rPr>
                      <m:t>−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r>
                  <a:rPr lang="he-IL" dirty="0">
                    <a:ea typeface="Times New Roman"/>
                  </a:rPr>
                  <a:t>קשת של גרף מכוון תסומן:     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Arial"/>
                      </a:rPr>
                      <m:t>𝑢𝑣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Arial"/>
                      </a:rPr>
                      <m:t>   ,    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𝑢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,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  <a:ea typeface="Times New Roman"/>
                        <a:cs typeface="Arial"/>
                      </a:rPr>
                      <m:t>   ,   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Arial"/>
                      </a:rPr>
                      <m:t>𝑢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Arial"/>
                      </a:rPr>
                      <m:t>→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endParaRPr lang="he-IL" dirty="0" smtClean="0">
                  <a:ea typeface="Times New Roman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>
                    <a:latin typeface="Arial"/>
                    <a:ea typeface="Times New Roman"/>
                    <a:cs typeface="Arial"/>
                  </a:rPr>
                  <a:t> </a:t>
                </a:r>
                <a:r>
                  <a:rPr lang="he-IL" dirty="0">
                    <a:latin typeface="Arial"/>
                    <a:ea typeface="Times New Roman"/>
                  </a:rPr>
                  <a:t>- קבוצת המספרים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,…,</m:t>
                        </m:r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𝑘</m:t>
                        </m:r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pPr marL="628650" lvl="0" indent="-342900"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לפעמים נניח בלי הגבלת הכלליות ש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  <a:ea typeface="Times New Roman"/>
                        <a:cs typeface="Arial"/>
                      </a:rPr>
                      <m:t>𝑉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𝑛</m:t>
                        </m:r>
                      </m:e>
                    </m:d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600" dirty="0">
                  <a:ea typeface="Calibri"/>
                  <a:cs typeface="Arial"/>
                </a:endParaRPr>
              </a:p>
              <a:p>
                <a:r>
                  <a:rPr lang="he-IL" dirty="0">
                    <a:ea typeface="Times New Roman"/>
                  </a:rPr>
                  <a:t> </a:t>
                </a:r>
                <a:endParaRPr lang="he-IL" dirty="0" smtClean="0">
                  <a:ea typeface="Times New Roman"/>
                </a:endParaRPr>
              </a:p>
              <a:p>
                <a:endParaRPr lang="en-US" dirty="0">
                  <a:ea typeface="Calibri"/>
                  <a:cs typeface="Arial"/>
                </a:endParaRPr>
              </a:p>
              <a:p>
                <a:pPr marR="514350"/>
                <a:endParaRPr lang="he-IL" dirty="0" smtClean="0">
                  <a:ea typeface="Times New Roman"/>
                </a:endParaRPr>
              </a:p>
              <a:p>
                <a:pPr marR="514350"/>
                <a:r>
                  <a:rPr lang="he-IL" dirty="0" smtClean="0">
                    <a:ea typeface="Times New Roman"/>
                  </a:rPr>
                  <a:t>בהינתן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Arial"/>
                      </a:rPr>
                      <m:t>𝑈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Arial"/>
                      </a:rPr>
                      <m:t>⊆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Arial"/>
                      </a:rPr>
                      <m:t>𝑉</m:t>
                    </m:r>
                  </m:oMath>
                </a14:m>
                <a:r>
                  <a:rPr lang="he-IL" dirty="0">
                    <a:ea typeface="Times New Roman"/>
                  </a:rPr>
                  <a:t>, נסמן ב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Arial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𝑈</m:t>
                        </m:r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 את הגרף שקבוצת צמתיו היא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Arial"/>
                      </a:rPr>
                      <m:t>𝑈</m:t>
                    </m:r>
                  </m:oMath>
                </a14:m>
                <a:r>
                  <a:rPr lang="he-IL" dirty="0">
                    <a:ea typeface="Times New Roman"/>
                  </a:rPr>
                  <a:t> וקשתותיו הן כל קשתות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Arial"/>
                      </a:rPr>
                      <m:t>𝐺</m:t>
                    </m:r>
                  </m:oMath>
                </a14:m>
                <a:r>
                  <a:rPr lang="he-IL" dirty="0">
                    <a:ea typeface="Times New Roman"/>
                  </a:rPr>
                  <a:t> ששני צמתי הקצה שלה שייכים ל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Arial"/>
                      </a:rPr>
                      <m:t>𝑈</m:t>
                    </m:r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pPr marL="514350" marR="514350"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𝑈</m:t>
                        </m:r>
                      </m:e>
                    </m:d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𝑈</m:t>
                        </m:r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0099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99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  <m:t>𝑈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rgbClr val="000099"/>
                    </a:solidFill>
                    <a:effectLst/>
                    <a:latin typeface="Arial"/>
                    <a:ea typeface="Times New Roman"/>
                    <a:cs typeface="Arial"/>
                  </a:rPr>
                  <a:t>     ,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𝑈</m:t>
                        </m:r>
                      </m:e>
                    </m:d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𝐸</m:t>
                    </m:r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∩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𝑈</m:t>
                        </m:r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×</m:t>
                        </m:r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𝑈</m:t>
                        </m:r>
                      </m:e>
                    </m:d>
                  </m:oMath>
                </a14:m>
                <a:endParaRPr lang="en-US" dirty="0">
                  <a:ea typeface="Calibri"/>
                  <a:cs typeface="Arial"/>
                </a:endParaRPr>
              </a:p>
              <a:p>
                <a:pPr algn="r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261659" y="6500813"/>
            <a:ext cx="620683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he-IL" sz="1000" dirty="0" smtClean="0">
                <a:solidFill>
                  <a:schemeClr val="bg1">
                    <a:lumMod val="50000"/>
                  </a:schemeClr>
                </a:solidFill>
              </a:rPr>
              <a:t>יונתן יניב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57808" y="2564904"/>
            <a:ext cx="3185306" cy="2160240"/>
            <a:chOff x="126554" y="2420888"/>
            <a:chExt cx="3185306" cy="2160240"/>
          </a:xfrm>
        </p:grpSpPr>
        <p:sp>
          <p:nvSpPr>
            <p:cNvPr id="38" name="Rectangle 37"/>
            <p:cNvSpPr/>
            <p:nvPr/>
          </p:nvSpPr>
          <p:spPr>
            <a:xfrm>
              <a:off x="126554" y="2420888"/>
              <a:ext cx="3185306" cy="21602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lnSpc>
                  <a:spcPct val="125000"/>
                </a:lnSpc>
              </a:pPr>
              <a:endParaRPr lang="he-IL" sz="1600">
                <a:solidFill>
                  <a:schemeClr val="tx1"/>
                </a:solidFill>
                <a:ea typeface="Calibri"/>
                <a:cs typeface="Arial"/>
              </a:endParaRPr>
            </a:p>
          </p:txBody>
        </p:sp>
        <p:grpSp>
          <p:nvGrpSpPr>
            <p:cNvPr id="25" name="Group 37"/>
            <p:cNvGrpSpPr>
              <a:grpSpLocks/>
            </p:cNvGrpSpPr>
            <p:nvPr/>
          </p:nvGrpSpPr>
          <p:grpSpPr bwMode="auto">
            <a:xfrm>
              <a:off x="926251" y="2577207"/>
              <a:ext cx="1585913" cy="1139825"/>
              <a:chOff x="611560" y="2764924"/>
              <a:chExt cx="2058166" cy="1480368"/>
            </a:xfrm>
          </p:grpSpPr>
          <p:grpSp>
            <p:nvGrpSpPr>
              <p:cNvPr id="26" name="Group 27"/>
              <p:cNvGrpSpPr>
                <a:grpSpLocks/>
              </p:cNvGrpSpPr>
              <p:nvPr/>
            </p:nvGrpSpPr>
            <p:grpSpPr bwMode="auto">
              <a:xfrm>
                <a:off x="611560" y="2764924"/>
                <a:ext cx="2058166" cy="1480368"/>
                <a:chOff x="1441002" y="1097486"/>
                <a:chExt cx="2058166" cy="1480368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441002" y="1097486"/>
                  <a:ext cx="364661" cy="36493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29" name="Straight Connector 28"/>
                <p:cNvCxnSpPr>
                  <a:stCxn id="34" idx="5"/>
                  <a:endCxn id="36" idx="1"/>
                </p:cNvCxnSpPr>
                <p:nvPr/>
              </p:nvCxnSpPr>
              <p:spPr>
                <a:xfrm rot="16200000" flipH="1">
                  <a:off x="1906316" y="1532836"/>
                  <a:ext cx="783482" cy="8199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>
                  <a:stCxn id="34" idx="6"/>
                  <a:endCxn id="33" idx="2"/>
                </p:cNvCxnSpPr>
                <p:nvPr/>
              </p:nvCxnSpPr>
              <p:spPr>
                <a:xfrm>
                  <a:off x="1929276" y="1450053"/>
                  <a:ext cx="7355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>
                  <a:stCxn id="33" idx="4"/>
                  <a:endCxn id="36" idx="0"/>
                </p:cNvCxnSpPr>
                <p:nvPr/>
              </p:nvCxnSpPr>
              <p:spPr>
                <a:xfrm rot="5400000">
                  <a:off x="2457458" y="1941791"/>
                  <a:ext cx="701010" cy="20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>
                  <a:stCxn id="37" idx="1"/>
                  <a:endCxn id="33" idx="5"/>
                </p:cNvCxnSpPr>
                <p:nvPr/>
              </p:nvCxnSpPr>
              <p:spPr>
                <a:xfrm rot="16200000" flipV="1">
                  <a:off x="2910842" y="1550182"/>
                  <a:ext cx="344320" cy="3461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Oval 32"/>
                <p:cNvSpPr/>
                <p:nvPr/>
              </p:nvSpPr>
              <p:spPr>
                <a:xfrm>
                  <a:off x="2664776" y="1305728"/>
                  <a:ext cx="286372" cy="286589"/>
                </a:xfrm>
                <a:prstGeom prst="ellipse">
                  <a:avLst/>
                </a:prstGeom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>
                      <a:latin typeface="Arial" pitchFamily="34" charset="0"/>
                      <a:cs typeface="David" pitchFamily="2" charset="-79"/>
                    </a:rPr>
                    <a:t>u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1642904" y="1305728"/>
                  <a:ext cx="286372" cy="286589"/>
                </a:xfrm>
                <a:prstGeom prst="ellipse">
                  <a:avLst/>
                </a:prstGeom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>
                      <a:latin typeface="Arial" pitchFamily="34" charset="0"/>
                      <a:cs typeface="David" pitchFamily="2" charset="-79"/>
                    </a:rPr>
                    <a:t>v</a:t>
                  </a:r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1642904" y="2256214"/>
                  <a:ext cx="286372" cy="284528"/>
                </a:xfrm>
                <a:prstGeom prst="ellipse">
                  <a:avLst/>
                </a:prstGeom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>
                      <a:latin typeface="Arial" pitchFamily="34" charset="0"/>
                      <a:cs typeface="David" pitchFamily="2" charset="-79"/>
                    </a:rPr>
                    <a:t>w</a:t>
                  </a:r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2664776" y="2291265"/>
                  <a:ext cx="286372" cy="286589"/>
                </a:xfrm>
                <a:prstGeom prst="ellipse">
                  <a:avLst/>
                </a:prstGeom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>
                      <a:latin typeface="Arial" pitchFamily="34" charset="0"/>
                      <a:cs typeface="David" pitchFamily="2" charset="-79"/>
                    </a:rPr>
                    <a:t>x</a:t>
                  </a: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212796" y="1854165"/>
                  <a:ext cx="286372" cy="284528"/>
                </a:xfrm>
                <a:prstGeom prst="ellipse">
                  <a:avLst/>
                </a:prstGeom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>
                      <a:latin typeface="Arial" pitchFamily="34" charset="0"/>
                      <a:cs typeface="David" pitchFamily="2" charset="-79"/>
                    </a:rPr>
                    <a:t>y</a:t>
                  </a:r>
                </a:p>
              </p:txBody>
            </p:sp>
          </p:grpSp>
          <p:sp>
            <p:nvSpPr>
              <p:cNvPr id="27" name="Freeform 26"/>
              <p:cNvSpPr/>
              <p:nvPr/>
            </p:nvSpPr>
            <p:spPr>
              <a:xfrm>
                <a:off x="935016" y="2872137"/>
                <a:ext cx="63866" cy="53607"/>
              </a:xfrm>
              <a:custGeom>
                <a:avLst/>
                <a:gdLst>
                  <a:gd name="connsiteX0" fmla="*/ 0 w 64294"/>
                  <a:gd name="connsiteY0" fmla="*/ 0 h 54768"/>
                  <a:gd name="connsiteX1" fmla="*/ 64294 w 64294"/>
                  <a:gd name="connsiteY1" fmla="*/ 0 h 54768"/>
                  <a:gd name="connsiteX2" fmla="*/ 35719 w 64294"/>
                  <a:gd name="connsiteY2" fmla="*/ 54768 h 54768"/>
                  <a:gd name="connsiteX3" fmla="*/ 0 w 64294"/>
                  <a:gd name="connsiteY3" fmla="*/ 0 h 54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94" h="54768">
                    <a:moveTo>
                      <a:pt x="0" y="0"/>
                    </a:moveTo>
                    <a:lnTo>
                      <a:pt x="64294" y="0"/>
                    </a:lnTo>
                    <a:lnTo>
                      <a:pt x="35719" y="547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87524" y="3861048"/>
                  <a:ext cx="2952328" cy="59247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3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1300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3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3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13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300" b="0" i="1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US" sz="13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300" b="0" i="1" smtClean="0">
                                <a:latin typeface="Cambria Math"/>
                              </a:rPr>
                              <m:t>𝑤</m:t>
                            </m:r>
                            <m:r>
                              <a:rPr lang="en-US" sz="13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3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13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300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en-US" sz="1300" b="0" dirty="0" smtClean="0"/>
                </a:p>
                <a:p>
                  <a:pPr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300" b="0" i="1" smtClean="0">
                            <a:latin typeface="Cambria Math"/>
                          </a:rPr>
                          <m:t>𝐸</m:t>
                        </m:r>
                        <m:r>
                          <a:rPr lang="en-US" sz="1300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300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3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300" b="0" i="1" smtClean="0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sz="13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13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1300" b="0" i="1" smtClean="0">
                                <a:latin typeface="Cambria Math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13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300" b="0" i="1" smtClean="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sz="13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13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1300" b="0" i="1" smtClean="0">
                                <a:latin typeface="Cambria Math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13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300" b="0" i="1" smtClean="0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sz="13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13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300" b="0" i="1" smtClean="0">
                                <a:latin typeface="Cambria Math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13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300" b="0" i="1" smtClean="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sz="13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13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300" b="0" i="1" smtClean="0">
                                <a:latin typeface="Cambria Math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13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300" b="0" i="1" smtClean="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sz="13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13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he-IL" sz="1300" dirty="0"/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524" y="3861048"/>
                  <a:ext cx="2952328" cy="592470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355668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5" name="Oval 4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I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lt1"/>
                  </a:solidFill>
                  <a:cs typeface="David" pitchFamily="2" charset="-79"/>
                </a:rPr>
                <a:t>H</a:t>
              </a:r>
              <a:endParaRPr lang="en-US" b="1" dirty="0">
                <a:solidFill>
                  <a:schemeClr val="lt1"/>
                </a:solidFill>
                <a:cs typeface="David" pitchFamily="2" charset="-79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5" idx="1"/>
              <a:endCxn id="6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7"/>
              <a:endCxn id="7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7"/>
              <a:endCxn id="5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5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4"/>
              <a:endCxn id="10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6"/>
              <a:endCxn id="12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9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0"/>
              <a:endCxn id="11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7"/>
              <a:endCxn id="13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4"/>
              <a:endCxn id="14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6"/>
              <a:endCxn id="14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6673" y="3995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044" y="524975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14833" y="424164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71168" y="5913276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d(F)=9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99743" y="6119775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f(F)=10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32921" y="607785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d(I)=11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92861" y="296094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d(G)=12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5950" y="316744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f(G)=13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47532" y="278092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d(H)=14</a:t>
            </a:r>
            <a:endParaRPr lang="en-US" sz="1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5" name="Oval 4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I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H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lt1"/>
                  </a:solidFill>
                  <a:cs typeface="David" pitchFamily="2" charset="-79"/>
                </a:rPr>
                <a:t>J</a:t>
              </a:r>
              <a:endParaRPr lang="en-US" b="1" dirty="0">
                <a:solidFill>
                  <a:schemeClr val="lt1"/>
                </a:solidFill>
                <a:cs typeface="David" pitchFamily="2" charset="-79"/>
              </a:endParaRPr>
            </a:p>
          </p:txBody>
        </p:sp>
        <p:cxnSp>
          <p:nvCxnSpPr>
            <p:cNvPr id="15" name="Straight Arrow Connector 14"/>
            <p:cNvCxnSpPr>
              <a:stCxn id="5" idx="1"/>
              <a:endCxn id="6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7"/>
              <a:endCxn id="7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7"/>
              <a:endCxn id="5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5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4"/>
              <a:endCxn id="10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6"/>
              <a:endCxn id="12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9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0"/>
              <a:endCxn id="11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7"/>
              <a:endCxn id="13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4"/>
              <a:endCxn id="14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6"/>
              <a:endCxn id="14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6673" y="3995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044" y="524975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14833" y="424164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71168" y="5913276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d(F)=9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99743" y="6119775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f(F)=10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32921" y="607785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d(I)=11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92861" y="296094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d(G)=12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5950" y="316744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f(G)=13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47532" y="278092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d(H)=14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02586" y="5284254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d(J)=15</a:t>
            </a:r>
            <a:endParaRPr lang="en-US" sz="1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5" name="Oval 4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I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cs typeface="David" pitchFamily="2" charset="-79"/>
                </a:rPr>
                <a:t>H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J</a:t>
              </a:r>
            </a:p>
          </p:txBody>
        </p:sp>
        <p:cxnSp>
          <p:nvCxnSpPr>
            <p:cNvPr id="15" name="Straight Arrow Connector 14"/>
            <p:cNvCxnSpPr>
              <a:stCxn id="5" idx="1"/>
              <a:endCxn id="6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7"/>
              <a:endCxn id="7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7"/>
              <a:endCxn id="5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5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4"/>
              <a:endCxn id="10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6"/>
              <a:endCxn id="12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9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0"/>
              <a:endCxn id="11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7"/>
              <a:endCxn id="13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4"/>
              <a:endCxn id="14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6"/>
              <a:endCxn id="14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6673" y="3995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044" y="524975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14833" y="424164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71168" y="5913276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d(F)=9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99743" y="6119775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f(F)=10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32921" y="607785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d(I)=11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92861" y="296094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d(G)=12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5950" y="316744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f(G)=13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47532" y="278092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d(H)=14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02586" y="5284254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d(J)=15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31161" y="5490753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f(J)=16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5" name="Oval 4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cs typeface="David" pitchFamily="2" charset="-79"/>
                </a:rPr>
                <a:t>I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H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J</a:t>
              </a:r>
            </a:p>
          </p:txBody>
        </p:sp>
        <p:cxnSp>
          <p:nvCxnSpPr>
            <p:cNvPr id="15" name="Straight Arrow Connector 14"/>
            <p:cNvCxnSpPr>
              <a:stCxn id="5" idx="1"/>
              <a:endCxn id="6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7"/>
              <a:endCxn id="7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7"/>
              <a:endCxn id="5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5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4"/>
              <a:endCxn id="10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6"/>
              <a:endCxn id="12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9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0"/>
              <a:endCxn id="11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7"/>
              <a:endCxn id="13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4"/>
              <a:endCxn id="14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6"/>
              <a:endCxn id="14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6673" y="3995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044" y="524975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14833" y="424164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71168" y="5913276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d(F)=9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99743" y="6119775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f(F)=10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32921" y="607785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d(I)=11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92861" y="296094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d(G)=12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5950" y="316744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f(G)=13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47532" y="278092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d(H)=14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02586" y="5284254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d(J)=15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31161" y="5490753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f(J)=16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90621" y="298742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f(H)=17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5" name="Oval 4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cs typeface="David" pitchFamily="2" charset="-79"/>
                </a:rPr>
                <a:t>I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H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J</a:t>
              </a:r>
            </a:p>
          </p:txBody>
        </p:sp>
        <p:cxnSp>
          <p:nvCxnSpPr>
            <p:cNvPr id="15" name="Straight Arrow Connector 14"/>
            <p:cNvCxnSpPr>
              <a:stCxn id="5" idx="1"/>
              <a:endCxn id="6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7"/>
              <a:endCxn id="7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7"/>
              <a:endCxn id="5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5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4"/>
              <a:endCxn id="10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6"/>
              <a:endCxn id="12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9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0"/>
              <a:endCxn id="11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7"/>
              <a:endCxn id="13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4"/>
              <a:endCxn id="14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6"/>
              <a:endCxn id="14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6673" y="3995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044" y="524975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14833" y="424164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71168" y="5913276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d(F)=9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99743" y="6119775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f(F)=10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32921" y="607785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d(I)=11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92861" y="296094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d(G)=12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5950" y="316744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f(G)=13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47532" y="278092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d(H)=14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02586" y="5284254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d(J)=15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31161" y="5490753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f(J)=16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90621" y="298742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f(H)=17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5" name="Oval 4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cs typeface="David" pitchFamily="2" charset="-79"/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I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H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J</a:t>
              </a:r>
            </a:p>
          </p:txBody>
        </p:sp>
        <p:cxnSp>
          <p:nvCxnSpPr>
            <p:cNvPr id="15" name="Straight Arrow Connector 14"/>
            <p:cNvCxnSpPr>
              <a:stCxn id="5" idx="1"/>
              <a:endCxn id="6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7"/>
              <a:endCxn id="7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7"/>
              <a:endCxn id="5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5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4"/>
              <a:endCxn id="10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6"/>
              <a:endCxn id="12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9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0"/>
              <a:endCxn id="11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7"/>
              <a:endCxn id="13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4"/>
              <a:endCxn id="14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6"/>
              <a:endCxn id="14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6673" y="3995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044" y="524975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14833" y="424164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71168" y="5913276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d(F)=9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99743" y="6119775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f(F)=10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32921" y="607785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d(I)=11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92861" y="296094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d(G)=12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5950" y="316744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f(G)=13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47532" y="278092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d(H)=14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02586" y="5284254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d(J)=15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31161" y="5490753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f(J)=16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90621" y="298742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f(H)=17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61496" y="6284349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f(I)=18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5" name="Oval 4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cs typeface="David" pitchFamily="2" charset="-79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I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H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J</a:t>
              </a:r>
            </a:p>
          </p:txBody>
        </p:sp>
        <p:cxnSp>
          <p:nvCxnSpPr>
            <p:cNvPr id="15" name="Straight Arrow Connector 14"/>
            <p:cNvCxnSpPr>
              <a:stCxn id="5" idx="1"/>
              <a:endCxn id="6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7"/>
              <a:endCxn id="7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7"/>
              <a:endCxn id="5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5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4"/>
              <a:endCxn id="10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6"/>
              <a:endCxn id="12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9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0"/>
              <a:endCxn id="11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7"/>
              <a:endCxn id="13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4"/>
              <a:endCxn id="14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6"/>
              <a:endCxn id="14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6673" y="3995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044" y="524975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14833" y="424164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71168" y="5913276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d(F)=9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99743" y="6119775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f(F)=10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32921" y="607785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d(I)=11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92861" y="296094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d(G)=12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5950" y="316744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f(G)=13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47532" y="278092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d(H)=14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02586" y="5284254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d(J)=15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31161" y="5490753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f(J)=16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90621" y="298742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f(H)=17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61496" y="6284349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f(I)=18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43408" y="4448145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f(E)=19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5" name="Oval 4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cs typeface="David" pitchFamily="2" charset="-79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I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H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J</a:t>
              </a:r>
            </a:p>
          </p:txBody>
        </p:sp>
        <p:cxnSp>
          <p:nvCxnSpPr>
            <p:cNvPr id="15" name="Straight Arrow Connector 14"/>
            <p:cNvCxnSpPr>
              <a:stCxn id="5" idx="1"/>
              <a:endCxn id="6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7"/>
              <a:endCxn id="7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7"/>
              <a:endCxn id="5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5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4"/>
              <a:endCxn id="10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6"/>
              <a:endCxn id="12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9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0"/>
              <a:endCxn id="11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7"/>
              <a:endCxn id="13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4"/>
              <a:endCxn id="14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6"/>
              <a:endCxn id="14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6673" y="3995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044" y="524975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14833" y="424164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71168" y="5913276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d(F)=9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99743" y="6119775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f(F)=10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32921" y="607785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d(I)=11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92861" y="296094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d(G)=12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5950" y="316744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f(G)=13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47532" y="278092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d(H)=14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02586" y="5284254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d(J)=15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31161" y="5490753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f(J)=16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90621" y="298742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f(H)=17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61496" y="6284349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f(I)=18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43408" y="4448145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f(E)=19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616116" y="3501008"/>
            <a:ext cx="3185306" cy="14761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132" y="3573016"/>
            <a:ext cx="29622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6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5" name="Oval 4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I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H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J</a:t>
              </a:r>
            </a:p>
          </p:txBody>
        </p:sp>
        <p:cxnSp>
          <p:nvCxnSpPr>
            <p:cNvPr id="15" name="Straight Arrow Connector 14"/>
            <p:cNvCxnSpPr>
              <a:stCxn id="5" idx="1"/>
              <a:endCxn id="6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7"/>
              <a:endCxn id="7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7"/>
              <a:endCxn id="5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5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4"/>
              <a:endCxn id="10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6"/>
              <a:endCxn id="12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9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0"/>
              <a:endCxn id="11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7"/>
              <a:endCxn id="13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4"/>
              <a:endCxn id="14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6"/>
              <a:endCxn id="14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6673" y="3995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044" y="524975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14833" y="424164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71168" y="5913276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d(F)=9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99743" y="6119775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f(F)=10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32921" y="607785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d(I)=11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92861" y="296094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d(G)=12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5950" y="316744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f(G)=13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47532" y="278092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d(H)=14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02586" y="5284254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d(J)=15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31161" y="5490753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f(J)=16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90621" y="298742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f(H)=17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61496" y="6284349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f(I)=18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43408" y="4448145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f(E)=19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3619" y="5456257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f(D)=20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35000"/>
              </a:lnSpc>
            </a:pPr>
            <a:r>
              <a:rPr lang="he-IL" b="1" dirty="0">
                <a:ea typeface="Times New Roman"/>
              </a:rPr>
              <a:t>יער ה </a:t>
            </a:r>
            <a:r>
              <a:rPr lang="en-US" b="1" dirty="0">
                <a:ea typeface="Times New Roman"/>
                <a:cs typeface="Arial"/>
              </a:rPr>
              <a:t>DFS</a:t>
            </a:r>
            <a:r>
              <a:rPr lang="he-IL" b="1" dirty="0">
                <a:ea typeface="Times New Roman"/>
              </a:rPr>
              <a:t>:</a:t>
            </a:r>
            <a:r>
              <a:rPr lang="he-IL" dirty="0">
                <a:ea typeface="Times New Roman"/>
              </a:rPr>
              <a:t> קבוצת העצים המכוונים המתארת את אופן גילוי הצמתים.</a:t>
            </a:r>
            <a:endParaRPr lang="en-US" dirty="0">
              <a:ea typeface="Calibri"/>
              <a:cs typeface="Arial"/>
            </a:endParaRPr>
          </a:p>
          <a:p>
            <a:pPr marL="536575" lvl="0" indent="-342900">
              <a:lnSpc>
                <a:spcPct val="135000"/>
              </a:lnSpc>
              <a:buFont typeface="Wingdings"/>
              <a:buChar char=""/>
            </a:pPr>
            <a:r>
              <a:rPr lang="he-IL" sz="1600" dirty="0">
                <a:solidFill>
                  <a:srgbClr val="000099"/>
                </a:solidFill>
                <a:ea typeface="Times New Roman"/>
              </a:rPr>
              <a:t>כלומר, יחסי הורות המאפיינים איזה צומת גילה איזה צומת במהלך ריצת ה </a:t>
            </a:r>
            <a:r>
              <a:rPr lang="en-US" sz="1600" dirty="0">
                <a:solidFill>
                  <a:srgbClr val="000099"/>
                </a:solidFill>
                <a:ea typeface="Times New Roman"/>
                <a:cs typeface="Arial"/>
              </a:rPr>
              <a:t>DFS</a:t>
            </a:r>
            <a:r>
              <a:rPr lang="he-IL" sz="1600" dirty="0">
                <a:solidFill>
                  <a:srgbClr val="000099"/>
                </a:solidFill>
                <a:ea typeface="Times New Roman"/>
              </a:rPr>
              <a:t>.</a:t>
            </a:r>
            <a:endParaRPr lang="en-US" sz="1600" dirty="0">
              <a:ea typeface="Calibri"/>
              <a:cs typeface="Arial"/>
            </a:endParaRPr>
          </a:p>
        </p:txBody>
      </p:sp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50" name="Oval 49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C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A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B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D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E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F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G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I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H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60" name="Straight Arrow Connector 59"/>
            <p:cNvCxnSpPr>
              <a:stCxn id="50" idx="1"/>
              <a:endCxn id="51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0" idx="7"/>
              <a:endCxn id="52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>
                  <a:alpha val="10196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1" idx="6"/>
              <a:endCxn id="52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3" idx="7"/>
              <a:endCxn id="50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 w="19050">
              <a:solidFill>
                <a:srgbClr val="E46C0A">
                  <a:alpha val="10196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54" idx="1"/>
              <a:endCxn id="50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 w="19050">
              <a:solidFill>
                <a:srgbClr val="E46C0A">
                  <a:alpha val="10196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3" idx="6"/>
              <a:endCxn id="54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54" idx="4"/>
              <a:endCxn id="55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54" idx="6"/>
              <a:endCxn id="57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56" idx="3"/>
              <a:endCxn id="54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 w="19050">
              <a:solidFill>
                <a:srgbClr val="FF0000">
                  <a:alpha val="10196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57" idx="0"/>
              <a:endCxn id="56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57" idx="7"/>
              <a:endCxn id="58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58" idx="4"/>
              <a:endCxn id="59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57" idx="6"/>
              <a:endCxn id="59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 w="19050">
              <a:solidFill>
                <a:srgbClr val="0000CC">
                  <a:alpha val="10196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16673" y="3995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55044" y="524975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83619" y="5456257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f(D)=20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571168" y="5913276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d(F)=9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599743" y="6119775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f(F)=10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32921" y="607785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d(I)=11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661496" y="6284349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f(I)=18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902586" y="5284254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d(J)=15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931161" y="5490753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f(J)=16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847532" y="278092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d(H)=14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890621" y="298742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f(H)=17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092861" y="296094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d(G)=12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135950" y="316744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f(G)=13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114833" y="424164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143408" y="4448145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f(E)=19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187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שיטות לייצוג גרפים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2200" b="1" u="sng" dirty="0" smtClean="0">
                    <a:solidFill>
                      <a:srgbClr val="000066"/>
                    </a:solidFill>
                    <a:latin typeface="Arial" pitchFamily="34" charset="0"/>
                    <a:cs typeface="Arial" pitchFamily="34" charset="0"/>
                  </a:rPr>
                  <a:t>1. מטריצת </a:t>
                </a:r>
                <a:r>
                  <a:rPr lang="he-IL" sz="2200" b="1" u="sng" dirty="0">
                    <a:solidFill>
                      <a:srgbClr val="000066"/>
                    </a:solidFill>
                    <a:latin typeface="Arial" pitchFamily="34" charset="0"/>
                    <a:cs typeface="Arial" pitchFamily="34" charset="0"/>
                  </a:rPr>
                  <a:t>שכנויות</a:t>
                </a:r>
                <a:endParaRPr lang="en-US" sz="2200" b="1" u="sng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ניתן לתאר גרף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𝐺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𝑉</m:t>
                        </m:r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  <a:ea typeface="Times New Roman"/>
                                <a:cs typeface="Arial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Times New Roman"/>
                                <a:cs typeface="Arial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 על ידי  מטריצה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he-IL" dirty="0">
                    <a:ea typeface="Times New Roman"/>
                  </a:rPr>
                  <a:t> מסדר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𝑛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×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𝑛</m:t>
                    </m:r>
                  </m:oMath>
                </a14:m>
                <a:endParaRPr lang="en-US" sz="11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המוגדרת באופן הבא:</a:t>
                </a:r>
                <a:endParaRPr lang="en-US" sz="1100" dirty="0">
                  <a:ea typeface="Calibri"/>
                  <a:cs typeface="Arial"/>
                </a:endParaRPr>
              </a:p>
              <a:p>
                <a:pPr algn="l" rtl="0">
                  <a:lnSpc>
                    <a:spcPct val="135000"/>
                  </a:lnSpc>
                  <a:spcAft>
                    <a:spcPts val="0"/>
                  </a:spcAft>
                  <a:tabLst>
                    <a:tab pos="2514600" algn="l"/>
                  </a:tabLst>
                </a:pPr>
                <a:r>
                  <a:rPr lang="en-US" dirty="0" smtClean="0">
                    <a:solidFill>
                      <a:srgbClr val="000099"/>
                    </a:solidFill>
                    <a:ea typeface="Times New Roman"/>
                    <a:cs typeface="Arial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𝑢</m:t>
                        </m:r>
                        <m:r>
                          <a:rPr lang="en-US" i="1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0099"/>
                        </a:solidFill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/>
                                <a:cs typeface="Arial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/>
                                  <a:cs typeface="Arial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/>
                                  <a:cs typeface="Arial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/>
                                  <a:cs typeface="Arial"/>
                                </a:rPr>
                                <m:t>𝑢𝑣</m:t>
                              </m:r>
                              <m:r>
                                <a:rPr lang="en-US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/>
                                  <a:cs typeface="Arial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/>
                                  <a:cs typeface="Arial"/>
                                </a:rPr>
                                <m:t>𝐸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/>
                                  <a:cs typeface="Arial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/>
                                  <a:cs typeface="Arial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/>
                                  <a:cs typeface="Arial"/>
                                </a:rPr>
                                <m:t>𝑢𝑣</m:t>
                              </m:r>
                              <m:r>
                                <a:rPr lang="en-US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/>
                                  <a:cs typeface="Arial"/>
                                </a:rPr>
                                <m:t>∉</m:t>
                              </m:r>
                              <m:r>
                                <a:rPr lang="en-US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/>
                                  <a:cs typeface="Arial"/>
                                </a:rPr>
                                <m:t>𝐸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1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en-US" dirty="0">
                    <a:latin typeface="Arial"/>
                    <a:ea typeface="Times New Roman"/>
                    <a:cs typeface="Arial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 smtClean="0">
                    <a:ea typeface="Times New Roman"/>
                  </a:rPr>
                  <a:t>חסרונות</a:t>
                </a:r>
                <a:r>
                  <a:rPr lang="he-IL" dirty="0">
                    <a:ea typeface="Times New Roman"/>
                  </a:rPr>
                  <a:t>:</a:t>
                </a:r>
                <a:endParaRPr lang="en-US" sz="1100" dirty="0">
                  <a:ea typeface="Calibri"/>
                  <a:cs typeface="Arial"/>
                </a:endParaRPr>
              </a:p>
              <a:p>
                <a:pPr marL="62865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ייצוג בזבזני במקום עבור גרפים דלילים (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𝑚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𝑜</m:t>
                    </m:r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solidFill>
                                  <a:srgbClr val="000099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000099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000099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).</a:t>
                </a:r>
                <a:endParaRPr lang="en-US" sz="1100" dirty="0">
                  <a:ea typeface="Calibri"/>
                  <a:cs typeface="Arial"/>
                </a:endParaRPr>
              </a:p>
              <a:p>
                <a:pPr marL="62865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פעולות בסיסיות, כמו מעבר על כל השכנים של צומת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𝑉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, לוקח זמן רב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Θ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he-IL" sz="1600" dirty="0" smtClean="0">
                    <a:ea typeface="Calibri"/>
                    <a:cs typeface="Arial"/>
                  </a:rPr>
                  <a:t>).</a:t>
                </a:r>
                <a:endParaRPr lang="en-US" sz="1600" dirty="0">
                  <a:ea typeface="Calibri"/>
                  <a:cs typeface="Arial"/>
                </a:endParaRPr>
              </a:p>
              <a:p>
                <a:pPr marL="400050">
                  <a:lnSpc>
                    <a:spcPct val="135000"/>
                  </a:lnSpc>
                </a:pPr>
                <a:r>
                  <a:rPr lang="en-US" sz="1600" dirty="0">
                    <a:solidFill>
                      <a:srgbClr val="000099"/>
                    </a:solidFill>
                    <a:effectLst/>
                    <a:latin typeface="Arial"/>
                    <a:ea typeface="Times New Roman"/>
                    <a:cs typeface="Arial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יתרונות:</a:t>
                </a:r>
                <a:endParaRPr lang="en-US" sz="1100" dirty="0">
                  <a:ea typeface="Calibri"/>
                  <a:cs typeface="Arial"/>
                </a:endParaRPr>
              </a:p>
              <a:p>
                <a:pPr marL="62865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ייצוג פשוט מאוד.</a:t>
                </a:r>
                <a:endParaRPr lang="en-US" sz="1100" dirty="0">
                  <a:ea typeface="Calibri"/>
                  <a:cs typeface="Arial"/>
                </a:endParaRPr>
              </a:p>
              <a:p>
                <a:pPr marL="62865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תכונות אלגבריות של המטריצה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טומנות בחובן מידע רב על הגרף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𝐺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br>
                  <a:rPr lang="he-IL" sz="1600" dirty="0">
                    <a:solidFill>
                      <a:srgbClr val="000099"/>
                    </a:solidFill>
                    <a:ea typeface="Times New Roman"/>
                  </a:rPr>
                </a:b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למשל, לכל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𝑘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≥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0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𝐺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𝑘</m:t>
                        </m:r>
                      </m:sup>
                    </m:sSubSup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𝑢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,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הוא מספר המסלולים (שאינם בהכרח פשוטים) מ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𝑢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ל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שאורכן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𝑘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1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99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07790"/>
            <a:ext cx="23050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655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>
              <a:lnSpc>
                <a:spcPct val="135000"/>
              </a:lnSpc>
            </a:pPr>
            <a:r>
              <a:rPr lang="he-IL" b="1" dirty="0">
                <a:solidFill>
                  <a:prstClr val="black"/>
                </a:solidFill>
                <a:ea typeface="Times New Roman"/>
              </a:rPr>
              <a:t>יער ה </a:t>
            </a:r>
            <a:r>
              <a:rPr lang="en-US" b="1" dirty="0">
                <a:solidFill>
                  <a:prstClr val="black"/>
                </a:solidFill>
                <a:ea typeface="Times New Roman"/>
                <a:cs typeface="Arial"/>
              </a:rPr>
              <a:t>DFS</a:t>
            </a:r>
            <a:r>
              <a:rPr lang="he-IL" b="1" dirty="0">
                <a:solidFill>
                  <a:prstClr val="black"/>
                </a:solidFill>
                <a:ea typeface="Times New Roman"/>
              </a:rPr>
              <a:t>:</a:t>
            </a:r>
            <a:r>
              <a:rPr lang="he-IL" dirty="0">
                <a:solidFill>
                  <a:prstClr val="black"/>
                </a:solidFill>
                <a:ea typeface="Times New Roman"/>
              </a:rPr>
              <a:t> קבוצת העצים המכוונים המתארת את אופן גילוי הצמתים.</a:t>
            </a:r>
            <a:endParaRPr lang="en-US" dirty="0">
              <a:solidFill>
                <a:prstClr val="black"/>
              </a:solidFill>
              <a:ea typeface="Calibri"/>
              <a:cs typeface="Arial"/>
            </a:endParaRPr>
          </a:p>
          <a:p>
            <a:pPr marL="536575" lvl="0" indent="-342900">
              <a:lnSpc>
                <a:spcPct val="135000"/>
              </a:lnSpc>
              <a:buFont typeface="Wingdings"/>
              <a:buChar char=""/>
            </a:pPr>
            <a:r>
              <a:rPr lang="he-IL" sz="1600" dirty="0">
                <a:solidFill>
                  <a:srgbClr val="000099"/>
                </a:solidFill>
                <a:ea typeface="Times New Roman"/>
              </a:rPr>
              <a:t>כלומר, יחסי הורות המאפיינים איזה צומת גילה איזה צומת במהלך ריצת ה </a:t>
            </a:r>
            <a:r>
              <a:rPr lang="en-US" sz="1600" dirty="0">
                <a:solidFill>
                  <a:srgbClr val="000099"/>
                </a:solidFill>
                <a:ea typeface="Times New Roman"/>
                <a:cs typeface="Arial"/>
              </a:rPr>
              <a:t>DFS</a:t>
            </a:r>
            <a:r>
              <a:rPr lang="he-IL" sz="1600" dirty="0">
                <a:solidFill>
                  <a:srgbClr val="000099"/>
                </a:solidFill>
                <a:ea typeface="Times New Roman"/>
              </a:rPr>
              <a:t>.</a:t>
            </a:r>
            <a:endParaRPr lang="en-US" sz="1600" dirty="0">
              <a:solidFill>
                <a:prstClr val="black"/>
              </a:solidFill>
              <a:ea typeface="Calibri"/>
              <a:cs typeface="Arial"/>
            </a:endParaRPr>
          </a:p>
          <a:p>
            <a:pPr lvl="0"/>
            <a:endParaRPr lang="he-IL" sz="2000" dirty="0"/>
          </a:p>
          <a:p>
            <a:pPr>
              <a:lnSpc>
                <a:spcPct val="135000"/>
              </a:lnSpc>
            </a:pPr>
            <a:r>
              <a:rPr lang="he-IL" dirty="0">
                <a:ea typeface="Times New Roman"/>
              </a:rPr>
              <a:t>סיווג הקשתות ביער ה </a:t>
            </a:r>
            <a:r>
              <a:rPr lang="en-US" dirty="0">
                <a:ea typeface="Times New Roman"/>
                <a:cs typeface="Arial"/>
              </a:rPr>
              <a:t>DFS</a:t>
            </a:r>
            <a:r>
              <a:rPr lang="he-IL" dirty="0">
                <a:ea typeface="Times New Roman"/>
              </a:rPr>
              <a:t>:</a:t>
            </a:r>
            <a:endParaRPr lang="en-US" dirty="0">
              <a:ea typeface="Calibri"/>
              <a:cs typeface="Arial"/>
            </a:endParaRPr>
          </a:p>
          <a:p>
            <a:pPr marL="536575" lvl="0" indent="-342900">
              <a:lnSpc>
                <a:spcPct val="135000"/>
              </a:lnSpc>
              <a:buFont typeface="Wingdings"/>
              <a:buChar char=""/>
            </a:pPr>
            <a:r>
              <a:rPr lang="he-IL" sz="1600" b="1" dirty="0">
                <a:solidFill>
                  <a:srgbClr val="006600"/>
                </a:solidFill>
                <a:ea typeface="Times New Roman"/>
              </a:rPr>
              <a:t>קשת עץ:</a:t>
            </a:r>
            <a:r>
              <a:rPr lang="he-IL" sz="1600" dirty="0">
                <a:solidFill>
                  <a:srgbClr val="006600"/>
                </a:solidFill>
                <a:ea typeface="Times New Roman"/>
              </a:rPr>
              <a:t> </a:t>
            </a:r>
            <a:r>
              <a:rPr lang="he-IL" sz="1600" dirty="0">
                <a:ea typeface="Times New Roman"/>
              </a:rPr>
              <a:t>קשת השייכת ליער ה </a:t>
            </a:r>
            <a:r>
              <a:rPr lang="en-US" sz="1600" dirty="0">
                <a:ea typeface="Times New Roman"/>
                <a:cs typeface="Arial"/>
              </a:rPr>
              <a:t>DFS</a:t>
            </a:r>
            <a:r>
              <a:rPr lang="he-IL" sz="1600" dirty="0">
                <a:ea typeface="Times New Roman"/>
              </a:rPr>
              <a:t>.</a:t>
            </a:r>
            <a:endParaRPr lang="en-US" sz="1600" dirty="0">
              <a:ea typeface="Calibri"/>
              <a:cs typeface="Arial"/>
            </a:endParaRPr>
          </a:p>
          <a:p>
            <a:pPr marL="536575" lvl="0" indent="-342900">
              <a:lnSpc>
                <a:spcPct val="135000"/>
              </a:lnSpc>
              <a:buFont typeface="Wingdings"/>
              <a:buChar char=""/>
            </a:pPr>
            <a:r>
              <a:rPr lang="he-IL" sz="1600" b="1" dirty="0">
                <a:solidFill>
                  <a:srgbClr val="000099"/>
                </a:solidFill>
                <a:ea typeface="Times New Roman"/>
              </a:rPr>
              <a:t>קשת קדמית:</a:t>
            </a:r>
            <a:r>
              <a:rPr lang="he-IL" sz="1600" dirty="0">
                <a:solidFill>
                  <a:srgbClr val="000099"/>
                </a:solidFill>
                <a:ea typeface="Times New Roman"/>
              </a:rPr>
              <a:t> </a:t>
            </a:r>
            <a:r>
              <a:rPr lang="he-IL" sz="1600" dirty="0">
                <a:ea typeface="Times New Roman"/>
              </a:rPr>
              <a:t>קשת המחברת בין צומת לצאצא שלו בעץ ה </a:t>
            </a:r>
            <a:r>
              <a:rPr lang="en-US" sz="1600" dirty="0">
                <a:ea typeface="Times New Roman"/>
                <a:cs typeface="Arial"/>
              </a:rPr>
              <a:t>DFS</a:t>
            </a:r>
            <a:r>
              <a:rPr lang="he-IL" sz="1600" dirty="0">
                <a:ea typeface="Times New Roman"/>
              </a:rPr>
              <a:t>.</a:t>
            </a:r>
            <a:endParaRPr lang="en-US" sz="1600" dirty="0">
              <a:ea typeface="Calibri"/>
              <a:cs typeface="Arial"/>
            </a:endParaRPr>
          </a:p>
          <a:p>
            <a:pPr lvl="0"/>
            <a:endParaRPr lang="en-US" sz="2000" dirty="0"/>
          </a:p>
        </p:txBody>
      </p:sp>
      <p:cxnSp>
        <p:nvCxnSpPr>
          <p:cNvPr id="49" name="Straight Arrow Connector 48"/>
          <p:cNvCxnSpPr>
            <a:stCxn id="120" idx="5"/>
            <a:endCxn id="124" idx="0"/>
          </p:cNvCxnSpPr>
          <p:nvPr/>
        </p:nvCxnSpPr>
        <p:spPr>
          <a:xfrm rot="16200000" flipH="1">
            <a:off x="2808398" y="3986167"/>
            <a:ext cx="463995" cy="308953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22" idx="5"/>
            <a:endCxn id="127" idx="0"/>
          </p:cNvCxnSpPr>
          <p:nvPr/>
        </p:nvCxnSpPr>
        <p:spPr>
          <a:xfrm rot="16200000" flipH="1">
            <a:off x="2331320" y="4835749"/>
            <a:ext cx="478509" cy="305415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915242" y="270892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943817" y="2915419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f(D)=20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398382" y="437208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d(F)=9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426957" y="4578579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f(F)=10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461142" y="4365104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d(I)=11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489717" y="4571603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f(I)=18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908840" y="6064268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d(J)=15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937415" y="6270767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f(J)=16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901864" y="5200172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d(H)=14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944953" y="5406671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f(H)=17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99592" y="5236176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d(G)=12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942681" y="5442675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f(G)=13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915242" y="3528542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943817" y="3735041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f(E)=19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647564" y="2672916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C</a:t>
            </a:r>
            <a:endParaRPr lang="en-US" sz="1600" b="1" dirty="0">
              <a:cs typeface="Arial" pitchFamily="34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647564" y="3510034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A</a:t>
            </a:r>
            <a:endParaRPr lang="en-US" sz="1600" b="1" dirty="0">
              <a:cs typeface="Arial" pitchFamily="34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647564" y="4347152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B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111" name="Straight Arrow Connector 110"/>
          <p:cNvCxnSpPr>
            <a:stCxn id="108" idx="4"/>
            <a:endCxn id="109" idx="0"/>
          </p:cNvCxnSpPr>
          <p:nvPr/>
        </p:nvCxnSpPr>
        <p:spPr>
          <a:xfrm rot="5400000">
            <a:off x="679005" y="3316475"/>
            <a:ext cx="387118" cy="1588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09" idx="4"/>
            <a:endCxn id="110" idx="0"/>
          </p:cNvCxnSpPr>
          <p:nvPr/>
        </p:nvCxnSpPr>
        <p:spPr>
          <a:xfrm rot="5400000">
            <a:off x="679005" y="4153593"/>
            <a:ext cx="387118" cy="1588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102008" y="350100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30583" y="370750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01598" y="4372642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30173" y="4579141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16112" y="2679892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44687" y="2886391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2501820" y="2687430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D</a:t>
            </a:r>
            <a:endParaRPr lang="en-US" sz="1600" b="1" dirty="0">
              <a:cs typeface="Arial" pitchFamily="34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2501820" y="3524548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E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121" name="Straight Arrow Connector 120"/>
          <p:cNvCxnSpPr>
            <a:stCxn id="119" idx="4"/>
            <a:endCxn id="120" idx="0"/>
          </p:cNvCxnSpPr>
          <p:nvPr/>
        </p:nvCxnSpPr>
        <p:spPr>
          <a:xfrm rot="5400000">
            <a:off x="2533261" y="3330989"/>
            <a:ext cx="387118" cy="1588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 121"/>
          <p:cNvSpPr/>
          <p:nvPr/>
        </p:nvSpPr>
        <p:spPr>
          <a:xfrm>
            <a:off x="2033768" y="4365104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I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123" name="Straight Arrow Connector 122"/>
          <p:cNvCxnSpPr>
            <a:stCxn id="120" idx="3"/>
            <a:endCxn id="122" idx="0"/>
          </p:cNvCxnSpPr>
          <p:nvPr/>
        </p:nvCxnSpPr>
        <p:spPr>
          <a:xfrm rot="5400000">
            <a:off x="2185017" y="3982399"/>
            <a:ext cx="456457" cy="308953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969872" y="4372642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F</a:t>
            </a:r>
            <a:endParaRPr lang="en-US" sz="1600" b="1" dirty="0">
              <a:cs typeface="Arial" pitchFamily="34" charset="0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1562178" y="5220174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G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126" name="Straight Arrow Connector 125"/>
          <p:cNvCxnSpPr>
            <a:stCxn id="122" idx="3"/>
            <a:endCxn id="125" idx="0"/>
          </p:cNvCxnSpPr>
          <p:nvPr/>
        </p:nvCxnSpPr>
        <p:spPr>
          <a:xfrm rot="5400000">
            <a:off x="1707939" y="4828443"/>
            <a:ext cx="470971" cy="312491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2498282" y="5227712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H</a:t>
            </a:r>
            <a:endParaRPr lang="en-US" sz="1600" b="1" dirty="0">
              <a:cs typeface="Arial" pitchFamily="34" charset="0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2498282" y="6066318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J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129" name="Straight Arrow Connector 128"/>
          <p:cNvCxnSpPr>
            <a:stCxn id="127" idx="4"/>
            <a:endCxn id="128" idx="0"/>
          </p:cNvCxnSpPr>
          <p:nvPr/>
        </p:nvCxnSpPr>
        <p:spPr>
          <a:xfrm rot="5400000">
            <a:off x="2528979" y="5872015"/>
            <a:ext cx="388606" cy="1588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urved Connector 129"/>
          <p:cNvCxnSpPr>
            <a:stCxn id="108" idx="6"/>
            <a:endCxn id="110" idx="6"/>
          </p:cNvCxnSpPr>
          <p:nvPr/>
        </p:nvCxnSpPr>
        <p:spPr>
          <a:xfrm>
            <a:off x="1097564" y="2897916"/>
            <a:ext cx="1588" cy="1674236"/>
          </a:xfrm>
          <a:prstGeom prst="curvedConnector3">
            <a:avLst>
              <a:gd name="adj1" fmla="val 14395466"/>
            </a:avLst>
          </a:prstGeom>
          <a:ln w="28575">
            <a:solidFill>
              <a:srgbClr val="0000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hape 53"/>
          <p:cNvCxnSpPr>
            <a:stCxn id="122" idx="4"/>
            <a:endCxn id="128" idx="2"/>
          </p:cNvCxnSpPr>
          <p:nvPr/>
        </p:nvCxnSpPr>
        <p:spPr>
          <a:xfrm rot="16200000" flipH="1">
            <a:off x="1640418" y="5433454"/>
            <a:ext cx="1476214" cy="239514"/>
          </a:xfrm>
          <a:prstGeom prst="curvedConnector2">
            <a:avLst/>
          </a:prstGeom>
          <a:ln w="28575">
            <a:solidFill>
              <a:srgbClr val="0000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/>
          <p:nvPr/>
        </p:nvSpPr>
        <p:spPr>
          <a:xfrm>
            <a:off x="4211960" y="4509120"/>
            <a:ext cx="4140460" cy="14761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0510" y="4725144"/>
            <a:ext cx="35433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2725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>
              <a:lnSpc>
                <a:spcPct val="135000"/>
              </a:lnSpc>
            </a:pPr>
            <a:r>
              <a:rPr lang="he-IL" b="1" dirty="0">
                <a:solidFill>
                  <a:prstClr val="black"/>
                </a:solidFill>
                <a:ea typeface="Times New Roman"/>
              </a:rPr>
              <a:t>יער ה </a:t>
            </a:r>
            <a:r>
              <a:rPr lang="en-US" b="1" dirty="0">
                <a:solidFill>
                  <a:prstClr val="black"/>
                </a:solidFill>
                <a:ea typeface="Times New Roman"/>
                <a:cs typeface="Arial"/>
              </a:rPr>
              <a:t>DFS</a:t>
            </a:r>
            <a:r>
              <a:rPr lang="he-IL" b="1" dirty="0">
                <a:solidFill>
                  <a:prstClr val="black"/>
                </a:solidFill>
                <a:ea typeface="Times New Roman"/>
              </a:rPr>
              <a:t>:</a:t>
            </a:r>
            <a:r>
              <a:rPr lang="he-IL" dirty="0">
                <a:solidFill>
                  <a:prstClr val="black"/>
                </a:solidFill>
                <a:ea typeface="Times New Roman"/>
              </a:rPr>
              <a:t> קבוצת העצים המכוונים המתארת את אופן גילוי הצמתים.</a:t>
            </a:r>
            <a:endParaRPr lang="en-US" dirty="0">
              <a:solidFill>
                <a:prstClr val="black"/>
              </a:solidFill>
              <a:ea typeface="Calibri"/>
              <a:cs typeface="Arial"/>
            </a:endParaRPr>
          </a:p>
          <a:p>
            <a:pPr marL="536575" lvl="0" indent="-342900">
              <a:lnSpc>
                <a:spcPct val="135000"/>
              </a:lnSpc>
              <a:buFont typeface="Wingdings"/>
              <a:buChar char=""/>
            </a:pPr>
            <a:r>
              <a:rPr lang="he-IL" sz="1600" dirty="0">
                <a:solidFill>
                  <a:srgbClr val="000099"/>
                </a:solidFill>
                <a:ea typeface="Times New Roman"/>
              </a:rPr>
              <a:t>כלומר, יחסי הורות המאפיינים איזה צומת גילה איזה צומת במהלך ריצת ה </a:t>
            </a:r>
            <a:r>
              <a:rPr lang="en-US" sz="1600" dirty="0">
                <a:solidFill>
                  <a:srgbClr val="000099"/>
                </a:solidFill>
                <a:ea typeface="Times New Roman"/>
                <a:cs typeface="Arial"/>
              </a:rPr>
              <a:t>DFS</a:t>
            </a:r>
            <a:r>
              <a:rPr lang="he-IL" sz="1600" dirty="0">
                <a:solidFill>
                  <a:srgbClr val="000099"/>
                </a:solidFill>
                <a:ea typeface="Times New Roman"/>
              </a:rPr>
              <a:t>.</a:t>
            </a:r>
            <a:endParaRPr lang="en-US" sz="1600" dirty="0">
              <a:solidFill>
                <a:prstClr val="black"/>
              </a:solidFill>
              <a:ea typeface="Calibri"/>
              <a:cs typeface="Arial"/>
            </a:endParaRPr>
          </a:p>
          <a:p>
            <a:pPr lvl="0"/>
            <a:endParaRPr lang="he-IL" sz="2000" dirty="0"/>
          </a:p>
          <a:p>
            <a:pPr>
              <a:lnSpc>
                <a:spcPct val="135000"/>
              </a:lnSpc>
            </a:pPr>
            <a:r>
              <a:rPr lang="he-IL" dirty="0">
                <a:ea typeface="Times New Roman"/>
              </a:rPr>
              <a:t>סיווג הקשתות ביער ה </a:t>
            </a:r>
            <a:r>
              <a:rPr lang="en-US" dirty="0">
                <a:ea typeface="Times New Roman"/>
                <a:cs typeface="Arial"/>
              </a:rPr>
              <a:t>DFS</a:t>
            </a:r>
            <a:r>
              <a:rPr lang="he-IL" dirty="0">
                <a:ea typeface="Times New Roman"/>
              </a:rPr>
              <a:t>:</a:t>
            </a:r>
            <a:endParaRPr lang="en-US" dirty="0">
              <a:ea typeface="Calibri"/>
              <a:cs typeface="Arial"/>
            </a:endParaRPr>
          </a:p>
          <a:p>
            <a:pPr marL="536575" lvl="0" indent="-342900">
              <a:lnSpc>
                <a:spcPct val="135000"/>
              </a:lnSpc>
              <a:buFont typeface="Wingdings"/>
              <a:buChar char=""/>
            </a:pPr>
            <a:r>
              <a:rPr lang="he-IL" sz="1600" b="1" dirty="0">
                <a:solidFill>
                  <a:srgbClr val="006600"/>
                </a:solidFill>
                <a:ea typeface="Times New Roman"/>
              </a:rPr>
              <a:t>קשת עץ:</a:t>
            </a:r>
            <a:r>
              <a:rPr lang="he-IL" sz="1600" dirty="0">
                <a:solidFill>
                  <a:srgbClr val="006600"/>
                </a:solidFill>
                <a:ea typeface="Times New Roman"/>
              </a:rPr>
              <a:t> </a:t>
            </a:r>
            <a:r>
              <a:rPr lang="he-IL" sz="1600" dirty="0">
                <a:ea typeface="Times New Roman"/>
              </a:rPr>
              <a:t>קשת השייכת ליער ה </a:t>
            </a:r>
            <a:r>
              <a:rPr lang="en-US" sz="1600" dirty="0">
                <a:ea typeface="Times New Roman"/>
                <a:cs typeface="Arial"/>
              </a:rPr>
              <a:t>DFS</a:t>
            </a:r>
            <a:r>
              <a:rPr lang="he-IL" sz="1600" dirty="0">
                <a:ea typeface="Times New Roman"/>
              </a:rPr>
              <a:t>.</a:t>
            </a:r>
            <a:endParaRPr lang="en-US" sz="1600" dirty="0">
              <a:ea typeface="Calibri"/>
              <a:cs typeface="Arial"/>
            </a:endParaRPr>
          </a:p>
          <a:p>
            <a:pPr marL="536575" lvl="0" indent="-342900">
              <a:lnSpc>
                <a:spcPct val="135000"/>
              </a:lnSpc>
              <a:buFont typeface="Wingdings"/>
              <a:buChar char=""/>
            </a:pPr>
            <a:r>
              <a:rPr lang="he-IL" sz="1600" b="1" dirty="0">
                <a:solidFill>
                  <a:srgbClr val="000099"/>
                </a:solidFill>
                <a:ea typeface="Times New Roman"/>
              </a:rPr>
              <a:t>קשת קדמית:</a:t>
            </a:r>
            <a:r>
              <a:rPr lang="he-IL" sz="1600" dirty="0">
                <a:solidFill>
                  <a:srgbClr val="000099"/>
                </a:solidFill>
                <a:ea typeface="Times New Roman"/>
              </a:rPr>
              <a:t> </a:t>
            </a:r>
            <a:r>
              <a:rPr lang="he-IL" sz="1600" dirty="0">
                <a:ea typeface="Times New Roman"/>
              </a:rPr>
              <a:t>קשת המחברת בין צומת לצאצא שלו בעץ ה </a:t>
            </a:r>
            <a:r>
              <a:rPr lang="en-US" sz="1600" dirty="0">
                <a:ea typeface="Times New Roman"/>
                <a:cs typeface="Arial"/>
              </a:rPr>
              <a:t>DFS</a:t>
            </a:r>
            <a:r>
              <a:rPr lang="he-IL" sz="1600" dirty="0" smtClean="0">
                <a:ea typeface="Times New Roman"/>
              </a:rPr>
              <a:t>.</a:t>
            </a:r>
          </a:p>
          <a:p>
            <a:pPr marL="536575" lvl="0" indent="-342900">
              <a:lnSpc>
                <a:spcPct val="135000"/>
              </a:lnSpc>
              <a:buFont typeface="Wingdings"/>
              <a:buChar char=""/>
            </a:pPr>
            <a:r>
              <a:rPr lang="he-IL" sz="1600" b="1" dirty="0">
                <a:solidFill>
                  <a:srgbClr val="FF0000"/>
                </a:solidFill>
                <a:ea typeface="Times New Roman"/>
              </a:rPr>
              <a:t>קשת </a:t>
            </a:r>
            <a:r>
              <a:rPr lang="he-IL" sz="1600" b="1" dirty="0" smtClean="0">
                <a:solidFill>
                  <a:srgbClr val="FF0000"/>
                </a:solidFill>
                <a:ea typeface="Times New Roman"/>
              </a:rPr>
              <a:t>אחורית: </a:t>
            </a:r>
            <a:r>
              <a:rPr lang="he-IL" sz="1600" dirty="0" smtClean="0">
                <a:ea typeface="Times New Roman"/>
              </a:rPr>
              <a:t>קשת </a:t>
            </a:r>
            <a:r>
              <a:rPr lang="he-IL" sz="1600" dirty="0">
                <a:ea typeface="Times New Roman"/>
              </a:rPr>
              <a:t>המחברת בין צומת לאב קדמון שלו בעץ ה </a:t>
            </a:r>
            <a:r>
              <a:rPr lang="en-US" sz="1600" dirty="0">
                <a:ea typeface="Times New Roman"/>
                <a:cs typeface="Arial"/>
              </a:rPr>
              <a:t>DFS</a:t>
            </a:r>
            <a:r>
              <a:rPr lang="he-IL" sz="1600" dirty="0">
                <a:ea typeface="Times New Roman"/>
              </a:rPr>
              <a:t>.</a:t>
            </a:r>
            <a:endParaRPr lang="en-US" sz="1100" dirty="0">
              <a:ea typeface="Calibri"/>
              <a:cs typeface="Arial"/>
            </a:endParaRPr>
          </a:p>
          <a:p>
            <a:pPr marL="536575" lvl="0" indent="-342900">
              <a:lnSpc>
                <a:spcPct val="135000"/>
              </a:lnSpc>
              <a:buFont typeface="Wingdings"/>
              <a:buChar char=""/>
            </a:pPr>
            <a:endParaRPr lang="en-US" sz="1600" dirty="0" smtClean="0">
              <a:ea typeface="Calibri"/>
              <a:cs typeface="Arial"/>
            </a:endParaRPr>
          </a:p>
          <a:p>
            <a:pPr lvl="0"/>
            <a:endParaRPr lang="en-US" sz="2000" dirty="0"/>
          </a:p>
        </p:txBody>
      </p:sp>
      <p:sp>
        <p:nvSpPr>
          <p:cNvPr id="46" name="Rectangle 45"/>
          <p:cNvSpPr/>
          <p:nvPr/>
        </p:nvSpPr>
        <p:spPr>
          <a:xfrm>
            <a:off x="4211960" y="4509120"/>
            <a:ext cx="4140460" cy="14761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915242" y="270892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43817" y="2915419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f(D)=20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98382" y="437208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d(F)=9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426957" y="4578579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f(F)=10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61142" y="4365104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d(I)=11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89717" y="4571603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f(I)=18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08840" y="6064268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d(J)=15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937415" y="6270767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f(J)=16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01864" y="5200172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d(H)=14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944953" y="5406671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f(H)=17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99592" y="5236176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d(G)=12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42681" y="5442675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f(G)=13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15242" y="3528542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943817" y="3735041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f(E)=19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647564" y="2672916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C</a:t>
            </a:r>
            <a:endParaRPr lang="en-US" sz="1600" b="1" dirty="0">
              <a:cs typeface="Arial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647564" y="3510034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A</a:t>
            </a:r>
            <a:endParaRPr lang="en-US" sz="1600" b="1" dirty="0">
              <a:cs typeface="Arial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564" y="4347152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B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65" name="Straight Arrow Connector 64"/>
          <p:cNvCxnSpPr>
            <a:stCxn id="62" idx="4"/>
            <a:endCxn id="63" idx="0"/>
          </p:cNvCxnSpPr>
          <p:nvPr/>
        </p:nvCxnSpPr>
        <p:spPr>
          <a:xfrm rot="5400000">
            <a:off x="679005" y="3316475"/>
            <a:ext cx="387118" cy="1588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3" idx="4"/>
            <a:endCxn id="64" idx="0"/>
          </p:cNvCxnSpPr>
          <p:nvPr/>
        </p:nvCxnSpPr>
        <p:spPr>
          <a:xfrm rot="5400000">
            <a:off x="679005" y="4153593"/>
            <a:ext cx="387118" cy="1588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02008" y="350100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30583" y="370750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1598" y="4372642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30173" y="4579141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6112" y="2679892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44687" y="2886391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2501820" y="2687430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D</a:t>
            </a:r>
            <a:endParaRPr lang="en-US" sz="1600" b="1" dirty="0">
              <a:cs typeface="Arial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2501820" y="3524548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E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75" name="Straight Arrow Connector 74"/>
          <p:cNvCxnSpPr>
            <a:stCxn id="73" idx="4"/>
            <a:endCxn id="74" idx="0"/>
          </p:cNvCxnSpPr>
          <p:nvPr/>
        </p:nvCxnSpPr>
        <p:spPr>
          <a:xfrm rot="5400000">
            <a:off x="2533261" y="3330989"/>
            <a:ext cx="387118" cy="1588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2033768" y="4365104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I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77" name="Straight Arrow Connector 76"/>
          <p:cNvCxnSpPr>
            <a:stCxn id="74" idx="3"/>
            <a:endCxn id="76" idx="0"/>
          </p:cNvCxnSpPr>
          <p:nvPr/>
        </p:nvCxnSpPr>
        <p:spPr>
          <a:xfrm rot="5400000">
            <a:off x="2185017" y="3982399"/>
            <a:ext cx="456457" cy="308953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2969872" y="4372642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F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79" name="Straight Arrow Connector 78"/>
          <p:cNvCxnSpPr>
            <a:stCxn id="74" idx="5"/>
            <a:endCxn id="78" idx="0"/>
          </p:cNvCxnSpPr>
          <p:nvPr/>
        </p:nvCxnSpPr>
        <p:spPr>
          <a:xfrm rot="16200000" flipH="1">
            <a:off x="2808398" y="3986167"/>
            <a:ext cx="463995" cy="308953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1562178" y="5220174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G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81" name="Straight Arrow Connector 80"/>
          <p:cNvCxnSpPr>
            <a:stCxn id="76" idx="3"/>
            <a:endCxn id="80" idx="0"/>
          </p:cNvCxnSpPr>
          <p:nvPr/>
        </p:nvCxnSpPr>
        <p:spPr>
          <a:xfrm rot="5400000">
            <a:off x="1707939" y="4828443"/>
            <a:ext cx="470971" cy="312491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2498282" y="5227712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H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83" name="Straight Arrow Connector 82"/>
          <p:cNvCxnSpPr>
            <a:stCxn id="76" idx="5"/>
            <a:endCxn id="82" idx="0"/>
          </p:cNvCxnSpPr>
          <p:nvPr/>
        </p:nvCxnSpPr>
        <p:spPr>
          <a:xfrm rot="16200000" flipH="1">
            <a:off x="2331320" y="4835749"/>
            <a:ext cx="478509" cy="305415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2498282" y="6066318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J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85" name="Straight Arrow Connector 84"/>
          <p:cNvCxnSpPr>
            <a:stCxn id="82" idx="4"/>
            <a:endCxn id="84" idx="0"/>
          </p:cNvCxnSpPr>
          <p:nvPr/>
        </p:nvCxnSpPr>
        <p:spPr>
          <a:xfrm rot="5400000">
            <a:off x="2528979" y="5872015"/>
            <a:ext cx="388606" cy="1588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85"/>
          <p:cNvCxnSpPr>
            <a:stCxn id="80" idx="6"/>
            <a:endCxn id="74" idx="4"/>
          </p:cNvCxnSpPr>
          <p:nvPr/>
        </p:nvCxnSpPr>
        <p:spPr>
          <a:xfrm flipV="1">
            <a:off x="2012178" y="3974548"/>
            <a:ext cx="714642" cy="1470626"/>
          </a:xfrm>
          <a:prstGeom prst="curvedConnector2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4502" y="4710630"/>
            <a:ext cx="28194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6357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>
              <a:lnSpc>
                <a:spcPct val="135000"/>
              </a:lnSpc>
            </a:pPr>
            <a:r>
              <a:rPr lang="he-IL" b="1" dirty="0">
                <a:solidFill>
                  <a:prstClr val="black"/>
                </a:solidFill>
                <a:ea typeface="Times New Roman"/>
              </a:rPr>
              <a:t>יער ה </a:t>
            </a:r>
            <a:r>
              <a:rPr lang="en-US" b="1" dirty="0">
                <a:solidFill>
                  <a:prstClr val="black"/>
                </a:solidFill>
                <a:ea typeface="Times New Roman"/>
                <a:cs typeface="Arial"/>
              </a:rPr>
              <a:t>DFS</a:t>
            </a:r>
            <a:r>
              <a:rPr lang="he-IL" b="1" dirty="0">
                <a:solidFill>
                  <a:prstClr val="black"/>
                </a:solidFill>
                <a:ea typeface="Times New Roman"/>
              </a:rPr>
              <a:t>:</a:t>
            </a:r>
            <a:r>
              <a:rPr lang="he-IL" dirty="0">
                <a:solidFill>
                  <a:prstClr val="black"/>
                </a:solidFill>
                <a:ea typeface="Times New Roman"/>
              </a:rPr>
              <a:t> קבוצת העצים המכוונים המתארת את אופן גילוי הצמתים.</a:t>
            </a:r>
            <a:endParaRPr lang="en-US" dirty="0">
              <a:solidFill>
                <a:prstClr val="black"/>
              </a:solidFill>
              <a:ea typeface="Calibri"/>
              <a:cs typeface="Arial"/>
            </a:endParaRPr>
          </a:p>
          <a:p>
            <a:pPr marL="536575" lvl="0" indent="-342900">
              <a:lnSpc>
                <a:spcPct val="135000"/>
              </a:lnSpc>
              <a:buFont typeface="Wingdings"/>
              <a:buChar char=""/>
            </a:pPr>
            <a:r>
              <a:rPr lang="he-IL" sz="1600" dirty="0">
                <a:solidFill>
                  <a:srgbClr val="000099"/>
                </a:solidFill>
                <a:ea typeface="Times New Roman"/>
              </a:rPr>
              <a:t>כלומר, יחסי הורות המאפיינים איזה צומת גילה איזה צומת במהלך ריצת ה </a:t>
            </a:r>
            <a:r>
              <a:rPr lang="en-US" sz="1600" dirty="0">
                <a:solidFill>
                  <a:srgbClr val="000099"/>
                </a:solidFill>
                <a:ea typeface="Times New Roman"/>
                <a:cs typeface="Arial"/>
              </a:rPr>
              <a:t>DFS</a:t>
            </a:r>
            <a:r>
              <a:rPr lang="he-IL" sz="1600" dirty="0">
                <a:solidFill>
                  <a:srgbClr val="000099"/>
                </a:solidFill>
                <a:ea typeface="Times New Roman"/>
              </a:rPr>
              <a:t>.</a:t>
            </a:r>
            <a:endParaRPr lang="en-US" sz="1600" dirty="0">
              <a:solidFill>
                <a:prstClr val="black"/>
              </a:solidFill>
              <a:ea typeface="Calibri"/>
              <a:cs typeface="Arial"/>
            </a:endParaRPr>
          </a:p>
          <a:p>
            <a:pPr lvl="0"/>
            <a:endParaRPr lang="he-IL" sz="2000" dirty="0"/>
          </a:p>
          <a:p>
            <a:pPr>
              <a:lnSpc>
                <a:spcPct val="135000"/>
              </a:lnSpc>
            </a:pPr>
            <a:r>
              <a:rPr lang="he-IL" dirty="0">
                <a:ea typeface="Times New Roman"/>
              </a:rPr>
              <a:t>סיווג הקשתות ביער ה </a:t>
            </a:r>
            <a:r>
              <a:rPr lang="en-US" dirty="0">
                <a:ea typeface="Times New Roman"/>
                <a:cs typeface="Arial"/>
              </a:rPr>
              <a:t>DFS</a:t>
            </a:r>
            <a:r>
              <a:rPr lang="he-IL" dirty="0">
                <a:ea typeface="Times New Roman"/>
              </a:rPr>
              <a:t>:</a:t>
            </a:r>
            <a:endParaRPr lang="en-US" dirty="0">
              <a:ea typeface="Calibri"/>
              <a:cs typeface="Arial"/>
            </a:endParaRPr>
          </a:p>
          <a:p>
            <a:pPr marL="536575" lvl="0" indent="-342900">
              <a:lnSpc>
                <a:spcPct val="135000"/>
              </a:lnSpc>
              <a:buFont typeface="Wingdings"/>
              <a:buChar char=""/>
            </a:pPr>
            <a:r>
              <a:rPr lang="he-IL" sz="1600" b="1" dirty="0">
                <a:solidFill>
                  <a:srgbClr val="006600"/>
                </a:solidFill>
                <a:ea typeface="Times New Roman"/>
              </a:rPr>
              <a:t>קשת עץ:</a:t>
            </a:r>
            <a:r>
              <a:rPr lang="he-IL" sz="1600" dirty="0">
                <a:solidFill>
                  <a:srgbClr val="006600"/>
                </a:solidFill>
                <a:ea typeface="Times New Roman"/>
              </a:rPr>
              <a:t> </a:t>
            </a:r>
            <a:r>
              <a:rPr lang="he-IL" sz="1600" dirty="0">
                <a:ea typeface="Times New Roman"/>
              </a:rPr>
              <a:t>קשת השייכת ליער ה </a:t>
            </a:r>
            <a:r>
              <a:rPr lang="en-US" sz="1600" dirty="0">
                <a:ea typeface="Times New Roman"/>
                <a:cs typeface="Arial"/>
              </a:rPr>
              <a:t>DFS</a:t>
            </a:r>
            <a:r>
              <a:rPr lang="he-IL" sz="1600" dirty="0">
                <a:ea typeface="Times New Roman"/>
              </a:rPr>
              <a:t>.</a:t>
            </a:r>
            <a:endParaRPr lang="en-US" sz="1600" dirty="0">
              <a:ea typeface="Calibri"/>
              <a:cs typeface="Arial"/>
            </a:endParaRPr>
          </a:p>
          <a:p>
            <a:pPr marL="536575" lvl="0" indent="-342900">
              <a:lnSpc>
                <a:spcPct val="135000"/>
              </a:lnSpc>
              <a:buFont typeface="Wingdings"/>
              <a:buChar char=""/>
            </a:pPr>
            <a:r>
              <a:rPr lang="he-IL" sz="1600" b="1" dirty="0">
                <a:solidFill>
                  <a:srgbClr val="000099"/>
                </a:solidFill>
                <a:ea typeface="Times New Roman"/>
              </a:rPr>
              <a:t>קשת קדמית:</a:t>
            </a:r>
            <a:r>
              <a:rPr lang="he-IL" sz="1600" dirty="0">
                <a:solidFill>
                  <a:srgbClr val="000099"/>
                </a:solidFill>
                <a:ea typeface="Times New Roman"/>
              </a:rPr>
              <a:t> </a:t>
            </a:r>
            <a:r>
              <a:rPr lang="he-IL" sz="1600" dirty="0">
                <a:ea typeface="Times New Roman"/>
              </a:rPr>
              <a:t>קשת המחברת בין צומת לצאצא שלו בעץ ה </a:t>
            </a:r>
            <a:r>
              <a:rPr lang="en-US" sz="1600" dirty="0">
                <a:ea typeface="Times New Roman"/>
                <a:cs typeface="Arial"/>
              </a:rPr>
              <a:t>DFS</a:t>
            </a:r>
            <a:r>
              <a:rPr lang="he-IL" sz="1600" dirty="0" smtClean="0">
                <a:ea typeface="Times New Roman"/>
              </a:rPr>
              <a:t>.</a:t>
            </a:r>
          </a:p>
          <a:p>
            <a:pPr marL="536575" lvl="0" indent="-342900">
              <a:lnSpc>
                <a:spcPct val="135000"/>
              </a:lnSpc>
              <a:buFont typeface="Wingdings"/>
              <a:buChar char=""/>
            </a:pPr>
            <a:r>
              <a:rPr lang="he-IL" sz="1600" b="1" dirty="0">
                <a:solidFill>
                  <a:srgbClr val="FF0000"/>
                </a:solidFill>
                <a:ea typeface="Times New Roman"/>
              </a:rPr>
              <a:t>קשת </a:t>
            </a:r>
            <a:r>
              <a:rPr lang="he-IL" sz="1600" b="1" dirty="0" smtClean="0">
                <a:solidFill>
                  <a:srgbClr val="FF0000"/>
                </a:solidFill>
                <a:ea typeface="Times New Roman"/>
              </a:rPr>
              <a:t>אחורית: </a:t>
            </a:r>
            <a:r>
              <a:rPr lang="he-IL" sz="1600" dirty="0" smtClean="0">
                <a:ea typeface="Times New Roman"/>
              </a:rPr>
              <a:t>קשת </a:t>
            </a:r>
            <a:r>
              <a:rPr lang="he-IL" sz="1600" dirty="0">
                <a:ea typeface="Times New Roman"/>
              </a:rPr>
              <a:t>המחברת בין צומת לאב קדמון שלו בעץ ה </a:t>
            </a:r>
            <a:r>
              <a:rPr lang="en-US" sz="1600" dirty="0">
                <a:ea typeface="Times New Roman"/>
                <a:cs typeface="Arial"/>
              </a:rPr>
              <a:t>DFS</a:t>
            </a:r>
            <a:r>
              <a:rPr lang="he-IL" sz="1600" dirty="0" smtClean="0">
                <a:ea typeface="Times New Roman"/>
              </a:rPr>
              <a:t>.</a:t>
            </a:r>
          </a:p>
          <a:p>
            <a:pPr marL="536575" lvl="0" indent="-342900">
              <a:lnSpc>
                <a:spcPct val="135000"/>
              </a:lnSpc>
              <a:buFont typeface="Wingdings"/>
              <a:buChar char=""/>
            </a:pPr>
            <a:r>
              <a:rPr lang="he-IL" sz="1600" b="1" dirty="0">
                <a:solidFill>
                  <a:srgbClr val="E36C0A"/>
                </a:solidFill>
                <a:ea typeface="Times New Roman"/>
              </a:rPr>
              <a:t>קשת חוצה:</a:t>
            </a:r>
            <a:r>
              <a:rPr lang="he-IL" sz="1600" dirty="0">
                <a:ea typeface="Times New Roman"/>
              </a:rPr>
              <a:t> כל קשת אחרת</a:t>
            </a:r>
            <a:r>
              <a:rPr lang="he-IL" sz="1600" dirty="0" smtClean="0">
                <a:ea typeface="Times New Roman"/>
              </a:rPr>
              <a:t>.</a:t>
            </a:r>
            <a:endParaRPr lang="en-US" sz="1600" dirty="0" smtClean="0">
              <a:ea typeface="Calibri"/>
              <a:cs typeface="Arial"/>
            </a:endParaRPr>
          </a:p>
          <a:p>
            <a:pPr marL="536575" lvl="0" indent="-342900">
              <a:lnSpc>
                <a:spcPct val="135000"/>
              </a:lnSpc>
              <a:buFont typeface="Wingdings"/>
              <a:buChar char=""/>
            </a:pPr>
            <a:endParaRPr lang="en-US" sz="1600" dirty="0" smtClean="0">
              <a:ea typeface="Calibri"/>
              <a:cs typeface="Arial"/>
            </a:endParaRPr>
          </a:p>
          <a:p>
            <a:pPr lvl="0"/>
            <a:endParaRPr lang="en-US" sz="2000" dirty="0"/>
          </a:p>
        </p:txBody>
      </p:sp>
      <p:sp>
        <p:nvSpPr>
          <p:cNvPr id="45" name="Rectangle 44"/>
          <p:cNvSpPr/>
          <p:nvPr/>
        </p:nvSpPr>
        <p:spPr>
          <a:xfrm>
            <a:off x="4211960" y="4509120"/>
            <a:ext cx="4140460" cy="14761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915242" y="270892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943817" y="2915419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f(D)=20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398382" y="437208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d(F)=9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426957" y="4578579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f(F)=10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461142" y="4365104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d(I)=11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489717" y="4571603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f(I)=18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908840" y="6064268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d(J)=15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937415" y="6270767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f(J)=16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901864" y="5200172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d(H)=14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944953" y="5406671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f(H)=17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99592" y="5236176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d(G)=12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942681" y="5442675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f(G)=13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915242" y="3528542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943817" y="3735041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f(E)=19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647564" y="2672916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C</a:t>
            </a:r>
            <a:endParaRPr lang="en-US" sz="1600" b="1" dirty="0">
              <a:cs typeface="Arial" pitchFamily="34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647564" y="3510034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A</a:t>
            </a:r>
            <a:endParaRPr lang="en-US" sz="1600" b="1" dirty="0">
              <a:cs typeface="Arial" pitchFamily="34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647564" y="4347152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B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104" name="Straight Arrow Connector 103"/>
          <p:cNvCxnSpPr>
            <a:stCxn id="101" idx="4"/>
            <a:endCxn id="102" idx="0"/>
          </p:cNvCxnSpPr>
          <p:nvPr/>
        </p:nvCxnSpPr>
        <p:spPr>
          <a:xfrm rot="5400000">
            <a:off x="679005" y="3316475"/>
            <a:ext cx="387118" cy="1588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02" idx="4"/>
            <a:endCxn id="103" idx="0"/>
          </p:cNvCxnSpPr>
          <p:nvPr/>
        </p:nvCxnSpPr>
        <p:spPr>
          <a:xfrm rot="5400000">
            <a:off x="679005" y="4153593"/>
            <a:ext cx="387118" cy="1588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02008" y="350100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30583" y="370750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01598" y="4372642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30173" y="4579141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16112" y="2679892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44687" y="2886391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2501820" y="2687430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D</a:t>
            </a:r>
            <a:endParaRPr lang="en-US" sz="1600" b="1" dirty="0">
              <a:cs typeface="Arial" pitchFamily="34" charset="0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2501820" y="3524548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E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114" name="Straight Arrow Connector 113"/>
          <p:cNvCxnSpPr>
            <a:stCxn id="112" idx="4"/>
            <a:endCxn id="113" idx="0"/>
          </p:cNvCxnSpPr>
          <p:nvPr/>
        </p:nvCxnSpPr>
        <p:spPr>
          <a:xfrm rot="5400000">
            <a:off x="2533261" y="3330989"/>
            <a:ext cx="387118" cy="1588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/>
          <p:cNvSpPr/>
          <p:nvPr/>
        </p:nvSpPr>
        <p:spPr>
          <a:xfrm>
            <a:off x="2033768" y="4365104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I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116" name="Straight Arrow Connector 115"/>
          <p:cNvCxnSpPr>
            <a:stCxn id="113" idx="3"/>
            <a:endCxn id="115" idx="0"/>
          </p:cNvCxnSpPr>
          <p:nvPr/>
        </p:nvCxnSpPr>
        <p:spPr>
          <a:xfrm rot="5400000">
            <a:off x="2185017" y="3982399"/>
            <a:ext cx="456457" cy="308953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>
            <a:off x="2969872" y="4372642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F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118" name="Straight Arrow Connector 117"/>
          <p:cNvCxnSpPr>
            <a:stCxn id="113" idx="5"/>
            <a:endCxn id="117" idx="0"/>
          </p:cNvCxnSpPr>
          <p:nvPr/>
        </p:nvCxnSpPr>
        <p:spPr>
          <a:xfrm rot="16200000" flipH="1">
            <a:off x="2808398" y="3986167"/>
            <a:ext cx="463995" cy="308953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1562178" y="5220174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G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120" name="Straight Arrow Connector 119"/>
          <p:cNvCxnSpPr>
            <a:stCxn id="115" idx="3"/>
            <a:endCxn id="119" idx="0"/>
          </p:cNvCxnSpPr>
          <p:nvPr/>
        </p:nvCxnSpPr>
        <p:spPr>
          <a:xfrm rot="5400000">
            <a:off x="1707939" y="4828443"/>
            <a:ext cx="470971" cy="312491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2498282" y="5227712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H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122" name="Straight Arrow Connector 121"/>
          <p:cNvCxnSpPr>
            <a:stCxn id="115" idx="5"/>
            <a:endCxn id="121" idx="0"/>
          </p:cNvCxnSpPr>
          <p:nvPr/>
        </p:nvCxnSpPr>
        <p:spPr>
          <a:xfrm rot="16200000" flipH="1">
            <a:off x="2331320" y="4835749"/>
            <a:ext cx="478509" cy="305415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>
            <a:off x="2498282" y="6066318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J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124" name="Straight Arrow Connector 123"/>
          <p:cNvCxnSpPr>
            <a:stCxn id="121" idx="4"/>
            <a:endCxn id="123" idx="0"/>
          </p:cNvCxnSpPr>
          <p:nvPr/>
        </p:nvCxnSpPr>
        <p:spPr>
          <a:xfrm rot="5400000">
            <a:off x="2528979" y="5872015"/>
            <a:ext cx="388606" cy="1588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2084" y="4689140"/>
            <a:ext cx="29051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6" name="Curved Connector 125"/>
          <p:cNvCxnSpPr>
            <a:stCxn id="112" idx="0"/>
            <a:endCxn id="101" idx="0"/>
          </p:cNvCxnSpPr>
          <p:nvPr/>
        </p:nvCxnSpPr>
        <p:spPr>
          <a:xfrm rot="16200000" flipV="1">
            <a:off x="1792435" y="1753045"/>
            <a:ext cx="14514" cy="1854256"/>
          </a:xfrm>
          <a:prstGeom prst="curvedConnector3">
            <a:avLst>
              <a:gd name="adj1" fmla="val 1675031"/>
            </a:avLst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13" idx="1"/>
            <a:endCxn id="101" idx="6"/>
          </p:cNvCxnSpPr>
          <p:nvPr/>
        </p:nvCxnSpPr>
        <p:spPr>
          <a:xfrm rot="16200000" flipV="1">
            <a:off x="1486377" y="2509104"/>
            <a:ext cx="692533" cy="147015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5008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משפט המסלול הלבן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5650500"/>
              </a:xfrm>
            </p:spPr>
            <p:txBody>
              <a:bodyPr/>
              <a:lstStyle/>
              <a:p>
                <a:r>
                  <a:rPr lang="he-IL" b="1" dirty="0" smtClean="0"/>
                  <a:t>משפט:</a:t>
                </a:r>
                <a:r>
                  <a:rPr lang="he-IL" dirty="0" smtClean="0"/>
                  <a:t> ביער ה </a:t>
                </a:r>
                <a:r>
                  <a:rPr lang="en-US" dirty="0" smtClean="0"/>
                  <a:t>DFS</a:t>
                </a:r>
                <a:r>
                  <a:rPr lang="he-IL" dirty="0" smtClean="0"/>
                  <a:t> של גרף (מכוון או לא מכוון), צומת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he-IL" dirty="0" smtClean="0"/>
                  <a:t> הוא צאצא של צומת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he-IL" dirty="0" smtClean="0"/>
                  <a:t> </a:t>
                </a:r>
                <a:r>
                  <a:rPr lang="he-IL" dirty="0" err="1" smtClean="0"/>
                  <a:t>אם"ם</a:t>
                </a:r>
                <a:r>
                  <a:rPr lang="he-IL" dirty="0" smtClean="0"/>
                  <a:t> בזמן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he-IL" dirty="0" smtClean="0"/>
                  <a:t>גילוי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he-IL" dirty="0" smtClean="0"/>
                  <a:t> (דהיינו, בנקודה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r>
                  <a:rPr lang="he-IL" dirty="0" smtClean="0"/>
                  <a:t>) קיים מסלול מ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he-IL" dirty="0" smtClean="0"/>
                  <a:t> 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he-IL" dirty="0" smtClean="0"/>
                  <a:t> דרך צמתים שאינם התגלו.</a:t>
                </a:r>
              </a:p>
              <a:p>
                <a:pPr marL="536575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צמתים שאינם התגלו = צמתים לבנים (לפי הספר </a:t>
                </a:r>
                <a:r>
                  <a:rPr lang="en-US" sz="1600" dirty="0" smtClean="0">
                    <a:solidFill>
                      <a:srgbClr val="000099"/>
                    </a:solidFill>
                    <a:ea typeface="Times New Roman"/>
                  </a:rPr>
                  <a:t>CLRS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).</a:t>
                </a:r>
                <a:endParaRPr lang="en-US" sz="1600" dirty="0">
                  <a:solidFill>
                    <a:prstClr val="black"/>
                  </a:solidFill>
                  <a:ea typeface="Calibri"/>
                  <a:cs typeface="Arial"/>
                </a:endParaRPr>
              </a:p>
              <a:p>
                <a:endParaRPr lang="he-IL" dirty="0" smtClean="0"/>
              </a:p>
              <a:p>
                <a:endParaRPr lang="he-IL" dirty="0"/>
              </a:p>
              <a:p>
                <a:endParaRPr lang="he-IL" dirty="0" smtClean="0"/>
              </a:p>
              <a:p>
                <a:endParaRPr lang="he-IL" dirty="0"/>
              </a:p>
              <a:p>
                <a:endParaRPr lang="he-IL" dirty="0" smtClean="0"/>
              </a:p>
              <a:p>
                <a:endParaRPr lang="he-IL" dirty="0"/>
              </a:p>
              <a:p>
                <a:endParaRPr lang="he-IL" dirty="0" smtClean="0"/>
              </a:p>
              <a:p>
                <a:endParaRPr lang="he-IL" dirty="0"/>
              </a:p>
              <a:p>
                <a:endParaRPr lang="he-IL" dirty="0" smtClean="0"/>
              </a:p>
              <a:p>
                <a:endParaRPr lang="he-IL" dirty="0"/>
              </a:p>
              <a:p>
                <a:r>
                  <a:rPr lang="he-IL" b="1" dirty="0" smtClean="0"/>
                  <a:t>הערה:</a:t>
                </a:r>
                <a:r>
                  <a:rPr lang="he-IL" dirty="0" smtClean="0"/>
                  <a:t> שימו לב כי המידע מריצת </a:t>
                </a:r>
                <a:r>
                  <a:rPr lang="en-US" dirty="0" smtClean="0"/>
                  <a:t>DFS</a:t>
                </a:r>
                <a:r>
                  <a:rPr lang="he-IL" dirty="0" smtClean="0"/>
                  <a:t> יכול להשתנות מריצה לריצה, כתלות בסדר בחירת הצמתים.</a:t>
                </a:r>
                <a:endParaRPr lang="he-IL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5650500"/>
              </a:xfrm>
              <a:blipFill rotWithShape="1">
                <a:blip r:embed="rId2" cstate="print"/>
                <a:stretch>
                  <a:fillRect r="-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4"/>
          <p:cNvGrpSpPr/>
          <p:nvPr/>
        </p:nvGrpSpPr>
        <p:grpSpPr>
          <a:xfrm>
            <a:off x="2395607" y="1988840"/>
            <a:ext cx="4352787" cy="3132348"/>
            <a:chOff x="1493708" y="3771088"/>
            <a:chExt cx="3852328" cy="2772208"/>
          </a:xfrm>
        </p:grpSpPr>
        <p:sp>
          <p:nvSpPr>
            <p:cNvPr id="5" name="Oval 4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cs typeface="Arial" pitchFamily="34" charset="0"/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F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G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I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H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5" idx="1"/>
              <a:endCxn id="6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7"/>
              <a:endCxn id="7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7"/>
              <a:endCxn id="5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5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4"/>
              <a:endCxn id="10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6"/>
              <a:endCxn id="12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9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0"/>
              <a:endCxn id="11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7"/>
              <a:endCxn id="13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4"/>
              <a:endCxn id="14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6"/>
              <a:endCxn id="14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02494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1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5650500"/>
              </a:xfrm>
            </p:spPr>
            <p:txBody>
              <a:bodyPr/>
              <a:lstStyle/>
              <a:p>
                <a:r>
                  <a:rPr lang="he-IL" dirty="0" smtClean="0"/>
                  <a:t>נסמן 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</m:oMath>
                </a14:m>
                <a:r>
                  <a:rPr lang="he-IL" dirty="0"/>
                  <a:t> את הקשתות שסווגו כאחוריות </a:t>
                </a:r>
                <a:r>
                  <a:rPr lang="he-IL" dirty="0" smtClean="0"/>
                  <a:t>בהרצת </a:t>
                </a:r>
                <a:r>
                  <a:rPr lang="en-US" dirty="0" smtClean="0"/>
                  <a:t>DFS</a:t>
                </a:r>
                <a:r>
                  <a:rPr lang="he-IL" dirty="0" smtClean="0"/>
                  <a:t> </a:t>
                </a:r>
                <a:r>
                  <a:rPr lang="he-IL" dirty="0"/>
                  <a:t>על גרף מכוון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dirty="0"/>
                  <a:t>.</a:t>
                </a:r>
                <a:endParaRPr lang="en-US" dirty="0"/>
              </a:p>
              <a:p>
                <a:r>
                  <a:rPr lang="he-IL" dirty="0"/>
                  <a:t>האם הגרף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d>
                  </m:oMath>
                </a14:m>
                <a:r>
                  <a:rPr lang="he-IL" dirty="0"/>
                  <a:t> הוא </a:t>
                </a:r>
                <a:r>
                  <a:rPr lang="en-US" dirty="0"/>
                  <a:t>DAG</a:t>
                </a:r>
                <a:r>
                  <a:rPr lang="he-IL" dirty="0"/>
                  <a:t>? האם הגרף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  <m:r>
                          <a:rPr lang="en-US" i="1">
                            <a:latin typeface="Cambria Math"/>
                          </a:rPr>
                          <m:t>∖</m:t>
                        </m:r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d>
                  </m:oMath>
                </a14:m>
                <a:r>
                  <a:rPr lang="he-IL" dirty="0"/>
                  <a:t> הוא </a:t>
                </a:r>
                <a:r>
                  <a:rPr lang="en-US" dirty="0"/>
                  <a:t>DAG</a:t>
                </a:r>
                <a:r>
                  <a:rPr lang="he-IL" dirty="0"/>
                  <a:t>?</a:t>
                </a:r>
                <a:endParaRPr lang="en-US" dirty="0"/>
              </a:p>
              <a:p>
                <a:endParaRPr lang="he-IL" dirty="0" smtClean="0"/>
              </a:p>
              <a:p>
                <a:r>
                  <a:rPr lang="he-IL" sz="2600" b="1" u="sng" dirty="0" smtClean="0">
                    <a:solidFill>
                      <a:srgbClr val="000066"/>
                    </a:solidFill>
                  </a:rPr>
                  <a:t>פתרון</a:t>
                </a:r>
              </a:p>
              <a:p>
                <a:r>
                  <a:rPr lang="he-IL" dirty="0" smtClean="0"/>
                  <a:t>הגרף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</m:d>
                  </m:oMath>
                </a14:m>
                <a:r>
                  <a:rPr lang="he-IL" dirty="0" smtClean="0"/>
                  <a:t> הוא </a:t>
                </a:r>
                <a:r>
                  <a:rPr lang="en-US" dirty="0" smtClean="0"/>
                  <a:t>DAG</a:t>
                </a:r>
                <a:r>
                  <a:rPr lang="he-IL" dirty="0" smtClean="0"/>
                  <a:t> :</a:t>
                </a:r>
                <a:endParaRPr lang="en-US" dirty="0" smtClean="0"/>
              </a:p>
              <a:p>
                <a:pPr marL="527050" indent="-285750">
                  <a:buFont typeface="Wingdings" pitchFamily="2" charset="2"/>
                  <a:buChar char="§"/>
                </a:pPr>
                <a:r>
                  <a:rPr lang="he-IL" sz="1600" dirty="0" smtClean="0">
                    <a:solidFill>
                      <a:srgbClr val="000099"/>
                    </a:solidFill>
                  </a:rPr>
                  <a:t>נזכר כי לכל קשת אחורית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</a:rPr>
                  <a:t> מתקיים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&lt;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</a:rPr>
                  <a:t>.</a:t>
                </a:r>
              </a:p>
              <a:p>
                <a:pPr marL="527050" indent="-285750">
                  <a:buFont typeface="Wingdings" pitchFamily="2" charset="2"/>
                  <a:buChar char="§"/>
                </a:pPr>
                <a:r>
                  <a:rPr lang="he-IL" sz="1600" dirty="0" smtClean="0">
                    <a:solidFill>
                      <a:srgbClr val="000099"/>
                    </a:solidFill>
                  </a:rPr>
                  <a:t>נניח בשלילה שקיים מעגל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𝐶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: 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→…→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</a:rPr>
                  <a:t>  בגרף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𝐹</m:t>
                        </m:r>
                      </m:e>
                    </m:d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</a:rPr>
                  <a:t>.</a:t>
                </a:r>
              </a:p>
              <a:p>
                <a:pPr marL="527050" indent="-285750">
                  <a:buFont typeface="Wingdings" pitchFamily="2" charset="2"/>
                  <a:buChar char="§"/>
                </a:pPr>
                <a:r>
                  <a:rPr lang="he-IL" sz="1600" dirty="0" smtClean="0">
                    <a:solidFill>
                      <a:srgbClr val="000099"/>
                    </a:solidFill>
                  </a:rPr>
                  <a:t>מכיוון שכל הקשתות אחוריות, נקבל כי:</a:t>
                </a:r>
              </a:p>
              <a:p>
                <a:pPr marL="2413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16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&lt;…&lt;</m:t>
                      </m:r>
                      <m:r>
                        <a:rPr lang="en-US" sz="16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16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b="0" dirty="0" smtClean="0">
                  <a:solidFill>
                    <a:srgbClr val="000099"/>
                  </a:solidFill>
                </a:endParaRPr>
              </a:p>
              <a:p>
                <a:pPr marL="533400"/>
                <a:r>
                  <a:rPr lang="he-IL" sz="1600" dirty="0" smtClean="0">
                    <a:solidFill>
                      <a:srgbClr val="000099"/>
                    </a:solidFill>
                  </a:rPr>
                  <a:t>וזו סתירה.</a:t>
                </a:r>
              </a:p>
              <a:p>
                <a:endParaRPr lang="he-IL" dirty="0" smtClean="0"/>
              </a:p>
              <a:p>
                <a:r>
                  <a:rPr lang="he-IL" dirty="0" smtClean="0"/>
                  <a:t>הגרף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</a:rPr>
                          <m:t>∖</m:t>
                        </m:r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</m:d>
                  </m:oMath>
                </a14:m>
                <a:r>
                  <a:rPr lang="he-IL" dirty="0" smtClean="0"/>
                  <a:t> הוא </a:t>
                </a:r>
                <a:r>
                  <a:rPr lang="en-US" dirty="0" smtClean="0"/>
                  <a:t>DAG</a:t>
                </a:r>
                <a:r>
                  <a:rPr lang="he-IL" dirty="0" smtClean="0"/>
                  <a:t> :</a:t>
                </a:r>
              </a:p>
              <a:p>
                <a:pPr marL="527050" lvl="0" indent="-285750">
                  <a:buFont typeface="Wingdings" pitchFamily="2" charset="2"/>
                  <a:buChar char="§"/>
                </a:pPr>
                <a:r>
                  <a:rPr lang="he-IL" sz="1600" dirty="0" smtClean="0">
                    <a:solidFill>
                      <a:srgbClr val="000099"/>
                    </a:solidFill>
                  </a:rPr>
                  <a:t>לכל </a:t>
                </a:r>
                <a:r>
                  <a:rPr lang="he-IL" sz="1600" dirty="0">
                    <a:solidFill>
                      <a:srgbClr val="000099"/>
                    </a:solidFill>
                  </a:rPr>
                  <a:t>קשת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 שאינה אחורית </a:t>
                </a:r>
                <a:r>
                  <a:rPr lang="he-IL" sz="1600" dirty="0" smtClean="0">
                    <a:solidFill>
                      <a:srgbClr val="000099"/>
                    </a:solidFill>
                  </a:rPr>
                  <a:t>מתקיים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&gt;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</a:rPr>
                  <a:t>.</a:t>
                </a:r>
              </a:p>
              <a:p>
                <a:pPr marL="527050" lvl="0" indent="-285750">
                  <a:buFont typeface="Wingdings" pitchFamily="2" charset="2"/>
                  <a:buChar char="§"/>
                </a:pPr>
                <a:r>
                  <a:rPr lang="he-IL" sz="1600" dirty="0" smtClean="0">
                    <a:solidFill>
                      <a:srgbClr val="000099"/>
                    </a:solidFill>
                  </a:rPr>
                  <a:t>מאותם שיקולים, לא יתכן כי קיים מעגל בגרף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∖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𝐹</m:t>
                        </m:r>
                      </m:e>
                    </m:d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</a:rPr>
                  <a:t>.</a:t>
                </a:r>
                <a:endParaRPr lang="he-IL" sz="1600" dirty="0">
                  <a:solidFill>
                    <a:srgbClr val="000099"/>
                  </a:solidFill>
                </a:endParaRPr>
              </a:p>
              <a:p>
                <a:endParaRPr lang="he-IL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5650500"/>
              </a:xfrm>
              <a:blipFill rotWithShape="1">
                <a:blip r:embed="rId2" cstate="print"/>
                <a:stretch>
                  <a:fillRect r="-12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27"/>
          <p:cNvGrpSpPr/>
          <p:nvPr/>
        </p:nvGrpSpPr>
        <p:grpSpPr>
          <a:xfrm>
            <a:off x="277970" y="2177690"/>
            <a:ext cx="1677009" cy="1773358"/>
            <a:chOff x="277970" y="2177690"/>
            <a:chExt cx="1677009" cy="1773358"/>
          </a:xfrm>
        </p:grpSpPr>
        <p:sp>
          <p:nvSpPr>
            <p:cNvPr id="6" name="Oval 5"/>
            <p:cNvSpPr/>
            <p:nvPr/>
          </p:nvSpPr>
          <p:spPr>
            <a:xfrm>
              <a:off x="1003994" y="2456892"/>
              <a:ext cx="180000" cy="18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003994" y="3771048"/>
              <a:ext cx="180000" cy="18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44228" y="3113970"/>
              <a:ext cx="180000" cy="18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17664" y="2654574"/>
              <a:ext cx="180000" cy="18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489769" y="2654574"/>
              <a:ext cx="180000" cy="18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658384" y="3113970"/>
              <a:ext cx="180000" cy="18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17664" y="3538858"/>
              <a:ext cx="180000" cy="18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489769" y="3538858"/>
              <a:ext cx="180000" cy="18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86795" y="2177690"/>
                  <a:ext cx="409022" cy="307777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sz="1400" dirty="0"/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795" y="2177690"/>
                  <a:ext cx="409022" cy="307777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541789" y="2442787"/>
                  <a:ext cx="413190" cy="307777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1400" dirty="0"/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1789" y="2442787"/>
                  <a:ext cx="413190" cy="307777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77970" y="2398697"/>
                  <a:ext cx="420243" cy="307777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he-IL" sz="1400" dirty="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970" y="2398697"/>
                  <a:ext cx="420243" cy="307777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Arc 19"/>
            <p:cNvSpPr/>
            <p:nvPr/>
          </p:nvSpPr>
          <p:spPr>
            <a:xfrm>
              <a:off x="436915" y="2552585"/>
              <a:ext cx="1314157" cy="1314156"/>
            </a:xfrm>
            <a:prstGeom prst="arc">
              <a:avLst>
                <a:gd name="adj1" fmla="val 16732865"/>
                <a:gd name="adj2" fmla="val 18545761"/>
              </a:avLst>
            </a:prstGeom>
            <a:noFill/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21" name="Arc 20"/>
            <p:cNvSpPr/>
            <p:nvPr/>
          </p:nvSpPr>
          <p:spPr>
            <a:xfrm>
              <a:off x="432699" y="2554699"/>
              <a:ext cx="1314157" cy="1314156"/>
            </a:xfrm>
            <a:prstGeom prst="arc">
              <a:avLst>
                <a:gd name="adj1" fmla="val 19590013"/>
                <a:gd name="adj2" fmla="val 21131149"/>
              </a:avLst>
            </a:prstGeom>
            <a:noFill/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22" name="Arc 21"/>
            <p:cNvSpPr/>
            <p:nvPr/>
          </p:nvSpPr>
          <p:spPr>
            <a:xfrm>
              <a:off x="432698" y="2554699"/>
              <a:ext cx="1314157" cy="1314156"/>
            </a:xfrm>
            <a:prstGeom prst="arc">
              <a:avLst>
                <a:gd name="adj1" fmla="val 474003"/>
                <a:gd name="adj2" fmla="val 1983350"/>
              </a:avLst>
            </a:prstGeom>
            <a:noFill/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23" name="Arc 22"/>
            <p:cNvSpPr/>
            <p:nvPr/>
          </p:nvSpPr>
          <p:spPr>
            <a:xfrm>
              <a:off x="432698" y="2554699"/>
              <a:ext cx="1314157" cy="1314156"/>
            </a:xfrm>
            <a:prstGeom prst="arc">
              <a:avLst>
                <a:gd name="adj1" fmla="val 2884665"/>
                <a:gd name="adj2" fmla="val 4889459"/>
              </a:avLst>
            </a:prstGeom>
            <a:noFill/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24" name="Arc 23"/>
            <p:cNvSpPr/>
            <p:nvPr/>
          </p:nvSpPr>
          <p:spPr>
            <a:xfrm>
              <a:off x="432698" y="2554699"/>
              <a:ext cx="1314157" cy="1314156"/>
            </a:xfrm>
            <a:prstGeom prst="arc">
              <a:avLst>
                <a:gd name="adj1" fmla="val 5796201"/>
                <a:gd name="adj2" fmla="val 7791702"/>
              </a:avLst>
            </a:prstGeom>
            <a:noFill/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25" name="Arc 24"/>
            <p:cNvSpPr/>
            <p:nvPr/>
          </p:nvSpPr>
          <p:spPr>
            <a:xfrm>
              <a:off x="432698" y="2546892"/>
              <a:ext cx="1314157" cy="1314156"/>
            </a:xfrm>
            <a:prstGeom prst="arc">
              <a:avLst>
                <a:gd name="adj1" fmla="val 8796563"/>
                <a:gd name="adj2" fmla="val 10243703"/>
              </a:avLst>
            </a:prstGeom>
            <a:noFill/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26" name="Arc 25"/>
            <p:cNvSpPr/>
            <p:nvPr/>
          </p:nvSpPr>
          <p:spPr>
            <a:xfrm>
              <a:off x="432698" y="2546892"/>
              <a:ext cx="1314157" cy="1314156"/>
            </a:xfrm>
            <a:prstGeom prst="arc">
              <a:avLst>
                <a:gd name="adj1" fmla="val 11195123"/>
                <a:gd name="adj2" fmla="val 12942951"/>
              </a:avLst>
            </a:prstGeom>
            <a:noFill/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27" name="Arc 26"/>
            <p:cNvSpPr/>
            <p:nvPr/>
          </p:nvSpPr>
          <p:spPr>
            <a:xfrm>
              <a:off x="432698" y="2554699"/>
              <a:ext cx="1314157" cy="1314156"/>
            </a:xfrm>
            <a:prstGeom prst="arc">
              <a:avLst>
                <a:gd name="adj1" fmla="val 13944580"/>
                <a:gd name="adj2" fmla="val 15780325"/>
              </a:avLst>
            </a:prstGeom>
            <a:noFill/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</p:grpSp>
      <p:grpSp>
        <p:nvGrpSpPr>
          <p:cNvPr id="3" name="Group 48"/>
          <p:cNvGrpSpPr/>
          <p:nvPr/>
        </p:nvGrpSpPr>
        <p:grpSpPr>
          <a:xfrm>
            <a:off x="277970" y="4247930"/>
            <a:ext cx="1677009" cy="1773358"/>
            <a:chOff x="277970" y="4247930"/>
            <a:chExt cx="1677009" cy="1773358"/>
          </a:xfrm>
        </p:grpSpPr>
        <p:sp>
          <p:nvSpPr>
            <p:cNvPr id="30" name="Oval 29"/>
            <p:cNvSpPr/>
            <p:nvPr/>
          </p:nvSpPr>
          <p:spPr>
            <a:xfrm>
              <a:off x="1003994" y="4527132"/>
              <a:ext cx="180000" cy="18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003994" y="5841288"/>
              <a:ext cx="180000" cy="18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44228" y="5184210"/>
              <a:ext cx="180000" cy="18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17664" y="4724814"/>
              <a:ext cx="180000" cy="18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489769" y="4724814"/>
              <a:ext cx="180000" cy="18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658384" y="5184210"/>
              <a:ext cx="180000" cy="18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17664" y="5609098"/>
              <a:ext cx="180000" cy="18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489769" y="5609098"/>
              <a:ext cx="180000" cy="18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886795" y="4247930"/>
                  <a:ext cx="409022" cy="307777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sz="1400" dirty="0"/>
                </a:p>
              </p:txBody>
            </p:sp>
          </mc:Choice>
          <mc:Fallback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795" y="4247930"/>
                  <a:ext cx="409022" cy="307777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1541789" y="4513027"/>
                  <a:ext cx="413190" cy="307777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1400" dirty="0"/>
                </a:p>
              </p:txBody>
            </p:sp>
          </mc:Choice>
          <mc:Fallback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1789" y="4513027"/>
                  <a:ext cx="413190" cy="307777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277970" y="4468937"/>
                  <a:ext cx="420243" cy="307777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he-IL" sz="1400" dirty="0"/>
                </a:p>
              </p:txBody>
            </p:sp>
          </mc:Choice>
          <mc:Fallback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970" y="4468937"/>
                  <a:ext cx="420243" cy="307777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Arc 40"/>
            <p:cNvSpPr/>
            <p:nvPr/>
          </p:nvSpPr>
          <p:spPr>
            <a:xfrm>
              <a:off x="436915" y="4622825"/>
              <a:ext cx="1314157" cy="1314156"/>
            </a:xfrm>
            <a:prstGeom prst="arc">
              <a:avLst>
                <a:gd name="adj1" fmla="val 16732865"/>
                <a:gd name="adj2" fmla="val 18545761"/>
              </a:avLst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42" name="Arc 41"/>
            <p:cNvSpPr/>
            <p:nvPr/>
          </p:nvSpPr>
          <p:spPr>
            <a:xfrm>
              <a:off x="432699" y="4624939"/>
              <a:ext cx="1314157" cy="1314156"/>
            </a:xfrm>
            <a:prstGeom prst="arc">
              <a:avLst>
                <a:gd name="adj1" fmla="val 19590013"/>
                <a:gd name="adj2" fmla="val 21131149"/>
              </a:avLst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43" name="Arc 42"/>
            <p:cNvSpPr/>
            <p:nvPr/>
          </p:nvSpPr>
          <p:spPr>
            <a:xfrm>
              <a:off x="432698" y="4624939"/>
              <a:ext cx="1314157" cy="1314156"/>
            </a:xfrm>
            <a:prstGeom prst="arc">
              <a:avLst>
                <a:gd name="adj1" fmla="val 474003"/>
                <a:gd name="adj2" fmla="val 1983350"/>
              </a:avLst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44" name="Arc 43"/>
            <p:cNvSpPr/>
            <p:nvPr/>
          </p:nvSpPr>
          <p:spPr>
            <a:xfrm>
              <a:off x="432698" y="4624939"/>
              <a:ext cx="1314157" cy="1314156"/>
            </a:xfrm>
            <a:prstGeom prst="arc">
              <a:avLst>
                <a:gd name="adj1" fmla="val 2884665"/>
                <a:gd name="adj2" fmla="val 4889459"/>
              </a:avLst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45" name="Arc 44"/>
            <p:cNvSpPr/>
            <p:nvPr/>
          </p:nvSpPr>
          <p:spPr>
            <a:xfrm>
              <a:off x="432698" y="4624939"/>
              <a:ext cx="1314157" cy="1314156"/>
            </a:xfrm>
            <a:prstGeom prst="arc">
              <a:avLst>
                <a:gd name="adj1" fmla="val 5796201"/>
                <a:gd name="adj2" fmla="val 7791702"/>
              </a:avLst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46" name="Arc 45"/>
            <p:cNvSpPr/>
            <p:nvPr/>
          </p:nvSpPr>
          <p:spPr>
            <a:xfrm>
              <a:off x="432698" y="4617132"/>
              <a:ext cx="1314157" cy="1314156"/>
            </a:xfrm>
            <a:prstGeom prst="arc">
              <a:avLst>
                <a:gd name="adj1" fmla="val 8796563"/>
                <a:gd name="adj2" fmla="val 10243703"/>
              </a:avLst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47" name="Arc 46"/>
            <p:cNvSpPr/>
            <p:nvPr/>
          </p:nvSpPr>
          <p:spPr>
            <a:xfrm>
              <a:off x="432698" y="4617132"/>
              <a:ext cx="1314157" cy="1314156"/>
            </a:xfrm>
            <a:prstGeom prst="arc">
              <a:avLst>
                <a:gd name="adj1" fmla="val 11195123"/>
                <a:gd name="adj2" fmla="val 12942951"/>
              </a:avLst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48" name="Arc 47"/>
            <p:cNvSpPr/>
            <p:nvPr/>
          </p:nvSpPr>
          <p:spPr>
            <a:xfrm>
              <a:off x="432698" y="4624939"/>
              <a:ext cx="1314157" cy="1314156"/>
            </a:xfrm>
            <a:prstGeom prst="arc">
              <a:avLst>
                <a:gd name="adj1" fmla="val 13944580"/>
                <a:gd name="adj2" fmla="val 15780325"/>
              </a:avLst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3923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dirty="0" smtClean="0">
                    <a:ea typeface="Calibri"/>
                  </a:rPr>
                  <a:t>בבעיית עץ פורש מינימום (</a:t>
                </a:r>
                <a:r>
                  <a:rPr lang="en-US" dirty="0" smtClean="0">
                    <a:ea typeface="Calibri"/>
                  </a:rPr>
                  <a:t>Minimum Spanning Tree</a:t>
                </a:r>
                <a:r>
                  <a:rPr lang="he-IL" dirty="0" smtClean="0">
                    <a:ea typeface="Calibri"/>
                  </a:rPr>
                  <a:t>), נתונים גרף לא מכוון וקשיר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𝐺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 ופונקציית משקל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𝑤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: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𝐸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ℝ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. יש למצוא עץ פורש של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𝐺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 שמשקלו מינימלי.</a:t>
                </a:r>
              </a:p>
              <a:p>
                <a:pPr marL="627063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משקל העץ = סכום משקלי קשתות העץ.</a:t>
                </a:r>
              </a:p>
              <a:p>
                <a:pPr lvl="0">
                  <a:lnSpc>
                    <a:spcPct val="135000"/>
                  </a:lnSpc>
                </a:pPr>
                <a:endParaRPr lang="he-IL" sz="1600" dirty="0" smtClean="0">
                  <a:ea typeface="Times New Roman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sz="2300" b="1" u="sng" dirty="0" smtClean="0">
                    <a:solidFill>
                      <a:srgbClr val="000066"/>
                    </a:solidFill>
                    <a:ea typeface="Calibri"/>
                    <a:cs typeface="Arial"/>
                  </a:rPr>
                  <a:t>אלגוריתם גנרי למציאת </a:t>
                </a:r>
                <a:r>
                  <a:rPr lang="en-US" sz="2300" b="1" u="sng" dirty="0" smtClean="0">
                    <a:solidFill>
                      <a:srgbClr val="000066"/>
                    </a:solidFill>
                    <a:ea typeface="Calibri"/>
                    <a:cs typeface="Arial"/>
                  </a:rPr>
                  <a:t>MST</a:t>
                </a:r>
                <a:endParaRPr lang="he-IL" sz="2300" b="1" u="sng" dirty="0" smtClean="0">
                  <a:solidFill>
                    <a:srgbClr val="000066"/>
                  </a:solidFill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 smtClean="0">
                    <a:ea typeface="Calibri"/>
                    <a:cs typeface="Arial"/>
                  </a:rPr>
                  <a:t>אלגוריתם כללי למציאת עץ פורש מינימום.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dirty="0" smtClean="0">
                    <a:ea typeface="Calibri"/>
                    <a:cs typeface="Arial"/>
                  </a:rPr>
                  <a:t>האלגוריתם הגנרי מתחיל מפתרון ריק ובכל שלב מפעיל את אחד הכללים הבאים:</a:t>
                </a:r>
              </a:p>
              <a:p>
                <a:pPr>
                  <a:lnSpc>
                    <a:spcPct val="135000"/>
                  </a:lnSpc>
                </a:pPr>
                <a:endParaRPr lang="he-IL" sz="1200" dirty="0">
                  <a:ea typeface="Calibri"/>
                  <a:cs typeface="Arial"/>
                </a:endParaRPr>
              </a:p>
              <a:p>
                <a:pPr marL="361950">
                  <a:lnSpc>
                    <a:spcPct val="135000"/>
                  </a:lnSpc>
                </a:pPr>
                <a:r>
                  <a:rPr lang="he-IL" dirty="0" smtClean="0">
                    <a:solidFill>
                      <a:srgbClr val="0000FF"/>
                    </a:solidFill>
                    <a:ea typeface="Calibri"/>
                    <a:cs typeface="Arial"/>
                  </a:rPr>
                  <a:t>הכלל הכחול: </a:t>
                </a:r>
                <a:r>
                  <a:rPr lang="he-IL" dirty="0" smtClean="0">
                    <a:ea typeface="Calibri"/>
                    <a:cs typeface="Arial"/>
                  </a:rPr>
                  <a:t>אם קיים חתך של הגרף דרכו לא עוברת אף</a:t>
                </a:r>
                <a:r>
                  <a:rPr lang="en-US" dirty="0" smtClean="0">
                    <a:ea typeface="Calibri"/>
                    <a:cs typeface="Arial"/>
                  </a:rPr>
                  <a:t/>
                </a:r>
                <a:br>
                  <a:rPr lang="en-US" dirty="0" smtClean="0">
                    <a:ea typeface="Calibri"/>
                    <a:cs typeface="Arial"/>
                  </a:rPr>
                </a:br>
                <a:r>
                  <a:rPr lang="he-IL" dirty="0" smtClean="0">
                    <a:ea typeface="Calibri"/>
                    <a:cs typeface="Arial"/>
                  </a:rPr>
                  <a:t>קשת כחולה, צבע בכחול את הקשת שמשקלה מינימלי </a:t>
                </a:r>
                <a:r>
                  <a:rPr lang="en-US" dirty="0" smtClean="0">
                    <a:ea typeface="Calibri"/>
                    <a:cs typeface="Arial"/>
                  </a:rPr>
                  <a:t/>
                </a:r>
                <a:br>
                  <a:rPr lang="en-US" dirty="0" smtClean="0">
                    <a:ea typeface="Calibri"/>
                    <a:cs typeface="Arial"/>
                  </a:rPr>
                </a:br>
                <a:r>
                  <a:rPr lang="he-IL" dirty="0" smtClean="0">
                    <a:ea typeface="Calibri"/>
                    <a:cs typeface="Arial"/>
                  </a:rPr>
                  <a:t>מבין הקשתות שחוצות את החתך</a:t>
                </a:r>
                <a:r>
                  <a:rPr lang="he-IL" dirty="0">
                    <a:ea typeface="Calibri"/>
                    <a:cs typeface="Arial"/>
                  </a:rPr>
                  <a:t>.</a:t>
                </a:r>
                <a:endParaRPr lang="he-IL" dirty="0" smtClean="0">
                  <a:ea typeface="Calibri"/>
                  <a:cs typeface="Arial"/>
                </a:endParaRPr>
              </a:p>
              <a:p>
                <a:pPr marL="361950">
                  <a:lnSpc>
                    <a:spcPct val="135000"/>
                  </a:lnSpc>
                </a:pPr>
                <a:endParaRPr lang="he-IL" sz="1200" dirty="0">
                  <a:ea typeface="Calibri"/>
                  <a:cs typeface="Arial"/>
                </a:endParaRPr>
              </a:p>
              <a:p>
                <a:pPr marL="361950">
                  <a:lnSpc>
                    <a:spcPct val="135000"/>
                  </a:lnSpc>
                </a:pPr>
                <a:r>
                  <a:rPr lang="he-IL" dirty="0" smtClean="0">
                    <a:solidFill>
                      <a:srgbClr val="FF0000"/>
                    </a:solidFill>
                    <a:ea typeface="Calibri"/>
                    <a:cs typeface="Arial"/>
                  </a:rPr>
                  <a:t>הכלל האדום: </a:t>
                </a:r>
                <a:r>
                  <a:rPr lang="he-IL" dirty="0" smtClean="0">
                    <a:ea typeface="Calibri"/>
                    <a:cs typeface="Arial"/>
                  </a:rPr>
                  <a:t>מצא מעגל שבו אין קשתות אדומות.</a:t>
                </a:r>
              </a:p>
              <a:p>
                <a:pPr marL="361950">
                  <a:lnSpc>
                    <a:spcPct val="135000"/>
                  </a:lnSpc>
                </a:pPr>
                <a:r>
                  <a:rPr lang="he-IL" dirty="0" smtClean="0">
                    <a:ea typeface="Calibri"/>
                    <a:cs typeface="Arial"/>
                  </a:rPr>
                  <a:t>צבע באדום קשת במעגל שמשקלה מקסימלי מבין קשתות המעגל.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99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עצים פורשים מינימליים (</a:t>
            </a:r>
            <a:r>
              <a:rPr lang="en-US" dirty="0" smtClean="0"/>
              <a:t>MST</a:t>
            </a:r>
            <a:r>
              <a:rPr lang="he-IL" dirty="0" smtClean="0"/>
              <a:t>)</a:t>
            </a:r>
            <a:endParaRPr lang="he-IL" dirty="0"/>
          </a:p>
        </p:txBody>
      </p:sp>
      <p:sp>
        <p:nvSpPr>
          <p:cNvPr id="24" name="TextBox 23"/>
          <p:cNvSpPr txBox="1"/>
          <p:nvPr/>
        </p:nvSpPr>
        <p:spPr>
          <a:xfrm>
            <a:off x="4261659" y="6500813"/>
            <a:ext cx="620683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he-IL" sz="1000" dirty="0" smtClean="0">
                <a:solidFill>
                  <a:schemeClr val="bg1">
                    <a:lumMod val="50000"/>
                  </a:schemeClr>
                </a:solidFill>
              </a:rPr>
              <a:t>יונתן יניב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" name="Group 61"/>
          <p:cNvGrpSpPr/>
          <p:nvPr/>
        </p:nvGrpSpPr>
        <p:grpSpPr>
          <a:xfrm>
            <a:off x="287524" y="4113076"/>
            <a:ext cx="2531901" cy="1008112"/>
            <a:chOff x="287524" y="4178796"/>
            <a:chExt cx="2531901" cy="1008112"/>
          </a:xfrm>
        </p:grpSpPr>
        <p:sp>
          <p:nvSpPr>
            <p:cNvPr id="63" name="Oval 62"/>
            <p:cNvSpPr/>
            <p:nvPr/>
          </p:nvSpPr>
          <p:spPr>
            <a:xfrm>
              <a:off x="287524" y="4178796"/>
              <a:ext cx="1008112" cy="100811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 smtClean="0">
                <a:solidFill>
                  <a:schemeClr val="lt1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1811313" y="4178796"/>
              <a:ext cx="1008112" cy="100811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rgbClr val="0000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 smtClean="0">
                <a:solidFill>
                  <a:schemeClr val="lt1"/>
                </a:solidFill>
              </a:endParaRPr>
            </a:p>
          </p:txBody>
        </p:sp>
        <p:cxnSp>
          <p:nvCxnSpPr>
            <p:cNvPr id="66" name="Straight Connector 65"/>
            <p:cNvCxnSpPr>
              <a:stCxn id="69" idx="6"/>
              <a:endCxn id="72" idx="2"/>
            </p:cNvCxnSpPr>
            <p:nvPr/>
          </p:nvCxnSpPr>
          <p:spPr>
            <a:xfrm>
              <a:off x="1043588" y="4474216"/>
              <a:ext cx="1008132" cy="6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69" idx="5"/>
              <a:endCxn id="73" idx="2"/>
            </p:cNvCxnSpPr>
            <p:nvPr/>
          </p:nvCxnSpPr>
          <p:spPr>
            <a:xfrm rot="16200000" flipH="1">
              <a:off x="1421977" y="4133107"/>
              <a:ext cx="260999" cy="10704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70" idx="6"/>
              <a:endCxn id="72" idx="3"/>
            </p:cNvCxnSpPr>
            <p:nvPr/>
          </p:nvCxnSpPr>
          <p:spPr>
            <a:xfrm flipV="1">
              <a:off x="1007584" y="4538459"/>
              <a:ext cx="1070496" cy="2343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863588" y="4384216"/>
              <a:ext cx="180000" cy="18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827584" y="4682852"/>
              <a:ext cx="180000" cy="18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467544" y="4538836"/>
              <a:ext cx="180000" cy="18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2051720" y="4384819"/>
              <a:ext cx="180000" cy="18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2087724" y="4708855"/>
              <a:ext cx="180000" cy="18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2447764" y="4780863"/>
              <a:ext cx="180000" cy="18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2411760" y="4456827"/>
              <a:ext cx="180000" cy="18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91" name="Straight Connector 90"/>
            <p:cNvCxnSpPr>
              <a:stCxn id="71" idx="7"/>
              <a:endCxn id="69" idx="2"/>
            </p:cNvCxnSpPr>
            <p:nvPr/>
          </p:nvCxnSpPr>
          <p:spPr>
            <a:xfrm rot="5400000" flipH="1" flipV="1">
              <a:off x="696896" y="4398504"/>
              <a:ext cx="90980" cy="242404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71" idx="5"/>
              <a:endCxn id="70" idx="2"/>
            </p:cNvCxnSpPr>
            <p:nvPr/>
          </p:nvCxnSpPr>
          <p:spPr>
            <a:xfrm rot="16200000" flipH="1">
              <a:off x="684196" y="4629464"/>
              <a:ext cx="80376" cy="20640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72" idx="4"/>
              <a:endCxn id="73" idx="0"/>
            </p:cNvCxnSpPr>
            <p:nvPr/>
          </p:nvCxnSpPr>
          <p:spPr>
            <a:xfrm rot="16200000" flipH="1">
              <a:off x="2087704" y="4618835"/>
              <a:ext cx="144036" cy="36004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88" idx="0"/>
              <a:endCxn id="89" idx="4"/>
            </p:cNvCxnSpPr>
            <p:nvPr/>
          </p:nvCxnSpPr>
          <p:spPr>
            <a:xfrm rot="16200000" flipV="1">
              <a:off x="2447744" y="4690843"/>
              <a:ext cx="144036" cy="36004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73" idx="7"/>
              <a:endCxn id="89" idx="3"/>
            </p:cNvCxnSpPr>
            <p:nvPr/>
          </p:nvCxnSpPr>
          <p:spPr>
            <a:xfrm rot="5400000" flipH="1" flipV="1">
              <a:off x="2277368" y="4574463"/>
              <a:ext cx="124748" cy="19675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1237904" y="4646848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5</a:t>
              </a:r>
              <a:endParaRPr lang="en-US" sz="11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432223" y="4250804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</a:t>
              </a:r>
              <a:endParaRPr lang="en-US" sz="11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593193" y="4646848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3</a:t>
              </a:r>
              <a:endParaRPr lang="en-US" sz="1100" dirty="0"/>
            </a:p>
          </p:txBody>
        </p:sp>
      </p:grpSp>
      <p:cxnSp>
        <p:nvCxnSpPr>
          <p:cNvPr id="102" name="Straight Connector 101"/>
          <p:cNvCxnSpPr/>
          <p:nvPr/>
        </p:nvCxnSpPr>
        <p:spPr>
          <a:xfrm>
            <a:off x="1043588" y="4408496"/>
            <a:ext cx="1008132" cy="603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02"/>
          <p:cNvGrpSpPr/>
          <p:nvPr/>
        </p:nvGrpSpPr>
        <p:grpSpPr>
          <a:xfrm>
            <a:off x="822684" y="5193139"/>
            <a:ext cx="1445060" cy="1188189"/>
            <a:chOff x="822684" y="5265204"/>
            <a:chExt cx="1445060" cy="1188189"/>
          </a:xfrm>
        </p:grpSpPr>
        <p:cxnSp>
          <p:nvCxnSpPr>
            <p:cNvPr id="105" name="Straight Connector 104"/>
            <p:cNvCxnSpPr>
              <a:stCxn id="114" idx="3"/>
              <a:endCxn id="113" idx="7"/>
            </p:cNvCxnSpPr>
            <p:nvPr/>
          </p:nvCxnSpPr>
          <p:spPr>
            <a:xfrm rot="5400000">
              <a:off x="976518" y="5553446"/>
              <a:ext cx="232720" cy="2331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16" idx="2"/>
              <a:endCxn id="114" idx="6"/>
            </p:cNvCxnSpPr>
            <p:nvPr/>
          </p:nvCxnSpPr>
          <p:spPr>
            <a:xfrm rot="10800000">
              <a:off x="1363072" y="5490000"/>
              <a:ext cx="36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13" idx="5"/>
              <a:endCxn id="117" idx="1"/>
            </p:cNvCxnSpPr>
            <p:nvPr/>
          </p:nvCxnSpPr>
          <p:spPr>
            <a:xfrm rot="16200000" flipH="1">
              <a:off x="976374" y="5913590"/>
              <a:ext cx="232720" cy="2328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27" idx="2"/>
              <a:endCxn id="117" idx="6"/>
            </p:cNvCxnSpPr>
            <p:nvPr/>
          </p:nvCxnSpPr>
          <p:spPr>
            <a:xfrm rot="10800000">
              <a:off x="1362784" y="6210000"/>
              <a:ext cx="36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16" idx="5"/>
              <a:endCxn id="126" idx="1"/>
            </p:cNvCxnSpPr>
            <p:nvPr/>
          </p:nvCxnSpPr>
          <p:spPr>
            <a:xfrm rot="16200000" flipH="1">
              <a:off x="1876588" y="5553764"/>
              <a:ext cx="232720" cy="2324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26" idx="3"/>
              <a:endCxn id="127" idx="7"/>
            </p:cNvCxnSpPr>
            <p:nvPr/>
          </p:nvCxnSpPr>
          <p:spPr>
            <a:xfrm rot="5400000">
              <a:off x="1876444" y="5913620"/>
              <a:ext cx="232720" cy="2327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/>
            <p:cNvSpPr/>
            <p:nvPr/>
          </p:nvSpPr>
          <p:spPr>
            <a:xfrm>
              <a:off x="822684" y="5760000"/>
              <a:ext cx="180000" cy="18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1183072" y="5400000"/>
              <a:ext cx="180000" cy="18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1723072" y="5400000"/>
              <a:ext cx="180000" cy="18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1182784" y="6120000"/>
              <a:ext cx="180000" cy="18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429978" y="5265204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</a:t>
              </a:r>
              <a:endParaRPr lang="en-US" sz="1100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904217" y="5481228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3</a:t>
              </a:r>
              <a:endParaRPr lang="en-US" sz="1100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929283" y="5481228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5</a:t>
              </a:r>
              <a:endParaRPr lang="en-US" sz="1100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38808" y="5951376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10</a:t>
              </a:r>
              <a:endParaRPr lang="en-US" sz="11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06313" y="5985284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7</a:t>
              </a:r>
              <a:endParaRPr lang="en-US" sz="1100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420453" y="6191783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5</a:t>
              </a:r>
              <a:endParaRPr lang="en-US" sz="1100" dirty="0"/>
            </a:p>
          </p:txBody>
        </p:sp>
        <p:sp>
          <p:nvSpPr>
            <p:cNvPr id="126" name="Oval 125"/>
            <p:cNvSpPr/>
            <p:nvPr/>
          </p:nvSpPr>
          <p:spPr>
            <a:xfrm>
              <a:off x="2082824" y="5760000"/>
              <a:ext cx="180000" cy="18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1722784" y="6120000"/>
              <a:ext cx="180000" cy="18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</p:grpSp>
      <p:cxnSp>
        <p:nvCxnSpPr>
          <p:cNvPr id="129" name="Straight Connector 128"/>
          <p:cNvCxnSpPr/>
          <p:nvPr/>
        </p:nvCxnSpPr>
        <p:spPr>
          <a:xfrm rot="5400000" flipH="1" flipV="1">
            <a:off x="1876444" y="5841555"/>
            <a:ext cx="232720" cy="232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668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התחל מפתרון ריק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𝐹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←∅</m:t>
                    </m:r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מיין את קשתות הגרף בסדר לא יורד לפי משקלן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𝑒</m:t>
                        </m:r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Times New Roman"/>
                  </a:rPr>
                  <a:t>לכל קשת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𝑒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𝐸</m:t>
                    </m:r>
                  </m:oMath>
                </a14:m>
                <a:r>
                  <a:rPr lang="he-IL" dirty="0">
                    <a:ea typeface="Times New Roman"/>
                  </a:rPr>
                  <a:t> בסדר זה</a:t>
                </a:r>
                <a:endParaRPr lang="en-US" dirty="0">
                  <a:ea typeface="Calibri"/>
                  <a:cs typeface="Arial"/>
                </a:endParaRPr>
              </a:p>
              <a:p>
                <a:pPr marL="457200" lvl="1" indent="0" algn="r">
                  <a:lnSpc>
                    <a:spcPct val="135000"/>
                  </a:lnSpc>
                  <a:buNone/>
                </a:pPr>
                <a:r>
                  <a:rPr lang="en-US" sz="1800" dirty="0" smtClean="0">
                    <a:ea typeface="Calibri"/>
                  </a:rPr>
                  <a:t>.3.1</a:t>
                </a:r>
                <a:r>
                  <a:rPr lang="he-IL" sz="1800" dirty="0" smtClean="0">
                    <a:ea typeface="Calibri"/>
                  </a:rPr>
                  <a:t>  אם </a:t>
                </a:r>
                <a:r>
                  <a:rPr lang="he-IL" sz="1800" dirty="0">
                    <a:ea typeface="Calibri"/>
                  </a:rPr>
                  <a:t>הקשת לא סוגרת מעגל בגרף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𝑉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𝐹</m:t>
                        </m:r>
                      </m:e>
                    </m:d>
                  </m:oMath>
                </a14:m>
                <a:r>
                  <a:rPr lang="he-IL" sz="1800" dirty="0">
                    <a:ea typeface="Times New Roman"/>
                  </a:rPr>
                  <a:t>, הוסף את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/>
                        <a:ea typeface="Times New Roman"/>
                        <a:cs typeface="Arial"/>
                      </a:rPr>
                      <m:t>𝑒</m:t>
                    </m:r>
                  </m:oMath>
                </a14:m>
                <a:r>
                  <a:rPr lang="he-IL" sz="1800" dirty="0">
                    <a:ea typeface="Times New Roman"/>
                  </a:rPr>
                  <a:t> ל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/>
                        <a:ea typeface="Times New Roman"/>
                        <a:cs typeface="Arial"/>
                      </a:rPr>
                      <m:t>𝐹</m:t>
                    </m:r>
                  </m:oMath>
                </a14:m>
                <a:r>
                  <a:rPr lang="he-IL" sz="1800" dirty="0" smtClean="0">
                    <a:effectLst/>
                    <a:latin typeface="Arial"/>
                    <a:ea typeface="Times New Roman"/>
                    <a:cs typeface="Arial"/>
                  </a:rPr>
                  <a:t> </a:t>
                </a:r>
                <a:r>
                  <a:rPr lang="he-IL" dirty="0" smtClean="0">
                    <a:ea typeface="Times New Roman"/>
                  </a:rPr>
                  <a:t>(</a:t>
                </a:r>
                <a:r>
                  <a:rPr lang="he-IL" dirty="0">
                    <a:solidFill>
                      <a:srgbClr val="0000CC"/>
                    </a:solidFill>
                    <a:ea typeface="Times New Roman"/>
                  </a:rPr>
                  <a:t>הכלל הכחול</a:t>
                </a:r>
                <a:r>
                  <a:rPr lang="he-IL" dirty="0" smtClean="0">
                    <a:ea typeface="Times New Roman"/>
                  </a:rPr>
                  <a:t>)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457200" lvl="1" indent="0">
                  <a:lnSpc>
                    <a:spcPct val="135000"/>
                  </a:lnSpc>
                  <a:buNone/>
                </a:pPr>
                <a:r>
                  <a:rPr lang="en-US" sz="1800" dirty="0" smtClean="0">
                    <a:ea typeface="Times New Roman"/>
                  </a:rPr>
                  <a:t>.3.2</a:t>
                </a:r>
                <a:r>
                  <a:rPr lang="he-IL" sz="1800" dirty="0" smtClean="0">
                    <a:ea typeface="Times New Roman"/>
                  </a:rPr>
                  <a:t>  אחרת</a:t>
                </a:r>
                <a:r>
                  <a:rPr lang="he-IL" sz="1800" dirty="0">
                    <a:ea typeface="Times New Roman"/>
                  </a:rPr>
                  <a:t>, אל תבצע דבר </a:t>
                </a:r>
                <a:r>
                  <a:rPr lang="he-IL" dirty="0">
                    <a:ea typeface="Times New Roman"/>
                  </a:rPr>
                  <a:t>(</a:t>
                </a:r>
                <a:r>
                  <a:rPr lang="he-IL" dirty="0">
                    <a:solidFill>
                      <a:srgbClr val="FF0000"/>
                    </a:solidFill>
                    <a:ea typeface="Times New Roman"/>
                  </a:rPr>
                  <a:t>הכלל האדום</a:t>
                </a:r>
                <a:r>
                  <a:rPr lang="he-IL" dirty="0" smtClean="0">
                    <a:ea typeface="Times New Roman"/>
                  </a:rPr>
                  <a:t>)</a:t>
                </a: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en-US" sz="18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Kruskal</a:t>
            </a:r>
            <a:endParaRPr lang="he-IL" dirty="0"/>
          </a:p>
        </p:txBody>
      </p:sp>
      <p:grpSp>
        <p:nvGrpSpPr>
          <p:cNvPr id="4" name="Group 46"/>
          <p:cNvGrpSpPr/>
          <p:nvPr/>
        </p:nvGrpSpPr>
        <p:grpSpPr>
          <a:xfrm>
            <a:off x="413948" y="3356992"/>
            <a:ext cx="3690000" cy="2694073"/>
            <a:chOff x="413948" y="3356992"/>
            <a:chExt cx="3690000" cy="2694073"/>
          </a:xfrm>
        </p:grpSpPr>
        <p:cxnSp>
          <p:nvCxnSpPr>
            <p:cNvPr id="48" name="Straight Connector 47"/>
            <p:cNvCxnSpPr>
              <a:stCxn id="57" idx="7"/>
              <a:endCxn id="60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57" idx="5"/>
              <a:endCxn id="58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58" idx="0"/>
              <a:endCxn id="59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59" idx="6"/>
              <a:endCxn id="65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60" idx="5"/>
              <a:endCxn id="65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65" idx="0"/>
              <a:endCxn id="74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0" idx="6"/>
              <a:endCxn id="74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8" idx="6"/>
              <a:endCxn id="61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61" idx="6"/>
              <a:endCxn id="75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964062" y="394757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123728" y="44440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9100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התחל מפתרון ריק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𝐹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←∅</m:t>
                    </m:r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מיין את קשתות הגרף בסדר לא יורד לפי משקלן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𝑒</m:t>
                        </m:r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Times New Roman"/>
                  </a:rPr>
                  <a:t>לכל קשת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𝑒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𝐸</m:t>
                    </m:r>
                  </m:oMath>
                </a14:m>
                <a:r>
                  <a:rPr lang="he-IL" dirty="0">
                    <a:ea typeface="Times New Roman"/>
                  </a:rPr>
                  <a:t> בסדר זה</a:t>
                </a:r>
                <a:endParaRPr lang="en-US" dirty="0">
                  <a:ea typeface="Calibri"/>
                  <a:cs typeface="Arial"/>
                </a:endParaRPr>
              </a:p>
              <a:p>
                <a:pPr marL="457200" lvl="1" indent="0" algn="r">
                  <a:lnSpc>
                    <a:spcPct val="135000"/>
                  </a:lnSpc>
                  <a:buNone/>
                </a:pPr>
                <a:r>
                  <a:rPr lang="en-US" sz="1800" dirty="0" smtClean="0">
                    <a:ea typeface="Calibri"/>
                  </a:rPr>
                  <a:t>.3.1</a:t>
                </a:r>
                <a:r>
                  <a:rPr lang="he-IL" sz="1800" dirty="0" smtClean="0">
                    <a:ea typeface="Calibri"/>
                  </a:rPr>
                  <a:t>  אם </a:t>
                </a:r>
                <a:r>
                  <a:rPr lang="he-IL" sz="1800" dirty="0">
                    <a:ea typeface="Calibri"/>
                  </a:rPr>
                  <a:t>הקשת לא סוגרת מעגל בגרף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𝑉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𝐹</m:t>
                        </m:r>
                      </m:e>
                    </m:d>
                  </m:oMath>
                </a14:m>
                <a:r>
                  <a:rPr lang="he-IL" sz="1800" dirty="0">
                    <a:ea typeface="Times New Roman"/>
                  </a:rPr>
                  <a:t>, הוסף את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/>
                        <a:ea typeface="Times New Roman"/>
                        <a:cs typeface="Arial"/>
                      </a:rPr>
                      <m:t>𝑒</m:t>
                    </m:r>
                  </m:oMath>
                </a14:m>
                <a:r>
                  <a:rPr lang="he-IL" sz="1800" dirty="0">
                    <a:ea typeface="Times New Roman"/>
                  </a:rPr>
                  <a:t> ל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/>
                        <a:ea typeface="Times New Roman"/>
                        <a:cs typeface="Arial"/>
                      </a:rPr>
                      <m:t>𝐹</m:t>
                    </m:r>
                  </m:oMath>
                </a14:m>
                <a:r>
                  <a:rPr lang="he-IL" sz="1800" dirty="0" smtClean="0">
                    <a:effectLst/>
                    <a:latin typeface="Arial"/>
                    <a:ea typeface="Times New Roman"/>
                    <a:cs typeface="Arial"/>
                  </a:rPr>
                  <a:t> </a:t>
                </a:r>
                <a:r>
                  <a:rPr lang="he-IL" dirty="0" smtClean="0">
                    <a:ea typeface="Times New Roman"/>
                  </a:rPr>
                  <a:t>(</a:t>
                </a:r>
                <a:r>
                  <a:rPr lang="he-IL" dirty="0">
                    <a:solidFill>
                      <a:srgbClr val="0000CC"/>
                    </a:solidFill>
                    <a:ea typeface="Times New Roman"/>
                  </a:rPr>
                  <a:t>הכלל הכחול</a:t>
                </a:r>
                <a:r>
                  <a:rPr lang="he-IL" dirty="0" smtClean="0">
                    <a:ea typeface="Times New Roman"/>
                  </a:rPr>
                  <a:t>)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457200" lvl="1" indent="0">
                  <a:lnSpc>
                    <a:spcPct val="135000"/>
                  </a:lnSpc>
                  <a:buNone/>
                </a:pPr>
                <a:r>
                  <a:rPr lang="en-US" sz="1800" dirty="0" smtClean="0">
                    <a:ea typeface="Times New Roman"/>
                  </a:rPr>
                  <a:t>.3.2</a:t>
                </a:r>
                <a:r>
                  <a:rPr lang="he-IL" sz="1800" dirty="0" smtClean="0">
                    <a:ea typeface="Times New Roman"/>
                  </a:rPr>
                  <a:t>  אחרת</a:t>
                </a:r>
                <a:r>
                  <a:rPr lang="he-IL" sz="1800" dirty="0">
                    <a:ea typeface="Times New Roman"/>
                  </a:rPr>
                  <a:t>, אל תבצע דבר </a:t>
                </a:r>
                <a:r>
                  <a:rPr lang="he-IL" dirty="0">
                    <a:ea typeface="Times New Roman"/>
                  </a:rPr>
                  <a:t>(</a:t>
                </a:r>
                <a:r>
                  <a:rPr lang="he-IL" dirty="0">
                    <a:solidFill>
                      <a:srgbClr val="FF0000"/>
                    </a:solidFill>
                    <a:ea typeface="Times New Roman"/>
                  </a:rPr>
                  <a:t>הכלל האדום</a:t>
                </a:r>
                <a:r>
                  <a:rPr lang="he-IL" dirty="0" smtClean="0">
                    <a:ea typeface="Times New Roman"/>
                  </a:rPr>
                  <a:t>)</a:t>
                </a: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en-US" sz="18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Kruskal</a:t>
            </a:r>
            <a:endParaRPr lang="he-IL" dirty="0"/>
          </a:p>
        </p:txBody>
      </p:sp>
      <p:sp>
        <p:nvSpPr>
          <p:cNvPr id="4" name="Rounded Rectangle 3"/>
          <p:cNvSpPr/>
          <p:nvPr/>
        </p:nvSpPr>
        <p:spPr>
          <a:xfrm rot="5400000">
            <a:off x="819991" y="4984764"/>
            <a:ext cx="1800201" cy="589909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71"/>
          <p:cNvGrpSpPr/>
          <p:nvPr/>
        </p:nvGrpSpPr>
        <p:grpSpPr>
          <a:xfrm>
            <a:off x="413948" y="3356992"/>
            <a:ext cx="3690000" cy="2694073"/>
            <a:chOff x="413948" y="3356992"/>
            <a:chExt cx="3690000" cy="2694073"/>
          </a:xfrm>
        </p:grpSpPr>
        <p:cxnSp>
          <p:nvCxnSpPr>
            <p:cNvPr id="6" name="Straight Connector 5"/>
            <p:cNvCxnSpPr>
              <a:stCxn id="15" idx="7"/>
              <a:endCxn id="18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5"/>
              <a:endCxn id="16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6" idx="0"/>
              <a:endCxn id="17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7" idx="6"/>
              <a:endCxn id="20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8" idx="5"/>
              <a:endCxn id="20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0" idx="0"/>
              <a:endCxn id="21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8" idx="6"/>
              <a:endCxn id="21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6" idx="6"/>
              <a:endCxn id="19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9" idx="6"/>
              <a:endCxn id="22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64062" y="394757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23728" y="44440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32" name="Straight Connector 31"/>
          <p:cNvCxnSpPr>
            <a:stCxn id="16" idx="0"/>
            <a:endCxn id="17" idx="4"/>
          </p:cNvCxnSpPr>
          <p:nvPr/>
        </p:nvCxnSpPr>
        <p:spPr>
          <a:xfrm rot="5400000" flipH="1" flipV="1">
            <a:off x="1403948" y="5286065"/>
            <a:ext cx="630000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24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התחל מפתרון ריק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𝐹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←∅</m:t>
                    </m:r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מיין את קשתות הגרף בסדר לא יורד לפי משקלן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𝑒</m:t>
                        </m:r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Times New Roman"/>
                  </a:rPr>
                  <a:t>לכל קשת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𝑒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𝐸</m:t>
                    </m:r>
                  </m:oMath>
                </a14:m>
                <a:r>
                  <a:rPr lang="he-IL" dirty="0">
                    <a:ea typeface="Times New Roman"/>
                  </a:rPr>
                  <a:t> בסדר זה</a:t>
                </a:r>
                <a:endParaRPr lang="en-US" dirty="0">
                  <a:ea typeface="Calibri"/>
                  <a:cs typeface="Arial"/>
                </a:endParaRPr>
              </a:p>
              <a:p>
                <a:pPr marL="457200" lvl="1" indent="0" algn="r">
                  <a:lnSpc>
                    <a:spcPct val="135000"/>
                  </a:lnSpc>
                  <a:buNone/>
                </a:pPr>
                <a:r>
                  <a:rPr lang="en-US" sz="1800" dirty="0" smtClean="0">
                    <a:ea typeface="Calibri"/>
                  </a:rPr>
                  <a:t>.3.1</a:t>
                </a:r>
                <a:r>
                  <a:rPr lang="he-IL" sz="1800" dirty="0" smtClean="0">
                    <a:ea typeface="Calibri"/>
                  </a:rPr>
                  <a:t>  אם </a:t>
                </a:r>
                <a:r>
                  <a:rPr lang="he-IL" sz="1800" dirty="0">
                    <a:ea typeface="Calibri"/>
                  </a:rPr>
                  <a:t>הקשת לא סוגרת מעגל בגרף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𝑉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𝐹</m:t>
                        </m:r>
                      </m:e>
                    </m:d>
                  </m:oMath>
                </a14:m>
                <a:r>
                  <a:rPr lang="he-IL" sz="1800" dirty="0">
                    <a:ea typeface="Times New Roman"/>
                  </a:rPr>
                  <a:t>, הוסף את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/>
                        <a:ea typeface="Times New Roman"/>
                        <a:cs typeface="Arial"/>
                      </a:rPr>
                      <m:t>𝑒</m:t>
                    </m:r>
                  </m:oMath>
                </a14:m>
                <a:r>
                  <a:rPr lang="he-IL" sz="1800" dirty="0">
                    <a:ea typeface="Times New Roman"/>
                  </a:rPr>
                  <a:t> ל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/>
                        <a:ea typeface="Times New Roman"/>
                        <a:cs typeface="Arial"/>
                      </a:rPr>
                      <m:t>𝐹</m:t>
                    </m:r>
                  </m:oMath>
                </a14:m>
                <a:r>
                  <a:rPr lang="he-IL" sz="1800" dirty="0" smtClean="0">
                    <a:effectLst/>
                    <a:latin typeface="Arial"/>
                    <a:ea typeface="Times New Roman"/>
                    <a:cs typeface="Arial"/>
                  </a:rPr>
                  <a:t> </a:t>
                </a:r>
                <a:r>
                  <a:rPr lang="he-IL" dirty="0" smtClean="0">
                    <a:ea typeface="Times New Roman"/>
                  </a:rPr>
                  <a:t>(</a:t>
                </a:r>
                <a:r>
                  <a:rPr lang="he-IL" dirty="0">
                    <a:solidFill>
                      <a:srgbClr val="0000CC"/>
                    </a:solidFill>
                    <a:ea typeface="Times New Roman"/>
                  </a:rPr>
                  <a:t>הכלל הכחול</a:t>
                </a:r>
                <a:r>
                  <a:rPr lang="he-IL" dirty="0" smtClean="0">
                    <a:ea typeface="Times New Roman"/>
                  </a:rPr>
                  <a:t>)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457200" lvl="1" indent="0">
                  <a:lnSpc>
                    <a:spcPct val="135000"/>
                  </a:lnSpc>
                  <a:buNone/>
                </a:pPr>
                <a:r>
                  <a:rPr lang="en-US" sz="1800" dirty="0" smtClean="0">
                    <a:ea typeface="Times New Roman"/>
                  </a:rPr>
                  <a:t>.3.2</a:t>
                </a:r>
                <a:r>
                  <a:rPr lang="he-IL" sz="1800" dirty="0" smtClean="0">
                    <a:ea typeface="Times New Roman"/>
                  </a:rPr>
                  <a:t>  אחרת</a:t>
                </a:r>
                <a:r>
                  <a:rPr lang="he-IL" sz="1800" dirty="0">
                    <a:ea typeface="Times New Roman"/>
                  </a:rPr>
                  <a:t>, אל תבצע דבר </a:t>
                </a:r>
                <a:r>
                  <a:rPr lang="he-IL" dirty="0">
                    <a:ea typeface="Times New Roman"/>
                  </a:rPr>
                  <a:t>(</a:t>
                </a:r>
                <a:r>
                  <a:rPr lang="he-IL" dirty="0">
                    <a:solidFill>
                      <a:srgbClr val="FF0000"/>
                    </a:solidFill>
                    <a:ea typeface="Times New Roman"/>
                  </a:rPr>
                  <a:t>הכלל האדום</a:t>
                </a:r>
                <a:r>
                  <a:rPr lang="he-IL" dirty="0" smtClean="0">
                    <a:ea typeface="Times New Roman"/>
                  </a:rPr>
                  <a:t>)</a:t>
                </a: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en-US" sz="18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Kruskal</a:t>
            </a:r>
            <a:endParaRPr lang="he-IL" dirty="0"/>
          </a:p>
        </p:txBody>
      </p:sp>
      <p:sp>
        <p:nvSpPr>
          <p:cNvPr id="4" name="Rounded Rectangle 3"/>
          <p:cNvSpPr/>
          <p:nvPr/>
        </p:nvSpPr>
        <p:spPr>
          <a:xfrm rot="5400000">
            <a:off x="1893136" y="3919158"/>
            <a:ext cx="1800201" cy="589909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 rot="5400000">
            <a:off x="819991" y="4984764"/>
            <a:ext cx="1800201" cy="589909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71"/>
          <p:cNvGrpSpPr/>
          <p:nvPr/>
        </p:nvGrpSpPr>
        <p:grpSpPr>
          <a:xfrm>
            <a:off x="413948" y="3356992"/>
            <a:ext cx="3690000" cy="2694073"/>
            <a:chOff x="413948" y="3356992"/>
            <a:chExt cx="3690000" cy="2694073"/>
          </a:xfrm>
        </p:grpSpPr>
        <p:cxnSp>
          <p:nvCxnSpPr>
            <p:cNvPr id="7" name="Straight Connector 6"/>
            <p:cNvCxnSpPr>
              <a:stCxn id="16" idx="7"/>
              <a:endCxn id="19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6" idx="5"/>
              <a:endCxn id="17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7" idx="0"/>
              <a:endCxn id="18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8" idx="6"/>
              <a:endCxn id="21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9" idx="5"/>
              <a:endCxn id="21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1" idx="0"/>
              <a:endCxn id="22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9" idx="6"/>
              <a:endCxn id="22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7" idx="6"/>
              <a:endCxn id="20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0" idx="6"/>
              <a:endCxn id="23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64062" y="394757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23728" y="44440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33" name="Straight Connector 32"/>
          <p:cNvCxnSpPr>
            <a:stCxn id="17" idx="0"/>
            <a:endCxn id="18" idx="4"/>
          </p:cNvCxnSpPr>
          <p:nvPr/>
        </p:nvCxnSpPr>
        <p:spPr>
          <a:xfrm rot="5400000" flipH="1" flipV="1">
            <a:off x="1403948" y="5286065"/>
            <a:ext cx="630000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24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התחל מפתרון ריק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𝐹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←∅</m:t>
                    </m:r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מיין את קשתות הגרף בסדר לא יורד לפי משקלן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𝑒</m:t>
                        </m:r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Times New Roman"/>
                  </a:rPr>
                  <a:t>לכל קשת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𝑒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𝐸</m:t>
                    </m:r>
                  </m:oMath>
                </a14:m>
                <a:r>
                  <a:rPr lang="he-IL" dirty="0">
                    <a:ea typeface="Times New Roman"/>
                  </a:rPr>
                  <a:t> בסדר זה</a:t>
                </a:r>
                <a:endParaRPr lang="en-US" dirty="0">
                  <a:ea typeface="Calibri"/>
                  <a:cs typeface="Arial"/>
                </a:endParaRPr>
              </a:p>
              <a:p>
                <a:pPr marL="457200" lvl="1" indent="0" algn="r">
                  <a:lnSpc>
                    <a:spcPct val="135000"/>
                  </a:lnSpc>
                  <a:buNone/>
                </a:pPr>
                <a:r>
                  <a:rPr lang="en-US" sz="1800" dirty="0" smtClean="0">
                    <a:ea typeface="Calibri"/>
                  </a:rPr>
                  <a:t>.3.1</a:t>
                </a:r>
                <a:r>
                  <a:rPr lang="he-IL" sz="1800" dirty="0" smtClean="0">
                    <a:ea typeface="Calibri"/>
                  </a:rPr>
                  <a:t>  אם </a:t>
                </a:r>
                <a:r>
                  <a:rPr lang="he-IL" sz="1800" dirty="0">
                    <a:ea typeface="Calibri"/>
                  </a:rPr>
                  <a:t>הקשת לא סוגרת מעגל בגרף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𝑉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𝐹</m:t>
                        </m:r>
                      </m:e>
                    </m:d>
                  </m:oMath>
                </a14:m>
                <a:r>
                  <a:rPr lang="he-IL" sz="1800" dirty="0">
                    <a:ea typeface="Times New Roman"/>
                  </a:rPr>
                  <a:t>, הוסף את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/>
                        <a:ea typeface="Times New Roman"/>
                        <a:cs typeface="Arial"/>
                      </a:rPr>
                      <m:t>𝑒</m:t>
                    </m:r>
                  </m:oMath>
                </a14:m>
                <a:r>
                  <a:rPr lang="he-IL" sz="1800" dirty="0">
                    <a:ea typeface="Times New Roman"/>
                  </a:rPr>
                  <a:t> ל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/>
                        <a:ea typeface="Times New Roman"/>
                        <a:cs typeface="Arial"/>
                      </a:rPr>
                      <m:t>𝐹</m:t>
                    </m:r>
                  </m:oMath>
                </a14:m>
                <a:r>
                  <a:rPr lang="he-IL" sz="1800" dirty="0" smtClean="0">
                    <a:effectLst/>
                    <a:latin typeface="Arial"/>
                    <a:ea typeface="Times New Roman"/>
                    <a:cs typeface="Arial"/>
                  </a:rPr>
                  <a:t> </a:t>
                </a:r>
                <a:r>
                  <a:rPr lang="he-IL" dirty="0" smtClean="0">
                    <a:ea typeface="Times New Roman"/>
                  </a:rPr>
                  <a:t>(</a:t>
                </a:r>
                <a:r>
                  <a:rPr lang="he-IL" dirty="0">
                    <a:solidFill>
                      <a:srgbClr val="0000CC"/>
                    </a:solidFill>
                    <a:ea typeface="Times New Roman"/>
                  </a:rPr>
                  <a:t>הכלל הכחול</a:t>
                </a:r>
                <a:r>
                  <a:rPr lang="he-IL" dirty="0" smtClean="0">
                    <a:ea typeface="Times New Roman"/>
                  </a:rPr>
                  <a:t>)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457200" lvl="1" indent="0">
                  <a:lnSpc>
                    <a:spcPct val="135000"/>
                  </a:lnSpc>
                  <a:buNone/>
                </a:pPr>
                <a:r>
                  <a:rPr lang="en-US" sz="1800" dirty="0" smtClean="0">
                    <a:ea typeface="Times New Roman"/>
                  </a:rPr>
                  <a:t>.3.2</a:t>
                </a:r>
                <a:r>
                  <a:rPr lang="he-IL" sz="1800" dirty="0" smtClean="0">
                    <a:ea typeface="Times New Roman"/>
                  </a:rPr>
                  <a:t>  אחרת</a:t>
                </a:r>
                <a:r>
                  <a:rPr lang="he-IL" sz="1800" dirty="0">
                    <a:ea typeface="Times New Roman"/>
                  </a:rPr>
                  <a:t>, אל תבצע דבר </a:t>
                </a:r>
                <a:r>
                  <a:rPr lang="he-IL" dirty="0">
                    <a:ea typeface="Times New Roman"/>
                  </a:rPr>
                  <a:t>(</a:t>
                </a:r>
                <a:r>
                  <a:rPr lang="he-IL" dirty="0">
                    <a:solidFill>
                      <a:srgbClr val="FF0000"/>
                    </a:solidFill>
                    <a:ea typeface="Times New Roman"/>
                  </a:rPr>
                  <a:t>הכלל האדום</a:t>
                </a:r>
                <a:r>
                  <a:rPr lang="he-IL" dirty="0" smtClean="0">
                    <a:ea typeface="Times New Roman"/>
                  </a:rPr>
                  <a:t>)</a:t>
                </a: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en-US" sz="18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Kruskal</a:t>
            </a:r>
            <a:endParaRPr lang="he-IL" dirty="0"/>
          </a:p>
        </p:txBody>
      </p:sp>
      <p:sp>
        <p:nvSpPr>
          <p:cNvPr id="4" name="Rounded Rectangle 3"/>
          <p:cNvSpPr/>
          <p:nvPr/>
        </p:nvSpPr>
        <p:spPr>
          <a:xfrm>
            <a:off x="2435799" y="5514976"/>
            <a:ext cx="1800201" cy="6667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 rot="5400000">
            <a:off x="1893136" y="3919158"/>
            <a:ext cx="1800201" cy="589909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rot="5400000">
            <a:off x="819991" y="4984764"/>
            <a:ext cx="1800201" cy="589909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71"/>
          <p:cNvGrpSpPr/>
          <p:nvPr/>
        </p:nvGrpSpPr>
        <p:grpSpPr>
          <a:xfrm>
            <a:off x="413948" y="3356992"/>
            <a:ext cx="3690000" cy="2694073"/>
            <a:chOff x="413948" y="3356992"/>
            <a:chExt cx="3690000" cy="2694073"/>
          </a:xfrm>
        </p:grpSpPr>
        <p:cxnSp>
          <p:nvCxnSpPr>
            <p:cNvPr id="8" name="Straight Connector 7"/>
            <p:cNvCxnSpPr>
              <a:stCxn id="17" idx="7"/>
              <a:endCxn id="20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7" idx="5"/>
              <a:endCxn id="18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8" idx="0"/>
              <a:endCxn id="19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9" idx="6"/>
              <a:endCxn id="22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0" idx="5"/>
              <a:endCxn id="22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2" idx="0"/>
              <a:endCxn id="23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0" idx="6"/>
              <a:endCxn id="23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8" idx="6"/>
              <a:endCxn id="21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21" idx="6"/>
              <a:endCxn id="24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64062" y="394757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23728" y="44440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34" name="Straight Connector 33"/>
          <p:cNvCxnSpPr>
            <a:stCxn id="18" idx="0"/>
            <a:endCxn id="19" idx="4"/>
          </p:cNvCxnSpPr>
          <p:nvPr/>
        </p:nvCxnSpPr>
        <p:spPr>
          <a:xfrm rot="5400000" flipH="1" flipV="1">
            <a:off x="1403948" y="5286065"/>
            <a:ext cx="630000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24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443748" y="2838450"/>
            <a:ext cx="328367" cy="1219200"/>
          </a:xfrm>
          <a:custGeom>
            <a:avLst/>
            <a:gdLst>
              <a:gd name="connsiteX0" fmla="*/ 61202 w 328367"/>
              <a:gd name="connsiteY0" fmla="*/ 1219200 h 1219200"/>
              <a:gd name="connsiteX1" fmla="*/ 327902 w 328367"/>
              <a:gd name="connsiteY1" fmla="*/ 781050 h 1219200"/>
              <a:gd name="connsiteX2" fmla="*/ 4052 w 328367"/>
              <a:gd name="connsiteY2" fmla="*/ 419100 h 1219200"/>
              <a:gd name="connsiteX3" fmla="*/ 175502 w 328367"/>
              <a:gd name="connsiteY3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367" h="1219200">
                <a:moveTo>
                  <a:pt x="61202" y="1219200"/>
                </a:moveTo>
                <a:cubicBezTo>
                  <a:pt x="199314" y="1066800"/>
                  <a:pt x="337427" y="914400"/>
                  <a:pt x="327902" y="781050"/>
                </a:cubicBezTo>
                <a:cubicBezTo>
                  <a:pt x="318377" y="647700"/>
                  <a:pt x="29452" y="549275"/>
                  <a:pt x="4052" y="419100"/>
                </a:cubicBezTo>
                <a:cubicBezTo>
                  <a:pt x="-21348" y="288925"/>
                  <a:pt x="77077" y="144462"/>
                  <a:pt x="17550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שיטות לייצוג גרפים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2200" b="1" u="sng" dirty="0" smtClean="0">
                    <a:solidFill>
                      <a:srgbClr val="000066"/>
                    </a:solidFill>
                    <a:latin typeface="Arial" pitchFamily="34" charset="0"/>
                    <a:cs typeface="Arial" pitchFamily="34" charset="0"/>
                  </a:rPr>
                  <a:t>2. רשימת סמיכויות</a:t>
                </a:r>
                <a:endParaRPr lang="en-US" sz="2200" b="1" u="sng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he-IL" dirty="0">
                    <a:ea typeface="Times New Roman"/>
                  </a:rPr>
                  <a:t>רשימת הסמיכויות מורכבת ממערך של צמתי הגרף.</a:t>
                </a:r>
                <a:endParaRPr lang="en-US" dirty="0">
                  <a:ea typeface="Calibri"/>
                  <a:cs typeface="Arial"/>
                </a:endParaRPr>
              </a:p>
              <a:p>
                <a:pPr marL="628650" lvl="0" indent="-342900"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התא המתאים לצומת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v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במערך מכיל את רשימת כל 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הקשתות</a:t>
                </a:r>
                <a:r>
                  <a:rPr lang="he-IL" sz="1600" dirty="0" smtClean="0">
                    <a:ea typeface="Times New Roman"/>
                    <a:cs typeface="Arial"/>
                  </a:rPr>
                  <a:t> </a:t>
                </a:r>
                <a:r>
                  <a:rPr lang="en-US" sz="1600" dirty="0" smtClean="0">
                    <a:ea typeface="Times New Roman"/>
                    <a:cs typeface="Arial"/>
                  </a:rPr>
                  <a:t/>
                </a:r>
                <a:br>
                  <a:rPr lang="en-US" sz="1600" dirty="0" smtClean="0">
                    <a:ea typeface="Times New Roman"/>
                    <a:cs typeface="Arial"/>
                  </a:rPr>
                </a:b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אשר </a:t>
                </a: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נוגעות בצומת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600" dirty="0">
                  <a:ea typeface="Calibri"/>
                  <a:cs typeface="Arial"/>
                </a:endParaRPr>
              </a:p>
              <a:p>
                <a:endParaRPr lang="he-IL" dirty="0" smtClean="0">
                  <a:solidFill>
                    <a:srgbClr val="000099"/>
                  </a:solidFill>
                  <a:ea typeface="Times New Roman"/>
                </a:endParaRPr>
              </a:p>
              <a:p>
                <a:endParaRPr lang="he-IL" dirty="0">
                  <a:solidFill>
                    <a:srgbClr val="000099"/>
                  </a:solidFill>
                  <a:ea typeface="Calibri"/>
                  <a:cs typeface="Arial"/>
                </a:endParaRPr>
              </a:p>
              <a:p>
                <a:endParaRPr lang="en-US" dirty="0">
                  <a:ea typeface="Calibri"/>
                  <a:cs typeface="Arial"/>
                </a:endParaRPr>
              </a:p>
              <a:p>
                <a:r>
                  <a:rPr lang="he-IL" dirty="0">
                    <a:ea typeface="Times New Roman"/>
                  </a:rPr>
                  <a:t>בנוסף, המבנה מכיל רשימת קשתות.</a:t>
                </a:r>
                <a:endParaRPr lang="en-US" dirty="0">
                  <a:ea typeface="Calibri"/>
                  <a:cs typeface="Arial"/>
                </a:endParaRPr>
              </a:p>
              <a:p>
                <a:pPr marL="628650" lvl="0" indent="-342900"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לכל קשת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𝑒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𝐸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נשמור את שני צמתי הקצה שלה.</a:t>
                </a:r>
                <a:endParaRPr lang="en-US" sz="1600" dirty="0">
                  <a:ea typeface="Calibri"/>
                  <a:cs typeface="Arial"/>
                </a:endParaRPr>
              </a:p>
              <a:p>
                <a:r>
                  <a:rPr lang="he-IL" sz="2000" dirty="0">
                    <a:ea typeface="Calibri"/>
                  </a:rPr>
                  <a:t> </a:t>
                </a:r>
                <a:endParaRPr lang="en-US" sz="1200" dirty="0">
                  <a:ea typeface="Calibri"/>
                  <a:cs typeface="Arial"/>
                </a:endParaRPr>
              </a:p>
              <a:p>
                <a:r>
                  <a:rPr lang="he-IL" dirty="0">
                    <a:ea typeface="Calibri"/>
                  </a:rPr>
                  <a:t>יתרונות:</a:t>
                </a:r>
                <a:endParaRPr lang="en-US" dirty="0">
                  <a:ea typeface="Calibri"/>
                  <a:cs typeface="Arial"/>
                </a:endParaRPr>
              </a:p>
              <a:p>
                <a:pPr marL="628650" lvl="0" indent="-342900"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סיבוכיות 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הזיכרון </a:t>
                </a: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היא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Θ</m:t>
                    </m:r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𝑛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+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𝑚</m:t>
                        </m:r>
                      </m:e>
                    </m:d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, בניגוד ל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Θ</m:t>
                    </m:r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solidFill>
                                  <a:srgbClr val="000099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000099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000099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עבור מטריצת שכנויות.</a:t>
                </a:r>
                <a:endParaRPr lang="en-US" sz="1600" dirty="0">
                  <a:ea typeface="Calibri"/>
                  <a:cs typeface="Arial"/>
                </a:endParaRPr>
              </a:p>
              <a:p>
                <a:pPr marL="628650" lvl="0" indent="-342900"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פעולות רבות על הגרף ניתנות לביצוע יעיל יותר, למשל מעבר על השכנים לוקח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Θ</m:t>
                    </m:r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𝑑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rgbClr val="000099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rgbClr val="000099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6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99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142875" y="1563167"/>
            <a:ext cx="2586038" cy="2171700"/>
            <a:chOff x="738135" y="1697919"/>
            <a:chExt cx="2586069" cy="2171700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35" y="1697919"/>
              <a:ext cx="676275" cy="217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4447" y="1822428"/>
              <a:ext cx="2857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9116" y="1822428"/>
              <a:ext cx="2857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3785" y="1822428"/>
              <a:ext cx="2857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454" y="1822428"/>
              <a:ext cx="2857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1900199" y="1964619"/>
              <a:ext cx="188915" cy="158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1193753" y="1964619"/>
              <a:ext cx="420692" cy="158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374868" y="1964619"/>
              <a:ext cx="188914" cy="158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849535" y="1964619"/>
              <a:ext cx="188915" cy="158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6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702" y="2151045"/>
              <a:ext cx="2857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7371" y="2151045"/>
              <a:ext cx="2857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Arrow Connector 17"/>
            <p:cNvCxnSpPr/>
            <p:nvPr/>
          </p:nvCxnSpPr>
          <p:spPr>
            <a:xfrm>
              <a:off x="1898612" y="2293231"/>
              <a:ext cx="188914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1190578" y="2293231"/>
              <a:ext cx="422280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0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962" y="2822793"/>
              <a:ext cx="2857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1631" y="2822793"/>
              <a:ext cx="2857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6300" y="2822793"/>
              <a:ext cx="2857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Straight Arrow Connector 24"/>
            <p:cNvCxnSpPr/>
            <p:nvPr/>
          </p:nvCxnSpPr>
          <p:spPr>
            <a:xfrm>
              <a:off x="1892262" y="2966331"/>
              <a:ext cx="188914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1185815" y="2966331"/>
              <a:ext cx="420693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366930" y="2966331"/>
              <a:ext cx="188915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513" y="3919017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2176" y="3919017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6838" y="3919017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9201" y="3919017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>
            <a:off x="1303263" y="4061892"/>
            <a:ext cx="188913" cy="158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777926" y="4061892"/>
            <a:ext cx="188912" cy="158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252588" y="4061892"/>
            <a:ext cx="836613" cy="1587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626" y="3879329"/>
            <a:ext cx="1905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983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התחל מפתרון ריק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𝐹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←∅</m:t>
                    </m:r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מיין את קשתות הגרף בסדר לא יורד לפי משקלן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𝑒</m:t>
                        </m:r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Times New Roman"/>
                  </a:rPr>
                  <a:t>לכל קשת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𝑒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𝐸</m:t>
                    </m:r>
                  </m:oMath>
                </a14:m>
                <a:r>
                  <a:rPr lang="he-IL" dirty="0">
                    <a:ea typeface="Times New Roman"/>
                  </a:rPr>
                  <a:t> בסדר זה</a:t>
                </a:r>
                <a:endParaRPr lang="en-US" dirty="0">
                  <a:ea typeface="Calibri"/>
                  <a:cs typeface="Arial"/>
                </a:endParaRPr>
              </a:p>
              <a:p>
                <a:pPr marL="457200" lvl="1" indent="0" algn="r">
                  <a:lnSpc>
                    <a:spcPct val="135000"/>
                  </a:lnSpc>
                  <a:buNone/>
                </a:pPr>
                <a:r>
                  <a:rPr lang="en-US" sz="1800" dirty="0" smtClean="0">
                    <a:ea typeface="Calibri"/>
                  </a:rPr>
                  <a:t>.3.1</a:t>
                </a:r>
                <a:r>
                  <a:rPr lang="he-IL" sz="1800" dirty="0" smtClean="0">
                    <a:ea typeface="Calibri"/>
                  </a:rPr>
                  <a:t>  אם </a:t>
                </a:r>
                <a:r>
                  <a:rPr lang="he-IL" sz="1800" dirty="0">
                    <a:ea typeface="Calibri"/>
                  </a:rPr>
                  <a:t>הקשת לא סוגרת מעגל בגרף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𝑉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𝐹</m:t>
                        </m:r>
                      </m:e>
                    </m:d>
                  </m:oMath>
                </a14:m>
                <a:r>
                  <a:rPr lang="he-IL" sz="1800" dirty="0">
                    <a:ea typeface="Times New Roman"/>
                  </a:rPr>
                  <a:t>, הוסף את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/>
                        <a:ea typeface="Times New Roman"/>
                        <a:cs typeface="Arial"/>
                      </a:rPr>
                      <m:t>𝑒</m:t>
                    </m:r>
                  </m:oMath>
                </a14:m>
                <a:r>
                  <a:rPr lang="he-IL" sz="1800" dirty="0">
                    <a:ea typeface="Times New Roman"/>
                  </a:rPr>
                  <a:t> ל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/>
                        <a:ea typeface="Times New Roman"/>
                        <a:cs typeface="Arial"/>
                      </a:rPr>
                      <m:t>𝐹</m:t>
                    </m:r>
                  </m:oMath>
                </a14:m>
                <a:r>
                  <a:rPr lang="he-IL" sz="1800" dirty="0" smtClean="0">
                    <a:effectLst/>
                    <a:latin typeface="Arial"/>
                    <a:ea typeface="Times New Roman"/>
                    <a:cs typeface="Arial"/>
                  </a:rPr>
                  <a:t> </a:t>
                </a:r>
                <a:r>
                  <a:rPr lang="he-IL" dirty="0" smtClean="0">
                    <a:ea typeface="Times New Roman"/>
                  </a:rPr>
                  <a:t>(</a:t>
                </a:r>
                <a:r>
                  <a:rPr lang="he-IL" dirty="0">
                    <a:solidFill>
                      <a:srgbClr val="0000CC"/>
                    </a:solidFill>
                    <a:ea typeface="Times New Roman"/>
                  </a:rPr>
                  <a:t>הכלל הכחול</a:t>
                </a:r>
                <a:r>
                  <a:rPr lang="he-IL" dirty="0" smtClean="0">
                    <a:ea typeface="Times New Roman"/>
                  </a:rPr>
                  <a:t>)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457200" lvl="1" indent="0">
                  <a:lnSpc>
                    <a:spcPct val="135000"/>
                  </a:lnSpc>
                  <a:buNone/>
                </a:pPr>
                <a:r>
                  <a:rPr lang="en-US" sz="1800" dirty="0" smtClean="0">
                    <a:ea typeface="Times New Roman"/>
                  </a:rPr>
                  <a:t>.3.2</a:t>
                </a:r>
                <a:r>
                  <a:rPr lang="he-IL" sz="1800" dirty="0" smtClean="0">
                    <a:ea typeface="Times New Roman"/>
                  </a:rPr>
                  <a:t>  אחרת</a:t>
                </a:r>
                <a:r>
                  <a:rPr lang="he-IL" sz="1800" dirty="0">
                    <a:ea typeface="Times New Roman"/>
                  </a:rPr>
                  <a:t>, אל תבצע דבר </a:t>
                </a:r>
                <a:r>
                  <a:rPr lang="he-IL" dirty="0">
                    <a:ea typeface="Times New Roman"/>
                  </a:rPr>
                  <a:t>(</a:t>
                </a:r>
                <a:r>
                  <a:rPr lang="he-IL" dirty="0">
                    <a:solidFill>
                      <a:srgbClr val="FF0000"/>
                    </a:solidFill>
                    <a:ea typeface="Times New Roman"/>
                  </a:rPr>
                  <a:t>הכלל האדום</a:t>
                </a:r>
                <a:r>
                  <a:rPr lang="he-IL" dirty="0" smtClean="0">
                    <a:ea typeface="Times New Roman"/>
                  </a:rPr>
                  <a:t>)</a:t>
                </a: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en-US" sz="18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Kruskal</a:t>
            </a:r>
            <a:endParaRPr lang="he-IL" dirty="0"/>
          </a:p>
        </p:txBody>
      </p:sp>
      <p:sp>
        <p:nvSpPr>
          <p:cNvPr id="4" name="Rounded Rectangle 3"/>
          <p:cNvSpPr/>
          <p:nvPr/>
        </p:nvSpPr>
        <p:spPr>
          <a:xfrm>
            <a:off x="2435799" y="5514976"/>
            <a:ext cx="1800201" cy="6667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 rot="5400000">
            <a:off x="819991" y="4984764"/>
            <a:ext cx="1800201" cy="589909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691680" y="4378325"/>
            <a:ext cx="1118195" cy="736599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5400000">
            <a:off x="1893136" y="3919158"/>
            <a:ext cx="1800201" cy="589909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339752" y="4385232"/>
            <a:ext cx="460598" cy="723343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679575" y="4400550"/>
            <a:ext cx="330200" cy="773162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71"/>
          <p:cNvGrpSpPr/>
          <p:nvPr/>
        </p:nvGrpSpPr>
        <p:grpSpPr>
          <a:xfrm>
            <a:off x="413948" y="3356992"/>
            <a:ext cx="3690000" cy="2694073"/>
            <a:chOff x="413948" y="3356992"/>
            <a:chExt cx="3690000" cy="2694073"/>
          </a:xfrm>
        </p:grpSpPr>
        <p:cxnSp>
          <p:nvCxnSpPr>
            <p:cNvPr id="11" name="Straight Connector 10"/>
            <p:cNvCxnSpPr>
              <a:stCxn id="20" idx="7"/>
              <a:endCxn id="23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0" idx="5"/>
              <a:endCxn id="21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1" idx="0"/>
              <a:endCxn id="22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2" idx="6"/>
              <a:endCxn id="25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3" idx="5"/>
              <a:endCxn id="25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25" idx="0"/>
              <a:endCxn id="26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23" idx="6"/>
              <a:endCxn id="26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1" idx="6"/>
              <a:endCxn id="24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4" idx="6"/>
              <a:endCxn id="27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64062" y="394757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23728" y="44440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37" name="Straight Connector 36"/>
          <p:cNvCxnSpPr>
            <a:stCxn id="21" idx="0"/>
            <a:endCxn id="22" idx="4"/>
          </p:cNvCxnSpPr>
          <p:nvPr/>
        </p:nvCxnSpPr>
        <p:spPr>
          <a:xfrm rot="5400000" flipH="1" flipV="1">
            <a:off x="1403948" y="5286065"/>
            <a:ext cx="630000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24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התחל מפתרון ריק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𝐹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←∅</m:t>
                    </m:r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מיין את קשתות הגרף בסדר לא יורד לפי משקלן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𝑒</m:t>
                        </m:r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Times New Roman"/>
                  </a:rPr>
                  <a:t>לכל קשת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𝑒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𝐸</m:t>
                    </m:r>
                  </m:oMath>
                </a14:m>
                <a:r>
                  <a:rPr lang="he-IL" dirty="0">
                    <a:ea typeface="Times New Roman"/>
                  </a:rPr>
                  <a:t> בסדר זה</a:t>
                </a:r>
                <a:endParaRPr lang="en-US" dirty="0">
                  <a:ea typeface="Calibri"/>
                  <a:cs typeface="Arial"/>
                </a:endParaRPr>
              </a:p>
              <a:p>
                <a:pPr marL="457200" lvl="1" indent="0" algn="r">
                  <a:lnSpc>
                    <a:spcPct val="135000"/>
                  </a:lnSpc>
                  <a:buNone/>
                </a:pPr>
                <a:r>
                  <a:rPr lang="en-US" sz="1800" dirty="0" smtClean="0">
                    <a:ea typeface="Calibri"/>
                  </a:rPr>
                  <a:t>.3.1</a:t>
                </a:r>
                <a:r>
                  <a:rPr lang="he-IL" sz="1800" dirty="0" smtClean="0">
                    <a:ea typeface="Calibri"/>
                  </a:rPr>
                  <a:t>  אם </a:t>
                </a:r>
                <a:r>
                  <a:rPr lang="he-IL" sz="1800" dirty="0">
                    <a:ea typeface="Calibri"/>
                  </a:rPr>
                  <a:t>הקשת לא סוגרת מעגל בגרף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𝑉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𝐹</m:t>
                        </m:r>
                      </m:e>
                    </m:d>
                  </m:oMath>
                </a14:m>
                <a:r>
                  <a:rPr lang="he-IL" sz="1800" dirty="0">
                    <a:ea typeface="Times New Roman"/>
                  </a:rPr>
                  <a:t>, הוסף את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/>
                        <a:ea typeface="Times New Roman"/>
                        <a:cs typeface="Arial"/>
                      </a:rPr>
                      <m:t>𝑒</m:t>
                    </m:r>
                  </m:oMath>
                </a14:m>
                <a:r>
                  <a:rPr lang="he-IL" sz="1800" dirty="0">
                    <a:ea typeface="Times New Roman"/>
                  </a:rPr>
                  <a:t> ל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/>
                        <a:ea typeface="Times New Roman"/>
                        <a:cs typeface="Arial"/>
                      </a:rPr>
                      <m:t>𝐹</m:t>
                    </m:r>
                  </m:oMath>
                </a14:m>
                <a:r>
                  <a:rPr lang="he-IL" sz="1800" dirty="0" smtClean="0">
                    <a:effectLst/>
                    <a:latin typeface="Arial"/>
                    <a:ea typeface="Times New Roman"/>
                    <a:cs typeface="Arial"/>
                  </a:rPr>
                  <a:t> </a:t>
                </a:r>
                <a:r>
                  <a:rPr lang="he-IL" dirty="0" smtClean="0">
                    <a:ea typeface="Times New Roman"/>
                  </a:rPr>
                  <a:t>(</a:t>
                </a:r>
                <a:r>
                  <a:rPr lang="he-IL" dirty="0">
                    <a:solidFill>
                      <a:srgbClr val="0000CC"/>
                    </a:solidFill>
                    <a:ea typeface="Times New Roman"/>
                  </a:rPr>
                  <a:t>הכלל הכחול</a:t>
                </a:r>
                <a:r>
                  <a:rPr lang="he-IL" dirty="0" smtClean="0">
                    <a:ea typeface="Times New Roman"/>
                  </a:rPr>
                  <a:t>)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457200" lvl="1" indent="0">
                  <a:lnSpc>
                    <a:spcPct val="135000"/>
                  </a:lnSpc>
                  <a:buNone/>
                </a:pPr>
                <a:r>
                  <a:rPr lang="en-US" sz="1800" dirty="0" smtClean="0">
                    <a:ea typeface="Times New Roman"/>
                  </a:rPr>
                  <a:t>.3.2</a:t>
                </a:r>
                <a:r>
                  <a:rPr lang="he-IL" sz="1800" dirty="0" smtClean="0">
                    <a:ea typeface="Times New Roman"/>
                  </a:rPr>
                  <a:t>  אחרת</a:t>
                </a:r>
                <a:r>
                  <a:rPr lang="he-IL" sz="1800" dirty="0">
                    <a:ea typeface="Times New Roman"/>
                  </a:rPr>
                  <a:t>, אל תבצע דבר </a:t>
                </a:r>
                <a:r>
                  <a:rPr lang="he-IL" dirty="0">
                    <a:ea typeface="Times New Roman"/>
                  </a:rPr>
                  <a:t>(</a:t>
                </a:r>
                <a:r>
                  <a:rPr lang="he-IL" dirty="0">
                    <a:solidFill>
                      <a:srgbClr val="FF0000"/>
                    </a:solidFill>
                    <a:ea typeface="Times New Roman"/>
                  </a:rPr>
                  <a:t>הכלל האדום</a:t>
                </a:r>
                <a:r>
                  <a:rPr lang="he-IL" dirty="0" smtClean="0">
                    <a:ea typeface="Times New Roman"/>
                  </a:rPr>
                  <a:t>)</a:t>
                </a: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en-US" sz="18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Kruskal</a:t>
            </a:r>
            <a:endParaRPr lang="he-IL" dirty="0"/>
          </a:p>
        </p:txBody>
      </p:sp>
      <p:sp>
        <p:nvSpPr>
          <p:cNvPr id="4" name="Rounded Rectangle 3"/>
          <p:cNvSpPr/>
          <p:nvPr/>
        </p:nvSpPr>
        <p:spPr>
          <a:xfrm>
            <a:off x="2435799" y="5514976"/>
            <a:ext cx="1800201" cy="6667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 rot="8100000">
            <a:off x="96039" y="3885645"/>
            <a:ext cx="2192979" cy="641191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rot="5400000">
            <a:off x="819991" y="4984764"/>
            <a:ext cx="1800201" cy="589909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691680" y="4378325"/>
            <a:ext cx="1118195" cy="736599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5400000">
            <a:off x="1893136" y="3919158"/>
            <a:ext cx="1800201" cy="589909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339752" y="4385232"/>
            <a:ext cx="460598" cy="723343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679575" y="4400550"/>
            <a:ext cx="330200" cy="773162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71"/>
          <p:cNvGrpSpPr/>
          <p:nvPr/>
        </p:nvGrpSpPr>
        <p:grpSpPr>
          <a:xfrm>
            <a:off x="413948" y="3356992"/>
            <a:ext cx="3690000" cy="2694073"/>
            <a:chOff x="413948" y="3356992"/>
            <a:chExt cx="3690000" cy="2694073"/>
          </a:xfrm>
        </p:grpSpPr>
        <p:cxnSp>
          <p:nvCxnSpPr>
            <p:cNvPr id="12" name="Straight Connector 11"/>
            <p:cNvCxnSpPr>
              <a:stCxn id="21" idx="7"/>
              <a:endCxn id="24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1" idx="5"/>
              <a:endCxn id="22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2" idx="0"/>
              <a:endCxn id="23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3" idx="6"/>
              <a:endCxn id="26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24" idx="5"/>
              <a:endCxn id="26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26" idx="0"/>
              <a:endCxn id="27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4" idx="6"/>
              <a:endCxn id="27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2" idx="6"/>
              <a:endCxn id="25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25" idx="6"/>
              <a:endCxn id="28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64062" y="394757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23728" y="44440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38" name="Straight Connector 37"/>
          <p:cNvCxnSpPr>
            <a:stCxn id="22" idx="0"/>
            <a:endCxn id="23" idx="4"/>
          </p:cNvCxnSpPr>
          <p:nvPr/>
        </p:nvCxnSpPr>
        <p:spPr>
          <a:xfrm rot="5400000" flipH="1" flipV="1">
            <a:off x="1403948" y="5286065"/>
            <a:ext cx="630000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24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התחל מפתרון ריק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𝐹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←∅</m:t>
                    </m:r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מיין את קשתות הגרף בסדר לא יורד לפי משקלן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𝑒</m:t>
                        </m:r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Times New Roman"/>
                  </a:rPr>
                  <a:t>לכל קשת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𝑒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𝐸</m:t>
                    </m:r>
                  </m:oMath>
                </a14:m>
                <a:r>
                  <a:rPr lang="he-IL" dirty="0">
                    <a:ea typeface="Times New Roman"/>
                  </a:rPr>
                  <a:t> בסדר זה</a:t>
                </a:r>
                <a:endParaRPr lang="en-US" dirty="0">
                  <a:ea typeface="Calibri"/>
                  <a:cs typeface="Arial"/>
                </a:endParaRPr>
              </a:p>
              <a:p>
                <a:pPr marL="457200" lvl="1" indent="0" algn="r">
                  <a:lnSpc>
                    <a:spcPct val="135000"/>
                  </a:lnSpc>
                  <a:buNone/>
                </a:pPr>
                <a:r>
                  <a:rPr lang="en-US" sz="1800" dirty="0" smtClean="0">
                    <a:ea typeface="Calibri"/>
                  </a:rPr>
                  <a:t>.3.1</a:t>
                </a:r>
                <a:r>
                  <a:rPr lang="he-IL" sz="1800" dirty="0" smtClean="0">
                    <a:ea typeface="Calibri"/>
                  </a:rPr>
                  <a:t>  אם </a:t>
                </a:r>
                <a:r>
                  <a:rPr lang="he-IL" sz="1800" dirty="0">
                    <a:ea typeface="Calibri"/>
                  </a:rPr>
                  <a:t>הקשת לא סוגרת מעגל בגרף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𝑉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𝐹</m:t>
                        </m:r>
                      </m:e>
                    </m:d>
                  </m:oMath>
                </a14:m>
                <a:r>
                  <a:rPr lang="he-IL" sz="1800" dirty="0">
                    <a:ea typeface="Times New Roman"/>
                  </a:rPr>
                  <a:t>, הוסף את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/>
                        <a:ea typeface="Times New Roman"/>
                        <a:cs typeface="Arial"/>
                      </a:rPr>
                      <m:t>𝑒</m:t>
                    </m:r>
                  </m:oMath>
                </a14:m>
                <a:r>
                  <a:rPr lang="he-IL" sz="1800" dirty="0">
                    <a:ea typeface="Times New Roman"/>
                  </a:rPr>
                  <a:t> ל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/>
                        <a:ea typeface="Times New Roman"/>
                        <a:cs typeface="Arial"/>
                      </a:rPr>
                      <m:t>𝐹</m:t>
                    </m:r>
                  </m:oMath>
                </a14:m>
                <a:r>
                  <a:rPr lang="he-IL" sz="1800" dirty="0" smtClean="0">
                    <a:effectLst/>
                    <a:latin typeface="Arial"/>
                    <a:ea typeface="Times New Roman"/>
                    <a:cs typeface="Arial"/>
                  </a:rPr>
                  <a:t> </a:t>
                </a:r>
                <a:r>
                  <a:rPr lang="he-IL" dirty="0" smtClean="0">
                    <a:ea typeface="Times New Roman"/>
                  </a:rPr>
                  <a:t>(</a:t>
                </a:r>
                <a:r>
                  <a:rPr lang="he-IL" dirty="0">
                    <a:solidFill>
                      <a:srgbClr val="0000CC"/>
                    </a:solidFill>
                    <a:ea typeface="Times New Roman"/>
                  </a:rPr>
                  <a:t>הכלל הכחול</a:t>
                </a:r>
                <a:r>
                  <a:rPr lang="he-IL" dirty="0" smtClean="0">
                    <a:ea typeface="Times New Roman"/>
                  </a:rPr>
                  <a:t>)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457200" lvl="1" indent="0">
                  <a:lnSpc>
                    <a:spcPct val="135000"/>
                  </a:lnSpc>
                  <a:buNone/>
                </a:pPr>
                <a:r>
                  <a:rPr lang="en-US" sz="1800" dirty="0" smtClean="0">
                    <a:ea typeface="Times New Roman"/>
                  </a:rPr>
                  <a:t>.3.2</a:t>
                </a:r>
                <a:r>
                  <a:rPr lang="he-IL" sz="1800" dirty="0" smtClean="0">
                    <a:ea typeface="Times New Roman"/>
                  </a:rPr>
                  <a:t>  אחרת</a:t>
                </a:r>
                <a:r>
                  <a:rPr lang="he-IL" sz="1800" dirty="0">
                    <a:ea typeface="Times New Roman"/>
                  </a:rPr>
                  <a:t>, אל תבצע דבר </a:t>
                </a:r>
                <a:r>
                  <a:rPr lang="he-IL" dirty="0">
                    <a:ea typeface="Times New Roman"/>
                  </a:rPr>
                  <a:t>(</a:t>
                </a:r>
                <a:r>
                  <a:rPr lang="he-IL" dirty="0">
                    <a:solidFill>
                      <a:srgbClr val="FF0000"/>
                    </a:solidFill>
                    <a:ea typeface="Times New Roman"/>
                  </a:rPr>
                  <a:t>הכלל האדום</a:t>
                </a:r>
                <a:r>
                  <a:rPr lang="he-IL" dirty="0" smtClean="0">
                    <a:ea typeface="Times New Roman"/>
                  </a:rPr>
                  <a:t>)</a:t>
                </a: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en-US" sz="18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Kruskal</a:t>
            </a:r>
            <a:endParaRPr lang="he-IL" dirty="0"/>
          </a:p>
        </p:txBody>
      </p:sp>
      <p:sp>
        <p:nvSpPr>
          <p:cNvPr id="4" name="Rounded Rectangle 3"/>
          <p:cNvSpPr/>
          <p:nvPr/>
        </p:nvSpPr>
        <p:spPr>
          <a:xfrm>
            <a:off x="2435799" y="5514976"/>
            <a:ext cx="1800201" cy="6667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 rot="8100000">
            <a:off x="96039" y="3885645"/>
            <a:ext cx="2192979" cy="641191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rot="2700000">
            <a:off x="81719" y="5005376"/>
            <a:ext cx="2133710" cy="60038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15925" y="4352925"/>
            <a:ext cx="733425" cy="688975"/>
          </a:xfrm>
          <a:custGeom>
            <a:avLst/>
            <a:gdLst>
              <a:gd name="connsiteX0" fmla="*/ 0 w 733425"/>
              <a:gd name="connsiteY0" fmla="*/ 187325 h 688975"/>
              <a:gd name="connsiteX1" fmla="*/ 184150 w 733425"/>
              <a:gd name="connsiteY1" fmla="*/ 0 h 688975"/>
              <a:gd name="connsiteX2" fmla="*/ 644525 w 733425"/>
              <a:gd name="connsiteY2" fmla="*/ 257175 h 688975"/>
              <a:gd name="connsiteX3" fmla="*/ 733425 w 733425"/>
              <a:gd name="connsiteY3" fmla="*/ 342900 h 688975"/>
              <a:gd name="connsiteX4" fmla="*/ 368300 w 733425"/>
              <a:gd name="connsiteY4" fmla="*/ 688975 h 688975"/>
              <a:gd name="connsiteX5" fmla="*/ 0 w 733425"/>
              <a:gd name="connsiteY5" fmla="*/ 187325 h 68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425" h="688975">
                <a:moveTo>
                  <a:pt x="0" y="187325"/>
                </a:moveTo>
                <a:lnTo>
                  <a:pt x="184150" y="0"/>
                </a:lnTo>
                <a:lnTo>
                  <a:pt x="644525" y="257175"/>
                </a:lnTo>
                <a:lnTo>
                  <a:pt x="733425" y="342900"/>
                </a:lnTo>
                <a:lnTo>
                  <a:pt x="368300" y="688975"/>
                </a:lnTo>
                <a:lnTo>
                  <a:pt x="0" y="18732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5400000">
            <a:off x="819991" y="4984764"/>
            <a:ext cx="1800201" cy="589909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365250" y="5111751"/>
            <a:ext cx="153119" cy="972158"/>
          </a:xfrm>
          <a:custGeom>
            <a:avLst/>
            <a:gdLst>
              <a:gd name="connsiteX0" fmla="*/ 0 w 117475"/>
              <a:gd name="connsiteY0" fmla="*/ 73025 h 930275"/>
              <a:gd name="connsiteX1" fmla="*/ 98425 w 117475"/>
              <a:gd name="connsiteY1" fmla="*/ 0 h 930275"/>
              <a:gd name="connsiteX2" fmla="*/ 117475 w 117475"/>
              <a:gd name="connsiteY2" fmla="*/ 930275 h 930275"/>
              <a:gd name="connsiteX3" fmla="*/ 15875 w 117475"/>
              <a:gd name="connsiteY3" fmla="*/ 822325 h 930275"/>
              <a:gd name="connsiteX4" fmla="*/ 0 w 117475"/>
              <a:gd name="connsiteY4" fmla="*/ 73025 h 930275"/>
              <a:gd name="connsiteX0" fmla="*/ 0 w 117475"/>
              <a:gd name="connsiteY0" fmla="*/ 73025 h 930275"/>
              <a:gd name="connsiteX1" fmla="*/ 98425 w 117475"/>
              <a:gd name="connsiteY1" fmla="*/ 0 h 930275"/>
              <a:gd name="connsiteX2" fmla="*/ 117475 w 117475"/>
              <a:gd name="connsiteY2" fmla="*/ 930275 h 930275"/>
              <a:gd name="connsiteX3" fmla="*/ 23006 w 117475"/>
              <a:gd name="connsiteY3" fmla="*/ 852649 h 930275"/>
              <a:gd name="connsiteX4" fmla="*/ 0 w 117475"/>
              <a:gd name="connsiteY4" fmla="*/ 73025 h 930275"/>
              <a:gd name="connsiteX0" fmla="*/ 0 w 153119"/>
              <a:gd name="connsiteY0" fmla="*/ 73025 h 972158"/>
              <a:gd name="connsiteX1" fmla="*/ 98425 w 153119"/>
              <a:gd name="connsiteY1" fmla="*/ 0 h 972158"/>
              <a:gd name="connsiteX2" fmla="*/ 153119 w 153119"/>
              <a:gd name="connsiteY2" fmla="*/ 972158 h 972158"/>
              <a:gd name="connsiteX3" fmla="*/ 23006 w 153119"/>
              <a:gd name="connsiteY3" fmla="*/ 852649 h 972158"/>
              <a:gd name="connsiteX4" fmla="*/ 0 w 153119"/>
              <a:gd name="connsiteY4" fmla="*/ 73025 h 97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19" h="972158">
                <a:moveTo>
                  <a:pt x="0" y="73025"/>
                </a:moveTo>
                <a:lnTo>
                  <a:pt x="98425" y="0"/>
                </a:lnTo>
                <a:lnTo>
                  <a:pt x="153119" y="972158"/>
                </a:lnTo>
                <a:lnTo>
                  <a:pt x="23006" y="852649"/>
                </a:lnTo>
                <a:lnTo>
                  <a:pt x="0" y="7302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691680" y="4378325"/>
            <a:ext cx="1118195" cy="736599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5400000">
            <a:off x="1893136" y="3919158"/>
            <a:ext cx="1800201" cy="589909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339752" y="4385232"/>
            <a:ext cx="460598" cy="723343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679575" y="4400550"/>
            <a:ext cx="330200" cy="773162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71"/>
          <p:cNvGrpSpPr/>
          <p:nvPr/>
        </p:nvGrpSpPr>
        <p:grpSpPr>
          <a:xfrm>
            <a:off x="413948" y="3356992"/>
            <a:ext cx="3690000" cy="2694073"/>
            <a:chOff x="413948" y="3356992"/>
            <a:chExt cx="3690000" cy="2694073"/>
          </a:xfrm>
        </p:grpSpPr>
        <p:cxnSp>
          <p:nvCxnSpPr>
            <p:cNvPr id="15" name="Straight Connector 14"/>
            <p:cNvCxnSpPr>
              <a:stCxn id="24" idx="7"/>
              <a:endCxn id="27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24" idx="5"/>
              <a:endCxn id="25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25" idx="0"/>
              <a:endCxn id="26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6" idx="6"/>
              <a:endCxn id="29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7" idx="5"/>
              <a:endCxn id="29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29" idx="0"/>
              <a:endCxn id="30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7" idx="6"/>
              <a:endCxn id="30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5" idx="6"/>
              <a:endCxn id="28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8" idx="6"/>
              <a:endCxn id="31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64062" y="394757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123728" y="44440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41" name="Straight Connector 40"/>
          <p:cNvCxnSpPr>
            <a:stCxn id="25" idx="0"/>
            <a:endCxn id="26" idx="4"/>
          </p:cNvCxnSpPr>
          <p:nvPr/>
        </p:nvCxnSpPr>
        <p:spPr>
          <a:xfrm rot="5400000" flipH="1" flipV="1">
            <a:off x="1403948" y="5286065"/>
            <a:ext cx="630000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24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התחל מפתרון ריק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𝐹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←∅</m:t>
                    </m:r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מיין את קשתות הגרף בסדר לא יורד לפי משקלן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𝑒</m:t>
                        </m:r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Times New Roman"/>
                  </a:rPr>
                  <a:t>לכל קשת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𝑒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𝐸</m:t>
                    </m:r>
                  </m:oMath>
                </a14:m>
                <a:r>
                  <a:rPr lang="he-IL" dirty="0">
                    <a:ea typeface="Times New Roman"/>
                  </a:rPr>
                  <a:t> בסדר זה</a:t>
                </a:r>
                <a:endParaRPr lang="en-US" dirty="0">
                  <a:ea typeface="Calibri"/>
                  <a:cs typeface="Arial"/>
                </a:endParaRPr>
              </a:p>
              <a:p>
                <a:pPr marL="457200" lvl="1" indent="0" algn="r">
                  <a:lnSpc>
                    <a:spcPct val="135000"/>
                  </a:lnSpc>
                  <a:buNone/>
                </a:pPr>
                <a:r>
                  <a:rPr lang="en-US" sz="1800" dirty="0" smtClean="0">
                    <a:ea typeface="Calibri"/>
                  </a:rPr>
                  <a:t>.3.1</a:t>
                </a:r>
                <a:r>
                  <a:rPr lang="he-IL" sz="1800" dirty="0" smtClean="0">
                    <a:ea typeface="Calibri"/>
                  </a:rPr>
                  <a:t>  אם </a:t>
                </a:r>
                <a:r>
                  <a:rPr lang="he-IL" sz="1800" dirty="0">
                    <a:ea typeface="Calibri"/>
                  </a:rPr>
                  <a:t>הקשת לא סוגרת מעגל בגרף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𝑉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𝐹</m:t>
                        </m:r>
                      </m:e>
                    </m:d>
                  </m:oMath>
                </a14:m>
                <a:r>
                  <a:rPr lang="he-IL" sz="1800" dirty="0">
                    <a:ea typeface="Times New Roman"/>
                  </a:rPr>
                  <a:t>, הוסף את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/>
                        <a:ea typeface="Times New Roman"/>
                        <a:cs typeface="Arial"/>
                      </a:rPr>
                      <m:t>𝑒</m:t>
                    </m:r>
                  </m:oMath>
                </a14:m>
                <a:r>
                  <a:rPr lang="he-IL" sz="1800" dirty="0">
                    <a:ea typeface="Times New Roman"/>
                  </a:rPr>
                  <a:t> ל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/>
                        <a:ea typeface="Times New Roman"/>
                        <a:cs typeface="Arial"/>
                      </a:rPr>
                      <m:t>𝐹</m:t>
                    </m:r>
                  </m:oMath>
                </a14:m>
                <a:r>
                  <a:rPr lang="he-IL" sz="1800" dirty="0" smtClean="0">
                    <a:effectLst/>
                    <a:latin typeface="Arial"/>
                    <a:ea typeface="Times New Roman"/>
                    <a:cs typeface="Arial"/>
                  </a:rPr>
                  <a:t> </a:t>
                </a:r>
                <a:r>
                  <a:rPr lang="he-IL" dirty="0" smtClean="0">
                    <a:ea typeface="Times New Roman"/>
                  </a:rPr>
                  <a:t>(</a:t>
                </a:r>
                <a:r>
                  <a:rPr lang="he-IL" dirty="0">
                    <a:solidFill>
                      <a:srgbClr val="0000CC"/>
                    </a:solidFill>
                    <a:ea typeface="Times New Roman"/>
                  </a:rPr>
                  <a:t>הכלל הכחול</a:t>
                </a:r>
                <a:r>
                  <a:rPr lang="he-IL" dirty="0" smtClean="0">
                    <a:ea typeface="Times New Roman"/>
                  </a:rPr>
                  <a:t>)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457200" lvl="1" indent="0">
                  <a:lnSpc>
                    <a:spcPct val="135000"/>
                  </a:lnSpc>
                  <a:buNone/>
                </a:pPr>
                <a:r>
                  <a:rPr lang="en-US" sz="1800" dirty="0" smtClean="0">
                    <a:ea typeface="Times New Roman"/>
                  </a:rPr>
                  <a:t>.3.2</a:t>
                </a:r>
                <a:r>
                  <a:rPr lang="he-IL" sz="1800" dirty="0" smtClean="0">
                    <a:ea typeface="Times New Roman"/>
                  </a:rPr>
                  <a:t>  אחרת</a:t>
                </a:r>
                <a:r>
                  <a:rPr lang="he-IL" sz="1800" dirty="0">
                    <a:ea typeface="Times New Roman"/>
                  </a:rPr>
                  <a:t>, אל תבצע דבר </a:t>
                </a:r>
                <a:r>
                  <a:rPr lang="he-IL" dirty="0">
                    <a:ea typeface="Times New Roman"/>
                  </a:rPr>
                  <a:t>(</a:t>
                </a:r>
                <a:r>
                  <a:rPr lang="he-IL" dirty="0">
                    <a:solidFill>
                      <a:srgbClr val="FF0000"/>
                    </a:solidFill>
                    <a:ea typeface="Times New Roman"/>
                  </a:rPr>
                  <a:t>הכלל האדום</a:t>
                </a:r>
                <a:r>
                  <a:rPr lang="he-IL" dirty="0" smtClean="0">
                    <a:ea typeface="Times New Roman"/>
                  </a:rPr>
                  <a:t>)</a:t>
                </a: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en-US" sz="18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Kruskal</a:t>
            </a:r>
            <a:endParaRPr lang="he-IL" dirty="0"/>
          </a:p>
        </p:txBody>
      </p:sp>
      <p:sp>
        <p:nvSpPr>
          <p:cNvPr id="4" name="Rounded Rectangle 3"/>
          <p:cNvSpPr/>
          <p:nvPr/>
        </p:nvSpPr>
        <p:spPr>
          <a:xfrm>
            <a:off x="2435799" y="5514976"/>
            <a:ext cx="1800201" cy="6667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 rot="8100000">
            <a:off x="96039" y="3885645"/>
            <a:ext cx="2192979" cy="641191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rot="2700000">
            <a:off x="81719" y="5005376"/>
            <a:ext cx="2133710" cy="60038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15925" y="4352925"/>
            <a:ext cx="733425" cy="688975"/>
          </a:xfrm>
          <a:custGeom>
            <a:avLst/>
            <a:gdLst>
              <a:gd name="connsiteX0" fmla="*/ 0 w 733425"/>
              <a:gd name="connsiteY0" fmla="*/ 187325 h 688975"/>
              <a:gd name="connsiteX1" fmla="*/ 184150 w 733425"/>
              <a:gd name="connsiteY1" fmla="*/ 0 h 688975"/>
              <a:gd name="connsiteX2" fmla="*/ 644525 w 733425"/>
              <a:gd name="connsiteY2" fmla="*/ 257175 h 688975"/>
              <a:gd name="connsiteX3" fmla="*/ 733425 w 733425"/>
              <a:gd name="connsiteY3" fmla="*/ 342900 h 688975"/>
              <a:gd name="connsiteX4" fmla="*/ 368300 w 733425"/>
              <a:gd name="connsiteY4" fmla="*/ 688975 h 688975"/>
              <a:gd name="connsiteX5" fmla="*/ 0 w 733425"/>
              <a:gd name="connsiteY5" fmla="*/ 187325 h 68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425" h="688975">
                <a:moveTo>
                  <a:pt x="0" y="187325"/>
                </a:moveTo>
                <a:lnTo>
                  <a:pt x="184150" y="0"/>
                </a:lnTo>
                <a:lnTo>
                  <a:pt x="644525" y="257175"/>
                </a:lnTo>
                <a:lnTo>
                  <a:pt x="733425" y="342900"/>
                </a:lnTo>
                <a:lnTo>
                  <a:pt x="368300" y="688975"/>
                </a:lnTo>
                <a:lnTo>
                  <a:pt x="0" y="18732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5400000">
            <a:off x="819991" y="4984764"/>
            <a:ext cx="1800201" cy="589909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365250" y="5111751"/>
            <a:ext cx="153119" cy="972158"/>
          </a:xfrm>
          <a:custGeom>
            <a:avLst/>
            <a:gdLst>
              <a:gd name="connsiteX0" fmla="*/ 0 w 117475"/>
              <a:gd name="connsiteY0" fmla="*/ 73025 h 930275"/>
              <a:gd name="connsiteX1" fmla="*/ 98425 w 117475"/>
              <a:gd name="connsiteY1" fmla="*/ 0 h 930275"/>
              <a:gd name="connsiteX2" fmla="*/ 117475 w 117475"/>
              <a:gd name="connsiteY2" fmla="*/ 930275 h 930275"/>
              <a:gd name="connsiteX3" fmla="*/ 15875 w 117475"/>
              <a:gd name="connsiteY3" fmla="*/ 822325 h 930275"/>
              <a:gd name="connsiteX4" fmla="*/ 0 w 117475"/>
              <a:gd name="connsiteY4" fmla="*/ 73025 h 930275"/>
              <a:gd name="connsiteX0" fmla="*/ 0 w 117475"/>
              <a:gd name="connsiteY0" fmla="*/ 73025 h 930275"/>
              <a:gd name="connsiteX1" fmla="*/ 98425 w 117475"/>
              <a:gd name="connsiteY1" fmla="*/ 0 h 930275"/>
              <a:gd name="connsiteX2" fmla="*/ 117475 w 117475"/>
              <a:gd name="connsiteY2" fmla="*/ 930275 h 930275"/>
              <a:gd name="connsiteX3" fmla="*/ 23006 w 117475"/>
              <a:gd name="connsiteY3" fmla="*/ 852649 h 930275"/>
              <a:gd name="connsiteX4" fmla="*/ 0 w 117475"/>
              <a:gd name="connsiteY4" fmla="*/ 73025 h 930275"/>
              <a:gd name="connsiteX0" fmla="*/ 0 w 153119"/>
              <a:gd name="connsiteY0" fmla="*/ 73025 h 972158"/>
              <a:gd name="connsiteX1" fmla="*/ 98425 w 153119"/>
              <a:gd name="connsiteY1" fmla="*/ 0 h 972158"/>
              <a:gd name="connsiteX2" fmla="*/ 153119 w 153119"/>
              <a:gd name="connsiteY2" fmla="*/ 972158 h 972158"/>
              <a:gd name="connsiteX3" fmla="*/ 23006 w 153119"/>
              <a:gd name="connsiteY3" fmla="*/ 852649 h 972158"/>
              <a:gd name="connsiteX4" fmla="*/ 0 w 153119"/>
              <a:gd name="connsiteY4" fmla="*/ 73025 h 97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19" h="972158">
                <a:moveTo>
                  <a:pt x="0" y="73025"/>
                </a:moveTo>
                <a:lnTo>
                  <a:pt x="98425" y="0"/>
                </a:lnTo>
                <a:lnTo>
                  <a:pt x="153119" y="972158"/>
                </a:lnTo>
                <a:lnTo>
                  <a:pt x="23006" y="852649"/>
                </a:lnTo>
                <a:lnTo>
                  <a:pt x="0" y="7302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691680" y="4378325"/>
            <a:ext cx="1118195" cy="736599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5400000">
            <a:off x="1893136" y="3919158"/>
            <a:ext cx="1800201" cy="589909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339752" y="4385232"/>
            <a:ext cx="460598" cy="723343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679575" y="4400550"/>
            <a:ext cx="330200" cy="773162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71"/>
          <p:cNvGrpSpPr/>
          <p:nvPr/>
        </p:nvGrpSpPr>
        <p:grpSpPr>
          <a:xfrm>
            <a:off x="413948" y="3356992"/>
            <a:ext cx="3690000" cy="2694073"/>
            <a:chOff x="413948" y="3356992"/>
            <a:chExt cx="3690000" cy="2694073"/>
          </a:xfrm>
        </p:grpSpPr>
        <p:cxnSp>
          <p:nvCxnSpPr>
            <p:cNvPr id="15" name="Straight Connector 14"/>
            <p:cNvCxnSpPr>
              <a:stCxn id="24" idx="7"/>
              <a:endCxn id="27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24" idx="5"/>
              <a:endCxn id="25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25" idx="0"/>
              <a:endCxn id="26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6" idx="6"/>
              <a:endCxn id="29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7" idx="5"/>
              <a:endCxn id="29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29" idx="0"/>
              <a:endCxn id="30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7" idx="6"/>
              <a:endCxn id="30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5" idx="6"/>
              <a:endCxn id="28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8" idx="6"/>
              <a:endCxn id="31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64062" y="394757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123728" y="44440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41" name="Straight Connector 40"/>
          <p:cNvCxnSpPr>
            <a:stCxn id="25" idx="0"/>
            <a:endCxn id="26" idx="4"/>
          </p:cNvCxnSpPr>
          <p:nvPr/>
        </p:nvCxnSpPr>
        <p:spPr>
          <a:xfrm rot="5400000" flipH="1" flipV="1">
            <a:off x="1403948" y="5286065"/>
            <a:ext cx="630000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24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התחל מפתרון ריק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𝐹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←∅</m:t>
                    </m:r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מיין את קשתות הגרף בסדר לא יורד לפי משקלן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𝑒</m:t>
                        </m:r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Times New Roman"/>
                  </a:rPr>
                  <a:t>לכל קשת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𝑒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𝐸</m:t>
                    </m:r>
                  </m:oMath>
                </a14:m>
                <a:r>
                  <a:rPr lang="he-IL" dirty="0">
                    <a:ea typeface="Times New Roman"/>
                  </a:rPr>
                  <a:t> בסדר זה</a:t>
                </a:r>
                <a:endParaRPr lang="en-US" dirty="0">
                  <a:ea typeface="Calibri"/>
                  <a:cs typeface="Arial"/>
                </a:endParaRPr>
              </a:p>
              <a:p>
                <a:pPr marL="457200" lvl="1" indent="0" algn="r">
                  <a:lnSpc>
                    <a:spcPct val="135000"/>
                  </a:lnSpc>
                  <a:buNone/>
                </a:pPr>
                <a:r>
                  <a:rPr lang="en-US" sz="1800" dirty="0" smtClean="0">
                    <a:ea typeface="Calibri"/>
                  </a:rPr>
                  <a:t>.3.1</a:t>
                </a:r>
                <a:r>
                  <a:rPr lang="he-IL" sz="1800" dirty="0" smtClean="0">
                    <a:ea typeface="Calibri"/>
                  </a:rPr>
                  <a:t>  אם </a:t>
                </a:r>
                <a:r>
                  <a:rPr lang="he-IL" sz="1800" dirty="0">
                    <a:ea typeface="Calibri"/>
                  </a:rPr>
                  <a:t>הקשת לא סוגרת מעגל בגרף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𝑉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𝐹</m:t>
                        </m:r>
                      </m:e>
                    </m:d>
                  </m:oMath>
                </a14:m>
                <a:r>
                  <a:rPr lang="he-IL" sz="1800" dirty="0">
                    <a:ea typeface="Times New Roman"/>
                  </a:rPr>
                  <a:t>, הוסף את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/>
                        <a:ea typeface="Times New Roman"/>
                        <a:cs typeface="Arial"/>
                      </a:rPr>
                      <m:t>𝑒</m:t>
                    </m:r>
                  </m:oMath>
                </a14:m>
                <a:r>
                  <a:rPr lang="he-IL" sz="1800" dirty="0">
                    <a:ea typeface="Times New Roman"/>
                  </a:rPr>
                  <a:t> ל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/>
                        <a:ea typeface="Times New Roman"/>
                        <a:cs typeface="Arial"/>
                      </a:rPr>
                      <m:t>𝐹</m:t>
                    </m:r>
                  </m:oMath>
                </a14:m>
                <a:r>
                  <a:rPr lang="he-IL" sz="1800" dirty="0" smtClean="0">
                    <a:effectLst/>
                    <a:latin typeface="Arial"/>
                    <a:ea typeface="Times New Roman"/>
                    <a:cs typeface="Arial"/>
                  </a:rPr>
                  <a:t> </a:t>
                </a:r>
                <a:r>
                  <a:rPr lang="he-IL" dirty="0" smtClean="0">
                    <a:ea typeface="Times New Roman"/>
                  </a:rPr>
                  <a:t>(</a:t>
                </a:r>
                <a:r>
                  <a:rPr lang="he-IL" dirty="0">
                    <a:solidFill>
                      <a:srgbClr val="0000CC"/>
                    </a:solidFill>
                    <a:ea typeface="Times New Roman"/>
                  </a:rPr>
                  <a:t>הכלל הכחול</a:t>
                </a:r>
                <a:r>
                  <a:rPr lang="he-IL" dirty="0" smtClean="0">
                    <a:ea typeface="Times New Roman"/>
                  </a:rPr>
                  <a:t>)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457200" lvl="1" indent="0">
                  <a:lnSpc>
                    <a:spcPct val="135000"/>
                  </a:lnSpc>
                  <a:buNone/>
                </a:pPr>
                <a:r>
                  <a:rPr lang="en-US" sz="1800" dirty="0" smtClean="0">
                    <a:ea typeface="Times New Roman"/>
                  </a:rPr>
                  <a:t>.3.2</a:t>
                </a:r>
                <a:r>
                  <a:rPr lang="he-IL" sz="1800" dirty="0" smtClean="0">
                    <a:ea typeface="Times New Roman"/>
                  </a:rPr>
                  <a:t>  אחרת</a:t>
                </a:r>
                <a:r>
                  <a:rPr lang="he-IL" sz="1800" dirty="0">
                    <a:ea typeface="Times New Roman"/>
                  </a:rPr>
                  <a:t>, אל תבצע דבר </a:t>
                </a:r>
                <a:r>
                  <a:rPr lang="he-IL" dirty="0">
                    <a:ea typeface="Times New Roman"/>
                  </a:rPr>
                  <a:t>(</a:t>
                </a:r>
                <a:r>
                  <a:rPr lang="he-IL" dirty="0">
                    <a:solidFill>
                      <a:srgbClr val="FF0000"/>
                    </a:solidFill>
                    <a:ea typeface="Times New Roman"/>
                  </a:rPr>
                  <a:t>הכלל האדום</a:t>
                </a:r>
                <a:r>
                  <a:rPr lang="he-IL" dirty="0" smtClean="0">
                    <a:ea typeface="Times New Roman"/>
                  </a:rPr>
                  <a:t>)</a:t>
                </a: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en-US" sz="18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Kruskal</a:t>
            </a:r>
            <a:endParaRPr lang="he-IL" dirty="0"/>
          </a:p>
        </p:txBody>
      </p:sp>
      <p:sp>
        <p:nvSpPr>
          <p:cNvPr id="4" name="Rounded Rectangle 3"/>
          <p:cNvSpPr/>
          <p:nvPr/>
        </p:nvSpPr>
        <p:spPr>
          <a:xfrm rot="8100000">
            <a:off x="96039" y="3885645"/>
            <a:ext cx="2192979" cy="641191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 rot="2700000">
            <a:off x="81719" y="5005376"/>
            <a:ext cx="2133710" cy="60038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15925" y="4352925"/>
            <a:ext cx="733425" cy="688975"/>
          </a:xfrm>
          <a:custGeom>
            <a:avLst/>
            <a:gdLst>
              <a:gd name="connsiteX0" fmla="*/ 0 w 733425"/>
              <a:gd name="connsiteY0" fmla="*/ 187325 h 688975"/>
              <a:gd name="connsiteX1" fmla="*/ 184150 w 733425"/>
              <a:gd name="connsiteY1" fmla="*/ 0 h 688975"/>
              <a:gd name="connsiteX2" fmla="*/ 644525 w 733425"/>
              <a:gd name="connsiteY2" fmla="*/ 257175 h 688975"/>
              <a:gd name="connsiteX3" fmla="*/ 733425 w 733425"/>
              <a:gd name="connsiteY3" fmla="*/ 342900 h 688975"/>
              <a:gd name="connsiteX4" fmla="*/ 368300 w 733425"/>
              <a:gd name="connsiteY4" fmla="*/ 688975 h 688975"/>
              <a:gd name="connsiteX5" fmla="*/ 0 w 733425"/>
              <a:gd name="connsiteY5" fmla="*/ 187325 h 68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425" h="688975">
                <a:moveTo>
                  <a:pt x="0" y="187325"/>
                </a:moveTo>
                <a:lnTo>
                  <a:pt x="184150" y="0"/>
                </a:lnTo>
                <a:lnTo>
                  <a:pt x="644525" y="257175"/>
                </a:lnTo>
                <a:lnTo>
                  <a:pt x="733425" y="342900"/>
                </a:lnTo>
                <a:lnTo>
                  <a:pt x="368300" y="688975"/>
                </a:lnTo>
                <a:lnTo>
                  <a:pt x="0" y="18732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5400000">
            <a:off x="819991" y="4984764"/>
            <a:ext cx="1800201" cy="589909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65250" y="5111751"/>
            <a:ext cx="153119" cy="972158"/>
          </a:xfrm>
          <a:custGeom>
            <a:avLst/>
            <a:gdLst>
              <a:gd name="connsiteX0" fmla="*/ 0 w 117475"/>
              <a:gd name="connsiteY0" fmla="*/ 73025 h 930275"/>
              <a:gd name="connsiteX1" fmla="*/ 98425 w 117475"/>
              <a:gd name="connsiteY1" fmla="*/ 0 h 930275"/>
              <a:gd name="connsiteX2" fmla="*/ 117475 w 117475"/>
              <a:gd name="connsiteY2" fmla="*/ 930275 h 930275"/>
              <a:gd name="connsiteX3" fmla="*/ 15875 w 117475"/>
              <a:gd name="connsiteY3" fmla="*/ 822325 h 930275"/>
              <a:gd name="connsiteX4" fmla="*/ 0 w 117475"/>
              <a:gd name="connsiteY4" fmla="*/ 73025 h 930275"/>
              <a:gd name="connsiteX0" fmla="*/ 0 w 117475"/>
              <a:gd name="connsiteY0" fmla="*/ 73025 h 930275"/>
              <a:gd name="connsiteX1" fmla="*/ 98425 w 117475"/>
              <a:gd name="connsiteY1" fmla="*/ 0 h 930275"/>
              <a:gd name="connsiteX2" fmla="*/ 117475 w 117475"/>
              <a:gd name="connsiteY2" fmla="*/ 930275 h 930275"/>
              <a:gd name="connsiteX3" fmla="*/ 23006 w 117475"/>
              <a:gd name="connsiteY3" fmla="*/ 852649 h 930275"/>
              <a:gd name="connsiteX4" fmla="*/ 0 w 117475"/>
              <a:gd name="connsiteY4" fmla="*/ 73025 h 930275"/>
              <a:gd name="connsiteX0" fmla="*/ 0 w 153119"/>
              <a:gd name="connsiteY0" fmla="*/ 73025 h 972158"/>
              <a:gd name="connsiteX1" fmla="*/ 98425 w 153119"/>
              <a:gd name="connsiteY1" fmla="*/ 0 h 972158"/>
              <a:gd name="connsiteX2" fmla="*/ 153119 w 153119"/>
              <a:gd name="connsiteY2" fmla="*/ 972158 h 972158"/>
              <a:gd name="connsiteX3" fmla="*/ 23006 w 153119"/>
              <a:gd name="connsiteY3" fmla="*/ 852649 h 972158"/>
              <a:gd name="connsiteX4" fmla="*/ 0 w 153119"/>
              <a:gd name="connsiteY4" fmla="*/ 73025 h 97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19" h="972158">
                <a:moveTo>
                  <a:pt x="0" y="73025"/>
                </a:moveTo>
                <a:lnTo>
                  <a:pt x="98425" y="0"/>
                </a:lnTo>
                <a:lnTo>
                  <a:pt x="153119" y="972158"/>
                </a:lnTo>
                <a:lnTo>
                  <a:pt x="23006" y="852649"/>
                </a:lnTo>
                <a:lnTo>
                  <a:pt x="0" y="7302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691680" y="4378325"/>
            <a:ext cx="1118195" cy="736599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5400000">
            <a:off x="1893136" y="3919158"/>
            <a:ext cx="1800201" cy="589909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339752" y="4385232"/>
            <a:ext cx="460598" cy="723343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679575" y="4400550"/>
            <a:ext cx="330200" cy="773162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435799" y="5514976"/>
            <a:ext cx="1800201" cy="6667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71"/>
          <p:cNvGrpSpPr/>
          <p:nvPr/>
        </p:nvGrpSpPr>
        <p:grpSpPr>
          <a:xfrm>
            <a:off x="413948" y="3356992"/>
            <a:ext cx="3690000" cy="2694073"/>
            <a:chOff x="413948" y="3356992"/>
            <a:chExt cx="3690000" cy="2694073"/>
          </a:xfrm>
        </p:grpSpPr>
        <p:cxnSp>
          <p:nvCxnSpPr>
            <p:cNvPr id="15" name="Straight Connector 14"/>
            <p:cNvCxnSpPr>
              <a:stCxn id="24" idx="7"/>
              <a:endCxn id="27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24" idx="5"/>
              <a:endCxn id="25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25" idx="0"/>
              <a:endCxn id="26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6" idx="6"/>
              <a:endCxn id="29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7" idx="5"/>
              <a:endCxn id="29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29" idx="0"/>
              <a:endCxn id="30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7" idx="6"/>
              <a:endCxn id="30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5" idx="6"/>
              <a:endCxn id="28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8" idx="6"/>
              <a:endCxn id="31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64062" y="394757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123728" y="44440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41" name="Straight Connector 40"/>
          <p:cNvCxnSpPr>
            <a:stCxn id="25" idx="0"/>
            <a:endCxn id="26" idx="4"/>
          </p:cNvCxnSpPr>
          <p:nvPr/>
        </p:nvCxnSpPr>
        <p:spPr>
          <a:xfrm rot="5400000" flipH="1" flipV="1">
            <a:off x="1403948" y="5286065"/>
            <a:ext cx="630000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24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התחל מפתרון ריק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𝐹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←∅</m:t>
                    </m:r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מיין את קשתות הגרף בסדר לא יורד לפי משקלן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𝑒</m:t>
                        </m:r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Times New Roman"/>
                  </a:rPr>
                  <a:t>לכל קשת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𝑒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𝐸</m:t>
                    </m:r>
                  </m:oMath>
                </a14:m>
                <a:r>
                  <a:rPr lang="he-IL" dirty="0">
                    <a:ea typeface="Times New Roman"/>
                  </a:rPr>
                  <a:t> בסדר זה</a:t>
                </a:r>
                <a:endParaRPr lang="en-US" dirty="0">
                  <a:ea typeface="Calibri"/>
                  <a:cs typeface="Arial"/>
                </a:endParaRPr>
              </a:p>
              <a:p>
                <a:pPr marL="457200" lvl="1" indent="0" algn="r">
                  <a:lnSpc>
                    <a:spcPct val="135000"/>
                  </a:lnSpc>
                  <a:buNone/>
                </a:pPr>
                <a:r>
                  <a:rPr lang="en-US" sz="1800" dirty="0" smtClean="0">
                    <a:ea typeface="Calibri"/>
                  </a:rPr>
                  <a:t>.3.1</a:t>
                </a:r>
                <a:r>
                  <a:rPr lang="he-IL" sz="1800" dirty="0" smtClean="0">
                    <a:ea typeface="Calibri"/>
                  </a:rPr>
                  <a:t>  אם </a:t>
                </a:r>
                <a:r>
                  <a:rPr lang="he-IL" sz="1800" dirty="0">
                    <a:ea typeface="Calibri"/>
                  </a:rPr>
                  <a:t>הקשת לא סוגרת מעגל בגרף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𝑉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𝐹</m:t>
                        </m:r>
                      </m:e>
                    </m:d>
                  </m:oMath>
                </a14:m>
                <a:r>
                  <a:rPr lang="he-IL" sz="1800" dirty="0">
                    <a:ea typeface="Times New Roman"/>
                  </a:rPr>
                  <a:t>, הוסף את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/>
                        <a:ea typeface="Times New Roman"/>
                        <a:cs typeface="Arial"/>
                      </a:rPr>
                      <m:t>𝑒</m:t>
                    </m:r>
                  </m:oMath>
                </a14:m>
                <a:r>
                  <a:rPr lang="he-IL" sz="1800" dirty="0">
                    <a:ea typeface="Times New Roman"/>
                  </a:rPr>
                  <a:t> ל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/>
                        <a:ea typeface="Times New Roman"/>
                        <a:cs typeface="Arial"/>
                      </a:rPr>
                      <m:t>𝐹</m:t>
                    </m:r>
                  </m:oMath>
                </a14:m>
                <a:r>
                  <a:rPr lang="he-IL" sz="1800" dirty="0" smtClean="0">
                    <a:effectLst/>
                    <a:latin typeface="Arial"/>
                    <a:ea typeface="Times New Roman"/>
                    <a:cs typeface="Arial"/>
                  </a:rPr>
                  <a:t> </a:t>
                </a:r>
                <a:r>
                  <a:rPr lang="he-IL" dirty="0" smtClean="0">
                    <a:ea typeface="Times New Roman"/>
                  </a:rPr>
                  <a:t>(</a:t>
                </a:r>
                <a:r>
                  <a:rPr lang="he-IL" dirty="0">
                    <a:solidFill>
                      <a:srgbClr val="0000CC"/>
                    </a:solidFill>
                    <a:ea typeface="Times New Roman"/>
                  </a:rPr>
                  <a:t>הכלל הכחול</a:t>
                </a:r>
                <a:r>
                  <a:rPr lang="he-IL" dirty="0" smtClean="0">
                    <a:ea typeface="Times New Roman"/>
                  </a:rPr>
                  <a:t>)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457200" lvl="1" indent="0">
                  <a:lnSpc>
                    <a:spcPct val="135000"/>
                  </a:lnSpc>
                  <a:buNone/>
                </a:pPr>
                <a:r>
                  <a:rPr lang="en-US" sz="1800" dirty="0" smtClean="0">
                    <a:ea typeface="Times New Roman"/>
                  </a:rPr>
                  <a:t>.3.2</a:t>
                </a:r>
                <a:r>
                  <a:rPr lang="he-IL" sz="1800" dirty="0" smtClean="0">
                    <a:ea typeface="Times New Roman"/>
                  </a:rPr>
                  <a:t>  אחרת</a:t>
                </a:r>
                <a:r>
                  <a:rPr lang="he-IL" sz="1800" dirty="0">
                    <a:ea typeface="Times New Roman"/>
                  </a:rPr>
                  <a:t>, אל תבצע דבר </a:t>
                </a:r>
                <a:r>
                  <a:rPr lang="he-IL" dirty="0">
                    <a:ea typeface="Times New Roman"/>
                  </a:rPr>
                  <a:t>(</a:t>
                </a:r>
                <a:r>
                  <a:rPr lang="he-IL" dirty="0">
                    <a:solidFill>
                      <a:srgbClr val="FF0000"/>
                    </a:solidFill>
                    <a:ea typeface="Times New Roman"/>
                  </a:rPr>
                  <a:t>הכלל האדום</a:t>
                </a:r>
                <a:r>
                  <a:rPr lang="he-IL" dirty="0" smtClean="0">
                    <a:ea typeface="Times New Roman"/>
                  </a:rPr>
                  <a:t>)</a:t>
                </a: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he-IL" sz="1800" dirty="0" smtClean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b="1" dirty="0">
                    <a:ea typeface="Calibri"/>
                  </a:rPr>
                  <a:t>סיבוכיות הזמן:</a:t>
                </a:r>
                <a:r>
                  <a:rPr lang="he-IL" dirty="0"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𝐸</m:t>
                        </m:r>
                        <m:func>
                          <m:funcPr>
                            <m:ctrlPr>
                              <a:rPr lang="en-US" i="1">
                                <a:latin typeface="Cambria Math"/>
                                <a:ea typeface="Calibri"/>
                                <a:cs typeface="Arial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libri"/>
                                <a:cs typeface="Arial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  <a:ea typeface="Calibri"/>
                                <a:cs typeface="Arial"/>
                              </a:rPr>
                              <m:t>𝑉</m:t>
                            </m:r>
                          </m:e>
                        </m:func>
                      </m:e>
                    </m:d>
                  </m:oMath>
                </a14:m>
                <a:endParaRPr lang="en-US" sz="1100" dirty="0">
                  <a:ea typeface="Calibri"/>
                  <a:cs typeface="Arial"/>
                </a:endParaRPr>
              </a:p>
              <a:p>
                <a:pPr marL="533400" lvl="0" indent="-342900" defTabSz="723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מיון הקשתות לוקח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𝑂</m:t>
                    </m:r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𝐸</m:t>
                        </m:r>
                        <m:func>
                          <m:funcPr>
                            <m:ctrlPr>
                              <a:rPr lang="en-US" sz="1600" i="1">
                                <a:solidFill>
                                  <a:srgbClr val="000099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000099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600" i="1">
                                <a:solidFill>
                                  <a:srgbClr val="000099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  <m:t>𝐸</m:t>
                            </m:r>
                          </m:e>
                        </m:func>
                      </m:e>
                    </m:d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𝑂</m:t>
                    </m:r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𝐸</m:t>
                        </m:r>
                        <m:func>
                          <m:funcPr>
                            <m:ctrlPr>
                              <a:rPr lang="en-US" sz="1600" i="1">
                                <a:solidFill>
                                  <a:srgbClr val="000099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000099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600" i="1">
                                <a:solidFill>
                                  <a:srgbClr val="000099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  <m:t>𝑉</m:t>
                            </m:r>
                          </m:e>
                        </m:func>
                      </m:e>
                    </m:d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600" dirty="0">
                  <a:ea typeface="Calibri"/>
                  <a:cs typeface="Arial"/>
                </a:endParaRPr>
              </a:p>
              <a:p>
                <a:pPr marL="533400" lvl="0" indent="-342900" defTabSz="723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שלב 3 לוקח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𝑂</m:t>
                    </m:r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𝐸</m:t>
                        </m:r>
                        <m:func>
                          <m:funcPr>
                            <m:ctrlPr>
                              <a:rPr lang="en-US" sz="1600" i="1">
                                <a:solidFill>
                                  <a:srgbClr val="000099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000099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solidFill>
                                      <a:srgbClr val="000099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rgbClr val="000099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∗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1600" i="1">
                                <a:solidFill>
                                  <a:srgbClr val="000099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  <m:t>𝑉</m:t>
                            </m:r>
                          </m:e>
                        </m:func>
                      </m:e>
                    </m:d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בעזרת </a:t>
                </a:r>
                <a:r>
                  <a:rPr lang="en-US" sz="1600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Union Find</a:t>
                </a: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600" dirty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en-US" sz="18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Kruskal</a:t>
            </a:r>
            <a:endParaRPr lang="he-IL" dirty="0"/>
          </a:p>
        </p:txBody>
      </p:sp>
      <p:sp>
        <p:nvSpPr>
          <p:cNvPr id="4" name="Rounded Rectangle 3"/>
          <p:cNvSpPr/>
          <p:nvPr/>
        </p:nvSpPr>
        <p:spPr>
          <a:xfrm rot="8100000">
            <a:off x="96039" y="3885645"/>
            <a:ext cx="2192979" cy="641191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 rot="2700000">
            <a:off x="81719" y="5005376"/>
            <a:ext cx="2133710" cy="60038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15925" y="4352925"/>
            <a:ext cx="733425" cy="688975"/>
          </a:xfrm>
          <a:custGeom>
            <a:avLst/>
            <a:gdLst>
              <a:gd name="connsiteX0" fmla="*/ 0 w 733425"/>
              <a:gd name="connsiteY0" fmla="*/ 187325 h 688975"/>
              <a:gd name="connsiteX1" fmla="*/ 184150 w 733425"/>
              <a:gd name="connsiteY1" fmla="*/ 0 h 688975"/>
              <a:gd name="connsiteX2" fmla="*/ 644525 w 733425"/>
              <a:gd name="connsiteY2" fmla="*/ 257175 h 688975"/>
              <a:gd name="connsiteX3" fmla="*/ 733425 w 733425"/>
              <a:gd name="connsiteY3" fmla="*/ 342900 h 688975"/>
              <a:gd name="connsiteX4" fmla="*/ 368300 w 733425"/>
              <a:gd name="connsiteY4" fmla="*/ 688975 h 688975"/>
              <a:gd name="connsiteX5" fmla="*/ 0 w 733425"/>
              <a:gd name="connsiteY5" fmla="*/ 187325 h 68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425" h="688975">
                <a:moveTo>
                  <a:pt x="0" y="187325"/>
                </a:moveTo>
                <a:lnTo>
                  <a:pt x="184150" y="0"/>
                </a:lnTo>
                <a:lnTo>
                  <a:pt x="644525" y="257175"/>
                </a:lnTo>
                <a:lnTo>
                  <a:pt x="733425" y="342900"/>
                </a:lnTo>
                <a:lnTo>
                  <a:pt x="368300" y="688975"/>
                </a:lnTo>
                <a:lnTo>
                  <a:pt x="0" y="18732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5400000">
            <a:off x="819991" y="4984764"/>
            <a:ext cx="1800201" cy="589909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65250" y="5111751"/>
            <a:ext cx="153119" cy="972158"/>
          </a:xfrm>
          <a:custGeom>
            <a:avLst/>
            <a:gdLst>
              <a:gd name="connsiteX0" fmla="*/ 0 w 117475"/>
              <a:gd name="connsiteY0" fmla="*/ 73025 h 930275"/>
              <a:gd name="connsiteX1" fmla="*/ 98425 w 117475"/>
              <a:gd name="connsiteY1" fmla="*/ 0 h 930275"/>
              <a:gd name="connsiteX2" fmla="*/ 117475 w 117475"/>
              <a:gd name="connsiteY2" fmla="*/ 930275 h 930275"/>
              <a:gd name="connsiteX3" fmla="*/ 15875 w 117475"/>
              <a:gd name="connsiteY3" fmla="*/ 822325 h 930275"/>
              <a:gd name="connsiteX4" fmla="*/ 0 w 117475"/>
              <a:gd name="connsiteY4" fmla="*/ 73025 h 930275"/>
              <a:gd name="connsiteX0" fmla="*/ 0 w 117475"/>
              <a:gd name="connsiteY0" fmla="*/ 73025 h 930275"/>
              <a:gd name="connsiteX1" fmla="*/ 98425 w 117475"/>
              <a:gd name="connsiteY1" fmla="*/ 0 h 930275"/>
              <a:gd name="connsiteX2" fmla="*/ 117475 w 117475"/>
              <a:gd name="connsiteY2" fmla="*/ 930275 h 930275"/>
              <a:gd name="connsiteX3" fmla="*/ 23006 w 117475"/>
              <a:gd name="connsiteY3" fmla="*/ 852649 h 930275"/>
              <a:gd name="connsiteX4" fmla="*/ 0 w 117475"/>
              <a:gd name="connsiteY4" fmla="*/ 73025 h 930275"/>
              <a:gd name="connsiteX0" fmla="*/ 0 w 153119"/>
              <a:gd name="connsiteY0" fmla="*/ 73025 h 972158"/>
              <a:gd name="connsiteX1" fmla="*/ 98425 w 153119"/>
              <a:gd name="connsiteY1" fmla="*/ 0 h 972158"/>
              <a:gd name="connsiteX2" fmla="*/ 153119 w 153119"/>
              <a:gd name="connsiteY2" fmla="*/ 972158 h 972158"/>
              <a:gd name="connsiteX3" fmla="*/ 23006 w 153119"/>
              <a:gd name="connsiteY3" fmla="*/ 852649 h 972158"/>
              <a:gd name="connsiteX4" fmla="*/ 0 w 153119"/>
              <a:gd name="connsiteY4" fmla="*/ 73025 h 97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19" h="972158">
                <a:moveTo>
                  <a:pt x="0" y="73025"/>
                </a:moveTo>
                <a:lnTo>
                  <a:pt x="98425" y="0"/>
                </a:lnTo>
                <a:lnTo>
                  <a:pt x="153119" y="972158"/>
                </a:lnTo>
                <a:lnTo>
                  <a:pt x="23006" y="852649"/>
                </a:lnTo>
                <a:lnTo>
                  <a:pt x="0" y="7302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691680" y="4378325"/>
            <a:ext cx="1118195" cy="736599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5400000">
            <a:off x="1893136" y="3919158"/>
            <a:ext cx="1800201" cy="589909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339752" y="4385232"/>
            <a:ext cx="460598" cy="723343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679575" y="4400550"/>
            <a:ext cx="330200" cy="773162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439653" y="5505450"/>
            <a:ext cx="2796348" cy="676275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348740" y="5364480"/>
            <a:ext cx="655320" cy="807720"/>
          </a:xfrm>
          <a:custGeom>
            <a:avLst/>
            <a:gdLst>
              <a:gd name="connsiteX0" fmla="*/ 655320 w 655320"/>
              <a:gd name="connsiteY0" fmla="*/ 0 h 807720"/>
              <a:gd name="connsiteX1" fmla="*/ 647700 w 655320"/>
              <a:gd name="connsiteY1" fmla="*/ 792480 h 807720"/>
              <a:gd name="connsiteX2" fmla="*/ 297180 w 655320"/>
              <a:gd name="connsiteY2" fmla="*/ 807720 h 807720"/>
              <a:gd name="connsiteX3" fmla="*/ 121920 w 655320"/>
              <a:gd name="connsiteY3" fmla="*/ 678180 h 807720"/>
              <a:gd name="connsiteX4" fmla="*/ 0 w 655320"/>
              <a:gd name="connsiteY4" fmla="*/ 464820 h 807720"/>
              <a:gd name="connsiteX5" fmla="*/ 83820 w 655320"/>
              <a:gd name="connsiteY5" fmla="*/ 99060 h 807720"/>
              <a:gd name="connsiteX6" fmla="*/ 655320 w 655320"/>
              <a:gd name="connsiteY6" fmla="*/ 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320" h="807720">
                <a:moveTo>
                  <a:pt x="655320" y="0"/>
                </a:moveTo>
                <a:lnTo>
                  <a:pt x="647700" y="792480"/>
                </a:lnTo>
                <a:lnTo>
                  <a:pt x="297180" y="807720"/>
                </a:lnTo>
                <a:lnTo>
                  <a:pt x="121920" y="678180"/>
                </a:lnTo>
                <a:lnTo>
                  <a:pt x="0" y="464820"/>
                </a:lnTo>
                <a:lnTo>
                  <a:pt x="83820" y="99060"/>
                </a:lnTo>
                <a:lnTo>
                  <a:pt x="65532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71"/>
          <p:cNvGrpSpPr/>
          <p:nvPr/>
        </p:nvGrpSpPr>
        <p:grpSpPr>
          <a:xfrm>
            <a:off x="413948" y="3356992"/>
            <a:ext cx="3690000" cy="2694073"/>
            <a:chOff x="413948" y="3356992"/>
            <a:chExt cx="3690000" cy="2694073"/>
          </a:xfrm>
        </p:grpSpPr>
        <p:cxnSp>
          <p:nvCxnSpPr>
            <p:cNvPr id="16" name="Straight Connector 15"/>
            <p:cNvCxnSpPr>
              <a:stCxn id="25" idx="7"/>
              <a:endCxn id="28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25" idx="5"/>
              <a:endCxn id="26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6" idx="0"/>
              <a:endCxn id="27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7" idx="6"/>
              <a:endCxn id="30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28" idx="5"/>
              <a:endCxn id="30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30" idx="0"/>
              <a:endCxn id="31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8" idx="6"/>
              <a:endCxn id="31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6" idx="6"/>
              <a:endCxn id="29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9" idx="6"/>
              <a:endCxn id="32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64062" y="394757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23728" y="44440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42" name="Straight Connector 41"/>
          <p:cNvCxnSpPr>
            <a:stCxn id="26" idx="0"/>
            <a:endCxn id="27" idx="4"/>
          </p:cNvCxnSpPr>
          <p:nvPr/>
        </p:nvCxnSpPr>
        <p:spPr>
          <a:xfrm rot="5400000" flipH="1" flipV="1">
            <a:off x="1403948" y="5286065"/>
            <a:ext cx="630000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249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התחל מצומת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𝑟</m:t>
                    </m:r>
                  </m:oMath>
                </a14:m>
                <a:r>
                  <a:rPr lang="he-IL" dirty="0">
                    <a:ea typeface="Times New Roman"/>
                  </a:rPr>
                  <a:t> כלשהו וקבע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𝑟</m:t>
                        </m:r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כל עוד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𝑇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≠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𝑉</m:t>
                    </m:r>
                  </m:oMath>
                </a14:m>
                <a:endParaRPr lang="en-US" dirty="0">
                  <a:ea typeface="Calibri"/>
                  <a:cs typeface="Arial"/>
                </a:endParaRPr>
              </a:p>
              <a:p>
                <a:pPr marL="457200" lvl="1" indent="0">
                  <a:lnSpc>
                    <a:spcPct val="114000"/>
                  </a:lnSpc>
                  <a:buNone/>
                </a:pPr>
                <a:r>
                  <a:rPr lang="en-US" sz="1800" dirty="0" smtClean="0">
                    <a:ea typeface="Calibri"/>
                  </a:rPr>
                  <a:t>.2.1</a:t>
                </a:r>
                <a:r>
                  <a:rPr lang="he-IL" sz="1800" dirty="0" smtClean="0">
                    <a:ea typeface="Calibri"/>
                  </a:rPr>
                  <a:t>  מצא </a:t>
                </a:r>
                <a:r>
                  <a:rPr lang="he-IL" sz="1800" dirty="0">
                    <a:ea typeface="Calibri"/>
                  </a:rPr>
                  <a:t>את הקשת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dirty="0">
                    <a:ea typeface="Times New Roman"/>
                  </a:rPr>
                  <a:t> הקלה ביותר היוצאת מ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</m:oMath>
                </a14:m>
                <a:r>
                  <a:rPr lang="he-IL" sz="1800" dirty="0">
                    <a:ea typeface="Times New Roman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/>
                        <a:ea typeface="Times New Roman"/>
                        <a:cs typeface="Arial"/>
                      </a:rPr>
                      <m:t>𝑢</m:t>
                    </m:r>
                    <m:r>
                      <a:rPr lang="en-US" sz="1800" i="1">
                        <a:effectLst/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sz="1800" i="1">
                        <a:effectLst/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</m:oMath>
                </a14:m>
                <a:r>
                  <a:rPr lang="he-IL" sz="1800" dirty="0">
                    <a:ea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  <m:r>
                      <a:rPr lang="en-US" sz="1800" i="1">
                        <a:effectLst/>
                        <a:latin typeface="Cambria Math"/>
                        <a:ea typeface="Times New Roman"/>
                        <a:cs typeface="Arial"/>
                      </a:rPr>
                      <m:t>∉</m:t>
                    </m:r>
                    <m:r>
                      <a:rPr lang="en-US" sz="1800" i="1">
                        <a:effectLst/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</m:oMath>
                </a14:m>
                <a:r>
                  <a:rPr lang="he-IL" sz="1800" dirty="0">
                    <a:ea typeface="Times New Roman"/>
                  </a:rPr>
                  <a:t>).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457200" lvl="1" indent="0">
                  <a:lnSpc>
                    <a:spcPct val="135000"/>
                  </a:lnSpc>
                  <a:buNone/>
                </a:pPr>
                <a:r>
                  <a:rPr lang="en-US" sz="1800" dirty="0" smtClean="0">
                    <a:ea typeface="Times New Roman"/>
                  </a:rPr>
                  <a:t>.2.2</a:t>
                </a:r>
                <a:r>
                  <a:rPr lang="he-IL" sz="1800" dirty="0" smtClean="0">
                    <a:ea typeface="Times New Roman"/>
                  </a:rPr>
                  <a:t>  בחר </a:t>
                </a:r>
                <a:r>
                  <a:rPr lang="he-IL" sz="1800" dirty="0">
                    <a:ea typeface="Times New Roman"/>
                  </a:rPr>
                  <a:t>את הקשת לעץ </a:t>
                </a:r>
                <a:r>
                  <a:rPr lang="he-IL" dirty="0">
                    <a:ea typeface="Times New Roman"/>
                  </a:rPr>
                  <a:t>(</a:t>
                </a:r>
                <a:r>
                  <a:rPr lang="he-IL" dirty="0">
                    <a:solidFill>
                      <a:srgbClr val="0000CC"/>
                    </a:solidFill>
                    <a:ea typeface="Times New Roman"/>
                  </a:rPr>
                  <a:t>הכלל הכחול</a:t>
                </a:r>
                <a:r>
                  <a:rPr lang="he-IL" dirty="0">
                    <a:ea typeface="Times New Roman"/>
                  </a:rPr>
                  <a:t>)</a:t>
                </a:r>
                <a:r>
                  <a:rPr lang="he-IL" sz="1800" dirty="0">
                    <a:ea typeface="Times New Roman"/>
                  </a:rPr>
                  <a:t>.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457200" lvl="1" indent="0">
                  <a:lnSpc>
                    <a:spcPct val="135000"/>
                  </a:lnSpc>
                  <a:buNone/>
                </a:pPr>
                <a:r>
                  <a:rPr lang="en-US" sz="1800" dirty="0" smtClean="0">
                    <a:solidFill>
                      <a:srgbClr val="7F7F7F"/>
                    </a:solidFill>
                    <a:ea typeface="Times New Roman"/>
                  </a:rPr>
                  <a:t>.2.3</a:t>
                </a:r>
                <a:r>
                  <a:rPr lang="he-IL" sz="1800" dirty="0" smtClean="0">
                    <a:solidFill>
                      <a:srgbClr val="7F7F7F"/>
                    </a:solidFill>
                    <a:ea typeface="Times New Roman"/>
                  </a:rPr>
                  <a:t>  (זרוק </a:t>
                </a:r>
                <a:r>
                  <a:rPr lang="he-IL" sz="1800" dirty="0">
                    <a:solidFill>
                      <a:srgbClr val="7F7F7F"/>
                    </a:solidFill>
                    <a:ea typeface="Times New Roman"/>
                  </a:rPr>
                  <a:t>את כל הקשתות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rgbClr val="7F7F7F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7F7F7F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𝑤</m:t>
                        </m:r>
                        <m:r>
                          <a:rPr lang="en-US" sz="1800" i="1">
                            <a:solidFill>
                              <a:srgbClr val="7F7F7F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,</m:t>
                        </m:r>
                        <m:r>
                          <a:rPr lang="en-US" sz="1800" i="1">
                            <a:solidFill>
                              <a:srgbClr val="7F7F7F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dirty="0">
                    <a:solidFill>
                      <a:srgbClr val="7F7F7F"/>
                    </a:solidFill>
                    <a:ea typeface="Times New Roman"/>
                  </a:rPr>
                  <a:t> עבור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F7F7F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𝑤</m:t>
                    </m:r>
                    <m:r>
                      <a:rPr lang="en-US" sz="1800" i="1">
                        <a:solidFill>
                          <a:srgbClr val="7F7F7F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sz="1800" i="1">
                        <a:solidFill>
                          <a:srgbClr val="7F7F7F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</m:oMath>
                </a14:m>
                <a:r>
                  <a:rPr lang="he-IL" sz="1800" dirty="0" smtClean="0">
                    <a:solidFill>
                      <a:srgbClr val="7F7F7F"/>
                    </a:solidFill>
                    <a:effectLst/>
                    <a:latin typeface="Arial"/>
                    <a:ea typeface="Times New Roman"/>
                    <a:cs typeface="Arial"/>
                  </a:rPr>
                  <a:t> </a:t>
                </a:r>
                <a:r>
                  <a:rPr lang="he-IL" dirty="0" smtClean="0">
                    <a:solidFill>
                      <a:srgbClr val="7F7F7F"/>
                    </a:solidFill>
                    <a:ea typeface="Times New Roman"/>
                  </a:rPr>
                  <a:t>(</a:t>
                </a:r>
                <a:r>
                  <a:rPr lang="he-IL" dirty="0">
                    <a:solidFill>
                      <a:srgbClr val="FF0000"/>
                    </a:solidFill>
                    <a:ea typeface="Times New Roman"/>
                  </a:rPr>
                  <a:t>הכלל האדום</a:t>
                </a:r>
                <a:r>
                  <a:rPr lang="he-IL" dirty="0" smtClean="0">
                    <a:solidFill>
                      <a:srgbClr val="7F7F7F"/>
                    </a:solidFill>
                    <a:ea typeface="Times New Roman"/>
                  </a:rPr>
                  <a:t>)</a:t>
                </a:r>
                <a:r>
                  <a:rPr lang="he-IL" sz="1800" dirty="0" smtClean="0">
                    <a:solidFill>
                      <a:srgbClr val="7F7F7F"/>
                    </a:solidFill>
                    <a:ea typeface="Times New Roman"/>
                  </a:rPr>
                  <a:t>)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en-US" sz="18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Prim</a:t>
            </a:r>
            <a:endParaRPr lang="he-IL" dirty="0"/>
          </a:p>
        </p:txBody>
      </p:sp>
      <p:grpSp>
        <p:nvGrpSpPr>
          <p:cNvPr id="4" name="Group 71"/>
          <p:cNvGrpSpPr/>
          <p:nvPr/>
        </p:nvGrpSpPr>
        <p:grpSpPr>
          <a:xfrm>
            <a:off x="413948" y="3356992"/>
            <a:ext cx="3690000" cy="2694073"/>
            <a:chOff x="413948" y="3356992"/>
            <a:chExt cx="3690000" cy="2694073"/>
          </a:xfrm>
        </p:grpSpPr>
        <p:cxnSp>
          <p:nvCxnSpPr>
            <p:cNvPr id="44" name="Straight Connector 43"/>
            <p:cNvCxnSpPr>
              <a:stCxn id="53" idx="7"/>
              <a:endCxn id="56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53" idx="5"/>
              <a:endCxn id="54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54" idx="0"/>
              <a:endCxn id="55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55" idx="6"/>
              <a:endCxn id="58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56" idx="5"/>
              <a:endCxn id="58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58" idx="0"/>
              <a:endCxn id="59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56" idx="6"/>
              <a:endCxn id="59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54" idx="6"/>
              <a:endCxn id="57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57" idx="6"/>
              <a:endCxn id="60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r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64062" y="394757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123728" y="44440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70" name="Straight Connector 69"/>
          <p:cNvCxnSpPr>
            <a:stCxn id="54" idx="0"/>
            <a:endCxn id="55" idx="4"/>
          </p:cNvCxnSpPr>
          <p:nvPr/>
        </p:nvCxnSpPr>
        <p:spPr>
          <a:xfrm rot="5400000" flipH="1" flipV="1">
            <a:off x="1403948" y="5286065"/>
            <a:ext cx="63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7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התחל מצומת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𝑟</m:t>
                    </m:r>
                  </m:oMath>
                </a14:m>
                <a:r>
                  <a:rPr lang="he-IL" dirty="0">
                    <a:ea typeface="Times New Roman"/>
                  </a:rPr>
                  <a:t> כלשהו וקבע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𝑟</m:t>
                        </m:r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כל עוד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𝑇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≠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𝑉</m:t>
                    </m:r>
                  </m:oMath>
                </a14:m>
                <a:endParaRPr lang="en-US" dirty="0">
                  <a:ea typeface="Calibri"/>
                  <a:cs typeface="Arial"/>
                </a:endParaRPr>
              </a:p>
              <a:p>
                <a:pPr marL="457200" lvl="1" indent="0">
                  <a:lnSpc>
                    <a:spcPct val="114000"/>
                  </a:lnSpc>
                  <a:buNone/>
                </a:pPr>
                <a:r>
                  <a:rPr lang="en-US" sz="1800" dirty="0">
                    <a:ea typeface="Calibri"/>
                  </a:rPr>
                  <a:t>.2.1</a:t>
                </a:r>
                <a:r>
                  <a:rPr lang="he-IL" sz="1800" dirty="0">
                    <a:ea typeface="Calibri"/>
                  </a:rPr>
                  <a:t>  מצא את הקשת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  <m:r>
                          <a:rPr lang="en-US" sz="1800" i="1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dirty="0">
                    <a:ea typeface="Times New Roman"/>
                  </a:rPr>
                  <a:t> הקלה ביותר היוצאת מ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</m:oMath>
                </a14:m>
                <a:r>
                  <a:rPr lang="he-IL" sz="1800" dirty="0">
                    <a:ea typeface="Times New Roman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𝑢</m:t>
                    </m:r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</m:oMath>
                </a14:m>
                <a:r>
                  <a:rPr lang="he-IL" sz="1800" dirty="0">
                    <a:ea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∉</m:t>
                    </m:r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</m:oMath>
                </a14:m>
                <a:r>
                  <a:rPr lang="he-IL" sz="1800" dirty="0">
                    <a:ea typeface="Times New Roman"/>
                  </a:rPr>
                  <a:t>).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457200" lvl="1" indent="0">
                  <a:lnSpc>
                    <a:spcPct val="135000"/>
                  </a:lnSpc>
                  <a:buNone/>
                </a:pPr>
                <a:r>
                  <a:rPr lang="en-US" sz="1800" dirty="0">
                    <a:ea typeface="Times New Roman"/>
                  </a:rPr>
                  <a:t>.2.2</a:t>
                </a:r>
                <a:r>
                  <a:rPr lang="he-IL" sz="1800" dirty="0">
                    <a:ea typeface="Times New Roman"/>
                  </a:rPr>
                  <a:t>  בחר את הקשת לעץ </a:t>
                </a:r>
                <a:r>
                  <a:rPr lang="he-IL" dirty="0">
                    <a:ea typeface="Times New Roman"/>
                  </a:rPr>
                  <a:t>(</a:t>
                </a:r>
                <a:r>
                  <a:rPr lang="he-IL" dirty="0">
                    <a:solidFill>
                      <a:srgbClr val="0000CC"/>
                    </a:solidFill>
                    <a:ea typeface="Times New Roman"/>
                  </a:rPr>
                  <a:t>הכלל הכחול</a:t>
                </a:r>
                <a:r>
                  <a:rPr lang="he-IL" dirty="0">
                    <a:ea typeface="Times New Roman"/>
                  </a:rPr>
                  <a:t>)</a:t>
                </a:r>
                <a:r>
                  <a:rPr lang="he-IL" sz="1800" dirty="0">
                    <a:ea typeface="Times New Roman"/>
                  </a:rPr>
                  <a:t>.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457200" lvl="1" indent="0">
                  <a:lnSpc>
                    <a:spcPct val="135000"/>
                  </a:lnSpc>
                  <a:buNone/>
                </a:pPr>
                <a:r>
                  <a:rPr lang="en-US" sz="1800" dirty="0">
                    <a:solidFill>
                      <a:srgbClr val="7F7F7F"/>
                    </a:solidFill>
                    <a:ea typeface="Times New Roman"/>
                  </a:rPr>
                  <a:t>.2.3</a:t>
                </a:r>
                <a:r>
                  <a:rPr lang="he-IL" sz="1800" dirty="0">
                    <a:solidFill>
                      <a:srgbClr val="7F7F7F"/>
                    </a:solidFill>
                    <a:ea typeface="Times New Roman"/>
                  </a:rPr>
                  <a:t>  (זרוק את כל הקשתות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rgbClr val="7F7F7F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7F7F7F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𝑤</m:t>
                        </m:r>
                        <m:r>
                          <a:rPr lang="en-US" sz="1800" i="1">
                            <a:solidFill>
                              <a:srgbClr val="7F7F7F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,</m:t>
                        </m:r>
                        <m:r>
                          <a:rPr lang="en-US" sz="1800" i="1">
                            <a:solidFill>
                              <a:srgbClr val="7F7F7F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dirty="0">
                    <a:solidFill>
                      <a:srgbClr val="7F7F7F"/>
                    </a:solidFill>
                    <a:ea typeface="Times New Roman"/>
                  </a:rPr>
                  <a:t> עבור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F7F7F"/>
                        </a:solidFill>
                        <a:latin typeface="Cambria Math"/>
                        <a:ea typeface="Times New Roman"/>
                        <a:cs typeface="Arial"/>
                      </a:rPr>
                      <m:t>𝑤</m:t>
                    </m:r>
                    <m:r>
                      <a:rPr lang="en-US" sz="1800" i="1">
                        <a:solidFill>
                          <a:srgbClr val="7F7F7F"/>
                        </a:solidFill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sz="1800" i="1">
                        <a:solidFill>
                          <a:srgbClr val="7F7F7F"/>
                        </a:solidFill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</m:oMath>
                </a14:m>
                <a:r>
                  <a:rPr lang="he-IL" sz="1800" dirty="0">
                    <a:solidFill>
                      <a:srgbClr val="7F7F7F"/>
                    </a:solidFill>
                    <a:latin typeface="Arial"/>
                    <a:ea typeface="Times New Roman"/>
                  </a:rPr>
                  <a:t> </a:t>
                </a:r>
                <a:r>
                  <a:rPr lang="he-IL" dirty="0">
                    <a:solidFill>
                      <a:srgbClr val="7F7F7F"/>
                    </a:solidFill>
                    <a:ea typeface="Times New Roman"/>
                  </a:rPr>
                  <a:t>(</a:t>
                </a:r>
                <a:r>
                  <a:rPr lang="he-IL" dirty="0">
                    <a:solidFill>
                      <a:srgbClr val="FF0000"/>
                    </a:solidFill>
                    <a:ea typeface="Times New Roman"/>
                  </a:rPr>
                  <a:t>הכלל האדום</a:t>
                </a:r>
                <a:r>
                  <a:rPr lang="he-IL" dirty="0">
                    <a:solidFill>
                      <a:srgbClr val="7F7F7F"/>
                    </a:solidFill>
                    <a:ea typeface="Times New Roman"/>
                  </a:rPr>
                  <a:t>)</a:t>
                </a:r>
                <a:r>
                  <a:rPr lang="he-IL" sz="1800" dirty="0">
                    <a:solidFill>
                      <a:srgbClr val="7F7F7F"/>
                    </a:solidFill>
                    <a:ea typeface="Times New Roman"/>
                  </a:rPr>
                  <a:t>)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en-US" sz="18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Prim</a:t>
            </a:r>
            <a:endParaRPr lang="he-IL" dirty="0"/>
          </a:p>
        </p:txBody>
      </p:sp>
      <p:sp>
        <p:nvSpPr>
          <p:cNvPr id="4" name="Oval 3"/>
          <p:cNvSpPr/>
          <p:nvPr/>
        </p:nvSpPr>
        <p:spPr>
          <a:xfrm>
            <a:off x="335600" y="4451173"/>
            <a:ext cx="612000" cy="612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71"/>
          <p:cNvGrpSpPr/>
          <p:nvPr/>
        </p:nvGrpSpPr>
        <p:grpSpPr>
          <a:xfrm>
            <a:off x="413948" y="3356992"/>
            <a:ext cx="3690000" cy="2694073"/>
            <a:chOff x="413948" y="3356992"/>
            <a:chExt cx="3690000" cy="2694073"/>
          </a:xfrm>
        </p:grpSpPr>
        <p:cxnSp>
          <p:nvCxnSpPr>
            <p:cNvPr id="6" name="Straight Connector 5"/>
            <p:cNvCxnSpPr>
              <a:stCxn id="15" idx="7"/>
              <a:endCxn id="18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5"/>
              <a:endCxn id="16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6" idx="0"/>
              <a:endCxn id="17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7" idx="6"/>
              <a:endCxn id="20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8" idx="5"/>
              <a:endCxn id="20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0" idx="0"/>
              <a:endCxn id="21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8" idx="6"/>
              <a:endCxn id="21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6" idx="6"/>
              <a:endCxn id="19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9" idx="6"/>
              <a:endCxn id="22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r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64062" y="394757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23728" y="44440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32" name="Straight Connector 31"/>
          <p:cNvCxnSpPr>
            <a:stCxn id="16" idx="0"/>
            <a:endCxn id="17" idx="4"/>
          </p:cNvCxnSpPr>
          <p:nvPr/>
        </p:nvCxnSpPr>
        <p:spPr>
          <a:xfrm rot="5400000" flipH="1" flipV="1">
            <a:off x="1403948" y="5286065"/>
            <a:ext cx="63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5" idx="7"/>
            <a:endCxn id="18" idx="3"/>
          </p:cNvCxnSpPr>
          <p:nvPr/>
        </p:nvCxnSpPr>
        <p:spPr>
          <a:xfrm rot="5400000" flipH="1" flipV="1">
            <a:off x="798047" y="3825164"/>
            <a:ext cx="761802" cy="76180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5"/>
            <a:endCxn id="16" idx="1"/>
          </p:cNvCxnSpPr>
          <p:nvPr/>
        </p:nvCxnSpPr>
        <p:spPr>
          <a:xfrm rot="16200000" flipH="1">
            <a:off x="798047" y="4905164"/>
            <a:ext cx="761802" cy="76180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124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התחל מצומת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𝑟</m:t>
                    </m:r>
                  </m:oMath>
                </a14:m>
                <a:r>
                  <a:rPr lang="he-IL" dirty="0">
                    <a:ea typeface="Times New Roman"/>
                  </a:rPr>
                  <a:t> כלשהו וקבע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𝑟</m:t>
                        </m:r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כל עוד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𝑇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≠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𝑉</m:t>
                    </m:r>
                  </m:oMath>
                </a14:m>
                <a:endParaRPr lang="en-US" dirty="0">
                  <a:ea typeface="Calibri"/>
                  <a:cs typeface="Arial"/>
                </a:endParaRPr>
              </a:p>
              <a:p>
                <a:pPr marL="457200" lvl="1" indent="0">
                  <a:lnSpc>
                    <a:spcPct val="114000"/>
                  </a:lnSpc>
                  <a:buNone/>
                </a:pPr>
                <a:r>
                  <a:rPr lang="en-US" sz="1800" dirty="0">
                    <a:ea typeface="Calibri"/>
                  </a:rPr>
                  <a:t>.2.1</a:t>
                </a:r>
                <a:r>
                  <a:rPr lang="he-IL" sz="1800" dirty="0">
                    <a:ea typeface="Calibri"/>
                  </a:rPr>
                  <a:t>  מצא את הקשת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  <m:r>
                          <a:rPr lang="en-US" sz="1800" i="1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dirty="0">
                    <a:ea typeface="Times New Roman"/>
                  </a:rPr>
                  <a:t> הקלה ביותר היוצאת מ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</m:oMath>
                </a14:m>
                <a:r>
                  <a:rPr lang="he-IL" sz="1800" dirty="0">
                    <a:ea typeface="Times New Roman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𝑢</m:t>
                    </m:r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</m:oMath>
                </a14:m>
                <a:r>
                  <a:rPr lang="he-IL" sz="1800" dirty="0">
                    <a:ea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∉</m:t>
                    </m:r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</m:oMath>
                </a14:m>
                <a:r>
                  <a:rPr lang="he-IL" sz="1800" dirty="0">
                    <a:ea typeface="Times New Roman"/>
                  </a:rPr>
                  <a:t>).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457200" lvl="1" indent="0">
                  <a:lnSpc>
                    <a:spcPct val="135000"/>
                  </a:lnSpc>
                  <a:buNone/>
                </a:pPr>
                <a:r>
                  <a:rPr lang="en-US" sz="1800" dirty="0">
                    <a:ea typeface="Times New Roman"/>
                  </a:rPr>
                  <a:t>.2.2</a:t>
                </a:r>
                <a:r>
                  <a:rPr lang="he-IL" sz="1800" dirty="0">
                    <a:ea typeface="Times New Roman"/>
                  </a:rPr>
                  <a:t>  בחר את הקשת לעץ </a:t>
                </a:r>
                <a:r>
                  <a:rPr lang="he-IL" dirty="0">
                    <a:ea typeface="Times New Roman"/>
                  </a:rPr>
                  <a:t>(</a:t>
                </a:r>
                <a:r>
                  <a:rPr lang="he-IL" dirty="0">
                    <a:solidFill>
                      <a:srgbClr val="0000CC"/>
                    </a:solidFill>
                    <a:ea typeface="Times New Roman"/>
                  </a:rPr>
                  <a:t>הכלל הכחול</a:t>
                </a:r>
                <a:r>
                  <a:rPr lang="he-IL" dirty="0">
                    <a:ea typeface="Times New Roman"/>
                  </a:rPr>
                  <a:t>)</a:t>
                </a:r>
                <a:r>
                  <a:rPr lang="he-IL" sz="1800" dirty="0">
                    <a:ea typeface="Times New Roman"/>
                  </a:rPr>
                  <a:t>.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457200" lvl="1" indent="0">
                  <a:lnSpc>
                    <a:spcPct val="135000"/>
                  </a:lnSpc>
                  <a:buNone/>
                </a:pPr>
                <a:r>
                  <a:rPr lang="en-US" sz="1800" dirty="0">
                    <a:solidFill>
                      <a:srgbClr val="7F7F7F"/>
                    </a:solidFill>
                    <a:ea typeface="Times New Roman"/>
                  </a:rPr>
                  <a:t>.2.3</a:t>
                </a:r>
                <a:r>
                  <a:rPr lang="he-IL" sz="1800" dirty="0">
                    <a:solidFill>
                      <a:srgbClr val="7F7F7F"/>
                    </a:solidFill>
                    <a:ea typeface="Times New Roman"/>
                  </a:rPr>
                  <a:t>  (זרוק את כל הקשתות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rgbClr val="7F7F7F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7F7F7F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𝑤</m:t>
                        </m:r>
                        <m:r>
                          <a:rPr lang="en-US" sz="1800" i="1">
                            <a:solidFill>
                              <a:srgbClr val="7F7F7F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,</m:t>
                        </m:r>
                        <m:r>
                          <a:rPr lang="en-US" sz="1800" i="1">
                            <a:solidFill>
                              <a:srgbClr val="7F7F7F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dirty="0">
                    <a:solidFill>
                      <a:srgbClr val="7F7F7F"/>
                    </a:solidFill>
                    <a:ea typeface="Times New Roman"/>
                  </a:rPr>
                  <a:t> עבור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F7F7F"/>
                        </a:solidFill>
                        <a:latin typeface="Cambria Math"/>
                        <a:ea typeface="Times New Roman"/>
                        <a:cs typeface="Arial"/>
                      </a:rPr>
                      <m:t>𝑤</m:t>
                    </m:r>
                    <m:r>
                      <a:rPr lang="en-US" sz="1800" i="1">
                        <a:solidFill>
                          <a:srgbClr val="7F7F7F"/>
                        </a:solidFill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sz="1800" i="1">
                        <a:solidFill>
                          <a:srgbClr val="7F7F7F"/>
                        </a:solidFill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</m:oMath>
                </a14:m>
                <a:r>
                  <a:rPr lang="he-IL" sz="1800" dirty="0">
                    <a:solidFill>
                      <a:srgbClr val="7F7F7F"/>
                    </a:solidFill>
                    <a:latin typeface="Arial"/>
                    <a:ea typeface="Times New Roman"/>
                  </a:rPr>
                  <a:t> </a:t>
                </a:r>
                <a:r>
                  <a:rPr lang="he-IL" dirty="0">
                    <a:solidFill>
                      <a:srgbClr val="7F7F7F"/>
                    </a:solidFill>
                    <a:ea typeface="Times New Roman"/>
                  </a:rPr>
                  <a:t>(</a:t>
                </a:r>
                <a:r>
                  <a:rPr lang="he-IL" dirty="0">
                    <a:solidFill>
                      <a:srgbClr val="FF0000"/>
                    </a:solidFill>
                    <a:ea typeface="Times New Roman"/>
                  </a:rPr>
                  <a:t>הכלל האדום</a:t>
                </a:r>
                <a:r>
                  <a:rPr lang="he-IL" dirty="0">
                    <a:solidFill>
                      <a:srgbClr val="7F7F7F"/>
                    </a:solidFill>
                    <a:ea typeface="Times New Roman"/>
                  </a:rPr>
                  <a:t>)</a:t>
                </a:r>
                <a:r>
                  <a:rPr lang="he-IL" sz="1800" dirty="0">
                    <a:solidFill>
                      <a:srgbClr val="7F7F7F"/>
                    </a:solidFill>
                    <a:ea typeface="Times New Roman"/>
                  </a:rPr>
                  <a:t>)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en-US" sz="18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Prim</a:t>
            </a:r>
            <a:endParaRPr lang="he-IL" dirty="0"/>
          </a:p>
        </p:txBody>
      </p:sp>
      <p:sp>
        <p:nvSpPr>
          <p:cNvPr id="32" name="Rounded Rectangle 31"/>
          <p:cNvSpPr/>
          <p:nvPr/>
        </p:nvSpPr>
        <p:spPr>
          <a:xfrm rot="8100000">
            <a:off x="96039" y="3885645"/>
            <a:ext cx="2192979" cy="641191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71"/>
          <p:cNvGrpSpPr/>
          <p:nvPr/>
        </p:nvGrpSpPr>
        <p:grpSpPr>
          <a:xfrm>
            <a:off x="413948" y="3356992"/>
            <a:ext cx="3690000" cy="2694073"/>
            <a:chOff x="413948" y="3356992"/>
            <a:chExt cx="3690000" cy="2694073"/>
          </a:xfrm>
        </p:grpSpPr>
        <p:cxnSp>
          <p:nvCxnSpPr>
            <p:cNvPr id="34" name="Straight Connector 33"/>
            <p:cNvCxnSpPr>
              <a:stCxn id="71" idx="7"/>
              <a:endCxn id="74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71" idx="5"/>
              <a:endCxn id="72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72" idx="0"/>
              <a:endCxn id="73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73" idx="6"/>
              <a:endCxn id="76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74" idx="5"/>
              <a:endCxn id="76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76" idx="0"/>
              <a:endCxn id="77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74" idx="6"/>
              <a:endCxn id="77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72" idx="6"/>
              <a:endCxn id="75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75" idx="6"/>
              <a:endCxn id="78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r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964062" y="394757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123728" y="44440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88" name="Straight Connector 87"/>
          <p:cNvCxnSpPr>
            <a:stCxn id="72" idx="0"/>
            <a:endCxn id="73" idx="4"/>
          </p:cNvCxnSpPr>
          <p:nvPr/>
        </p:nvCxnSpPr>
        <p:spPr>
          <a:xfrm rot="5400000" flipH="1" flipV="1">
            <a:off x="1403948" y="5286065"/>
            <a:ext cx="63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74" idx="6"/>
            <a:endCxn id="77" idx="2"/>
          </p:cNvCxnSpPr>
          <p:nvPr/>
        </p:nvCxnSpPr>
        <p:spPr>
          <a:xfrm>
            <a:off x="1943948" y="3666065"/>
            <a:ext cx="630000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74" idx="5"/>
            <a:endCxn id="76" idx="1"/>
          </p:cNvCxnSpPr>
          <p:nvPr/>
        </p:nvCxnSpPr>
        <p:spPr>
          <a:xfrm rot="16200000" flipH="1">
            <a:off x="1878047" y="3825164"/>
            <a:ext cx="761802" cy="76180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71" idx="5"/>
            <a:endCxn id="72" idx="1"/>
          </p:cNvCxnSpPr>
          <p:nvPr/>
        </p:nvCxnSpPr>
        <p:spPr>
          <a:xfrm rot="16200000" flipH="1">
            <a:off x="798047" y="4905164"/>
            <a:ext cx="761802" cy="76180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7095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התחל מצומת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𝑟</m:t>
                    </m:r>
                  </m:oMath>
                </a14:m>
                <a:r>
                  <a:rPr lang="he-IL" dirty="0">
                    <a:ea typeface="Times New Roman"/>
                  </a:rPr>
                  <a:t> כלשהו וקבע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𝑟</m:t>
                        </m:r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כל עוד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𝑇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≠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𝑉</m:t>
                    </m:r>
                  </m:oMath>
                </a14:m>
                <a:endParaRPr lang="en-US" dirty="0">
                  <a:ea typeface="Calibri"/>
                  <a:cs typeface="Arial"/>
                </a:endParaRPr>
              </a:p>
              <a:p>
                <a:pPr marL="457200" lvl="1" indent="0">
                  <a:lnSpc>
                    <a:spcPct val="114000"/>
                  </a:lnSpc>
                  <a:buNone/>
                </a:pPr>
                <a:r>
                  <a:rPr lang="en-US" sz="1800" dirty="0">
                    <a:ea typeface="Calibri"/>
                  </a:rPr>
                  <a:t>.2.1</a:t>
                </a:r>
                <a:r>
                  <a:rPr lang="he-IL" sz="1800" dirty="0">
                    <a:ea typeface="Calibri"/>
                  </a:rPr>
                  <a:t>  מצא את הקשת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  <m:r>
                          <a:rPr lang="en-US" sz="1800" i="1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dirty="0">
                    <a:ea typeface="Times New Roman"/>
                  </a:rPr>
                  <a:t> הקלה ביותר היוצאת מ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</m:oMath>
                </a14:m>
                <a:r>
                  <a:rPr lang="he-IL" sz="1800" dirty="0">
                    <a:ea typeface="Times New Roman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𝑢</m:t>
                    </m:r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</m:oMath>
                </a14:m>
                <a:r>
                  <a:rPr lang="he-IL" sz="1800" dirty="0">
                    <a:ea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∉</m:t>
                    </m:r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</m:oMath>
                </a14:m>
                <a:r>
                  <a:rPr lang="he-IL" sz="1800" dirty="0">
                    <a:ea typeface="Times New Roman"/>
                  </a:rPr>
                  <a:t>).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457200" lvl="1" indent="0">
                  <a:lnSpc>
                    <a:spcPct val="135000"/>
                  </a:lnSpc>
                  <a:buNone/>
                </a:pPr>
                <a:r>
                  <a:rPr lang="en-US" sz="1800" dirty="0">
                    <a:ea typeface="Times New Roman"/>
                  </a:rPr>
                  <a:t>.2.2</a:t>
                </a:r>
                <a:r>
                  <a:rPr lang="he-IL" sz="1800" dirty="0">
                    <a:ea typeface="Times New Roman"/>
                  </a:rPr>
                  <a:t>  בחר את הקשת לעץ </a:t>
                </a:r>
                <a:r>
                  <a:rPr lang="he-IL" dirty="0">
                    <a:ea typeface="Times New Roman"/>
                  </a:rPr>
                  <a:t>(</a:t>
                </a:r>
                <a:r>
                  <a:rPr lang="he-IL" dirty="0">
                    <a:solidFill>
                      <a:srgbClr val="0000CC"/>
                    </a:solidFill>
                    <a:ea typeface="Times New Roman"/>
                  </a:rPr>
                  <a:t>הכלל הכחול</a:t>
                </a:r>
                <a:r>
                  <a:rPr lang="he-IL" dirty="0">
                    <a:ea typeface="Times New Roman"/>
                  </a:rPr>
                  <a:t>)</a:t>
                </a:r>
                <a:r>
                  <a:rPr lang="he-IL" sz="1800" dirty="0">
                    <a:ea typeface="Times New Roman"/>
                  </a:rPr>
                  <a:t>.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457200" lvl="1" indent="0">
                  <a:lnSpc>
                    <a:spcPct val="135000"/>
                  </a:lnSpc>
                  <a:buNone/>
                </a:pPr>
                <a:r>
                  <a:rPr lang="en-US" sz="1800" dirty="0">
                    <a:solidFill>
                      <a:srgbClr val="7F7F7F"/>
                    </a:solidFill>
                    <a:ea typeface="Times New Roman"/>
                  </a:rPr>
                  <a:t>.2.3</a:t>
                </a:r>
                <a:r>
                  <a:rPr lang="he-IL" sz="1800" dirty="0">
                    <a:solidFill>
                      <a:srgbClr val="7F7F7F"/>
                    </a:solidFill>
                    <a:ea typeface="Times New Roman"/>
                  </a:rPr>
                  <a:t>  (זרוק את כל הקשתות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rgbClr val="7F7F7F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7F7F7F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𝑤</m:t>
                        </m:r>
                        <m:r>
                          <a:rPr lang="en-US" sz="1800" i="1">
                            <a:solidFill>
                              <a:srgbClr val="7F7F7F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,</m:t>
                        </m:r>
                        <m:r>
                          <a:rPr lang="en-US" sz="1800" i="1">
                            <a:solidFill>
                              <a:srgbClr val="7F7F7F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dirty="0">
                    <a:solidFill>
                      <a:srgbClr val="7F7F7F"/>
                    </a:solidFill>
                    <a:ea typeface="Times New Roman"/>
                  </a:rPr>
                  <a:t> עבור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F7F7F"/>
                        </a:solidFill>
                        <a:latin typeface="Cambria Math"/>
                        <a:ea typeface="Times New Roman"/>
                        <a:cs typeface="Arial"/>
                      </a:rPr>
                      <m:t>𝑤</m:t>
                    </m:r>
                    <m:r>
                      <a:rPr lang="en-US" sz="1800" i="1">
                        <a:solidFill>
                          <a:srgbClr val="7F7F7F"/>
                        </a:solidFill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sz="1800" i="1">
                        <a:solidFill>
                          <a:srgbClr val="7F7F7F"/>
                        </a:solidFill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</m:oMath>
                </a14:m>
                <a:r>
                  <a:rPr lang="he-IL" sz="1800" dirty="0">
                    <a:solidFill>
                      <a:srgbClr val="7F7F7F"/>
                    </a:solidFill>
                    <a:latin typeface="Arial"/>
                    <a:ea typeface="Times New Roman"/>
                  </a:rPr>
                  <a:t> </a:t>
                </a:r>
                <a:r>
                  <a:rPr lang="he-IL" dirty="0">
                    <a:solidFill>
                      <a:srgbClr val="7F7F7F"/>
                    </a:solidFill>
                    <a:ea typeface="Times New Roman"/>
                  </a:rPr>
                  <a:t>(</a:t>
                </a:r>
                <a:r>
                  <a:rPr lang="he-IL" dirty="0">
                    <a:solidFill>
                      <a:srgbClr val="FF0000"/>
                    </a:solidFill>
                    <a:ea typeface="Times New Roman"/>
                  </a:rPr>
                  <a:t>הכלל האדום</a:t>
                </a:r>
                <a:r>
                  <a:rPr lang="he-IL" dirty="0">
                    <a:solidFill>
                      <a:srgbClr val="7F7F7F"/>
                    </a:solidFill>
                    <a:ea typeface="Times New Roman"/>
                  </a:rPr>
                  <a:t>)</a:t>
                </a:r>
                <a:r>
                  <a:rPr lang="he-IL" sz="1800" dirty="0">
                    <a:solidFill>
                      <a:srgbClr val="7F7F7F"/>
                    </a:solidFill>
                    <a:ea typeface="Times New Roman"/>
                  </a:rPr>
                  <a:t>)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en-US" sz="18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Prim</a:t>
            </a:r>
            <a:endParaRPr lang="he-IL" dirty="0"/>
          </a:p>
        </p:txBody>
      </p:sp>
      <p:sp>
        <p:nvSpPr>
          <p:cNvPr id="4" name="Rounded Rectangle 3"/>
          <p:cNvSpPr/>
          <p:nvPr/>
        </p:nvSpPr>
        <p:spPr>
          <a:xfrm rot="8100000">
            <a:off x="96039" y="3885645"/>
            <a:ext cx="2192979" cy="641191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 rot="2700000">
            <a:off x="81719" y="5005376"/>
            <a:ext cx="2133710" cy="60038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15925" y="4352925"/>
            <a:ext cx="733425" cy="688975"/>
          </a:xfrm>
          <a:custGeom>
            <a:avLst/>
            <a:gdLst>
              <a:gd name="connsiteX0" fmla="*/ 0 w 733425"/>
              <a:gd name="connsiteY0" fmla="*/ 187325 h 688975"/>
              <a:gd name="connsiteX1" fmla="*/ 184150 w 733425"/>
              <a:gd name="connsiteY1" fmla="*/ 0 h 688975"/>
              <a:gd name="connsiteX2" fmla="*/ 644525 w 733425"/>
              <a:gd name="connsiteY2" fmla="*/ 257175 h 688975"/>
              <a:gd name="connsiteX3" fmla="*/ 733425 w 733425"/>
              <a:gd name="connsiteY3" fmla="*/ 342900 h 688975"/>
              <a:gd name="connsiteX4" fmla="*/ 368300 w 733425"/>
              <a:gd name="connsiteY4" fmla="*/ 688975 h 688975"/>
              <a:gd name="connsiteX5" fmla="*/ 0 w 733425"/>
              <a:gd name="connsiteY5" fmla="*/ 187325 h 68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425" h="688975">
                <a:moveTo>
                  <a:pt x="0" y="187325"/>
                </a:moveTo>
                <a:lnTo>
                  <a:pt x="184150" y="0"/>
                </a:lnTo>
                <a:lnTo>
                  <a:pt x="644525" y="257175"/>
                </a:lnTo>
                <a:lnTo>
                  <a:pt x="733425" y="342900"/>
                </a:lnTo>
                <a:lnTo>
                  <a:pt x="368300" y="688975"/>
                </a:lnTo>
                <a:lnTo>
                  <a:pt x="0" y="18732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71"/>
          <p:cNvGrpSpPr/>
          <p:nvPr/>
        </p:nvGrpSpPr>
        <p:grpSpPr>
          <a:xfrm>
            <a:off x="413948" y="3356992"/>
            <a:ext cx="3690000" cy="2694073"/>
            <a:chOff x="413948" y="3356992"/>
            <a:chExt cx="3690000" cy="2694073"/>
          </a:xfrm>
        </p:grpSpPr>
        <p:cxnSp>
          <p:nvCxnSpPr>
            <p:cNvPr id="8" name="Straight Connector 7"/>
            <p:cNvCxnSpPr>
              <a:stCxn id="17" idx="7"/>
              <a:endCxn id="20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7" idx="5"/>
              <a:endCxn id="18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8" idx="0"/>
              <a:endCxn id="19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9" idx="6"/>
              <a:endCxn id="22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0" idx="5"/>
              <a:endCxn id="22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2" idx="0"/>
              <a:endCxn id="23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0" idx="6"/>
              <a:endCxn id="23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8" idx="6"/>
              <a:endCxn id="21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21" idx="6"/>
              <a:endCxn id="24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r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64062" y="394757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23728" y="44440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34" name="Straight Connector 33"/>
          <p:cNvCxnSpPr>
            <a:stCxn id="18" idx="0"/>
            <a:endCxn id="19" idx="4"/>
          </p:cNvCxnSpPr>
          <p:nvPr/>
        </p:nvCxnSpPr>
        <p:spPr>
          <a:xfrm rot="5400000" flipH="1" flipV="1">
            <a:off x="1403948" y="5286065"/>
            <a:ext cx="63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0" idx="6"/>
            <a:endCxn id="23" idx="2"/>
          </p:cNvCxnSpPr>
          <p:nvPr/>
        </p:nvCxnSpPr>
        <p:spPr>
          <a:xfrm>
            <a:off x="1943948" y="3666065"/>
            <a:ext cx="630000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0" idx="5"/>
            <a:endCxn id="22" idx="1"/>
          </p:cNvCxnSpPr>
          <p:nvPr/>
        </p:nvCxnSpPr>
        <p:spPr>
          <a:xfrm rot="16200000" flipH="1">
            <a:off x="1878047" y="3825164"/>
            <a:ext cx="761802" cy="76180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8" idx="0"/>
            <a:endCxn id="19" idx="4"/>
          </p:cNvCxnSpPr>
          <p:nvPr/>
        </p:nvCxnSpPr>
        <p:spPr>
          <a:xfrm rot="5400000" flipH="1" flipV="1">
            <a:off x="1403948" y="5286065"/>
            <a:ext cx="630000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8" idx="6"/>
            <a:endCxn id="21" idx="2"/>
          </p:cNvCxnSpPr>
          <p:nvPr/>
        </p:nvCxnSpPr>
        <p:spPr>
          <a:xfrm>
            <a:off x="1943948" y="5826065"/>
            <a:ext cx="630000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124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BFS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Calibri"/>
                  </a:rPr>
                  <a:t>אלגוריתם </a:t>
                </a:r>
                <a:r>
                  <a:rPr lang="en-US" b="1" dirty="0">
                    <a:ea typeface="Calibri"/>
                    <a:cs typeface="Arial"/>
                  </a:rPr>
                  <a:t>Breadth First Search</a:t>
                </a:r>
                <a:r>
                  <a:rPr lang="he-IL" b="1" dirty="0">
                    <a:ea typeface="Calibri"/>
                  </a:rPr>
                  <a:t> (</a:t>
                </a:r>
                <a:r>
                  <a:rPr lang="en-US" b="1" dirty="0">
                    <a:ea typeface="Calibri"/>
                    <a:cs typeface="Arial"/>
                  </a:rPr>
                  <a:t>BFS</a:t>
                </a:r>
                <a:r>
                  <a:rPr lang="he-IL" b="1" dirty="0">
                    <a:ea typeface="Calibri"/>
                  </a:rPr>
                  <a:t>)</a:t>
                </a:r>
                <a:r>
                  <a:rPr lang="he-IL" dirty="0">
                    <a:ea typeface="Calibri"/>
                  </a:rPr>
                  <a:t> מקבל כקלט גרף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𝐺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𝑉</m:t>
                        </m:r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 (מכוון או לא מכוון)</a:t>
                </a:r>
                <a:endParaRPr lang="en-US" sz="11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וצומת מקור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𝑠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𝑉</m:t>
                    </m:r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sz="11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האלגוריתם מחשב עץ מכוון ששורשו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𝑠</m:t>
                    </m:r>
                  </m:oMath>
                </a14:m>
                <a:r>
                  <a:rPr lang="he-IL" dirty="0">
                    <a:ea typeface="Times New Roman"/>
                  </a:rPr>
                  <a:t>, הקרוי </a:t>
                </a:r>
                <a:r>
                  <a:rPr lang="he-IL" b="1" dirty="0">
                    <a:ea typeface="Times New Roman"/>
                  </a:rPr>
                  <a:t>עץ </a:t>
                </a:r>
                <a:r>
                  <a:rPr lang="en-US" b="1" dirty="0">
                    <a:ea typeface="Times New Roman"/>
                    <a:cs typeface="Arial"/>
                  </a:rPr>
                  <a:t>BFS</a:t>
                </a:r>
                <a:r>
                  <a:rPr lang="he-IL" dirty="0">
                    <a:ea typeface="Times New Roman"/>
                  </a:rPr>
                  <a:t>.</a:t>
                </a:r>
                <a:endParaRPr lang="en-US" sz="1100" dirty="0">
                  <a:ea typeface="Calibri"/>
                  <a:cs typeface="Arial"/>
                </a:endParaRPr>
              </a:p>
              <a:p>
                <a:pPr marL="617538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הצמתים בעץ הם הצמתים </a:t>
                </a:r>
                <a:r>
                  <a:rPr lang="he-IL" sz="1600" dirty="0" err="1">
                    <a:solidFill>
                      <a:srgbClr val="000099"/>
                    </a:solidFill>
                    <a:ea typeface="Times New Roman"/>
                  </a:rPr>
                  <a:t>הישיגים</a:t>
                </a: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מ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𝑠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100" dirty="0">
                  <a:ea typeface="Calibri"/>
                  <a:cs typeface="Arial"/>
                </a:endParaRPr>
              </a:p>
              <a:p>
                <a:pPr marL="617538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לכל צומת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בעץ, המסלול (היחיד) מ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𝑠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ל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בעץ זה הוא מסלול קצר ביותר מ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𝑠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ל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100" dirty="0">
                  <a:ea typeface="Calibri"/>
                  <a:cs typeface="Arial"/>
                </a:endParaRPr>
              </a:p>
              <a:p>
                <a:pPr marL="617538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אלגוריתם </a:t>
                </a:r>
                <a:r>
                  <a:rPr lang="en-US" sz="1600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BFS</a:t>
                </a: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מחשב לכל צומת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את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- אורך המסלול הקצר ביותר מ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𝑠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ל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.</a:t>
                </a:r>
                <a:r>
                  <a:rPr lang="en-US" sz="1100" dirty="0" smtClean="0">
                    <a:ea typeface="Times New Roman"/>
                    <a:cs typeface="Arial"/>
                  </a:rPr>
                  <a:t/>
                </a:r>
                <a:br>
                  <a:rPr lang="en-US" sz="1100" dirty="0" smtClean="0">
                    <a:ea typeface="Times New Roman"/>
                    <a:cs typeface="Arial"/>
                  </a:rPr>
                </a:b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במידה </a:t>
                </a: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ואין מסלול מ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𝑠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ל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,</a:t>
                </a: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נסמן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=∞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100" dirty="0">
                  <a:ea typeface="Calibri"/>
                  <a:cs typeface="Arial"/>
                </a:endParaRPr>
              </a:p>
              <a:p>
                <a:pPr algn="r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261659" y="6500813"/>
            <a:ext cx="620683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he-IL" sz="1000" dirty="0" smtClean="0">
                <a:solidFill>
                  <a:schemeClr val="bg1">
                    <a:lumMod val="50000"/>
                  </a:schemeClr>
                </a:solidFill>
              </a:rPr>
              <a:t>יונתן יניב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68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התחל מצומת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𝑟</m:t>
                    </m:r>
                  </m:oMath>
                </a14:m>
                <a:r>
                  <a:rPr lang="he-IL" dirty="0">
                    <a:ea typeface="Times New Roman"/>
                  </a:rPr>
                  <a:t> כלשהו וקבע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𝑟</m:t>
                        </m:r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כל עוד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𝑇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≠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𝑉</m:t>
                    </m:r>
                  </m:oMath>
                </a14:m>
                <a:endParaRPr lang="en-US" dirty="0">
                  <a:ea typeface="Calibri"/>
                  <a:cs typeface="Arial"/>
                </a:endParaRPr>
              </a:p>
              <a:p>
                <a:pPr marL="457200" lvl="1" indent="0">
                  <a:lnSpc>
                    <a:spcPct val="114000"/>
                  </a:lnSpc>
                  <a:buNone/>
                </a:pPr>
                <a:r>
                  <a:rPr lang="en-US" sz="1800" dirty="0">
                    <a:ea typeface="Calibri"/>
                  </a:rPr>
                  <a:t>.2.1</a:t>
                </a:r>
                <a:r>
                  <a:rPr lang="he-IL" sz="1800" dirty="0">
                    <a:ea typeface="Calibri"/>
                  </a:rPr>
                  <a:t>  מצא את הקשת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  <m:r>
                          <a:rPr lang="en-US" sz="1800" i="1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dirty="0">
                    <a:ea typeface="Times New Roman"/>
                  </a:rPr>
                  <a:t> הקלה ביותר היוצאת מ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</m:oMath>
                </a14:m>
                <a:r>
                  <a:rPr lang="he-IL" sz="1800" dirty="0">
                    <a:ea typeface="Times New Roman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𝑢</m:t>
                    </m:r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</m:oMath>
                </a14:m>
                <a:r>
                  <a:rPr lang="he-IL" sz="1800" dirty="0">
                    <a:ea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∉</m:t>
                    </m:r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</m:oMath>
                </a14:m>
                <a:r>
                  <a:rPr lang="he-IL" sz="1800" dirty="0">
                    <a:ea typeface="Times New Roman"/>
                  </a:rPr>
                  <a:t>).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457200" lvl="1" indent="0">
                  <a:lnSpc>
                    <a:spcPct val="135000"/>
                  </a:lnSpc>
                  <a:buNone/>
                </a:pPr>
                <a:r>
                  <a:rPr lang="en-US" sz="1800" dirty="0">
                    <a:ea typeface="Times New Roman"/>
                  </a:rPr>
                  <a:t>.2.2</a:t>
                </a:r>
                <a:r>
                  <a:rPr lang="he-IL" sz="1800" dirty="0">
                    <a:ea typeface="Times New Roman"/>
                  </a:rPr>
                  <a:t>  בחר את הקשת לעץ </a:t>
                </a:r>
                <a:r>
                  <a:rPr lang="he-IL" dirty="0">
                    <a:ea typeface="Times New Roman"/>
                  </a:rPr>
                  <a:t>(</a:t>
                </a:r>
                <a:r>
                  <a:rPr lang="he-IL" dirty="0">
                    <a:solidFill>
                      <a:srgbClr val="0000CC"/>
                    </a:solidFill>
                    <a:ea typeface="Times New Roman"/>
                  </a:rPr>
                  <a:t>הכלל הכחול</a:t>
                </a:r>
                <a:r>
                  <a:rPr lang="he-IL" dirty="0">
                    <a:ea typeface="Times New Roman"/>
                  </a:rPr>
                  <a:t>)</a:t>
                </a:r>
                <a:r>
                  <a:rPr lang="he-IL" sz="1800" dirty="0">
                    <a:ea typeface="Times New Roman"/>
                  </a:rPr>
                  <a:t>.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457200" lvl="1" indent="0">
                  <a:lnSpc>
                    <a:spcPct val="135000"/>
                  </a:lnSpc>
                  <a:buNone/>
                </a:pPr>
                <a:r>
                  <a:rPr lang="en-US" sz="1800" dirty="0">
                    <a:solidFill>
                      <a:srgbClr val="7F7F7F"/>
                    </a:solidFill>
                    <a:ea typeface="Times New Roman"/>
                  </a:rPr>
                  <a:t>.2.3</a:t>
                </a:r>
                <a:r>
                  <a:rPr lang="he-IL" sz="1800" dirty="0">
                    <a:solidFill>
                      <a:srgbClr val="7F7F7F"/>
                    </a:solidFill>
                    <a:ea typeface="Times New Roman"/>
                  </a:rPr>
                  <a:t>  (זרוק את כל הקשתות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rgbClr val="7F7F7F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7F7F7F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𝑤</m:t>
                        </m:r>
                        <m:r>
                          <a:rPr lang="en-US" sz="1800" i="1">
                            <a:solidFill>
                              <a:srgbClr val="7F7F7F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,</m:t>
                        </m:r>
                        <m:r>
                          <a:rPr lang="en-US" sz="1800" i="1">
                            <a:solidFill>
                              <a:srgbClr val="7F7F7F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dirty="0">
                    <a:solidFill>
                      <a:srgbClr val="7F7F7F"/>
                    </a:solidFill>
                    <a:ea typeface="Times New Roman"/>
                  </a:rPr>
                  <a:t> עבור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F7F7F"/>
                        </a:solidFill>
                        <a:latin typeface="Cambria Math"/>
                        <a:ea typeface="Times New Roman"/>
                        <a:cs typeface="Arial"/>
                      </a:rPr>
                      <m:t>𝑤</m:t>
                    </m:r>
                    <m:r>
                      <a:rPr lang="en-US" sz="1800" i="1">
                        <a:solidFill>
                          <a:srgbClr val="7F7F7F"/>
                        </a:solidFill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sz="1800" i="1">
                        <a:solidFill>
                          <a:srgbClr val="7F7F7F"/>
                        </a:solidFill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</m:oMath>
                </a14:m>
                <a:r>
                  <a:rPr lang="he-IL" sz="1800" dirty="0">
                    <a:solidFill>
                      <a:srgbClr val="7F7F7F"/>
                    </a:solidFill>
                    <a:latin typeface="Arial"/>
                    <a:ea typeface="Times New Roman"/>
                  </a:rPr>
                  <a:t> </a:t>
                </a:r>
                <a:r>
                  <a:rPr lang="he-IL" dirty="0">
                    <a:solidFill>
                      <a:srgbClr val="7F7F7F"/>
                    </a:solidFill>
                    <a:ea typeface="Times New Roman"/>
                  </a:rPr>
                  <a:t>(</a:t>
                </a:r>
                <a:r>
                  <a:rPr lang="he-IL" dirty="0">
                    <a:solidFill>
                      <a:srgbClr val="FF0000"/>
                    </a:solidFill>
                    <a:ea typeface="Times New Roman"/>
                  </a:rPr>
                  <a:t>הכלל האדום</a:t>
                </a:r>
                <a:r>
                  <a:rPr lang="he-IL" dirty="0">
                    <a:solidFill>
                      <a:srgbClr val="7F7F7F"/>
                    </a:solidFill>
                    <a:ea typeface="Times New Roman"/>
                  </a:rPr>
                  <a:t>)</a:t>
                </a:r>
                <a:r>
                  <a:rPr lang="he-IL" sz="1800" dirty="0">
                    <a:solidFill>
                      <a:srgbClr val="7F7F7F"/>
                    </a:solidFill>
                    <a:ea typeface="Times New Roman"/>
                  </a:rPr>
                  <a:t>)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en-US" sz="18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Prim</a:t>
            </a:r>
            <a:endParaRPr lang="he-IL" dirty="0"/>
          </a:p>
        </p:txBody>
      </p:sp>
      <p:sp>
        <p:nvSpPr>
          <p:cNvPr id="4" name="Rounded Rectangle 3"/>
          <p:cNvSpPr/>
          <p:nvPr/>
        </p:nvSpPr>
        <p:spPr>
          <a:xfrm rot="8100000">
            <a:off x="96039" y="3885645"/>
            <a:ext cx="2192979" cy="641191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 rot="2700000">
            <a:off x="81719" y="5005376"/>
            <a:ext cx="2133710" cy="60038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rot="5400000">
            <a:off x="321407" y="4437478"/>
            <a:ext cx="2846067" cy="638615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39800" y="3422650"/>
            <a:ext cx="590550" cy="1822450"/>
          </a:xfrm>
          <a:custGeom>
            <a:avLst/>
            <a:gdLst>
              <a:gd name="connsiteX0" fmla="*/ 368300 w 590550"/>
              <a:gd name="connsiteY0" fmla="*/ 234950 h 1822450"/>
              <a:gd name="connsiteX1" fmla="*/ 590550 w 590550"/>
              <a:gd name="connsiteY1" fmla="*/ 0 h 1822450"/>
              <a:gd name="connsiteX2" fmla="*/ 590550 w 590550"/>
              <a:gd name="connsiteY2" fmla="*/ 1822450 h 1822450"/>
              <a:gd name="connsiteX3" fmla="*/ 196850 w 590550"/>
              <a:gd name="connsiteY3" fmla="*/ 1689100 h 1822450"/>
              <a:gd name="connsiteX4" fmla="*/ 0 w 590550"/>
              <a:gd name="connsiteY4" fmla="*/ 1028700 h 1822450"/>
              <a:gd name="connsiteX5" fmla="*/ 323850 w 590550"/>
              <a:gd name="connsiteY5" fmla="*/ 3048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0550" h="1822450">
                <a:moveTo>
                  <a:pt x="368300" y="234950"/>
                </a:moveTo>
                <a:lnTo>
                  <a:pt x="590550" y="0"/>
                </a:lnTo>
                <a:lnTo>
                  <a:pt x="590550" y="1822450"/>
                </a:lnTo>
                <a:lnTo>
                  <a:pt x="196850" y="1689100"/>
                </a:lnTo>
                <a:lnTo>
                  <a:pt x="0" y="1028700"/>
                </a:lnTo>
                <a:lnTo>
                  <a:pt x="323850" y="304800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365250" y="5111751"/>
            <a:ext cx="153119" cy="972158"/>
          </a:xfrm>
          <a:custGeom>
            <a:avLst/>
            <a:gdLst>
              <a:gd name="connsiteX0" fmla="*/ 0 w 117475"/>
              <a:gd name="connsiteY0" fmla="*/ 73025 h 930275"/>
              <a:gd name="connsiteX1" fmla="*/ 98425 w 117475"/>
              <a:gd name="connsiteY1" fmla="*/ 0 h 930275"/>
              <a:gd name="connsiteX2" fmla="*/ 117475 w 117475"/>
              <a:gd name="connsiteY2" fmla="*/ 930275 h 930275"/>
              <a:gd name="connsiteX3" fmla="*/ 15875 w 117475"/>
              <a:gd name="connsiteY3" fmla="*/ 822325 h 930275"/>
              <a:gd name="connsiteX4" fmla="*/ 0 w 117475"/>
              <a:gd name="connsiteY4" fmla="*/ 73025 h 930275"/>
              <a:gd name="connsiteX0" fmla="*/ 0 w 117475"/>
              <a:gd name="connsiteY0" fmla="*/ 73025 h 930275"/>
              <a:gd name="connsiteX1" fmla="*/ 98425 w 117475"/>
              <a:gd name="connsiteY1" fmla="*/ 0 h 930275"/>
              <a:gd name="connsiteX2" fmla="*/ 117475 w 117475"/>
              <a:gd name="connsiteY2" fmla="*/ 930275 h 930275"/>
              <a:gd name="connsiteX3" fmla="*/ 23006 w 117475"/>
              <a:gd name="connsiteY3" fmla="*/ 852649 h 930275"/>
              <a:gd name="connsiteX4" fmla="*/ 0 w 117475"/>
              <a:gd name="connsiteY4" fmla="*/ 73025 h 930275"/>
              <a:gd name="connsiteX0" fmla="*/ 0 w 153119"/>
              <a:gd name="connsiteY0" fmla="*/ 73025 h 972158"/>
              <a:gd name="connsiteX1" fmla="*/ 98425 w 153119"/>
              <a:gd name="connsiteY1" fmla="*/ 0 h 972158"/>
              <a:gd name="connsiteX2" fmla="*/ 153119 w 153119"/>
              <a:gd name="connsiteY2" fmla="*/ 972158 h 972158"/>
              <a:gd name="connsiteX3" fmla="*/ 23006 w 153119"/>
              <a:gd name="connsiteY3" fmla="*/ 852649 h 972158"/>
              <a:gd name="connsiteX4" fmla="*/ 0 w 153119"/>
              <a:gd name="connsiteY4" fmla="*/ 73025 h 97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19" h="972158">
                <a:moveTo>
                  <a:pt x="0" y="73025"/>
                </a:moveTo>
                <a:lnTo>
                  <a:pt x="98425" y="0"/>
                </a:lnTo>
                <a:lnTo>
                  <a:pt x="153119" y="972158"/>
                </a:lnTo>
                <a:lnTo>
                  <a:pt x="23006" y="852649"/>
                </a:lnTo>
                <a:lnTo>
                  <a:pt x="0" y="7302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15925" y="4352925"/>
            <a:ext cx="733425" cy="688975"/>
          </a:xfrm>
          <a:custGeom>
            <a:avLst/>
            <a:gdLst>
              <a:gd name="connsiteX0" fmla="*/ 0 w 733425"/>
              <a:gd name="connsiteY0" fmla="*/ 187325 h 688975"/>
              <a:gd name="connsiteX1" fmla="*/ 184150 w 733425"/>
              <a:gd name="connsiteY1" fmla="*/ 0 h 688975"/>
              <a:gd name="connsiteX2" fmla="*/ 644525 w 733425"/>
              <a:gd name="connsiteY2" fmla="*/ 257175 h 688975"/>
              <a:gd name="connsiteX3" fmla="*/ 733425 w 733425"/>
              <a:gd name="connsiteY3" fmla="*/ 342900 h 688975"/>
              <a:gd name="connsiteX4" fmla="*/ 368300 w 733425"/>
              <a:gd name="connsiteY4" fmla="*/ 688975 h 688975"/>
              <a:gd name="connsiteX5" fmla="*/ 0 w 733425"/>
              <a:gd name="connsiteY5" fmla="*/ 187325 h 68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425" h="688975">
                <a:moveTo>
                  <a:pt x="0" y="187325"/>
                </a:moveTo>
                <a:lnTo>
                  <a:pt x="184150" y="0"/>
                </a:lnTo>
                <a:lnTo>
                  <a:pt x="644525" y="257175"/>
                </a:lnTo>
                <a:lnTo>
                  <a:pt x="733425" y="342900"/>
                </a:lnTo>
                <a:lnTo>
                  <a:pt x="368300" y="688975"/>
                </a:lnTo>
                <a:lnTo>
                  <a:pt x="0" y="18732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71"/>
          <p:cNvGrpSpPr/>
          <p:nvPr/>
        </p:nvGrpSpPr>
        <p:grpSpPr>
          <a:xfrm>
            <a:off x="413948" y="3356992"/>
            <a:ext cx="3690000" cy="2694073"/>
            <a:chOff x="413948" y="3356992"/>
            <a:chExt cx="3690000" cy="2694073"/>
          </a:xfrm>
        </p:grpSpPr>
        <p:cxnSp>
          <p:nvCxnSpPr>
            <p:cNvPr id="11" name="Straight Connector 10"/>
            <p:cNvCxnSpPr>
              <a:stCxn id="20" idx="7"/>
              <a:endCxn id="23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0" idx="5"/>
              <a:endCxn id="21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1" idx="0"/>
              <a:endCxn id="22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2" idx="6"/>
              <a:endCxn id="25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3" idx="5"/>
              <a:endCxn id="25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25" idx="0"/>
              <a:endCxn id="26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23" idx="6"/>
              <a:endCxn id="26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1" idx="6"/>
              <a:endCxn id="24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4" idx="6"/>
              <a:endCxn id="27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r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64062" y="394757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23728" y="44440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37" name="Straight Connector 36"/>
          <p:cNvCxnSpPr>
            <a:stCxn id="21" idx="0"/>
            <a:endCxn id="22" idx="4"/>
          </p:cNvCxnSpPr>
          <p:nvPr/>
        </p:nvCxnSpPr>
        <p:spPr>
          <a:xfrm rot="5400000" flipH="1" flipV="1">
            <a:off x="1403948" y="5286065"/>
            <a:ext cx="630000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3" idx="6"/>
            <a:endCxn id="26" idx="2"/>
          </p:cNvCxnSpPr>
          <p:nvPr/>
        </p:nvCxnSpPr>
        <p:spPr>
          <a:xfrm>
            <a:off x="1943948" y="3666065"/>
            <a:ext cx="630000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3" idx="5"/>
            <a:endCxn id="25" idx="1"/>
          </p:cNvCxnSpPr>
          <p:nvPr/>
        </p:nvCxnSpPr>
        <p:spPr>
          <a:xfrm rot="16200000" flipH="1">
            <a:off x="1878047" y="3825164"/>
            <a:ext cx="761802" cy="76180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2" idx="6"/>
            <a:endCxn id="25" idx="2"/>
          </p:cNvCxnSpPr>
          <p:nvPr/>
        </p:nvCxnSpPr>
        <p:spPr>
          <a:xfrm>
            <a:off x="1943948" y="4746065"/>
            <a:ext cx="630000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1" idx="6"/>
            <a:endCxn id="24" idx="2"/>
          </p:cNvCxnSpPr>
          <p:nvPr/>
        </p:nvCxnSpPr>
        <p:spPr>
          <a:xfrm>
            <a:off x="1943948" y="5826065"/>
            <a:ext cx="630000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124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התחל מצומת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𝑟</m:t>
                    </m:r>
                  </m:oMath>
                </a14:m>
                <a:r>
                  <a:rPr lang="he-IL" dirty="0">
                    <a:ea typeface="Times New Roman"/>
                  </a:rPr>
                  <a:t> כלשהו וקבע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𝑟</m:t>
                        </m:r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כל עוד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𝑇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≠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𝑉</m:t>
                    </m:r>
                  </m:oMath>
                </a14:m>
                <a:endParaRPr lang="en-US" dirty="0">
                  <a:ea typeface="Calibri"/>
                  <a:cs typeface="Arial"/>
                </a:endParaRPr>
              </a:p>
              <a:p>
                <a:pPr marL="457200" lvl="1" indent="0">
                  <a:lnSpc>
                    <a:spcPct val="114000"/>
                  </a:lnSpc>
                  <a:buNone/>
                </a:pPr>
                <a:r>
                  <a:rPr lang="en-US" sz="1800" dirty="0">
                    <a:ea typeface="Calibri"/>
                  </a:rPr>
                  <a:t>.2.1</a:t>
                </a:r>
                <a:r>
                  <a:rPr lang="he-IL" sz="1800" dirty="0">
                    <a:ea typeface="Calibri"/>
                  </a:rPr>
                  <a:t>  מצא את הקשת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  <m:r>
                          <a:rPr lang="en-US" sz="1800" i="1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dirty="0">
                    <a:ea typeface="Times New Roman"/>
                  </a:rPr>
                  <a:t> הקלה ביותר היוצאת מ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</m:oMath>
                </a14:m>
                <a:r>
                  <a:rPr lang="he-IL" sz="1800" dirty="0">
                    <a:ea typeface="Times New Roman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𝑢</m:t>
                    </m:r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</m:oMath>
                </a14:m>
                <a:r>
                  <a:rPr lang="he-IL" sz="1800" dirty="0">
                    <a:ea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∉</m:t>
                    </m:r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</m:oMath>
                </a14:m>
                <a:r>
                  <a:rPr lang="he-IL" sz="1800" dirty="0">
                    <a:ea typeface="Times New Roman"/>
                  </a:rPr>
                  <a:t>).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457200" lvl="1" indent="0">
                  <a:lnSpc>
                    <a:spcPct val="135000"/>
                  </a:lnSpc>
                  <a:buNone/>
                </a:pPr>
                <a:r>
                  <a:rPr lang="en-US" sz="1800" dirty="0">
                    <a:ea typeface="Times New Roman"/>
                  </a:rPr>
                  <a:t>.2.2</a:t>
                </a:r>
                <a:r>
                  <a:rPr lang="he-IL" sz="1800" dirty="0">
                    <a:ea typeface="Times New Roman"/>
                  </a:rPr>
                  <a:t>  בחר את הקשת לעץ </a:t>
                </a:r>
                <a:r>
                  <a:rPr lang="he-IL" dirty="0">
                    <a:ea typeface="Times New Roman"/>
                  </a:rPr>
                  <a:t>(</a:t>
                </a:r>
                <a:r>
                  <a:rPr lang="he-IL" dirty="0">
                    <a:solidFill>
                      <a:srgbClr val="0000CC"/>
                    </a:solidFill>
                    <a:ea typeface="Times New Roman"/>
                  </a:rPr>
                  <a:t>הכלל הכחול</a:t>
                </a:r>
                <a:r>
                  <a:rPr lang="he-IL" dirty="0">
                    <a:ea typeface="Times New Roman"/>
                  </a:rPr>
                  <a:t>)</a:t>
                </a:r>
                <a:r>
                  <a:rPr lang="he-IL" sz="1800" dirty="0">
                    <a:ea typeface="Times New Roman"/>
                  </a:rPr>
                  <a:t>.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457200" lvl="1" indent="0">
                  <a:lnSpc>
                    <a:spcPct val="135000"/>
                  </a:lnSpc>
                  <a:buNone/>
                </a:pPr>
                <a:r>
                  <a:rPr lang="en-US" sz="1800" dirty="0">
                    <a:solidFill>
                      <a:srgbClr val="7F7F7F"/>
                    </a:solidFill>
                    <a:ea typeface="Times New Roman"/>
                  </a:rPr>
                  <a:t>.2.3</a:t>
                </a:r>
                <a:r>
                  <a:rPr lang="he-IL" sz="1800" dirty="0">
                    <a:solidFill>
                      <a:srgbClr val="7F7F7F"/>
                    </a:solidFill>
                    <a:ea typeface="Times New Roman"/>
                  </a:rPr>
                  <a:t>  (זרוק את כל הקשתות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rgbClr val="7F7F7F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7F7F7F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𝑤</m:t>
                        </m:r>
                        <m:r>
                          <a:rPr lang="en-US" sz="1800" i="1">
                            <a:solidFill>
                              <a:srgbClr val="7F7F7F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,</m:t>
                        </m:r>
                        <m:r>
                          <a:rPr lang="en-US" sz="1800" i="1">
                            <a:solidFill>
                              <a:srgbClr val="7F7F7F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dirty="0">
                    <a:solidFill>
                      <a:srgbClr val="7F7F7F"/>
                    </a:solidFill>
                    <a:ea typeface="Times New Roman"/>
                  </a:rPr>
                  <a:t> עבור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F7F7F"/>
                        </a:solidFill>
                        <a:latin typeface="Cambria Math"/>
                        <a:ea typeface="Times New Roman"/>
                        <a:cs typeface="Arial"/>
                      </a:rPr>
                      <m:t>𝑤</m:t>
                    </m:r>
                    <m:r>
                      <a:rPr lang="en-US" sz="1800" i="1">
                        <a:solidFill>
                          <a:srgbClr val="7F7F7F"/>
                        </a:solidFill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sz="1800" i="1">
                        <a:solidFill>
                          <a:srgbClr val="7F7F7F"/>
                        </a:solidFill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</m:oMath>
                </a14:m>
                <a:r>
                  <a:rPr lang="he-IL" sz="1800" dirty="0">
                    <a:solidFill>
                      <a:srgbClr val="7F7F7F"/>
                    </a:solidFill>
                    <a:latin typeface="Arial"/>
                    <a:ea typeface="Times New Roman"/>
                  </a:rPr>
                  <a:t> </a:t>
                </a:r>
                <a:r>
                  <a:rPr lang="he-IL" dirty="0">
                    <a:solidFill>
                      <a:srgbClr val="7F7F7F"/>
                    </a:solidFill>
                    <a:ea typeface="Times New Roman"/>
                  </a:rPr>
                  <a:t>(</a:t>
                </a:r>
                <a:r>
                  <a:rPr lang="he-IL" dirty="0">
                    <a:solidFill>
                      <a:srgbClr val="FF0000"/>
                    </a:solidFill>
                    <a:ea typeface="Times New Roman"/>
                  </a:rPr>
                  <a:t>הכלל האדום</a:t>
                </a:r>
                <a:r>
                  <a:rPr lang="he-IL" dirty="0">
                    <a:solidFill>
                      <a:srgbClr val="7F7F7F"/>
                    </a:solidFill>
                    <a:ea typeface="Times New Roman"/>
                  </a:rPr>
                  <a:t>)</a:t>
                </a:r>
                <a:r>
                  <a:rPr lang="he-IL" sz="1800" dirty="0">
                    <a:solidFill>
                      <a:srgbClr val="7F7F7F"/>
                    </a:solidFill>
                    <a:ea typeface="Times New Roman"/>
                  </a:rPr>
                  <a:t>)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en-US" sz="18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Prim</a:t>
            </a:r>
            <a:endParaRPr lang="he-IL" dirty="0"/>
          </a:p>
        </p:txBody>
      </p:sp>
      <p:sp>
        <p:nvSpPr>
          <p:cNvPr id="4" name="Rounded Rectangle 3"/>
          <p:cNvSpPr/>
          <p:nvPr/>
        </p:nvSpPr>
        <p:spPr>
          <a:xfrm rot="2700000">
            <a:off x="587869" y="3605188"/>
            <a:ext cx="2277850" cy="2277850"/>
          </a:xfrm>
          <a:prstGeom prst="roundRect">
            <a:avLst>
              <a:gd name="adj" fmla="val 22626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71"/>
          <p:cNvGrpSpPr/>
          <p:nvPr/>
        </p:nvGrpSpPr>
        <p:grpSpPr>
          <a:xfrm>
            <a:off x="413948" y="3356992"/>
            <a:ext cx="3690000" cy="2694073"/>
            <a:chOff x="413948" y="3356992"/>
            <a:chExt cx="3690000" cy="2694073"/>
          </a:xfrm>
        </p:grpSpPr>
        <p:cxnSp>
          <p:nvCxnSpPr>
            <p:cNvPr id="6" name="Straight Connector 5"/>
            <p:cNvCxnSpPr>
              <a:stCxn id="15" idx="7"/>
              <a:endCxn id="18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5"/>
              <a:endCxn id="16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6" idx="0"/>
              <a:endCxn id="17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7" idx="6"/>
              <a:endCxn id="20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8" idx="5"/>
              <a:endCxn id="20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0" idx="0"/>
              <a:endCxn id="21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8" idx="6"/>
              <a:endCxn id="21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6" idx="6"/>
              <a:endCxn id="19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9" idx="6"/>
              <a:endCxn id="22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r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64062" y="394757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23728" y="44440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32" name="Straight Connector 31"/>
          <p:cNvCxnSpPr>
            <a:stCxn id="16" idx="0"/>
            <a:endCxn id="17" idx="4"/>
          </p:cNvCxnSpPr>
          <p:nvPr/>
        </p:nvCxnSpPr>
        <p:spPr>
          <a:xfrm rot="5400000" flipH="1" flipV="1">
            <a:off x="1403948" y="5286065"/>
            <a:ext cx="630000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8" idx="6"/>
            <a:endCxn id="21" idx="2"/>
          </p:cNvCxnSpPr>
          <p:nvPr/>
        </p:nvCxnSpPr>
        <p:spPr>
          <a:xfrm>
            <a:off x="1943948" y="3666065"/>
            <a:ext cx="630000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1" idx="4"/>
            <a:endCxn id="20" idx="0"/>
          </p:cNvCxnSpPr>
          <p:nvPr/>
        </p:nvCxnSpPr>
        <p:spPr>
          <a:xfrm rot="5400000">
            <a:off x="2483948" y="4206065"/>
            <a:ext cx="630000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9" idx="2"/>
            <a:endCxn id="16" idx="6"/>
          </p:cNvCxnSpPr>
          <p:nvPr/>
        </p:nvCxnSpPr>
        <p:spPr>
          <a:xfrm rot="10800000">
            <a:off x="1943948" y="5826065"/>
            <a:ext cx="630000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124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התחל מצומת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𝑟</m:t>
                    </m:r>
                  </m:oMath>
                </a14:m>
                <a:r>
                  <a:rPr lang="he-IL" dirty="0">
                    <a:ea typeface="Times New Roman"/>
                  </a:rPr>
                  <a:t> כלשהו וקבע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𝑟</m:t>
                        </m:r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כל עוד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𝑇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≠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𝑉</m:t>
                    </m:r>
                  </m:oMath>
                </a14:m>
                <a:endParaRPr lang="en-US" dirty="0">
                  <a:ea typeface="Calibri"/>
                  <a:cs typeface="Arial"/>
                </a:endParaRPr>
              </a:p>
              <a:p>
                <a:pPr marL="457200" lvl="1" indent="0">
                  <a:lnSpc>
                    <a:spcPct val="114000"/>
                  </a:lnSpc>
                  <a:buNone/>
                </a:pPr>
                <a:r>
                  <a:rPr lang="en-US" sz="1800" dirty="0">
                    <a:ea typeface="Calibri"/>
                  </a:rPr>
                  <a:t>.2.1</a:t>
                </a:r>
                <a:r>
                  <a:rPr lang="he-IL" sz="1800" dirty="0">
                    <a:ea typeface="Calibri"/>
                  </a:rPr>
                  <a:t>  מצא את הקשת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  <m:r>
                          <a:rPr lang="en-US" sz="1800" i="1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dirty="0">
                    <a:ea typeface="Times New Roman"/>
                  </a:rPr>
                  <a:t> הקלה ביותר היוצאת מ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</m:oMath>
                </a14:m>
                <a:r>
                  <a:rPr lang="he-IL" sz="1800" dirty="0">
                    <a:ea typeface="Times New Roman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𝑢</m:t>
                    </m:r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</m:oMath>
                </a14:m>
                <a:r>
                  <a:rPr lang="he-IL" sz="1800" dirty="0">
                    <a:ea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∉</m:t>
                    </m:r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</m:oMath>
                </a14:m>
                <a:r>
                  <a:rPr lang="he-IL" sz="1800" dirty="0">
                    <a:ea typeface="Times New Roman"/>
                  </a:rPr>
                  <a:t>).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457200" lvl="1" indent="0">
                  <a:lnSpc>
                    <a:spcPct val="135000"/>
                  </a:lnSpc>
                  <a:buNone/>
                </a:pPr>
                <a:r>
                  <a:rPr lang="en-US" sz="1800" dirty="0">
                    <a:ea typeface="Times New Roman"/>
                  </a:rPr>
                  <a:t>.2.2</a:t>
                </a:r>
                <a:r>
                  <a:rPr lang="he-IL" sz="1800" dirty="0">
                    <a:ea typeface="Times New Roman"/>
                  </a:rPr>
                  <a:t>  בחר את הקשת לעץ </a:t>
                </a:r>
                <a:r>
                  <a:rPr lang="he-IL" dirty="0">
                    <a:ea typeface="Times New Roman"/>
                  </a:rPr>
                  <a:t>(</a:t>
                </a:r>
                <a:r>
                  <a:rPr lang="he-IL" dirty="0">
                    <a:solidFill>
                      <a:srgbClr val="0000CC"/>
                    </a:solidFill>
                    <a:ea typeface="Times New Roman"/>
                  </a:rPr>
                  <a:t>הכלל הכחול</a:t>
                </a:r>
                <a:r>
                  <a:rPr lang="he-IL" dirty="0">
                    <a:ea typeface="Times New Roman"/>
                  </a:rPr>
                  <a:t>)</a:t>
                </a:r>
                <a:r>
                  <a:rPr lang="he-IL" sz="1800" dirty="0">
                    <a:ea typeface="Times New Roman"/>
                  </a:rPr>
                  <a:t>.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457200" lvl="1" indent="0">
                  <a:lnSpc>
                    <a:spcPct val="135000"/>
                  </a:lnSpc>
                  <a:buNone/>
                </a:pPr>
                <a:r>
                  <a:rPr lang="en-US" sz="1800" dirty="0">
                    <a:solidFill>
                      <a:srgbClr val="7F7F7F"/>
                    </a:solidFill>
                    <a:ea typeface="Times New Roman"/>
                  </a:rPr>
                  <a:t>.2.3</a:t>
                </a:r>
                <a:r>
                  <a:rPr lang="he-IL" sz="1800" dirty="0">
                    <a:solidFill>
                      <a:srgbClr val="7F7F7F"/>
                    </a:solidFill>
                    <a:ea typeface="Times New Roman"/>
                  </a:rPr>
                  <a:t>  (זרוק את כל הקשתות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rgbClr val="7F7F7F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7F7F7F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𝑤</m:t>
                        </m:r>
                        <m:r>
                          <a:rPr lang="en-US" sz="1800" i="1">
                            <a:solidFill>
                              <a:srgbClr val="7F7F7F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,</m:t>
                        </m:r>
                        <m:r>
                          <a:rPr lang="en-US" sz="1800" i="1">
                            <a:solidFill>
                              <a:srgbClr val="7F7F7F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dirty="0">
                    <a:solidFill>
                      <a:srgbClr val="7F7F7F"/>
                    </a:solidFill>
                    <a:ea typeface="Times New Roman"/>
                  </a:rPr>
                  <a:t> עבור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F7F7F"/>
                        </a:solidFill>
                        <a:latin typeface="Cambria Math"/>
                        <a:ea typeface="Times New Roman"/>
                        <a:cs typeface="Arial"/>
                      </a:rPr>
                      <m:t>𝑤</m:t>
                    </m:r>
                    <m:r>
                      <a:rPr lang="en-US" sz="1800" i="1">
                        <a:solidFill>
                          <a:srgbClr val="7F7F7F"/>
                        </a:solidFill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sz="1800" i="1">
                        <a:solidFill>
                          <a:srgbClr val="7F7F7F"/>
                        </a:solidFill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</m:oMath>
                </a14:m>
                <a:r>
                  <a:rPr lang="he-IL" sz="1800" dirty="0">
                    <a:solidFill>
                      <a:srgbClr val="7F7F7F"/>
                    </a:solidFill>
                    <a:latin typeface="Arial"/>
                    <a:ea typeface="Times New Roman"/>
                  </a:rPr>
                  <a:t> </a:t>
                </a:r>
                <a:r>
                  <a:rPr lang="he-IL" dirty="0">
                    <a:solidFill>
                      <a:srgbClr val="7F7F7F"/>
                    </a:solidFill>
                    <a:ea typeface="Times New Roman"/>
                  </a:rPr>
                  <a:t>(</a:t>
                </a:r>
                <a:r>
                  <a:rPr lang="he-IL" dirty="0">
                    <a:solidFill>
                      <a:srgbClr val="FF0000"/>
                    </a:solidFill>
                    <a:ea typeface="Times New Roman"/>
                  </a:rPr>
                  <a:t>הכלל האדום</a:t>
                </a:r>
                <a:r>
                  <a:rPr lang="he-IL" dirty="0">
                    <a:solidFill>
                      <a:srgbClr val="7F7F7F"/>
                    </a:solidFill>
                    <a:ea typeface="Times New Roman"/>
                  </a:rPr>
                  <a:t>)</a:t>
                </a:r>
                <a:r>
                  <a:rPr lang="he-IL" sz="1800" dirty="0">
                    <a:solidFill>
                      <a:srgbClr val="7F7F7F"/>
                    </a:solidFill>
                    <a:ea typeface="Times New Roman"/>
                  </a:rPr>
                  <a:t>)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en-US" sz="18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Prim</a:t>
            </a:r>
            <a:endParaRPr lang="he-IL" dirty="0"/>
          </a:p>
        </p:txBody>
      </p:sp>
      <p:sp>
        <p:nvSpPr>
          <p:cNvPr id="4" name="Rounded Rectangle 3"/>
          <p:cNvSpPr/>
          <p:nvPr/>
        </p:nvSpPr>
        <p:spPr>
          <a:xfrm>
            <a:off x="1367644" y="3342478"/>
            <a:ext cx="1752304" cy="1737168"/>
          </a:xfrm>
          <a:prstGeom prst="roundRect">
            <a:avLst>
              <a:gd name="adj" fmla="val 22626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 rot="2700000">
            <a:off x="587869" y="3605188"/>
            <a:ext cx="2277850" cy="2277850"/>
          </a:xfrm>
          <a:prstGeom prst="roundRect">
            <a:avLst>
              <a:gd name="adj" fmla="val 22626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714500" y="3348038"/>
            <a:ext cx="1400175" cy="1352550"/>
          </a:xfrm>
          <a:custGeom>
            <a:avLst/>
            <a:gdLst>
              <a:gd name="connsiteX0" fmla="*/ 0 w 1400175"/>
              <a:gd name="connsiteY0" fmla="*/ 0 h 1352550"/>
              <a:gd name="connsiteX1" fmla="*/ 685800 w 1400175"/>
              <a:gd name="connsiteY1" fmla="*/ 4762 h 1352550"/>
              <a:gd name="connsiteX2" fmla="*/ 1395413 w 1400175"/>
              <a:gd name="connsiteY2" fmla="*/ 1138237 h 1352550"/>
              <a:gd name="connsiteX3" fmla="*/ 1400175 w 1400175"/>
              <a:gd name="connsiteY3" fmla="*/ 1352550 h 1352550"/>
              <a:gd name="connsiteX4" fmla="*/ 619125 w 1400175"/>
              <a:gd name="connsiteY4" fmla="*/ 1214437 h 1352550"/>
              <a:gd name="connsiteX5" fmla="*/ 0 w 1400175"/>
              <a:gd name="connsiteY5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0175" h="1352550">
                <a:moveTo>
                  <a:pt x="0" y="0"/>
                </a:moveTo>
                <a:lnTo>
                  <a:pt x="685800" y="4762"/>
                </a:lnTo>
                <a:lnTo>
                  <a:pt x="1395413" y="1138237"/>
                </a:lnTo>
                <a:lnTo>
                  <a:pt x="1400175" y="1352550"/>
                </a:lnTo>
                <a:lnTo>
                  <a:pt x="619125" y="121443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71"/>
          <p:cNvGrpSpPr/>
          <p:nvPr/>
        </p:nvGrpSpPr>
        <p:grpSpPr>
          <a:xfrm>
            <a:off x="413948" y="3356992"/>
            <a:ext cx="3690000" cy="2694073"/>
            <a:chOff x="413948" y="3356992"/>
            <a:chExt cx="3690000" cy="2694073"/>
          </a:xfrm>
        </p:grpSpPr>
        <p:cxnSp>
          <p:nvCxnSpPr>
            <p:cNvPr id="8" name="Straight Connector 7"/>
            <p:cNvCxnSpPr>
              <a:stCxn id="17" idx="7"/>
              <a:endCxn id="20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7" idx="5"/>
              <a:endCxn id="18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8" idx="0"/>
              <a:endCxn id="19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9" idx="6"/>
              <a:endCxn id="22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0" idx="5"/>
              <a:endCxn id="22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2" idx="0"/>
              <a:endCxn id="23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0" idx="6"/>
              <a:endCxn id="23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8" idx="6"/>
              <a:endCxn id="21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21" idx="6"/>
              <a:endCxn id="24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r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64062" y="394757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23728" y="44440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34" name="Straight Connector 33"/>
          <p:cNvCxnSpPr>
            <a:stCxn id="18" idx="0"/>
            <a:endCxn id="19" idx="4"/>
          </p:cNvCxnSpPr>
          <p:nvPr/>
        </p:nvCxnSpPr>
        <p:spPr>
          <a:xfrm rot="5400000" flipH="1" flipV="1">
            <a:off x="1403948" y="5286065"/>
            <a:ext cx="630000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1" idx="2"/>
            <a:endCxn id="18" idx="6"/>
          </p:cNvCxnSpPr>
          <p:nvPr/>
        </p:nvCxnSpPr>
        <p:spPr>
          <a:xfrm rot="10800000">
            <a:off x="1943948" y="5826065"/>
            <a:ext cx="630000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124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התחל מצומת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𝑟</m:t>
                    </m:r>
                  </m:oMath>
                </a14:m>
                <a:r>
                  <a:rPr lang="he-IL" dirty="0">
                    <a:ea typeface="Times New Roman"/>
                  </a:rPr>
                  <a:t> כלשהו וקבע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𝑟</m:t>
                        </m:r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כל עוד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𝑇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≠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𝑉</m:t>
                    </m:r>
                  </m:oMath>
                </a14:m>
                <a:endParaRPr lang="en-US" dirty="0">
                  <a:ea typeface="Calibri"/>
                  <a:cs typeface="Arial"/>
                </a:endParaRPr>
              </a:p>
              <a:p>
                <a:pPr marL="457200" lvl="1" indent="0">
                  <a:lnSpc>
                    <a:spcPct val="114000"/>
                  </a:lnSpc>
                  <a:buNone/>
                </a:pPr>
                <a:r>
                  <a:rPr lang="en-US" sz="1800" dirty="0">
                    <a:ea typeface="Calibri"/>
                  </a:rPr>
                  <a:t>.2.1</a:t>
                </a:r>
                <a:r>
                  <a:rPr lang="he-IL" sz="1800" dirty="0">
                    <a:ea typeface="Calibri"/>
                  </a:rPr>
                  <a:t>  מצא את הקשת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  <m:r>
                          <a:rPr lang="en-US" sz="1800" i="1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dirty="0">
                    <a:ea typeface="Times New Roman"/>
                  </a:rPr>
                  <a:t> הקלה ביותר היוצאת מ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</m:oMath>
                </a14:m>
                <a:r>
                  <a:rPr lang="he-IL" sz="1800" dirty="0">
                    <a:ea typeface="Times New Roman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𝑢</m:t>
                    </m:r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</m:oMath>
                </a14:m>
                <a:r>
                  <a:rPr lang="he-IL" sz="1800" dirty="0">
                    <a:ea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∉</m:t>
                    </m:r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</m:oMath>
                </a14:m>
                <a:r>
                  <a:rPr lang="he-IL" sz="1800" dirty="0">
                    <a:ea typeface="Times New Roman"/>
                  </a:rPr>
                  <a:t>).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457200" lvl="1" indent="0">
                  <a:lnSpc>
                    <a:spcPct val="135000"/>
                  </a:lnSpc>
                  <a:buNone/>
                </a:pPr>
                <a:r>
                  <a:rPr lang="en-US" sz="1800" dirty="0">
                    <a:ea typeface="Times New Roman"/>
                  </a:rPr>
                  <a:t>.2.2</a:t>
                </a:r>
                <a:r>
                  <a:rPr lang="he-IL" sz="1800" dirty="0">
                    <a:ea typeface="Times New Roman"/>
                  </a:rPr>
                  <a:t>  בחר את הקשת לעץ </a:t>
                </a:r>
                <a:r>
                  <a:rPr lang="he-IL" dirty="0">
                    <a:ea typeface="Times New Roman"/>
                  </a:rPr>
                  <a:t>(</a:t>
                </a:r>
                <a:r>
                  <a:rPr lang="he-IL" dirty="0">
                    <a:solidFill>
                      <a:srgbClr val="0000CC"/>
                    </a:solidFill>
                    <a:ea typeface="Times New Roman"/>
                  </a:rPr>
                  <a:t>הכלל הכחול</a:t>
                </a:r>
                <a:r>
                  <a:rPr lang="he-IL" dirty="0">
                    <a:ea typeface="Times New Roman"/>
                  </a:rPr>
                  <a:t>)</a:t>
                </a:r>
                <a:r>
                  <a:rPr lang="he-IL" sz="1800" dirty="0">
                    <a:ea typeface="Times New Roman"/>
                  </a:rPr>
                  <a:t>.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457200" lvl="1" indent="0">
                  <a:lnSpc>
                    <a:spcPct val="135000"/>
                  </a:lnSpc>
                  <a:buNone/>
                </a:pPr>
                <a:r>
                  <a:rPr lang="en-US" sz="1800" dirty="0">
                    <a:solidFill>
                      <a:srgbClr val="7F7F7F"/>
                    </a:solidFill>
                    <a:ea typeface="Times New Roman"/>
                  </a:rPr>
                  <a:t>.2.3</a:t>
                </a:r>
                <a:r>
                  <a:rPr lang="he-IL" sz="1800" dirty="0">
                    <a:solidFill>
                      <a:srgbClr val="7F7F7F"/>
                    </a:solidFill>
                    <a:ea typeface="Times New Roman"/>
                  </a:rPr>
                  <a:t>  (זרוק את כל הקשתות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rgbClr val="7F7F7F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7F7F7F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𝑤</m:t>
                        </m:r>
                        <m:r>
                          <a:rPr lang="en-US" sz="1800" i="1">
                            <a:solidFill>
                              <a:srgbClr val="7F7F7F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,</m:t>
                        </m:r>
                        <m:r>
                          <a:rPr lang="en-US" sz="1800" i="1">
                            <a:solidFill>
                              <a:srgbClr val="7F7F7F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dirty="0">
                    <a:solidFill>
                      <a:srgbClr val="7F7F7F"/>
                    </a:solidFill>
                    <a:ea typeface="Times New Roman"/>
                  </a:rPr>
                  <a:t> עבור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F7F7F"/>
                        </a:solidFill>
                        <a:latin typeface="Cambria Math"/>
                        <a:ea typeface="Times New Roman"/>
                        <a:cs typeface="Arial"/>
                      </a:rPr>
                      <m:t>𝑤</m:t>
                    </m:r>
                    <m:r>
                      <a:rPr lang="en-US" sz="1800" i="1">
                        <a:solidFill>
                          <a:srgbClr val="7F7F7F"/>
                        </a:solidFill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sz="1800" i="1">
                        <a:solidFill>
                          <a:srgbClr val="7F7F7F"/>
                        </a:solidFill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</m:oMath>
                </a14:m>
                <a:r>
                  <a:rPr lang="he-IL" sz="1800" dirty="0">
                    <a:solidFill>
                      <a:srgbClr val="7F7F7F"/>
                    </a:solidFill>
                    <a:latin typeface="Arial"/>
                    <a:ea typeface="Times New Roman"/>
                  </a:rPr>
                  <a:t> </a:t>
                </a:r>
                <a:r>
                  <a:rPr lang="he-IL" dirty="0">
                    <a:solidFill>
                      <a:srgbClr val="7F7F7F"/>
                    </a:solidFill>
                    <a:ea typeface="Times New Roman"/>
                  </a:rPr>
                  <a:t>(</a:t>
                </a:r>
                <a:r>
                  <a:rPr lang="he-IL" dirty="0">
                    <a:solidFill>
                      <a:srgbClr val="FF0000"/>
                    </a:solidFill>
                    <a:ea typeface="Times New Roman"/>
                  </a:rPr>
                  <a:t>הכלל האדום</a:t>
                </a:r>
                <a:r>
                  <a:rPr lang="he-IL" dirty="0">
                    <a:solidFill>
                      <a:srgbClr val="7F7F7F"/>
                    </a:solidFill>
                    <a:ea typeface="Times New Roman"/>
                  </a:rPr>
                  <a:t>)</a:t>
                </a:r>
                <a:r>
                  <a:rPr lang="he-IL" sz="1800" dirty="0">
                    <a:solidFill>
                      <a:srgbClr val="7F7F7F"/>
                    </a:solidFill>
                    <a:ea typeface="Times New Roman"/>
                  </a:rPr>
                  <a:t>)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en-US" sz="18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Prim</a:t>
            </a:r>
            <a:endParaRPr lang="he-IL" dirty="0"/>
          </a:p>
        </p:txBody>
      </p:sp>
      <p:sp>
        <p:nvSpPr>
          <p:cNvPr id="4" name="Rounded Rectangle 3"/>
          <p:cNvSpPr/>
          <p:nvPr/>
        </p:nvSpPr>
        <p:spPr>
          <a:xfrm>
            <a:off x="1367644" y="3342477"/>
            <a:ext cx="1771796" cy="2797065"/>
          </a:xfrm>
          <a:prstGeom prst="roundRect">
            <a:avLst>
              <a:gd name="adj" fmla="val 22626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 rot="2700000">
            <a:off x="587869" y="3605188"/>
            <a:ext cx="2277850" cy="2277850"/>
          </a:xfrm>
          <a:prstGeom prst="roundRect">
            <a:avLst>
              <a:gd name="adj" fmla="val 22626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413452" y="3348038"/>
            <a:ext cx="1718368" cy="2811266"/>
          </a:xfrm>
          <a:custGeom>
            <a:avLst/>
            <a:gdLst>
              <a:gd name="connsiteX0" fmla="*/ 0 w 1400175"/>
              <a:gd name="connsiteY0" fmla="*/ 0 h 1352550"/>
              <a:gd name="connsiteX1" fmla="*/ 685800 w 1400175"/>
              <a:gd name="connsiteY1" fmla="*/ 4762 h 1352550"/>
              <a:gd name="connsiteX2" fmla="*/ 1395413 w 1400175"/>
              <a:gd name="connsiteY2" fmla="*/ 1138237 h 1352550"/>
              <a:gd name="connsiteX3" fmla="*/ 1400175 w 1400175"/>
              <a:gd name="connsiteY3" fmla="*/ 1352550 h 1352550"/>
              <a:gd name="connsiteX4" fmla="*/ 619125 w 1400175"/>
              <a:gd name="connsiteY4" fmla="*/ 1214437 h 1352550"/>
              <a:gd name="connsiteX5" fmla="*/ 0 w 1400175"/>
              <a:gd name="connsiteY5" fmla="*/ 0 h 1352550"/>
              <a:gd name="connsiteX0" fmla="*/ 94828 w 1495003"/>
              <a:gd name="connsiteY0" fmla="*/ 0 h 2241202"/>
              <a:gd name="connsiteX1" fmla="*/ 780628 w 1495003"/>
              <a:gd name="connsiteY1" fmla="*/ 4762 h 2241202"/>
              <a:gd name="connsiteX2" fmla="*/ 1490241 w 1495003"/>
              <a:gd name="connsiteY2" fmla="*/ 1138237 h 2241202"/>
              <a:gd name="connsiteX3" fmla="*/ 1495003 w 1495003"/>
              <a:gd name="connsiteY3" fmla="*/ 1352550 h 2241202"/>
              <a:gd name="connsiteX4" fmla="*/ 0 w 1495003"/>
              <a:gd name="connsiteY4" fmla="*/ 2241202 h 2241202"/>
              <a:gd name="connsiteX5" fmla="*/ 94828 w 1495003"/>
              <a:gd name="connsiteY5" fmla="*/ 0 h 2241202"/>
              <a:gd name="connsiteX0" fmla="*/ 94828 w 1490241"/>
              <a:gd name="connsiteY0" fmla="*/ 0 h 2313210"/>
              <a:gd name="connsiteX1" fmla="*/ 780628 w 1490241"/>
              <a:gd name="connsiteY1" fmla="*/ 4762 h 2313210"/>
              <a:gd name="connsiteX2" fmla="*/ 1490241 w 1490241"/>
              <a:gd name="connsiteY2" fmla="*/ 1138237 h 2313210"/>
              <a:gd name="connsiteX3" fmla="*/ 1476164 w 1490241"/>
              <a:gd name="connsiteY3" fmla="*/ 2313210 h 2313210"/>
              <a:gd name="connsiteX4" fmla="*/ 0 w 1490241"/>
              <a:gd name="connsiteY4" fmla="*/ 2241202 h 2313210"/>
              <a:gd name="connsiteX5" fmla="*/ 94828 w 1490241"/>
              <a:gd name="connsiteY5" fmla="*/ 0 h 2313210"/>
              <a:gd name="connsiteX0" fmla="*/ 94828 w 1490241"/>
              <a:gd name="connsiteY0" fmla="*/ 0 h 2790443"/>
              <a:gd name="connsiteX1" fmla="*/ 780628 w 1490241"/>
              <a:gd name="connsiteY1" fmla="*/ 4762 h 2790443"/>
              <a:gd name="connsiteX2" fmla="*/ 1490241 w 1490241"/>
              <a:gd name="connsiteY2" fmla="*/ 1138237 h 2790443"/>
              <a:gd name="connsiteX3" fmla="*/ 1476164 w 1490241"/>
              <a:gd name="connsiteY3" fmla="*/ 2313210 h 2790443"/>
              <a:gd name="connsiteX4" fmla="*/ 0 w 1490241"/>
              <a:gd name="connsiteY4" fmla="*/ 2241202 h 2790443"/>
              <a:gd name="connsiteX5" fmla="*/ 94828 w 1490241"/>
              <a:gd name="connsiteY5" fmla="*/ 0 h 2790443"/>
              <a:gd name="connsiteX0" fmla="*/ 310852 w 1706265"/>
              <a:gd name="connsiteY0" fmla="*/ 0 h 2790443"/>
              <a:gd name="connsiteX1" fmla="*/ 996652 w 1706265"/>
              <a:gd name="connsiteY1" fmla="*/ 4762 h 2790443"/>
              <a:gd name="connsiteX2" fmla="*/ 1706265 w 1706265"/>
              <a:gd name="connsiteY2" fmla="*/ 1138237 h 2790443"/>
              <a:gd name="connsiteX3" fmla="*/ 1692188 w 1706265"/>
              <a:gd name="connsiteY3" fmla="*/ 2313210 h 2790443"/>
              <a:gd name="connsiteX4" fmla="*/ 0 w 1706265"/>
              <a:gd name="connsiteY4" fmla="*/ 2349214 h 2790443"/>
              <a:gd name="connsiteX5" fmla="*/ 310852 w 1706265"/>
              <a:gd name="connsiteY5" fmla="*/ 0 h 2790443"/>
              <a:gd name="connsiteX0" fmla="*/ 310852 w 1706265"/>
              <a:gd name="connsiteY0" fmla="*/ 0 h 2770378"/>
              <a:gd name="connsiteX1" fmla="*/ 996652 w 1706265"/>
              <a:gd name="connsiteY1" fmla="*/ 4762 h 2770378"/>
              <a:gd name="connsiteX2" fmla="*/ 1706265 w 1706265"/>
              <a:gd name="connsiteY2" fmla="*/ 1138237 h 2770378"/>
              <a:gd name="connsiteX3" fmla="*/ 1692188 w 1706265"/>
              <a:gd name="connsiteY3" fmla="*/ 2313210 h 2770378"/>
              <a:gd name="connsiteX4" fmla="*/ 790912 w 1706265"/>
              <a:gd name="connsiteY4" fmla="*/ 2526982 h 2770378"/>
              <a:gd name="connsiteX5" fmla="*/ 0 w 1706265"/>
              <a:gd name="connsiteY5" fmla="*/ 2349214 h 2770378"/>
              <a:gd name="connsiteX6" fmla="*/ 310852 w 1706265"/>
              <a:gd name="connsiteY6" fmla="*/ 0 h 2770378"/>
              <a:gd name="connsiteX0" fmla="*/ 310852 w 1706265"/>
              <a:gd name="connsiteY0" fmla="*/ 0 h 2770378"/>
              <a:gd name="connsiteX1" fmla="*/ 996652 w 1706265"/>
              <a:gd name="connsiteY1" fmla="*/ 4762 h 2770378"/>
              <a:gd name="connsiteX2" fmla="*/ 1706265 w 1706265"/>
              <a:gd name="connsiteY2" fmla="*/ 1138237 h 2770378"/>
              <a:gd name="connsiteX3" fmla="*/ 1692188 w 1706265"/>
              <a:gd name="connsiteY3" fmla="*/ 2313210 h 2770378"/>
              <a:gd name="connsiteX4" fmla="*/ 790912 w 1706265"/>
              <a:gd name="connsiteY4" fmla="*/ 2526982 h 2770378"/>
              <a:gd name="connsiteX5" fmla="*/ 0 w 1706265"/>
              <a:gd name="connsiteY5" fmla="*/ 2349214 h 2770378"/>
              <a:gd name="connsiteX6" fmla="*/ 310852 w 1706265"/>
              <a:gd name="connsiteY6" fmla="*/ 0 h 2770378"/>
              <a:gd name="connsiteX0" fmla="*/ 390862 w 1786275"/>
              <a:gd name="connsiteY0" fmla="*/ 0 h 2770378"/>
              <a:gd name="connsiteX1" fmla="*/ 1076662 w 1786275"/>
              <a:gd name="connsiteY1" fmla="*/ 4762 h 2770378"/>
              <a:gd name="connsiteX2" fmla="*/ 1786275 w 1786275"/>
              <a:gd name="connsiteY2" fmla="*/ 1138237 h 2770378"/>
              <a:gd name="connsiteX3" fmla="*/ 1772198 w 1786275"/>
              <a:gd name="connsiteY3" fmla="*/ 2313210 h 2770378"/>
              <a:gd name="connsiteX4" fmla="*/ 870922 w 1786275"/>
              <a:gd name="connsiteY4" fmla="*/ 2526982 h 2770378"/>
              <a:gd name="connsiteX5" fmla="*/ 80010 w 1786275"/>
              <a:gd name="connsiteY5" fmla="*/ 2349214 h 2770378"/>
              <a:gd name="connsiteX6" fmla="*/ 390862 w 1786275"/>
              <a:gd name="connsiteY6" fmla="*/ 0 h 2770378"/>
              <a:gd name="connsiteX0" fmla="*/ 210842 w 1606255"/>
              <a:gd name="connsiteY0" fmla="*/ 0 h 2556985"/>
              <a:gd name="connsiteX1" fmla="*/ 896642 w 1606255"/>
              <a:gd name="connsiteY1" fmla="*/ 4762 h 2556985"/>
              <a:gd name="connsiteX2" fmla="*/ 1606255 w 1606255"/>
              <a:gd name="connsiteY2" fmla="*/ 1138237 h 2556985"/>
              <a:gd name="connsiteX3" fmla="*/ 1592178 w 1606255"/>
              <a:gd name="connsiteY3" fmla="*/ 2313210 h 2556985"/>
              <a:gd name="connsiteX4" fmla="*/ 690902 w 1606255"/>
              <a:gd name="connsiteY4" fmla="*/ 2526982 h 2556985"/>
              <a:gd name="connsiteX5" fmla="*/ 80010 w 1606255"/>
              <a:gd name="connsiteY5" fmla="*/ 2133190 h 2556985"/>
              <a:gd name="connsiteX6" fmla="*/ 210842 w 1606255"/>
              <a:gd name="connsiteY6" fmla="*/ 0 h 2556985"/>
              <a:gd name="connsiteX0" fmla="*/ 166109 w 1561522"/>
              <a:gd name="connsiteY0" fmla="*/ 0 h 2811266"/>
              <a:gd name="connsiteX1" fmla="*/ 851909 w 1561522"/>
              <a:gd name="connsiteY1" fmla="*/ 4762 h 2811266"/>
              <a:gd name="connsiteX2" fmla="*/ 1561522 w 1561522"/>
              <a:gd name="connsiteY2" fmla="*/ 1138237 h 2811266"/>
              <a:gd name="connsiteX3" fmla="*/ 1547445 w 1561522"/>
              <a:gd name="connsiteY3" fmla="*/ 2313210 h 2811266"/>
              <a:gd name="connsiteX4" fmla="*/ 323309 w 1561522"/>
              <a:gd name="connsiteY4" fmla="*/ 2781263 h 2811266"/>
              <a:gd name="connsiteX5" fmla="*/ 35277 w 1561522"/>
              <a:gd name="connsiteY5" fmla="*/ 2133190 h 2811266"/>
              <a:gd name="connsiteX6" fmla="*/ 166109 w 1561522"/>
              <a:gd name="connsiteY6" fmla="*/ 0 h 2811266"/>
              <a:gd name="connsiteX0" fmla="*/ 301049 w 1696462"/>
              <a:gd name="connsiteY0" fmla="*/ 0 h 2811266"/>
              <a:gd name="connsiteX1" fmla="*/ 986849 w 1696462"/>
              <a:gd name="connsiteY1" fmla="*/ 4762 h 2811266"/>
              <a:gd name="connsiteX2" fmla="*/ 1696462 w 1696462"/>
              <a:gd name="connsiteY2" fmla="*/ 1138237 h 2811266"/>
              <a:gd name="connsiteX3" fmla="*/ 1682385 w 1696462"/>
              <a:gd name="connsiteY3" fmla="*/ 2313210 h 2811266"/>
              <a:gd name="connsiteX4" fmla="*/ 458249 w 1696462"/>
              <a:gd name="connsiteY4" fmla="*/ 2781263 h 2811266"/>
              <a:gd name="connsiteX5" fmla="*/ 26200 w 1696462"/>
              <a:gd name="connsiteY5" fmla="*/ 2133190 h 2811266"/>
              <a:gd name="connsiteX6" fmla="*/ 301049 w 1696462"/>
              <a:gd name="connsiteY6" fmla="*/ 0 h 28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6462" h="2811266">
                <a:moveTo>
                  <a:pt x="301049" y="0"/>
                </a:moveTo>
                <a:lnTo>
                  <a:pt x="986849" y="4762"/>
                </a:lnTo>
                <a:lnTo>
                  <a:pt x="1696462" y="1138237"/>
                </a:lnTo>
                <a:lnTo>
                  <a:pt x="1682385" y="2313210"/>
                </a:lnTo>
                <a:cubicBezTo>
                  <a:pt x="1529826" y="2544668"/>
                  <a:pt x="734280" y="2811266"/>
                  <a:pt x="458249" y="2781263"/>
                </a:cubicBezTo>
                <a:cubicBezTo>
                  <a:pt x="182218" y="2751260"/>
                  <a:pt x="52400" y="2596734"/>
                  <a:pt x="26200" y="2133190"/>
                </a:cubicBezTo>
                <a:cubicBezTo>
                  <a:pt x="0" y="1669646"/>
                  <a:pt x="134940" y="390742"/>
                  <a:pt x="301049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71"/>
          <p:cNvGrpSpPr/>
          <p:nvPr/>
        </p:nvGrpSpPr>
        <p:grpSpPr>
          <a:xfrm>
            <a:off x="413948" y="3356992"/>
            <a:ext cx="3690000" cy="2694073"/>
            <a:chOff x="413948" y="3356992"/>
            <a:chExt cx="3690000" cy="2694073"/>
          </a:xfrm>
        </p:grpSpPr>
        <p:cxnSp>
          <p:nvCxnSpPr>
            <p:cNvPr id="8" name="Straight Connector 7"/>
            <p:cNvCxnSpPr>
              <a:stCxn id="17" idx="7"/>
              <a:endCxn id="20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7" idx="5"/>
              <a:endCxn id="18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8" idx="0"/>
              <a:endCxn id="19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9" idx="6"/>
              <a:endCxn id="22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0" idx="5"/>
              <a:endCxn id="22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2" idx="0"/>
              <a:endCxn id="23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0" idx="6"/>
              <a:endCxn id="23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8" idx="6"/>
              <a:endCxn id="21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21" idx="6"/>
              <a:endCxn id="24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r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64062" y="394757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23728" y="44440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34" name="Straight Connector 33"/>
          <p:cNvCxnSpPr>
            <a:stCxn id="18" idx="0"/>
            <a:endCxn id="19" idx="4"/>
          </p:cNvCxnSpPr>
          <p:nvPr/>
        </p:nvCxnSpPr>
        <p:spPr>
          <a:xfrm rot="5400000" flipH="1" flipV="1">
            <a:off x="1403948" y="5286065"/>
            <a:ext cx="630000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1" idx="6"/>
            <a:endCxn id="24" idx="2"/>
          </p:cNvCxnSpPr>
          <p:nvPr/>
        </p:nvCxnSpPr>
        <p:spPr>
          <a:xfrm>
            <a:off x="3023948" y="5826065"/>
            <a:ext cx="630000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124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88000" y="1170000"/>
                <a:ext cx="8542800" cy="5355344"/>
              </a:xfrm>
            </p:spPr>
            <p:txBody>
              <a:bodyPr>
                <a:normAutofit/>
              </a:bodyPr>
              <a:lstStyle/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התחל מצומת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𝑟</m:t>
                    </m:r>
                  </m:oMath>
                </a14:m>
                <a:r>
                  <a:rPr lang="he-IL" dirty="0">
                    <a:ea typeface="Times New Roman"/>
                  </a:rPr>
                  <a:t> כלשהו וקבע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𝑟</m:t>
                        </m:r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כל עוד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𝑇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≠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𝑉</m:t>
                    </m:r>
                  </m:oMath>
                </a14:m>
                <a:endParaRPr lang="en-US" dirty="0">
                  <a:ea typeface="Calibri"/>
                  <a:cs typeface="Arial"/>
                </a:endParaRPr>
              </a:p>
              <a:p>
                <a:pPr marL="457200" lvl="1" indent="0">
                  <a:lnSpc>
                    <a:spcPct val="114000"/>
                  </a:lnSpc>
                  <a:buNone/>
                </a:pPr>
                <a:r>
                  <a:rPr lang="en-US" sz="1800" dirty="0">
                    <a:ea typeface="Calibri"/>
                  </a:rPr>
                  <a:t>.2.1</a:t>
                </a:r>
                <a:r>
                  <a:rPr lang="he-IL" sz="1800" dirty="0">
                    <a:ea typeface="Calibri"/>
                  </a:rPr>
                  <a:t>  מצא את הקשת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  <m:r>
                          <a:rPr lang="en-US" sz="1800" i="1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dirty="0">
                    <a:ea typeface="Times New Roman"/>
                  </a:rPr>
                  <a:t> הקלה ביותר היוצאת מ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</m:oMath>
                </a14:m>
                <a:r>
                  <a:rPr lang="he-IL" sz="1800" dirty="0">
                    <a:ea typeface="Times New Roman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𝑢</m:t>
                    </m:r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</m:oMath>
                </a14:m>
                <a:r>
                  <a:rPr lang="he-IL" sz="1800" dirty="0">
                    <a:ea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∉</m:t>
                    </m:r>
                    <m:r>
                      <a:rPr lang="en-US" sz="1800" i="1"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</m:oMath>
                </a14:m>
                <a:r>
                  <a:rPr lang="he-IL" sz="1800" dirty="0">
                    <a:ea typeface="Times New Roman"/>
                  </a:rPr>
                  <a:t>).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457200" lvl="1" indent="0">
                  <a:lnSpc>
                    <a:spcPct val="135000"/>
                  </a:lnSpc>
                  <a:buNone/>
                </a:pPr>
                <a:r>
                  <a:rPr lang="en-US" sz="1800" dirty="0">
                    <a:ea typeface="Times New Roman"/>
                  </a:rPr>
                  <a:t>.2.2</a:t>
                </a:r>
                <a:r>
                  <a:rPr lang="he-IL" sz="1800" dirty="0">
                    <a:ea typeface="Times New Roman"/>
                  </a:rPr>
                  <a:t>  בחר את הקשת לעץ </a:t>
                </a:r>
                <a:r>
                  <a:rPr lang="he-IL" dirty="0">
                    <a:ea typeface="Times New Roman"/>
                  </a:rPr>
                  <a:t>(</a:t>
                </a:r>
                <a:r>
                  <a:rPr lang="he-IL" dirty="0">
                    <a:solidFill>
                      <a:srgbClr val="0000CC"/>
                    </a:solidFill>
                    <a:ea typeface="Times New Roman"/>
                  </a:rPr>
                  <a:t>הכלל הכחול</a:t>
                </a:r>
                <a:r>
                  <a:rPr lang="he-IL" dirty="0">
                    <a:ea typeface="Times New Roman"/>
                  </a:rPr>
                  <a:t>)</a:t>
                </a:r>
                <a:r>
                  <a:rPr lang="he-IL" sz="1800" dirty="0">
                    <a:ea typeface="Times New Roman"/>
                  </a:rPr>
                  <a:t>.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457200" lvl="1" indent="0">
                  <a:lnSpc>
                    <a:spcPct val="135000"/>
                  </a:lnSpc>
                  <a:buNone/>
                </a:pPr>
                <a:r>
                  <a:rPr lang="en-US" sz="1800" dirty="0">
                    <a:solidFill>
                      <a:srgbClr val="7F7F7F"/>
                    </a:solidFill>
                    <a:ea typeface="Times New Roman"/>
                  </a:rPr>
                  <a:t>.2.3</a:t>
                </a:r>
                <a:r>
                  <a:rPr lang="he-IL" sz="1800" dirty="0">
                    <a:solidFill>
                      <a:srgbClr val="7F7F7F"/>
                    </a:solidFill>
                    <a:ea typeface="Times New Roman"/>
                  </a:rPr>
                  <a:t>  (זרוק את כל הקשתות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rgbClr val="7F7F7F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7F7F7F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𝑤</m:t>
                        </m:r>
                        <m:r>
                          <a:rPr lang="en-US" sz="1800" i="1">
                            <a:solidFill>
                              <a:srgbClr val="7F7F7F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,</m:t>
                        </m:r>
                        <m:r>
                          <a:rPr lang="en-US" sz="1800" i="1">
                            <a:solidFill>
                              <a:srgbClr val="7F7F7F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dirty="0">
                    <a:solidFill>
                      <a:srgbClr val="7F7F7F"/>
                    </a:solidFill>
                    <a:ea typeface="Times New Roman"/>
                  </a:rPr>
                  <a:t> עבור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F7F7F"/>
                        </a:solidFill>
                        <a:latin typeface="Cambria Math"/>
                        <a:ea typeface="Times New Roman"/>
                        <a:cs typeface="Arial"/>
                      </a:rPr>
                      <m:t>𝑤</m:t>
                    </m:r>
                    <m:r>
                      <a:rPr lang="en-US" sz="1800" i="1">
                        <a:solidFill>
                          <a:srgbClr val="7F7F7F"/>
                        </a:solidFill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sz="1800" i="1">
                        <a:solidFill>
                          <a:srgbClr val="7F7F7F"/>
                        </a:solidFill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</m:oMath>
                </a14:m>
                <a:r>
                  <a:rPr lang="he-IL" sz="1800" dirty="0">
                    <a:solidFill>
                      <a:srgbClr val="7F7F7F"/>
                    </a:solidFill>
                    <a:latin typeface="Arial"/>
                    <a:ea typeface="Times New Roman"/>
                  </a:rPr>
                  <a:t> </a:t>
                </a:r>
                <a:r>
                  <a:rPr lang="he-IL" dirty="0">
                    <a:solidFill>
                      <a:srgbClr val="7F7F7F"/>
                    </a:solidFill>
                    <a:ea typeface="Times New Roman"/>
                  </a:rPr>
                  <a:t>(</a:t>
                </a:r>
                <a:r>
                  <a:rPr lang="he-IL" dirty="0">
                    <a:solidFill>
                      <a:srgbClr val="FF0000"/>
                    </a:solidFill>
                    <a:ea typeface="Times New Roman"/>
                  </a:rPr>
                  <a:t>הכלל האדום</a:t>
                </a:r>
                <a:r>
                  <a:rPr lang="he-IL" dirty="0">
                    <a:solidFill>
                      <a:srgbClr val="7F7F7F"/>
                    </a:solidFill>
                    <a:ea typeface="Times New Roman"/>
                  </a:rPr>
                  <a:t>)</a:t>
                </a:r>
                <a:r>
                  <a:rPr lang="he-IL" sz="1800" dirty="0">
                    <a:solidFill>
                      <a:srgbClr val="7F7F7F"/>
                    </a:solidFill>
                    <a:ea typeface="Times New Roman"/>
                  </a:rPr>
                  <a:t>)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he-IL" sz="1100" dirty="0" smtClean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b="1" dirty="0">
                    <a:ea typeface="Calibri"/>
                  </a:rPr>
                  <a:t>סיבוכיות הזמן:</a:t>
                </a:r>
                <a:r>
                  <a:rPr lang="he-IL" dirty="0"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𝐸</m:t>
                        </m:r>
                        <m:func>
                          <m:funcPr>
                            <m:ctrlPr>
                              <a:rPr lang="en-US" i="1">
                                <a:latin typeface="Cambria Math"/>
                                <a:ea typeface="Calibri"/>
                                <a:cs typeface="Arial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libri"/>
                                <a:cs typeface="Arial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  <a:ea typeface="Calibri"/>
                                <a:cs typeface="Arial"/>
                              </a:rPr>
                              <m:t>𝑉</m:t>
                            </m:r>
                          </m:e>
                        </m:func>
                      </m:e>
                    </m:d>
                  </m:oMath>
                </a14:m>
                <a:endParaRPr lang="en-US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נחזיק את הקשתות היוצאות מ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𝑇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בערימת מינימום.</a:t>
                </a:r>
                <a:endParaRPr lang="en-US" sz="16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כל פעולה על תור העדיפויות 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תיקח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𝑂</m:t>
                    </m:r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600" i="1">
                                <a:solidFill>
                                  <a:srgbClr val="000099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000099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600" i="1">
                                <a:solidFill>
                                  <a:srgbClr val="000099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  <m:t>𝑉</m:t>
                            </m:r>
                          </m:e>
                        </m:func>
                      </m:e>
                    </m:d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,</a:t>
                </a:r>
                <a:b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</a:b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סה"כ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𝑂</m:t>
                    </m:r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פעולות על הערימה.</a:t>
                </a:r>
                <a:endParaRPr lang="en-US" sz="16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endParaRPr lang="en-US" sz="16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sz="1600" b="1" dirty="0">
                    <a:ea typeface="Calibri"/>
                  </a:rPr>
                  <a:t>הערה:</a:t>
                </a:r>
                <a:r>
                  <a:rPr lang="he-IL" sz="1600" dirty="0">
                    <a:ea typeface="Calibri"/>
                  </a:rPr>
                  <a:t> קיים מימוש לאלגוריתם </a:t>
                </a:r>
                <a:r>
                  <a:rPr lang="en-US" sz="1600" dirty="0">
                    <a:ea typeface="Calibri"/>
                    <a:cs typeface="Arial"/>
                  </a:rPr>
                  <a:t>Prim</a:t>
                </a:r>
                <a:r>
                  <a:rPr lang="he-IL" sz="1600" dirty="0">
                    <a:ea typeface="Calibri"/>
                  </a:rPr>
                  <a:t> שרץ בזמן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/>
                        <a:ea typeface="Calibri"/>
                        <a:cs typeface="Arial"/>
                      </a:rPr>
                      <m:t>𝑂</m:t>
                    </m:r>
                    <m:d>
                      <m:dPr>
                        <m:ctrlPr>
                          <a:rPr lang="en-US" sz="16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6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𝐸</m:t>
                        </m:r>
                        <m:r>
                          <a:rPr lang="en-US" sz="16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+</m:t>
                        </m:r>
                        <m:r>
                          <a:rPr lang="en-US" sz="16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𝑉</m:t>
                        </m:r>
                        <m:func>
                          <m:funcPr>
                            <m:ctrlPr>
                              <a:rPr lang="en-US" sz="1600" i="1"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600" i="1"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𝑉</m:t>
                            </m:r>
                          </m:e>
                        </m:func>
                      </m:e>
                    </m:d>
                  </m:oMath>
                </a14:m>
                <a:r>
                  <a:rPr lang="he-IL" sz="1600" dirty="0">
                    <a:ea typeface="Times New Roman"/>
                  </a:rPr>
                  <a:t>.</a:t>
                </a:r>
                <a:endParaRPr lang="en-US" sz="16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המימוש מתבסס על ערימות </a:t>
                </a:r>
                <a:r>
                  <a:rPr lang="he-IL" sz="1600" dirty="0" err="1">
                    <a:solidFill>
                      <a:srgbClr val="000099"/>
                    </a:solidFill>
                    <a:ea typeface="Times New Roman"/>
                  </a:rPr>
                  <a:t>פיבונאצ'י</a:t>
                </a: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6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מכיוון שמבנה זה לא נלמד בקורס, נניח 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שסיבוכיות</a:t>
                </a:r>
                <a:r>
                  <a:rPr lang="en-US" sz="1600" dirty="0" smtClean="0">
                    <a:solidFill>
                      <a:srgbClr val="000099"/>
                    </a:solidFill>
                    <a:ea typeface="Times New Roman"/>
                  </a:rPr>
                  <a:t/>
                </a:r>
                <a:br>
                  <a:rPr lang="en-US" sz="1600" dirty="0" smtClean="0">
                    <a:solidFill>
                      <a:srgbClr val="000099"/>
                    </a:solidFill>
                    <a:ea typeface="Times New Roman"/>
                  </a:rPr>
                </a:b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הזמן</a:t>
                </a:r>
                <a:r>
                  <a:rPr lang="he-IL" sz="1600" dirty="0" smtClean="0">
                    <a:ea typeface="Times New Roman"/>
                    <a:cs typeface="Arial"/>
                  </a:rPr>
                  <a:t> 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של אלגוריתם  </a:t>
                </a:r>
                <a:r>
                  <a:rPr lang="en-US" sz="1600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Prim</a:t>
                </a: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היא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𝑂</m:t>
                    </m:r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𝐸</m:t>
                        </m:r>
                        <m:func>
                          <m:funcPr>
                            <m:ctrlPr>
                              <a:rPr lang="en-US" sz="1600" i="1">
                                <a:solidFill>
                                  <a:srgbClr val="000099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000099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600" i="1">
                                <a:solidFill>
                                  <a:srgbClr val="000099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  <m:t>𝑉</m:t>
                            </m:r>
                          </m:e>
                        </m:func>
                      </m:e>
                    </m:d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6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88000" y="1170000"/>
                <a:ext cx="8542800" cy="5355344"/>
              </a:xfrm>
              <a:blipFill rotWithShape="1">
                <a:blip r:embed="rId3" cstate="print"/>
                <a:stretch>
                  <a:fillRect r="-642" b="-22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Prim</a:t>
            </a:r>
            <a:endParaRPr lang="he-IL" dirty="0"/>
          </a:p>
        </p:txBody>
      </p:sp>
      <p:sp>
        <p:nvSpPr>
          <p:cNvPr id="4" name="Rounded Rectangle 3"/>
          <p:cNvSpPr/>
          <p:nvPr/>
        </p:nvSpPr>
        <p:spPr>
          <a:xfrm>
            <a:off x="2435799" y="5514976"/>
            <a:ext cx="1800201" cy="62674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67644" y="3342477"/>
            <a:ext cx="1771796" cy="2797065"/>
          </a:xfrm>
          <a:prstGeom prst="roundRect">
            <a:avLst>
              <a:gd name="adj" fmla="val 22626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rot="2700000">
            <a:off x="587869" y="3605188"/>
            <a:ext cx="2277850" cy="2277850"/>
          </a:xfrm>
          <a:prstGeom prst="roundRect">
            <a:avLst>
              <a:gd name="adj" fmla="val 22626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438442" y="3348037"/>
            <a:ext cx="1902220" cy="2799401"/>
          </a:xfrm>
          <a:custGeom>
            <a:avLst/>
            <a:gdLst>
              <a:gd name="connsiteX0" fmla="*/ 0 w 1400175"/>
              <a:gd name="connsiteY0" fmla="*/ 0 h 1352550"/>
              <a:gd name="connsiteX1" fmla="*/ 685800 w 1400175"/>
              <a:gd name="connsiteY1" fmla="*/ 4762 h 1352550"/>
              <a:gd name="connsiteX2" fmla="*/ 1395413 w 1400175"/>
              <a:gd name="connsiteY2" fmla="*/ 1138237 h 1352550"/>
              <a:gd name="connsiteX3" fmla="*/ 1400175 w 1400175"/>
              <a:gd name="connsiteY3" fmla="*/ 1352550 h 1352550"/>
              <a:gd name="connsiteX4" fmla="*/ 619125 w 1400175"/>
              <a:gd name="connsiteY4" fmla="*/ 1214437 h 1352550"/>
              <a:gd name="connsiteX5" fmla="*/ 0 w 1400175"/>
              <a:gd name="connsiteY5" fmla="*/ 0 h 1352550"/>
              <a:gd name="connsiteX0" fmla="*/ 94828 w 1495003"/>
              <a:gd name="connsiteY0" fmla="*/ 0 h 2241202"/>
              <a:gd name="connsiteX1" fmla="*/ 780628 w 1495003"/>
              <a:gd name="connsiteY1" fmla="*/ 4762 h 2241202"/>
              <a:gd name="connsiteX2" fmla="*/ 1490241 w 1495003"/>
              <a:gd name="connsiteY2" fmla="*/ 1138237 h 2241202"/>
              <a:gd name="connsiteX3" fmla="*/ 1495003 w 1495003"/>
              <a:gd name="connsiteY3" fmla="*/ 1352550 h 2241202"/>
              <a:gd name="connsiteX4" fmla="*/ 0 w 1495003"/>
              <a:gd name="connsiteY4" fmla="*/ 2241202 h 2241202"/>
              <a:gd name="connsiteX5" fmla="*/ 94828 w 1495003"/>
              <a:gd name="connsiteY5" fmla="*/ 0 h 2241202"/>
              <a:gd name="connsiteX0" fmla="*/ 94828 w 1490241"/>
              <a:gd name="connsiteY0" fmla="*/ 0 h 2313210"/>
              <a:gd name="connsiteX1" fmla="*/ 780628 w 1490241"/>
              <a:gd name="connsiteY1" fmla="*/ 4762 h 2313210"/>
              <a:gd name="connsiteX2" fmla="*/ 1490241 w 1490241"/>
              <a:gd name="connsiteY2" fmla="*/ 1138237 h 2313210"/>
              <a:gd name="connsiteX3" fmla="*/ 1476164 w 1490241"/>
              <a:gd name="connsiteY3" fmla="*/ 2313210 h 2313210"/>
              <a:gd name="connsiteX4" fmla="*/ 0 w 1490241"/>
              <a:gd name="connsiteY4" fmla="*/ 2241202 h 2313210"/>
              <a:gd name="connsiteX5" fmla="*/ 94828 w 1490241"/>
              <a:gd name="connsiteY5" fmla="*/ 0 h 2313210"/>
              <a:gd name="connsiteX0" fmla="*/ 94828 w 1490241"/>
              <a:gd name="connsiteY0" fmla="*/ 0 h 2790443"/>
              <a:gd name="connsiteX1" fmla="*/ 780628 w 1490241"/>
              <a:gd name="connsiteY1" fmla="*/ 4762 h 2790443"/>
              <a:gd name="connsiteX2" fmla="*/ 1490241 w 1490241"/>
              <a:gd name="connsiteY2" fmla="*/ 1138237 h 2790443"/>
              <a:gd name="connsiteX3" fmla="*/ 1476164 w 1490241"/>
              <a:gd name="connsiteY3" fmla="*/ 2313210 h 2790443"/>
              <a:gd name="connsiteX4" fmla="*/ 0 w 1490241"/>
              <a:gd name="connsiteY4" fmla="*/ 2241202 h 2790443"/>
              <a:gd name="connsiteX5" fmla="*/ 94828 w 1490241"/>
              <a:gd name="connsiteY5" fmla="*/ 0 h 2790443"/>
              <a:gd name="connsiteX0" fmla="*/ 310852 w 1706265"/>
              <a:gd name="connsiteY0" fmla="*/ 0 h 2790443"/>
              <a:gd name="connsiteX1" fmla="*/ 996652 w 1706265"/>
              <a:gd name="connsiteY1" fmla="*/ 4762 h 2790443"/>
              <a:gd name="connsiteX2" fmla="*/ 1706265 w 1706265"/>
              <a:gd name="connsiteY2" fmla="*/ 1138237 h 2790443"/>
              <a:gd name="connsiteX3" fmla="*/ 1692188 w 1706265"/>
              <a:gd name="connsiteY3" fmla="*/ 2313210 h 2790443"/>
              <a:gd name="connsiteX4" fmla="*/ 0 w 1706265"/>
              <a:gd name="connsiteY4" fmla="*/ 2349214 h 2790443"/>
              <a:gd name="connsiteX5" fmla="*/ 310852 w 1706265"/>
              <a:gd name="connsiteY5" fmla="*/ 0 h 2790443"/>
              <a:gd name="connsiteX0" fmla="*/ 310852 w 1706265"/>
              <a:gd name="connsiteY0" fmla="*/ 0 h 2770378"/>
              <a:gd name="connsiteX1" fmla="*/ 996652 w 1706265"/>
              <a:gd name="connsiteY1" fmla="*/ 4762 h 2770378"/>
              <a:gd name="connsiteX2" fmla="*/ 1706265 w 1706265"/>
              <a:gd name="connsiteY2" fmla="*/ 1138237 h 2770378"/>
              <a:gd name="connsiteX3" fmla="*/ 1692188 w 1706265"/>
              <a:gd name="connsiteY3" fmla="*/ 2313210 h 2770378"/>
              <a:gd name="connsiteX4" fmla="*/ 790912 w 1706265"/>
              <a:gd name="connsiteY4" fmla="*/ 2526982 h 2770378"/>
              <a:gd name="connsiteX5" fmla="*/ 0 w 1706265"/>
              <a:gd name="connsiteY5" fmla="*/ 2349214 h 2770378"/>
              <a:gd name="connsiteX6" fmla="*/ 310852 w 1706265"/>
              <a:gd name="connsiteY6" fmla="*/ 0 h 2770378"/>
              <a:gd name="connsiteX0" fmla="*/ 310852 w 1706265"/>
              <a:gd name="connsiteY0" fmla="*/ 0 h 2770378"/>
              <a:gd name="connsiteX1" fmla="*/ 996652 w 1706265"/>
              <a:gd name="connsiteY1" fmla="*/ 4762 h 2770378"/>
              <a:gd name="connsiteX2" fmla="*/ 1706265 w 1706265"/>
              <a:gd name="connsiteY2" fmla="*/ 1138237 h 2770378"/>
              <a:gd name="connsiteX3" fmla="*/ 1692188 w 1706265"/>
              <a:gd name="connsiteY3" fmla="*/ 2313210 h 2770378"/>
              <a:gd name="connsiteX4" fmla="*/ 790912 w 1706265"/>
              <a:gd name="connsiteY4" fmla="*/ 2526982 h 2770378"/>
              <a:gd name="connsiteX5" fmla="*/ 0 w 1706265"/>
              <a:gd name="connsiteY5" fmla="*/ 2349214 h 2770378"/>
              <a:gd name="connsiteX6" fmla="*/ 310852 w 1706265"/>
              <a:gd name="connsiteY6" fmla="*/ 0 h 2770378"/>
              <a:gd name="connsiteX0" fmla="*/ 390862 w 1786275"/>
              <a:gd name="connsiteY0" fmla="*/ 0 h 2770378"/>
              <a:gd name="connsiteX1" fmla="*/ 1076662 w 1786275"/>
              <a:gd name="connsiteY1" fmla="*/ 4762 h 2770378"/>
              <a:gd name="connsiteX2" fmla="*/ 1786275 w 1786275"/>
              <a:gd name="connsiteY2" fmla="*/ 1138237 h 2770378"/>
              <a:gd name="connsiteX3" fmla="*/ 1772198 w 1786275"/>
              <a:gd name="connsiteY3" fmla="*/ 2313210 h 2770378"/>
              <a:gd name="connsiteX4" fmla="*/ 870922 w 1786275"/>
              <a:gd name="connsiteY4" fmla="*/ 2526982 h 2770378"/>
              <a:gd name="connsiteX5" fmla="*/ 80010 w 1786275"/>
              <a:gd name="connsiteY5" fmla="*/ 2349214 h 2770378"/>
              <a:gd name="connsiteX6" fmla="*/ 390862 w 1786275"/>
              <a:gd name="connsiteY6" fmla="*/ 0 h 2770378"/>
              <a:gd name="connsiteX0" fmla="*/ 210842 w 1606255"/>
              <a:gd name="connsiteY0" fmla="*/ 0 h 2556985"/>
              <a:gd name="connsiteX1" fmla="*/ 896642 w 1606255"/>
              <a:gd name="connsiteY1" fmla="*/ 4762 h 2556985"/>
              <a:gd name="connsiteX2" fmla="*/ 1606255 w 1606255"/>
              <a:gd name="connsiteY2" fmla="*/ 1138237 h 2556985"/>
              <a:gd name="connsiteX3" fmla="*/ 1592178 w 1606255"/>
              <a:gd name="connsiteY3" fmla="*/ 2313210 h 2556985"/>
              <a:gd name="connsiteX4" fmla="*/ 690902 w 1606255"/>
              <a:gd name="connsiteY4" fmla="*/ 2526982 h 2556985"/>
              <a:gd name="connsiteX5" fmla="*/ 80010 w 1606255"/>
              <a:gd name="connsiteY5" fmla="*/ 2133190 h 2556985"/>
              <a:gd name="connsiteX6" fmla="*/ 210842 w 1606255"/>
              <a:gd name="connsiteY6" fmla="*/ 0 h 2556985"/>
              <a:gd name="connsiteX0" fmla="*/ 166109 w 1561522"/>
              <a:gd name="connsiteY0" fmla="*/ 0 h 2811266"/>
              <a:gd name="connsiteX1" fmla="*/ 851909 w 1561522"/>
              <a:gd name="connsiteY1" fmla="*/ 4762 h 2811266"/>
              <a:gd name="connsiteX2" fmla="*/ 1561522 w 1561522"/>
              <a:gd name="connsiteY2" fmla="*/ 1138237 h 2811266"/>
              <a:gd name="connsiteX3" fmla="*/ 1547445 w 1561522"/>
              <a:gd name="connsiteY3" fmla="*/ 2313210 h 2811266"/>
              <a:gd name="connsiteX4" fmla="*/ 323309 w 1561522"/>
              <a:gd name="connsiteY4" fmla="*/ 2781263 h 2811266"/>
              <a:gd name="connsiteX5" fmla="*/ 35277 w 1561522"/>
              <a:gd name="connsiteY5" fmla="*/ 2133190 h 2811266"/>
              <a:gd name="connsiteX6" fmla="*/ 166109 w 1561522"/>
              <a:gd name="connsiteY6" fmla="*/ 0 h 2811266"/>
              <a:gd name="connsiteX0" fmla="*/ 301049 w 1696462"/>
              <a:gd name="connsiteY0" fmla="*/ 0 h 2811266"/>
              <a:gd name="connsiteX1" fmla="*/ 986849 w 1696462"/>
              <a:gd name="connsiteY1" fmla="*/ 4762 h 2811266"/>
              <a:gd name="connsiteX2" fmla="*/ 1696462 w 1696462"/>
              <a:gd name="connsiteY2" fmla="*/ 1138237 h 2811266"/>
              <a:gd name="connsiteX3" fmla="*/ 1682385 w 1696462"/>
              <a:gd name="connsiteY3" fmla="*/ 2313210 h 2811266"/>
              <a:gd name="connsiteX4" fmla="*/ 458249 w 1696462"/>
              <a:gd name="connsiteY4" fmla="*/ 2781263 h 2811266"/>
              <a:gd name="connsiteX5" fmla="*/ 26200 w 1696462"/>
              <a:gd name="connsiteY5" fmla="*/ 2133190 h 2811266"/>
              <a:gd name="connsiteX6" fmla="*/ 301049 w 1696462"/>
              <a:gd name="connsiteY6" fmla="*/ 0 h 2811266"/>
              <a:gd name="connsiteX0" fmla="*/ 301049 w 1696482"/>
              <a:gd name="connsiteY0" fmla="*/ 0 h 2976716"/>
              <a:gd name="connsiteX1" fmla="*/ 986849 w 1696482"/>
              <a:gd name="connsiteY1" fmla="*/ 4762 h 2976716"/>
              <a:gd name="connsiteX2" fmla="*/ 1696462 w 1696482"/>
              <a:gd name="connsiteY2" fmla="*/ 1138237 h 2976716"/>
              <a:gd name="connsiteX3" fmla="*/ 1696482 w 1696482"/>
              <a:gd name="connsiteY3" fmla="*/ 2745258 h 2976716"/>
              <a:gd name="connsiteX4" fmla="*/ 458249 w 1696482"/>
              <a:gd name="connsiteY4" fmla="*/ 2781263 h 2976716"/>
              <a:gd name="connsiteX5" fmla="*/ 26200 w 1696482"/>
              <a:gd name="connsiteY5" fmla="*/ 2133190 h 2976716"/>
              <a:gd name="connsiteX6" fmla="*/ 301049 w 1696482"/>
              <a:gd name="connsiteY6" fmla="*/ 0 h 2976716"/>
              <a:gd name="connsiteX0" fmla="*/ 301049 w 1696482"/>
              <a:gd name="connsiteY0" fmla="*/ 0 h 2883274"/>
              <a:gd name="connsiteX1" fmla="*/ 986849 w 1696482"/>
              <a:gd name="connsiteY1" fmla="*/ 4762 h 2883274"/>
              <a:gd name="connsiteX2" fmla="*/ 1696462 w 1696482"/>
              <a:gd name="connsiteY2" fmla="*/ 1138237 h 2883274"/>
              <a:gd name="connsiteX3" fmla="*/ 1696482 w 1696482"/>
              <a:gd name="connsiteY3" fmla="*/ 2745258 h 2883274"/>
              <a:gd name="connsiteX4" fmla="*/ 458249 w 1696482"/>
              <a:gd name="connsiteY4" fmla="*/ 2781263 h 2883274"/>
              <a:gd name="connsiteX5" fmla="*/ 26200 w 1696482"/>
              <a:gd name="connsiteY5" fmla="*/ 2133190 h 2883274"/>
              <a:gd name="connsiteX6" fmla="*/ 301049 w 1696482"/>
              <a:gd name="connsiteY6" fmla="*/ 0 h 2883274"/>
              <a:gd name="connsiteX0" fmla="*/ 301049 w 1696482"/>
              <a:gd name="connsiteY0" fmla="*/ 0 h 2789587"/>
              <a:gd name="connsiteX1" fmla="*/ 986849 w 1696482"/>
              <a:gd name="connsiteY1" fmla="*/ 4762 h 2789587"/>
              <a:gd name="connsiteX2" fmla="*/ 1696462 w 1696482"/>
              <a:gd name="connsiteY2" fmla="*/ 1138237 h 2789587"/>
              <a:gd name="connsiteX3" fmla="*/ 1696482 w 1696482"/>
              <a:gd name="connsiteY3" fmla="*/ 2745258 h 2789587"/>
              <a:gd name="connsiteX4" fmla="*/ 458249 w 1696482"/>
              <a:gd name="connsiteY4" fmla="*/ 2781263 h 2789587"/>
              <a:gd name="connsiteX5" fmla="*/ 26200 w 1696482"/>
              <a:gd name="connsiteY5" fmla="*/ 2133190 h 2789587"/>
              <a:gd name="connsiteX6" fmla="*/ 301049 w 1696482"/>
              <a:gd name="connsiteY6" fmla="*/ 0 h 2789587"/>
              <a:gd name="connsiteX0" fmla="*/ 301049 w 1902642"/>
              <a:gd name="connsiteY0" fmla="*/ 0 h 2789587"/>
              <a:gd name="connsiteX1" fmla="*/ 986849 w 1902642"/>
              <a:gd name="connsiteY1" fmla="*/ 4762 h 2789587"/>
              <a:gd name="connsiteX2" fmla="*/ 1696462 w 1902642"/>
              <a:gd name="connsiteY2" fmla="*/ 1138237 h 2789587"/>
              <a:gd name="connsiteX3" fmla="*/ 1695208 w 1902642"/>
              <a:gd name="connsiteY3" fmla="*/ 2259013 h 2789587"/>
              <a:gd name="connsiteX4" fmla="*/ 1696482 w 1902642"/>
              <a:gd name="connsiteY4" fmla="*/ 2745258 h 2789587"/>
              <a:gd name="connsiteX5" fmla="*/ 458249 w 1902642"/>
              <a:gd name="connsiteY5" fmla="*/ 2781263 h 2789587"/>
              <a:gd name="connsiteX6" fmla="*/ 26200 w 1902642"/>
              <a:gd name="connsiteY6" fmla="*/ 2133190 h 2789587"/>
              <a:gd name="connsiteX7" fmla="*/ 301049 w 1902642"/>
              <a:gd name="connsiteY7" fmla="*/ 0 h 2789587"/>
              <a:gd name="connsiteX0" fmla="*/ 301049 w 1902642"/>
              <a:gd name="connsiteY0" fmla="*/ 0 h 2789587"/>
              <a:gd name="connsiteX1" fmla="*/ 986849 w 1902642"/>
              <a:gd name="connsiteY1" fmla="*/ 4762 h 2789587"/>
              <a:gd name="connsiteX2" fmla="*/ 1696462 w 1902642"/>
              <a:gd name="connsiteY2" fmla="*/ 1138237 h 2789587"/>
              <a:gd name="connsiteX3" fmla="*/ 1695208 w 1902642"/>
              <a:gd name="connsiteY3" fmla="*/ 2259013 h 2789587"/>
              <a:gd name="connsiteX4" fmla="*/ 1696482 w 1902642"/>
              <a:gd name="connsiteY4" fmla="*/ 2745258 h 2789587"/>
              <a:gd name="connsiteX5" fmla="*/ 458249 w 1902642"/>
              <a:gd name="connsiteY5" fmla="*/ 2781263 h 2789587"/>
              <a:gd name="connsiteX6" fmla="*/ 26200 w 1902642"/>
              <a:gd name="connsiteY6" fmla="*/ 2133190 h 2789587"/>
              <a:gd name="connsiteX7" fmla="*/ 301049 w 1902642"/>
              <a:gd name="connsiteY7" fmla="*/ 0 h 2789587"/>
              <a:gd name="connsiteX0" fmla="*/ 301049 w 1902642"/>
              <a:gd name="connsiteY0" fmla="*/ 0 h 2789587"/>
              <a:gd name="connsiteX1" fmla="*/ 986849 w 1902642"/>
              <a:gd name="connsiteY1" fmla="*/ 4762 h 2789587"/>
              <a:gd name="connsiteX2" fmla="*/ 1696462 w 1902642"/>
              <a:gd name="connsiteY2" fmla="*/ 1138237 h 2789587"/>
              <a:gd name="connsiteX3" fmla="*/ 1696482 w 1902642"/>
              <a:gd name="connsiteY3" fmla="*/ 2169195 h 2789587"/>
              <a:gd name="connsiteX4" fmla="*/ 1696482 w 1902642"/>
              <a:gd name="connsiteY4" fmla="*/ 2745258 h 2789587"/>
              <a:gd name="connsiteX5" fmla="*/ 458249 w 1902642"/>
              <a:gd name="connsiteY5" fmla="*/ 2781263 h 2789587"/>
              <a:gd name="connsiteX6" fmla="*/ 26200 w 1902642"/>
              <a:gd name="connsiteY6" fmla="*/ 2133190 h 2789587"/>
              <a:gd name="connsiteX7" fmla="*/ 301049 w 1902642"/>
              <a:gd name="connsiteY7" fmla="*/ 0 h 2789587"/>
              <a:gd name="connsiteX0" fmla="*/ 301049 w 1902642"/>
              <a:gd name="connsiteY0" fmla="*/ 0 h 2789587"/>
              <a:gd name="connsiteX1" fmla="*/ 986849 w 1902642"/>
              <a:gd name="connsiteY1" fmla="*/ 4762 h 2789587"/>
              <a:gd name="connsiteX2" fmla="*/ 1696462 w 1902642"/>
              <a:gd name="connsiteY2" fmla="*/ 1138237 h 2789587"/>
              <a:gd name="connsiteX3" fmla="*/ 1696482 w 1902642"/>
              <a:gd name="connsiteY3" fmla="*/ 2169195 h 2789587"/>
              <a:gd name="connsiteX4" fmla="*/ 1696482 w 1902642"/>
              <a:gd name="connsiteY4" fmla="*/ 2745258 h 2789587"/>
              <a:gd name="connsiteX5" fmla="*/ 458249 w 1902642"/>
              <a:gd name="connsiteY5" fmla="*/ 2781263 h 2789587"/>
              <a:gd name="connsiteX6" fmla="*/ 26200 w 1902642"/>
              <a:gd name="connsiteY6" fmla="*/ 2133190 h 2789587"/>
              <a:gd name="connsiteX7" fmla="*/ 301049 w 1902642"/>
              <a:gd name="connsiteY7" fmla="*/ 0 h 2789587"/>
              <a:gd name="connsiteX0" fmla="*/ 301049 w 1902642"/>
              <a:gd name="connsiteY0" fmla="*/ 0 h 2799401"/>
              <a:gd name="connsiteX1" fmla="*/ 986849 w 1902642"/>
              <a:gd name="connsiteY1" fmla="*/ 4762 h 2799401"/>
              <a:gd name="connsiteX2" fmla="*/ 1696462 w 1902642"/>
              <a:gd name="connsiteY2" fmla="*/ 1138237 h 2799401"/>
              <a:gd name="connsiteX3" fmla="*/ 1696482 w 1902642"/>
              <a:gd name="connsiteY3" fmla="*/ 2169195 h 2799401"/>
              <a:gd name="connsiteX4" fmla="*/ 1696482 w 1902642"/>
              <a:gd name="connsiteY4" fmla="*/ 2781263 h 2799401"/>
              <a:gd name="connsiteX5" fmla="*/ 458249 w 1902642"/>
              <a:gd name="connsiteY5" fmla="*/ 2781263 h 2799401"/>
              <a:gd name="connsiteX6" fmla="*/ 26200 w 1902642"/>
              <a:gd name="connsiteY6" fmla="*/ 2133190 h 2799401"/>
              <a:gd name="connsiteX7" fmla="*/ 301049 w 1902642"/>
              <a:gd name="connsiteY7" fmla="*/ 0 h 2799401"/>
              <a:gd name="connsiteX0" fmla="*/ 276378 w 1877971"/>
              <a:gd name="connsiteY0" fmla="*/ 0 h 2799401"/>
              <a:gd name="connsiteX1" fmla="*/ 962178 w 1877971"/>
              <a:gd name="connsiteY1" fmla="*/ 4762 h 2799401"/>
              <a:gd name="connsiteX2" fmla="*/ 1671791 w 1877971"/>
              <a:gd name="connsiteY2" fmla="*/ 1138237 h 2799401"/>
              <a:gd name="connsiteX3" fmla="*/ 1671811 w 1877971"/>
              <a:gd name="connsiteY3" fmla="*/ 2169195 h 2799401"/>
              <a:gd name="connsiteX4" fmla="*/ 1671811 w 1877971"/>
              <a:gd name="connsiteY4" fmla="*/ 2781263 h 2799401"/>
              <a:gd name="connsiteX5" fmla="*/ 285555 w 1877971"/>
              <a:gd name="connsiteY5" fmla="*/ 2781263 h 2799401"/>
              <a:gd name="connsiteX6" fmla="*/ 1529 w 1877971"/>
              <a:gd name="connsiteY6" fmla="*/ 2133190 h 2799401"/>
              <a:gd name="connsiteX7" fmla="*/ 276378 w 1877971"/>
              <a:gd name="connsiteY7" fmla="*/ 0 h 2799401"/>
              <a:gd name="connsiteX0" fmla="*/ 276378 w 1877971"/>
              <a:gd name="connsiteY0" fmla="*/ 0 h 2799401"/>
              <a:gd name="connsiteX1" fmla="*/ 962178 w 1877971"/>
              <a:gd name="connsiteY1" fmla="*/ 4762 h 2799401"/>
              <a:gd name="connsiteX2" fmla="*/ 1671791 w 1877971"/>
              <a:gd name="connsiteY2" fmla="*/ 1138237 h 2799401"/>
              <a:gd name="connsiteX3" fmla="*/ 1670537 w 1877971"/>
              <a:gd name="connsiteY3" fmla="*/ 2157413 h 2799401"/>
              <a:gd name="connsiteX4" fmla="*/ 1671811 w 1877971"/>
              <a:gd name="connsiteY4" fmla="*/ 2781263 h 2799401"/>
              <a:gd name="connsiteX5" fmla="*/ 285555 w 1877971"/>
              <a:gd name="connsiteY5" fmla="*/ 2781263 h 2799401"/>
              <a:gd name="connsiteX6" fmla="*/ 1529 w 1877971"/>
              <a:gd name="connsiteY6" fmla="*/ 2133190 h 2799401"/>
              <a:gd name="connsiteX7" fmla="*/ 276378 w 1877971"/>
              <a:gd name="connsiteY7" fmla="*/ 0 h 2799401"/>
              <a:gd name="connsiteX0" fmla="*/ 276378 w 1877971"/>
              <a:gd name="connsiteY0" fmla="*/ 0 h 2799401"/>
              <a:gd name="connsiteX1" fmla="*/ 962178 w 1877971"/>
              <a:gd name="connsiteY1" fmla="*/ 4762 h 2799401"/>
              <a:gd name="connsiteX2" fmla="*/ 1671791 w 1877971"/>
              <a:gd name="connsiteY2" fmla="*/ 1138237 h 2799401"/>
              <a:gd name="connsiteX3" fmla="*/ 1670537 w 1877971"/>
              <a:gd name="connsiteY3" fmla="*/ 2157413 h 2799401"/>
              <a:gd name="connsiteX4" fmla="*/ 1671811 w 1877971"/>
              <a:gd name="connsiteY4" fmla="*/ 2781263 h 2799401"/>
              <a:gd name="connsiteX5" fmla="*/ 285555 w 1877971"/>
              <a:gd name="connsiteY5" fmla="*/ 2781263 h 2799401"/>
              <a:gd name="connsiteX6" fmla="*/ 1529 w 1877971"/>
              <a:gd name="connsiteY6" fmla="*/ 2133190 h 2799401"/>
              <a:gd name="connsiteX7" fmla="*/ 276378 w 1877971"/>
              <a:gd name="connsiteY7" fmla="*/ 0 h 279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7971" h="2799401">
                <a:moveTo>
                  <a:pt x="276378" y="0"/>
                </a:moveTo>
                <a:lnTo>
                  <a:pt x="962178" y="4762"/>
                </a:lnTo>
                <a:lnTo>
                  <a:pt x="1671791" y="1138237"/>
                </a:lnTo>
                <a:cubicBezTo>
                  <a:pt x="1666270" y="1512061"/>
                  <a:pt x="1670534" y="1889576"/>
                  <a:pt x="1670537" y="2157413"/>
                </a:cubicBezTo>
                <a:cubicBezTo>
                  <a:pt x="1793313" y="2236338"/>
                  <a:pt x="1877971" y="2694221"/>
                  <a:pt x="1671811" y="2781263"/>
                </a:cubicBezTo>
                <a:cubicBezTo>
                  <a:pt x="1465818" y="2799401"/>
                  <a:pt x="566347" y="2789587"/>
                  <a:pt x="285555" y="2781263"/>
                </a:cubicBezTo>
                <a:cubicBezTo>
                  <a:pt x="7175" y="2679252"/>
                  <a:pt x="3058" y="2596734"/>
                  <a:pt x="1529" y="2133190"/>
                </a:cubicBezTo>
                <a:cubicBezTo>
                  <a:pt x="0" y="1669646"/>
                  <a:pt x="110269" y="390742"/>
                  <a:pt x="276378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1"/>
          <p:cNvGrpSpPr/>
          <p:nvPr/>
        </p:nvGrpSpPr>
        <p:grpSpPr>
          <a:xfrm>
            <a:off x="413948" y="3356992"/>
            <a:ext cx="3690000" cy="2694073"/>
            <a:chOff x="413948" y="3356992"/>
            <a:chExt cx="3690000" cy="2694073"/>
          </a:xfrm>
        </p:grpSpPr>
        <p:cxnSp>
          <p:nvCxnSpPr>
            <p:cNvPr id="9" name="Straight Connector 8"/>
            <p:cNvCxnSpPr>
              <a:stCxn id="18" idx="7"/>
              <a:endCxn id="21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8" idx="5"/>
              <a:endCxn id="19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9" idx="0"/>
              <a:endCxn id="20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0" idx="6"/>
              <a:endCxn id="23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1" idx="5"/>
              <a:endCxn id="23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3" idx="0"/>
              <a:endCxn id="24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1" idx="6"/>
              <a:endCxn id="24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9" idx="6"/>
              <a:endCxn id="22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22" idx="6"/>
              <a:endCxn id="25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r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64062" y="394757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123728" y="44440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35" name="Straight Connector 34"/>
          <p:cNvCxnSpPr>
            <a:stCxn id="19" idx="0"/>
            <a:endCxn id="20" idx="4"/>
          </p:cNvCxnSpPr>
          <p:nvPr/>
        </p:nvCxnSpPr>
        <p:spPr>
          <a:xfrm rot="5400000" flipH="1" flipV="1">
            <a:off x="1403948" y="5286065"/>
            <a:ext cx="630000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124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1 – עפ"מ צהוב ביותר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601266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dirty="0" smtClean="0">
                    <a:ea typeface="Calibri"/>
                  </a:rPr>
                  <a:t>יהא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𝐺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𝑉</m:t>
                        </m:r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 גרף מכוון </a:t>
                </a:r>
                <a:r>
                  <a:rPr lang="he-IL" dirty="0" smtClean="0">
                    <a:ea typeface="Times New Roman"/>
                  </a:rPr>
                  <a:t>וקשיר עם משקלות על הקשתות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Times New Roman"/>
                      </a:rPr>
                      <m:t>𝑤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: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𝐸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ℕ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 smtClean="0">
                    <a:ea typeface="Times New Roman"/>
                  </a:rPr>
                  <a:t>נניח כי כל קשת צבועה בשחור או בצהוב.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dirty="0" smtClean="0">
                    <a:ea typeface="Times New Roman"/>
                  </a:rPr>
                  <a:t>הציעו אלגוריתם המוצא עץ פורש מינימום (עפ"מ) צהוב ביותר ב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Times New Roman"/>
                      </a:rPr>
                      <m:t>𝐺</m:t>
                    </m:r>
                  </m:oMath>
                </a14:m>
                <a:r>
                  <a:rPr lang="he-IL" dirty="0" smtClean="0">
                    <a:ea typeface="Times New Roman"/>
                  </a:rPr>
                  <a:t>.</a:t>
                </a: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כלומר, עץ פורש במשקל מינימלי בעל מספר מרבי של קשתות צהובות.</a:t>
                </a:r>
                <a:endParaRPr lang="en-US" sz="1600" dirty="0">
                  <a:solidFill>
                    <a:prstClr val="black"/>
                  </a:solidFill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endParaRPr lang="en-US" dirty="0">
                  <a:ea typeface="Calibri"/>
                </a:endParaRPr>
              </a:p>
              <a:p>
                <a:r>
                  <a:rPr lang="he-IL" sz="2600" b="1" u="sng" dirty="0" smtClean="0">
                    <a:solidFill>
                      <a:srgbClr val="000066"/>
                    </a:solidFill>
                  </a:rPr>
                  <a:t>פתרון</a:t>
                </a:r>
              </a:p>
              <a:p>
                <a:r>
                  <a:rPr lang="he-IL" b="1" dirty="0" smtClean="0"/>
                  <a:t>רעיון:</a:t>
                </a:r>
                <a:r>
                  <a:rPr lang="he-IL" dirty="0" smtClean="0"/>
                  <a:t> נרצה לתת עדיפות לקשתות צהובות על פני קשתות שחורות.</a:t>
                </a:r>
              </a:p>
              <a:p>
                <a:r>
                  <a:rPr lang="he-IL" dirty="0" smtClean="0"/>
                  <a:t>נגדיר פונקציית משקל חדשה:</a:t>
                </a: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𝑖𝑠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𝑦𝑒𝑙𝑙𝑜𝑤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        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𝑖𝑠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𝑏𝑙𝑎𝑐𝑘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 smtClean="0"/>
              </a:p>
              <a:p>
                <a:endParaRPr lang="he-IL" dirty="0" smtClean="0"/>
              </a:p>
              <a:p>
                <a:r>
                  <a:rPr lang="he-IL" dirty="0" smtClean="0"/>
                  <a:t>נסמן ב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he-IL" dirty="0" smtClean="0"/>
                  <a:t> את מספר הקשתות הצהובות בעץ פורש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he-IL" dirty="0" smtClean="0"/>
                  <a:t>. מתקיים:</a:t>
                </a: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he-IL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6012668"/>
              </a:xfrm>
              <a:blipFill rotWithShape="1">
                <a:blip r:embed="rId2" cstate="print"/>
                <a:stretch>
                  <a:fillRect r="-12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>
            <a:stCxn id="46" idx="5"/>
            <a:endCxn id="50" idx="1"/>
          </p:cNvCxnSpPr>
          <p:nvPr/>
        </p:nvCxnSpPr>
        <p:spPr>
          <a:xfrm>
            <a:off x="1287268" y="1026346"/>
            <a:ext cx="484788" cy="26874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7" idx="5"/>
            <a:endCxn id="45" idx="2"/>
          </p:cNvCxnSpPr>
          <p:nvPr/>
        </p:nvCxnSpPr>
        <p:spPr>
          <a:xfrm>
            <a:off x="675200" y="1422370"/>
            <a:ext cx="710456" cy="2964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48" idx="5"/>
            <a:endCxn id="49" idx="1"/>
          </p:cNvCxnSpPr>
          <p:nvPr/>
        </p:nvCxnSpPr>
        <p:spPr>
          <a:xfrm>
            <a:off x="675200" y="1926426"/>
            <a:ext cx="268764" cy="26876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0" idx="3"/>
            <a:endCxn id="45" idx="7"/>
          </p:cNvCxnSpPr>
          <p:nvPr/>
        </p:nvCxnSpPr>
        <p:spPr>
          <a:xfrm flipH="1">
            <a:off x="1539296" y="1422370"/>
            <a:ext cx="232760" cy="23276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9" idx="7"/>
            <a:endCxn id="45" idx="3"/>
          </p:cNvCxnSpPr>
          <p:nvPr/>
        </p:nvCxnSpPr>
        <p:spPr>
          <a:xfrm rot="5400000" flipH="1" flipV="1">
            <a:off x="1035240" y="1818414"/>
            <a:ext cx="412780" cy="3407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48" idx="0"/>
            <a:endCxn id="47" idx="4"/>
          </p:cNvCxnSpPr>
          <p:nvPr/>
        </p:nvCxnSpPr>
        <p:spPr>
          <a:xfrm rot="5400000" flipH="1" flipV="1">
            <a:off x="449532" y="1610758"/>
            <a:ext cx="3240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48" idx="7"/>
            <a:endCxn id="44" idx="3"/>
          </p:cNvCxnSpPr>
          <p:nvPr/>
        </p:nvCxnSpPr>
        <p:spPr>
          <a:xfrm flipV="1">
            <a:off x="675200" y="1428720"/>
            <a:ext cx="484726" cy="3704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48" idx="6"/>
            <a:endCxn id="45" idx="2"/>
          </p:cNvCxnSpPr>
          <p:nvPr/>
        </p:nvCxnSpPr>
        <p:spPr>
          <a:xfrm flipV="1">
            <a:off x="701560" y="1718770"/>
            <a:ext cx="684096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9" idx="0"/>
            <a:endCxn id="44" idx="4"/>
          </p:cNvCxnSpPr>
          <p:nvPr/>
        </p:nvCxnSpPr>
        <p:spPr>
          <a:xfrm flipV="1">
            <a:off x="1007604" y="1455080"/>
            <a:ext cx="215962" cy="713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7" idx="7"/>
            <a:endCxn id="46" idx="3"/>
          </p:cNvCxnSpPr>
          <p:nvPr/>
        </p:nvCxnSpPr>
        <p:spPr>
          <a:xfrm rot="5400000" flipH="1" flipV="1">
            <a:off x="783222" y="918324"/>
            <a:ext cx="268744" cy="4847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6" idx="4"/>
            <a:endCxn id="44" idx="0"/>
          </p:cNvCxnSpPr>
          <p:nvPr/>
        </p:nvCxnSpPr>
        <p:spPr>
          <a:xfrm flipH="1">
            <a:off x="1223566" y="1052706"/>
            <a:ext cx="62" cy="2223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4" idx="5"/>
            <a:endCxn id="45" idx="1"/>
          </p:cNvCxnSpPr>
          <p:nvPr/>
        </p:nvCxnSpPr>
        <p:spPr>
          <a:xfrm>
            <a:off x="1287206" y="1428720"/>
            <a:ext cx="124810" cy="2264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1133566" y="1275080"/>
            <a:ext cx="180000" cy="18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385656" y="1628770"/>
            <a:ext cx="180000" cy="18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1133628" y="872706"/>
            <a:ext cx="180000" cy="18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cs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21560" y="1268730"/>
            <a:ext cx="180000" cy="18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521560" y="1772786"/>
            <a:ext cx="180000" cy="18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cs typeface="Arial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917604" y="2168830"/>
            <a:ext cx="180000" cy="18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cs typeface="Arial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745696" y="1268730"/>
            <a:ext cx="180000" cy="18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77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601266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b="1" u="sng" dirty="0" smtClean="0"/>
                  <a:t>תזכורת</a:t>
                </a:r>
                <a:r>
                  <a:rPr lang="he-IL" b="1" dirty="0" smtClean="0"/>
                  <a:t>:</a:t>
                </a:r>
                <a:r>
                  <a:rPr lang="he-IL" dirty="0" smtClean="0"/>
                  <a:t> פונקציית המשקל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he-IL" dirty="0" smtClean="0"/>
                  <a:t> מחזירה ערכים שלמים, ולכן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he-IL" b="1" dirty="0" smtClean="0"/>
                  <a:t> </a:t>
                </a:r>
                <a:r>
                  <a:rPr lang="he-IL" dirty="0" smtClean="0"/>
                  <a:t>שלם לכל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he-IL" dirty="0" smtClean="0"/>
                  <a:t>.</a:t>
                </a:r>
                <a:endParaRPr lang="he-IL" dirty="0"/>
              </a:p>
              <a:p>
                <a:pPr>
                  <a:lnSpc>
                    <a:spcPct val="135000"/>
                  </a:lnSpc>
                </a:pPr>
                <a:endParaRPr lang="he-IL" b="1" u="sng" dirty="0" smtClean="0"/>
              </a:p>
              <a:p>
                <a:pPr>
                  <a:lnSpc>
                    <a:spcPct val="135000"/>
                  </a:lnSpc>
                </a:pPr>
                <a:r>
                  <a:rPr lang="he-IL" b="1" u="sng" dirty="0" smtClean="0"/>
                  <a:t>טענה 1</a:t>
                </a:r>
                <a:r>
                  <a:rPr lang="he-IL" b="1" dirty="0" smtClean="0"/>
                  <a:t>:</a:t>
                </a:r>
                <a:r>
                  <a:rPr lang="he-I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he-IL" dirty="0" smtClean="0"/>
                  <a:t> הוא עפ"מ צהוב ביותר לפי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he-IL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⇔</m:t>
                    </m:r>
                  </m:oMath>
                </a14:m>
                <a:r>
                  <a:rPr lang="he-IL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he-IL" dirty="0" smtClean="0"/>
                  <a:t> הוא עפ"מ לפי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he-IL" dirty="0" smtClean="0"/>
                  <a:t>.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b="1" u="sng" dirty="0" smtClean="0"/>
                  <a:t>הוכחה</a:t>
                </a:r>
                <a:r>
                  <a:rPr lang="he-IL" b="1" dirty="0" smtClean="0"/>
                  <a:t>:</a:t>
                </a:r>
                <a:r>
                  <a:rPr lang="he-IL" dirty="0" smtClean="0"/>
                  <a:t> ראשית, ניקח שני עצים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he-IL" dirty="0" smtClean="0"/>
                  <a:t> עבורם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he-IL" dirty="0" smtClean="0"/>
                  <a:t>.</a:t>
                </a: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לפי התזכורת, נובע ש: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𝑤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𝑤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≥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1</m:t>
                    </m:r>
                  </m:oMath>
                </a14:m>
                <a:r>
                  <a:rPr lang="he-IL" sz="1600" dirty="0" smtClean="0">
                    <a:solidFill>
                      <a:prstClr val="black"/>
                    </a:solidFill>
                    <a:ea typeface="Calibri"/>
                    <a:cs typeface="Arial"/>
                  </a:rPr>
                  <a:t>.</a:t>
                </a:r>
                <a:endParaRPr lang="en-US" sz="1600" dirty="0">
                  <a:solidFill>
                    <a:prstClr val="black"/>
                  </a:solidFill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endParaRPr lang="he-IL" dirty="0"/>
              </a:p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אזי:</a:t>
                </a:r>
              </a:p>
              <a:p>
                <a:pPr algn="l" rtl="0">
                  <a:lnSpc>
                    <a:spcPct val="135000"/>
                  </a:lnSpc>
                </a:pPr>
                <a:r>
                  <a:rPr lang="en-US" b="0" dirty="0" smtClean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endParaRPr lang="en-US" dirty="0" smtClean="0"/>
              </a:p>
              <a:p>
                <a:pPr algn="l" rtl="0">
                  <a:lnSpc>
                    <a:spcPct val="135000"/>
                  </a:lnSpc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he-IL" dirty="0"/>
              </a:p>
              <a:p>
                <a:pPr algn="l" rtl="0">
                  <a:lnSpc>
                    <a:spcPct val="135000"/>
                  </a:lnSpc>
                </a:pPr>
                <a:endParaRPr lang="he-IL" dirty="0" smtClean="0"/>
              </a:p>
              <a:p>
                <a:pPr algn="r">
                  <a:lnSpc>
                    <a:spcPct val="135000"/>
                  </a:lnSpc>
                </a:pPr>
                <a:endParaRPr lang="he-IL" dirty="0" smtClean="0"/>
              </a:p>
              <a:p>
                <a:pPr algn="r">
                  <a:lnSpc>
                    <a:spcPct val="135000"/>
                  </a:lnSpc>
                </a:pPr>
                <a:endParaRPr lang="he-IL" dirty="0"/>
              </a:p>
              <a:p>
                <a:pPr algn="r">
                  <a:lnSpc>
                    <a:spcPct val="135000"/>
                  </a:lnSpc>
                </a:pPr>
                <a:r>
                  <a:rPr lang="he-IL" dirty="0" smtClean="0"/>
                  <a:t>מכאן נובע ש: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he-IL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⇐</m:t>
                    </m:r>
                  </m:oMath>
                </a14:m>
                <a:r>
                  <a:rPr lang="he-IL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he-IL" dirty="0" smtClean="0"/>
                  <a:t> .</a:t>
                </a:r>
              </a:p>
              <a:p>
                <a:pPr algn="r">
                  <a:lnSpc>
                    <a:spcPct val="135000"/>
                  </a:lnSpc>
                </a:pPr>
                <a:r>
                  <a:rPr lang="he-IL" dirty="0" smtClean="0"/>
                  <a:t>בפרט, עפ"מ לפי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he-IL" dirty="0" smtClean="0"/>
                  <a:t> חייב להיות עפ"מ לפי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he-IL" dirty="0" smtClean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6012668"/>
              </a:xfrm>
              <a:blipFill rotWithShape="1">
                <a:blip r:embed="rId2" cstate="print"/>
                <a:stretch>
                  <a:fillRect r="-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>
            <a:off x="4806027" y="3807041"/>
            <a:ext cx="180019" cy="1440162"/>
          </a:xfrm>
          <a:prstGeom prst="leftBrace">
            <a:avLst>
              <a:gd name="adj1" fmla="val 50000"/>
              <a:gd name="adj2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4588900" y="4617132"/>
                <a:ext cx="567078" cy="33855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1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he-IL" sz="16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900" y="4617132"/>
                <a:ext cx="567078" cy="33855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 rot="16200000">
            <a:off x="6566006" y="3897122"/>
            <a:ext cx="180019" cy="1260000"/>
          </a:xfrm>
          <a:prstGeom prst="leftBrace">
            <a:avLst>
              <a:gd name="adj1" fmla="val 50000"/>
              <a:gd name="adj2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5467883" y="4617132"/>
                <a:ext cx="2376264" cy="62177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1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600" b="0" dirty="0" smtClean="0">
                  <a:solidFill>
                    <a:schemeClr val="tx2"/>
                  </a:solidFill>
                </a:endParaRPr>
              </a:p>
              <a:p>
                <a:pPr algn="ctr" rtl="1">
                  <a:lnSpc>
                    <a:spcPct val="150000"/>
                  </a:lnSpc>
                </a:pPr>
                <a:r>
                  <a:rPr lang="he-IL" sz="1400" dirty="0" smtClean="0">
                    <a:solidFill>
                      <a:schemeClr val="tx2"/>
                    </a:solidFill>
                  </a:rPr>
                  <a:t>כי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2"/>
                        </a:solidFill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400" b="0" i="1" smtClean="0">
                        <a:solidFill>
                          <a:schemeClr val="tx2"/>
                        </a:solidFill>
                        <a:latin typeface="Cambria Math"/>
                      </a:rPr>
                      <m:t>−</m:t>
                    </m:r>
                    <m:r>
                      <a:rPr lang="en-US" sz="1400" b="0" i="1" smtClean="0">
                        <a:solidFill>
                          <a:schemeClr val="tx2"/>
                        </a:solidFill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400" b="0" i="1" smtClean="0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2"/>
                        </a:solidFill>
                        <a:latin typeface="Cambria Math"/>
                      </a:rPr>
                      <m:t>−</m:t>
                    </m:r>
                    <m:r>
                      <a:rPr lang="en-US" sz="1400" b="0" i="1" smtClean="0">
                        <a:solidFill>
                          <a:schemeClr val="tx2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he-IL" sz="14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883" y="4617132"/>
                <a:ext cx="2376264" cy="62177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3888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601266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b="1" u="sng" dirty="0" smtClean="0"/>
                  <a:t>טענה 1</a:t>
                </a:r>
                <a:r>
                  <a:rPr lang="he-IL" b="1" dirty="0" smtClean="0"/>
                  <a:t>:</a:t>
                </a:r>
                <a:r>
                  <a:rPr lang="he-I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he-IL" dirty="0" smtClean="0"/>
                  <a:t> הוא עפ"מ צהוב ביותר לפי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he-IL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⇔</m:t>
                    </m:r>
                  </m:oMath>
                </a14:m>
                <a:r>
                  <a:rPr lang="he-IL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he-IL" dirty="0" smtClean="0"/>
                  <a:t> הוא עפ"מ לפי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he-IL" dirty="0" smtClean="0"/>
                  <a:t>.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b="1" u="sng" dirty="0" smtClean="0"/>
                  <a:t>הוכחה (המשך)</a:t>
                </a:r>
                <a:r>
                  <a:rPr lang="he-IL" b="1" dirty="0" smtClean="0"/>
                  <a:t>: </a:t>
                </a:r>
                <a:r>
                  <a:rPr lang="he-IL" dirty="0" smtClean="0"/>
                  <a:t>הוכחנו כי עפ"מ לפי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he-IL" dirty="0" smtClean="0"/>
                  <a:t> הוא בהכרח עפ"מ לפי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he-IL" dirty="0" smtClean="0"/>
                  <a:t>.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נשים לב שעבור שני עצים פורשים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he-IL" dirty="0" smtClean="0"/>
                  <a:t> כך ש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he-IL" dirty="0" smtClean="0"/>
                  <a:t> מתקיים:</a:t>
                </a:r>
              </a:p>
              <a:p>
                <a:pPr algn="ctr" rtl="0"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   ⇔  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&lt;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algn="ctr" rtl="0">
                  <a:lnSpc>
                    <a:spcPct val="135000"/>
                  </a:lnSpc>
                </a:pPr>
                <a:endParaRPr lang="en-US" dirty="0"/>
              </a:p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מכאן נסיק שקילות בין שתי הקבוצות הבאות:</a:t>
                </a:r>
              </a:p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/>
                  <a:t>קבוצת </a:t>
                </a:r>
                <a:r>
                  <a:rPr lang="he-IL" dirty="0" err="1" smtClean="0"/>
                  <a:t>העפ"מים</a:t>
                </a:r>
                <a:r>
                  <a:rPr lang="he-IL" dirty="0" smtClean="0"/>
                  <a:t> של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he-IL" dirty="0" smtClean="0"/>
                  <a:t> ביחס לפונקציית המשקל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he-IL" dirty="0" smtClean="0"/>
                  <a:t>.</a:t>
                </a:r>
              </a:p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/>
                  <a:t>קבוצת </a:t>
                </a:r>
                <a:r>
                  <a:rPr lang="he-IL" dirty="0" err="1" smtClean="0"/>
                  <a:t>העפ"מים</a:t>
                </a:r>
                <a:r>
                  <a:rPr lang="he-IL" dirty="0" smtClean="0"/>
                  <a:t> של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he-IL" dirty="0" smtClean="0"/>
                  <a:t> ביחס לפונקציית המשקל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he-IL" dirty="0" smtClean="0"/>
                  <a:t> בעלי מספר קשתות צהובות מרבי.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6012668"/>
              </a:xfrm>
              <a:blipFill rotWithShape="1">
                <a:blip r:embed="rId2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4528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(שאלה 1)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601266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b="1" u="sng" dirty="0" smtClean="0"/>
                  <a:t>קלט</a:t>
                </a:r>
                <a:r>
                  <a:rPr lang="he-IL" b="1" dirty="0" smtClean="0"/>
                  <a:t>:</a:t>
                </a:r>
                <a:r>
                  <a:rPr lang="he-IL" dirty="0" smtClean="0"/>
                  <a:t> גרף לא מכוון וקשיר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dirty="0" smtClean="0"/>
                  <a:t>, פונקציית משקל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ℕ</m:t>
                    </m:r>
                  </m:oMath>
                </a14:m>
                <a:r>
                  <a:rPr lang="he-IL" dirty="0" smtClean="0"/>
                  <a:t>.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b="1" u="sng" dirty="0" smtClean="0"/>
                  <a:t>פלט</a:t>
                </a:r>
                <a:r>
                  <a:rPr lang="he-IL" b="1" dirty="0" smtClean="0"/>
                  <a:t>:</a:t>
                </a:r>
                <a:r>
                  <a:rPr lang="he-IL" dirty="0" smtClean="0"/>
                  <a:t> עפ"מ צהוב ביותר של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he-IL" b="1" dirty="0" smtClean="0"/>
                  <a:t>.</a:t>
                </a:r>
                <a:endParaRPr lang="he-IL" b="1" dirty="0"/>
              </a:p>
              <a:p>
                <a:pPr>
                  <a:lnSpc>
                    <a:spcPct val="135000"/>
                  </a:lnSpc>
                </a:pPr>
                <a:endParaRPr lang="he-IL" dirty="0" smtClean="0"/>
              </a:p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/>
                  <a:t>חשב את פונקציית המשקל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he-IL" dirty="0" smtClean="0"/>
                  <a:t>.</a:t>
                </a:r>
              </a:p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/>
                  <a:t>מצא עפ"מ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he-IL" dirty="0" smtClean="0"/>
                  <a:t> לפי פונקציית המשקל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he-IL" dirty="0" smtClean="0"/>
                  <a:t> והחזר אותו.</a:t>
                </a:r>
                <a:endParaRPr lang="he-IL" dirty="0"/>
              </a:p>
              <a:p>
                <a:pPr>
                  <a:lnSpc>
                    <a:spcPct val="135000"/>
                  </a:lnSpc>
                </a:pPr>
                <a:endParaRPr lang="he-IL" dirty="0" smtClean="0"/>
              </a:p>
              <a:p>
                <a:pPr>
                  <a:lnSpc>
                    <a:spcPct val="135000"/>
                  </a:lnSpc>
                </a:pPr>
                <a:endParaRPr lang="he-IL" dirty="0" smtClean="0"/>
              </a:p>
              <a:p>
                <a:pPr>
                  <a:lnSpc>
                    <a:spcPct val="135000"/>
                  </a:lnSpc>
                </a:pPr>
                <a:r>
                  <a:rPr lang="he-IL" b="1" u="sng" dirty="0" smtClean="0"/>
                  <a:t>נכונות</a:t>
                </a:r>
                <a:r>
                  <a:rPr lang="he-IL" b="1" dirty="0" smtClean="0"/>
                  <a:t>:</a:t>
                </a:r>
                <a:r>
                  <a:rPr lang="he-IL" dirty="0" smtClean="0"/>
                  <a:t> נובעת מטענה 1.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b="1" u="sng" dirty="0" smtClean="0"/>
                  <a:t>סיבוכיות</a:t>
                </a:r>
                <a:r>
                  <a:rPr lang="he-IL" b="1" dirty="0" smtClean="0"/>
                  <a:t>:</a:t>
                </a:r>
                <a:r>
                  <a:rPr lang="he-IL" dirty="0" smtClean="0"/>
                  <a:t> שלב 1 לוקח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dirty="0" smtClean="0"/>
                  <a:t>, שלב </a:t>
                </a:r>
                <a:r>
                  <a:rPr lang="en-US" dirty="0" smtClean="0"/>
                  <a:t>2</a:t>
                </a:r>
                <a:r>
                  <a:rPr lang="he-IL" dirty="0" smtClean="0"/>
                  <a:t> לוקח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</m:func>
                      </m:e>
                    </m:d>
                  </m:oMath>
                </a14:m>
                <a:r>
                  <a:rPr lang="he-IL" dirty="0" smtClean="0"/>
                  <a:t>.</a:t>
                </a:r>
              </a:p>
              <a:p>
                <a:pPr>
                  <a:lnSpc>
                    <a:spcPct val="135000"/>
                  </a:lnSpc>
                </a:pPr>
                <a:endParaRPr lang="he-IL" dirty="0"/>
              </a:p>
              <a:p>
                <a:pPr>
                  <a:lnSpc>
                    <a:spcPct val="135000"/>
                  </a:lnSpc>
                </a:pPr>
                <a:r>
                  <a:rPr lang="he-IL" b="1" u="sng" dirty="0" smtClean="0">
                    <a:solidFill>
                      <a:srgbClr val="000066"/>
                    </a:solidFill>
                  </a:rPr>
                  <a:t>הערה</a:t>
                </a:r>
                <a:r>
                  <a:rPr lang="he-IL" b="1" dirty="0" smtClean="0">
                    <a:solidFill>
                      <a:srgbClr val="000066"/>
                    </a:solidFill>
                  </a:rPr>
                  <a:t>:</a:t>
                </a:r>
                <a:r>
                  <a:rPr lang="he-IL" b="1" dirty="0" smtClean="0">
                    <a:solidFill>
                      <a:srgbClr val="000099"/>
                    </a:solidFill>
                  </a:rPr>
                  <a:t> </a:t>
                </a:r>
                <a:r>
                  <a:rPr lang="he-IL" dirty="0" smtClean="0"/>
                  <a:t>ניתן לפתור שאלה זו גם עבור פונקציית משקל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ℚ</m:t>
                    </m:r>
                  </m:oMath>
                </a14:m>
                <a:r>
                  <a:rPr lang="he-IL" dirty="0" smtClean="0"/>
                  <a:t>.</a:t>
                </a: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נכפיל את כל המשקלים במכנה המשותף שלהם.</a:t>
                </a: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 smtClean="0">
                    <a:solidFill>
                      <a:srgbClr val="000099"/>
                    </a:solidFill>
                    <a:ea typeface="Calibri"/>
                    <a:cs typeface="Arial"/>
                  </a:rPr>
                  <a:t>הכפלת כל המשקלים אינה משנה את קבוצת </a:t>
                </a:r>
                <a:r>
                  <a:rPr lang="he-IL" sz="1600" dirty="0" err="1" smtClean="0">
                    <a:solidFill>
                      <a:srgbClr val="000099"/>
                    </a:solidFill>
                    <a:ea typeface="Calibri"/>
                    <a:cs typeface="Arial"/>
                  </a:rPr>
                  <a:t>העפ"מים</a:t>
                </a:r>
                <a:r>
                  <a:rPr lang="he-IL" sz="1600" dirty="0" smtClean="0">
                    <a:solidFill>
                      <a:srgbClr val="000099"/>
                    </a:solidFill>
                    <a:ea typeface="Calibri"/>
                    <a:cs typeface="Arial"/>
                  </a:rPr>
                  <a:t> בגרף.</a:t>
                </a:r>
              </a:p>
              <a:p>
                <a:pPr lvl="0">
                  <a:lnSpc>
                    <a:spcPct val="135000"/>
                  </a:lnSpc>
                </a:pPr>
                <a:r>
                  <a:rPr lang="he-IL" dirty="0" smtClean="0">
                    <a:solidFill>
                      <a:schemeClr val="tx1"/>
                    </a:solidFill>
                    <a:ea typeface="Calibri"/>
                    <a:cs typeface="Arial"/>
                  </a:rPr>
                  <a:t>נעיר כי ניתן לפתור שאלה זו גם עבור פונקציית משקל מהצורה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Arial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Arial"/>
                      </a:rPr>
                      <m:t>: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Arial"/>
                      </a:rPr>
                      <m:t>𝐸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Arial"/>
                      </a:rPr>
                      <m:t>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Arial"/>
                      </a:rPr>
                      <m:t>ℝ</m:t>
                    </m:r>
                  </m:oMath>
                </a14:m>
                <a:r>
                  <a:rPr lang="he-IL" dirty="0" smtClean="0">
                    <a:solidFill>
                      <a:schemeClr val="tx1"/>
                    </a:solidFill>
                    <a:ea typeface="Calibri"/>
                    <a:cs typeface="Arial"/>
                  </a:rPr>
                  <a:t>.</a:t>
                </a:r>
                <a:endParaRPr lang="en-US" dirty="0">
                  <a:solidFill>
                    <a:schemeClr val="tx1"/>
                  </a:solidFill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endParaRPr lang="he-I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6012668"/>
              </a:xfrm>
              <a:blipFill rotWithShape="1">
                <a:blip r:embed="rId2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9793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548" y="1016732"/>
            <a:ext cx="8265770" cy="50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8212</TotalTime>
  <Words>2574</Words>
  <Application>Microsoft Office PowerPoint</Application>
  <PresentationFormat>On-screen Show (4:3)</PresentationFormat>
  <Paragraphs>1541</Paragraphs>
  <Slides>99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0" baseType="lpstr">
      <vt:lpstr>Office Theme</vt:lpstr>
      <vt:lpstr>מיון BucketSort </vt:lpstr>
      <vt:lpstr>הרחבת מיון BucketSort </vt:lpstr>
      <vt:lpstr>מיון RadixSort </vt:lpstr>
      <vt:lpstr>פרוצדורת RadixSort </vt:lpstr>
      <vt:lpstr>ניתוח זמן הריצה</vt:lpstr>
      <vt:lpstr>תורת הגרפים - סימונים</vt:lpstr>
      <vt:lpstr>שיטות לייצוג גרפים</vt:lpstr>
      <vt:lpstr>שיטות לייצוג גרפים</vt:lpstr>
      <vt:lpstr>BFS</vt:lpstr>
      <vt:lpstr>דוגמת הרצה</vt:lpstr>
      <vt:lpstr>דוגמת הרצה</vt:lpstr>
      <vt:lpstr>דוגמת הרצה</vt:lpstr>
      <vt:lpstr>דוגמת הרצה</vt:lpstr>
      <vt:lpstr>דוגמת הרצה</vt:lpstr>
      <vt:lpstr>דוגמת הרצה</vt:lpstr>
      <vt:lpstr>דוגמת הרצה</vt:lpstr>
      <vt:lpstr>דוגמת הרצה</vt:lpstr>
      <vt:lpstr>דוגמת הרצה</vt:lpstr>
      <vt:lpstr>דוגמת הרצה</vt:lpstr>
      <vt:lpstr>דוגמת הרצה</vt:lpstr>
      <vt:lpstr>דוגמת הרצה</vt:lpstr>
      <vt:lpstr>דוגמת הרצה</vt:lpstr>
      <vt:lpstr>דוגמת הרצה</vt:lpstr>
      <vt:lpstr>דוגמת הרצה</vt:lpstr>
      <vt:lpstr>דוגמת הרצה</vt:lpstr>
      <vt:lpstr>דוגמת הרצה</vt:lpstr>
      <vt:lpstr>דוגמת הרצה</vt:lpstr>
      <vt:lpstr>דוגמת הרצה</vt:lpstr>
      <vt:lpstr>דוגמת הרצה</vt:lpstr>
      <vt:lpstr>דוגמת הרצה</vt:lpstr>
      <vt:lpstr>דוגמת הרצה</vt:lpstr>
      <vt:lpstr>דוגמת הרצה</vt:lpstr>
      <vt:lpstr>דוגמת הרצה</vt:lpstr>
      <vt:lpstr>דוגמת הרצה</vt:lpstr>
      <vt:lpstr>דוגמת הרצה</vt:lpstr>
      <vt:lpstr>דוגמת הרצה</vt:lpstr>
      <vt:lpstr>דוגמת הרצה</vt:lpstr>
      <vt:lpstr>גרף השכבות</vt:lpstr>
      <vt:lpstr>תרגיל 1 – גרפים דו צדדיים</vt:lpstr>
      <vt:lpstr>טענות עזר</vt:lpstr>
      <vt:lpstr>טענות עזר</vt:lpstr>
      <vt:lpstr>אלגוריתם המכריע האם גרף דו צדדי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משפט המסלול הלבן</vt:lpstr>
      <vt:lpstr>תרגיל 1</vt:lpstr>
      <vt:lpstr>עצים פורשים מינימליים (MST)</vt:lpstr>
      <vt:lpstr>אלגוריתם Kruskal</vt:lpstr>
      <vt:lpstr>אלגוריתם Kruskal</vt:lpstr>
      <vt:lpstr>אלגוריתם Kruskal</vt:lpstr>
      <vt:lpstr>אלגוריתם Kruskal</vt:lpstr>
      <vt:lpstr>אלגוריתם Kruskal</vt:lpstr>
      <vt:lpstr>אלגוריתם Kruskal</vt:lpstr>
      <vt:lpstr>אלגוריתם Kruskal</vt:lpstr>
      <vt:lpstr>אלגוריתם Kruskal</vt:lpstr>
      <vt:lpstr>אלגוריתם Kruskal</vt:lpstr>
      <vt:lpstr>אלגוריתם Kruskal</vt:lpstr>
      <vt:lpstr>אלגוריתם Prim</vt:lpstr>
      <vt:lpstr>אלגוריתם Prim</vt:lpstr>
      <vt:lpstr>אלגוריתם Prim</vt:lpstr>
      <vt:lpstr>אלגוריתם Prim</vt:lpstr>
      <vt:lpstr>אלגוריתם Prim</vt:lpstr>
      <vt:lpstr>אלגוריתם Prim</vt:lpstr>
      <vt:lpstr>אלגוריתם Prim</vt:lpstr>
      <vt:lpstr>אלגוריתם Prim</vt:lpstr>
      <vt:lpstr>אלגוריתם Prim</vt:lpstr>
      <vt:lpstr>תרגיל 1 – עפ"מ צהוב ביותר</vt:lpstr>
      <vt:lpstr>פתרון</vt:lpstr>
      <vt:lpstr>פתרון</vt:lpstr>
      <vt:lpstr>אלגוריתם (שאלה 1)</vt:lpstr>
      <vt:lpstr>Slide 99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Data Structures 1</dc:creator>
  <cp:lastModifiedBy>yonatan</cp:lastModifiedBy>
  <cp:revision>304</cp:revision>
  <dcterms:created xsi:type="dcterms:W3CDTF">2009-09-05T14:36:13Z</dcterms:created>
  <dcterms:modified xsi:type="dcterms:W3CDTF">2014-11-30T16:35:26Z</dcterms:modified>
</cp:coreProperties>
</file>