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5" r:id="rId11"/>
    <p:sldId id="297" r:id="rId12"/>
    <p:sldId id="265" r:id="rId13"/>
    <p:sldId id="266" r:id="rId14"/>
    <p:sldId id="300" r:id="rId15"/>
    <p:sldId id="301" r:id="rId16"/>
    <p:sldId id="267" r:id="rId17"/>
    <p:sldId id="303" r:id="rId18"/>
    <p:sldId id="268" r:id="rId19"/>
    <p:sldId id="269" r:id="rId20"/>
    <p:sldId id="27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2" r:id="rId39"/>
    <p:sldId id="289" r:id="rId40"/>
    <p:sldId id="290" r:id="rId41"/>
    <p:sldId id="291" r:id="rId42"/>
    <p:sldId id="294" r:id="rId4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13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0" d="100"/>
          <a:sy n="80" d="100"/>
        </p:scale>
        <p:origin x="58" y="2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י'/חשון/תשע"ח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י'/חשון/תשע"ח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י'/חשון/תשע"ח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י'/חשון/תשע"ח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י'/חשון/תשע"ח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21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18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21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20.png"/><Relationship Id="rId5" Type="http://schemas.openxmlformats.org/officeDocument/2006/relationships/tags" Target="../tags/tag36.xml"/><Relationship Id="rId15" Type="http://schemas.openxmlformats.org/officeDocument/2006/relationships/image" Target="../media/image24.png"/><Relationship Id="rId10" Type="http://schemas.openxmlformats.org/officeDocument/2006/relationships/image" Target="../media/image10.png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44.xml"/><Relationship Id="rId7" Type="http://schemas.openxmlformats.org/officeDocument/2006/relationships/image" Target="../media/image2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2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5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image" Target="../media/image33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51.xml"/><Relationship Id="rId7" Type="http://schemas.openxmlformats.org/officeDocument/2006/relationships/image" Target="../media/image35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34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2.xml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0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25.png"/><Relationship Id="rId5" Type="http://schemas.openxmlformats.org/officeDocument/2006/relationships/tags" Target="../tags/tag57.xml"/><Relationship Id="rId10" Type="http://schemas.openxmlformats.org/officeDocument/2006/relationships/image" Target="../media/image40.png"/><Relationship Id="rId4" Type="http://schemas.openxmlformats.org/officeDocument/2006/relationships/tags" Target="../tags/tag56.xml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65.xml"/><Relationship Id="rId7" Type="http://schemas.openxmlformats.org/officeDocument/2006/relationships/image" Target="../media/image46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66.xml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3.xml"/><Relationship Id="rId7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69.xml"/><Relationship Id="rId7" Type="http://schemas.openxmlformats.org/officeDocument/2006/relationships/image" Target="../media/image48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2.png"/><Relationship Id="rId5" Type="http://schemas.openxmlformats.org/officeDocument/2006/relationships/tags" Target="../tags/tag71.xml"/><Relationship Id="rId10" Type="http://schemas.openxmlformats.org/officeDocument/2006/relationships/image" Target="../media/image51.png"/><Relationship Id="rId4" Type="http://schemas.openxmlformats.org/officeDocument/2006/relationships/tags" Target="../tags/tag70.xml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39.png"/><Relationship Id="rId18" Type="http://schemas.openxmlformats.org/officeDocument/2006/relationships/image" Target="../media/image59.png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54.png"/><Relationship Id="rId17" Type="http://schemas.openxmlformats.org/officeDocument/2006/relationships/image" Target="../media/image58.png"/><Relationship Id="rId2" Type="http://schemas.openxmlformats.org/officeDocument/2006/relationships/tags" Target="../tags/tag73.xml"/><Relationship Id="rId16" Type="http://schemas.openxmlformats.org/officeDocument/2006/relationships/image" Target="../media/image57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../media/image53.png"/><Relationship Id="rId5" Type="http://schemas.openxmlformats.org/officeDocument/2006/relationships/tags" Target="../tags/tag76.xml"/><Relationship Id="rId15" Type="http://schemas.openxmlformats.org/officeDocument/2006/relationships/image" Target="../media/image56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image" Target="../media/image48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tags" Target="../tags/tag85.xml"/><Relationship Id="rId7" Type="http://schemas.openxmlformats.org/officeDocument/2006/relationships/image" Target="../media/image48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61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89.xml"/><Relationship Id="rId7" Type="http://schemas.openxmlformats.org/officeDocument/2006/relationships/image" Target="../media/image63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91.xml"/><Relationship Id="rId10" Type="http://schemas.openxmlformats.org/officeDocument/2006/relationships/image" Target="../media/image66.png"/><Relationship Id="rId4" Type="http://schemas.openxmlformats.org/officeDocument/2006/relationships/tags" Target="../tags/tag90.xml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9.png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12" Type="http://schemas.openxmlformats.org/officeDocument/2006/relationships/image" Target="../media/image68.png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image" Target="../media/image52.png"/><Relationship Id="rId5" Type="http://schemas.openxmlformats.org/officeDocument/2006/relationships/tags" Target="../tags/tag96.xml"/><Relationship Id="rId15" Type="http://schemas.openxmlformats.org/officeDocument/2006/relationships/image" Target="../media/image71.png"/><Relationship Id="rId10" Type="http://schemas.openxmlformats.org/officeDocument/2006/relationships/image" Target="../media/image67.png"/><Relationship Id="rId4" Type="http://schemas.openxmlformats.org/officeDocument/2006/relationships/tags" Target="../tags/tag95.xml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52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67.pn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72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12.xml"/><Relationship Id="rId13" Type="http://schemas.openxmlformats.org/officeDocument/2006/relationships/image" Target="../media/image73.png"/><Relationship Id="rId18" Type="http://schemas.openxmlformats.org/officeDocument/2006/relationships/image" Target="../media/image69.png"/><Relationship Id="rId3" Type="http://schemas.openxmlformats.org/officeDocument/2006/relationships/tags" Target="../tags/tag107.xml"/><Relationship Id="rId7" Type="http://schemas.openxmlformats.org/officeDocument/2006/relationships/tags" Target="../tags/tag111.xml"/><Relationship Id="rId12" Type="http://schemas.openxmlformats.org/officeDocument/2006/relationships/image" Target="../media/image65.png"/><Relationship Id="rId17" Type="http://schemas.openxmlformats.org/officeDocument/2006/relationships/image" Target="../media/image75.png"/><Relationship Id="rId2" Type="http://schemas.openxmlformats.org/officeDocument/2006/relationships/tags" Target="../tags/tag106.xml"/><Relationship Id="rId16" Type="http://schemas.openxmlformats.org/officeDocument/2006/relationships/image" Target="../media/image74.png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109.xml"/><Relationship Id="rId15" Type="http://schemas.openxmlformats.org/officeDocument/2006/relationships/image" Target="../media/image67.png"/><Relationship Id="rId10" Type="http://schemas.openxmlformats.org/officeDocument/2006/relationships/tags" Target="../tags/tag114.xml"/><Relationship Id="rId19" Type="http://schemas.openxmlformats.org/officeDocument/2006/relationships/image" Target="../media/image76.png"/><Relationship Id="rId4" Type="http://schemas.openxmlformats.org/officeDocument/2006/relationships/tags" Target="../tags/tag108.xml"/><Relationship Id="rId9" Type="http://schemas.openxmlformats.org/officeDocument/2006/relationships/tags" Target="../tags/tag113.xml"/><Relationship Id="rId1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77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65.png"/><Relationship Id="rId5" Type="http://schemas.openxmlformats.org/officeDocument/2006/relationships/image" Target="../media/image63.png"/><Relationship Id="rId4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tags" Target="../tags/tag120.xml"/><Relationship Id="rId7" Type="http://schemas.openxmlformats.org/officeDocument/2006/relationships/image" Target="../media/image78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6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21.xml"/><Relationship Id="rId9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7" Type="http://schemas.openxmlformats.org/officeDocument/2006/relationships/image" Target="../media/image82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81.png"/><Relationship Id="rId5" Type="http://schemas.openxmlformats.org/officeDocument/2006/relationships/image" Target="../media/image65.png"/><Relationship Id="rId4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7" Type="http://schemas.openxmlformats.org/officeDocument/2006/relationships/image" Target="../media/image84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83.png"/><Relationship Id="rId5" Type="http://schemas.openxmlformats.org/officeDocument/2006/relationships/image" Target="../media/image65.png"/><Relationship Id="rId4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image" Target="../media/image56.png"/><Relationship Id="rId3" Type="http://schemas.openxmlformats.org/officeDocument/2006/relationships/tags" Target="../tags/tag130.xml"/><Relationship Id="rId21" Type="http://schemas.openxmlformats.org/officeDocument/2006/relationships/image" Target="../media/image89.png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image" Target="../media/image87.png"/><Relationship Id="rId2" Type="http://schemas.openxmlformats.org/officeDocument/2006/relationships/tags" Target="../tags/tag129.xml"/><Relationship Id="rId16" Type="http://schemas.openxmlformats.org/officeDocument/2006/relationships/image" Target="../media/image86.png"/><Relationship Id="rId20" Type="http://schemas.openxmlformats.org/officeDocument/2006/relationships/image" Target="../media/image57.png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image" Target="../media/image92.png"/><Relationship Id="rId5" Type="http://schemas.openxmlformats.org/officeDocument/2006/relationships/tags" Target="../tags/tag132.xml"/><Relationship Id="rId15" Type="http://schemas.openxmlformats.org/officeDocument/2006/relationships/image" Target="../media/image85.png"/><Relationship Id="rId23" Type="http://schemas.openxmlformats.org/officeDocument/2006/relationships/image" Target="../media/image91.png"/><Relationship Id="rId10" Type="http://schemas.openxmlformats.org/officeDocument/2006/relationships/tags" Target="../tags/tag137.xml"/><Relationship Id="rId19" Type="http://schemas.openxmlformats.org/officeDocument/2006/relationships/image" Target="../media/image88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94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image" Target="../media/image93.png"/><Relationship Id="rId5" Type="http://schemas.openxmlformats.org/officeDocument/2006/relationships/image" Target="../media/image65.png"/><Relationship Id="rId4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5" Type="http://schemas.openxmlformats.org/officeDocument/2006/relationships/image" Target="../media/image95.png"/><Relationship Id="rId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148.xml"/><Relationship Id="rId7" Type="http://schemas.openxmlformats.org/officeDocument/2006/relationships/image" Target="../media/image8.png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image" Target="../media/image96.png"/><Relationship Id="rId5" Type="http://schemas.openxmlformats.org/officeDocument/2006/relationships/image" Target="../media/image65.png"/><Relationship Id="rId4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5" Type="http://schemas.openxmlformats.org/officeDocument/2006/relationships/image" Target="../media/image97.pn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image" Target="../media/image98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5" Type="http://schemas.openxmlformats.org/officeDocument/2006/relationships/image" Target="../media/image99.png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image" Target="../media/image100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image" Target="../media/image99.png"/><Relationship Id="rId5" Type="http://schemas.openxmlformats.org/officeDocument/2006/relationships/image" Target="../media/image65.png"/><Relationship Id="rId4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3.xml"/><Relationship Id="rId7" Type="http://schemas.openxmlformats.org/officeDocument/2006/relationships/image" Target="../media/image1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4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.png"/><Relationship Id="rId5" Type="http://schemas.openxmlformats.org/officeDocument/2006/relationships/tags" Target="../tags/tag19.xml"/><Relationship Id="rId10" Type="http://schemas.openxmlformats.org/officeDocument/2006/relationships/image" Target="../media/image15.png"/><Relationship Id="rId4" Type="http://schemas.openxmlformats.org/officeDocument/2006/relationships/tags" Target="../tags/tag18.xml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2.xml"/><Relationship Id="rId7" Type="http://schemas.openxmlformats.org/officeDocument/2006/relationships/image" Target="../media/image1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3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26.xml"/><Relationship Id="rId7" Type="http://schemas.openxmlformats.org/officeDocument/2006/relationships/image" Target="../media/image10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3.png"/><Relationship Id="rId5" Type="http://schemas.openxmlformats.org/officeDocument/2006/relationships/tags" Target="../tags/tag28.xml"/><Relationship Id="rId10" Type="http://schemas.openxmlformats.org/officeDocument/2006/relationships/image" Target="../media/image22.png"/><Relationship Id="rId4" Type="http://schemas.openxmlformats.org/officeDocument/2006/relationships/tags" Target="../tags/tag27.xml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e-IL" sz="10000" dirty="0" smtClean="0"/>
              <a:t>מערכת משוואות לינאריות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dirty="0" smtClean="0"/>
              <a:t>בנוסף לפעולות אלו – נשתמש בכתיב </a:t>
            </a:r>
            <a:r>
              <a:rPr lang="he-IL" dirty="0" err="1" smtClean="0"/>
              <a:t>מטריצי</a:t>
            </a:r>
            <a:r>
              <a:rPr lang="he-IL" dirty="0" smtClean="0"/>
              <a:t>	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54" y="2471810"/>
            <a:ext cx="2215362" cy="136794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88" y="2848614"/>
            <a:ext cx="1364487" cy="3071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47" y="2336021"/>
            <a:ext cx="3017520" cy="1503731"/>
          </a:xfrm>
          <a:prstGeom prst="rect">
            <a:avLst/>
          </a:prstGeom>
        </p:spPr>
      </p:pic>
      <p:sp>
        <p:nvSpPr>
          <p:cNvPr id="12" name="מלבן מעוגל 11"/>
          <p:cNvSpPr/>
          <p:nvPr/>
        </p:nvSpPr>
        <p:spPr>
          <a:xfrm>
            <a:off x="8065008" y="2194560"/>
            <a:ext cx="1746504" cy="1892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065008" y="4260107"/>
            <a:ext cx="15179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מטריצת המקדמים</a:t>
            </a:r>
            <a:endParaRPr lang="he-IL" dirty="0"/>
          </a:p>
        </p:txBody>
      </p:sp>
      <p:sp>
        <p:nvSpPr>
          <p:cNvPr id="15" name="מלבן מעוגל 14"/>
          <p:cNvSpPr/>
          <p:nvPr/>
        </p:nvSpPr>
        <p:spPr>
          <a:xfrm>
            <a:off x="9985248" y="2141482"/>
            <a:ext cx="470916" cy="1892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9811512" y="4211330"/>
            <a:ext cx="8894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וקטור תוצאה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1444752" y="4997678"/>
            <a:ext cx="6519672" cy="161582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300" dirty="0" smtClean="0"/>
              <a:t>ביצוע פעולות אלמנטריות על מערכת המשוואות שקולה לביצוע הפעולות על המטריצה  </a:t>
            </a:r>
            <a:endParaRPr lang="he-IL" sz="3300" dirty="0"/>
          </a:p>
        </p:txBody>
      </p:sp>
    </p:spTree>
    <p:extLst>
      <p:ext uri="{BB962C8B-B14F-4D97-AF65-F5344CB8AC3E}">
        <p14:creationId xmlns:p14="http://schemas.microsoft.com/office/powerpoint/2010/main" val="28946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56164" y="255080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66" y="624412"/>
            <a:ext cx="2215362" cy="136794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0020" y="2869691"/>
            <a:ext cx="1364487" cy="3071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0" y="4211143"/>
            <a:ext cx="3017520" cy="1503731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32" y="938967"/>
            <a:ext cx="2210335" cy="447599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031" y="621898"/>
            <a:ext cx="2499512" cy="1370456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68543" y="2869691"/>
            <a:ext cx="1364487" cy="307167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272" y="4200097"/>
            <a:ext cx="3017143" cy="150354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188" y="4614855"/>
            <a:ext cx="2210335" cy="44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תרגיל- פתור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49" y="365125"/>
            <a:ext cx="3274009" cy="1755191"/>
          </a:xfrm>
          <a:prstGeom prst="rect">
            <a:avLst/>
          </a:prstGeom>
        </p:spPr>
      </p:pic>
      <p:sp>
        <p:nvSpPr>
          <p:cNvPr id="17" name="כותרת 1"/>
          <p:cNvSpPr txBox="1">
            <a:spLocks/>
          </p:cNvSpPr>
          <p:nvPr/>
        </p:nvSpPr>
        <p:spPr>
          <a:xfrm>
            <a:off x="1002792" y="24408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 smtClean="0"/>
              <a:t>פתרון: נעבוד עם המטריצה</a:t>
            </a:r>
            <a:endParaRPr lang="he-IL" sz="40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975" y="2781948"/>
            <a:ext cx="3968039" cy="1503731"/>
          </a:xfrm>
          <a:prstGeom prst="rect">
            <a:avLst/>
          </a:prstGeom>
        </p:spPr>
      </p:pic>
      <p:sp>
        <p:nvSpPr>
          <p:cNvPr id="7" name="כותרת 1"/>
          <p:cNvSpPr txBox="1">
            <a:spLocks/>
          </p:cNvSpPr>
          <p:nvPr/>
        </p:nvSpPr>
        <p:spPr>
          <a:xfrm>
            <a:off x="1002792" y="46268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 smtClean="0"/>
              <a:t>ונדרג אותה בעזרת דירוג גאוס (ע"י פעולות אלמנטריות)</a:t>
            </a:r>
          </a:p>
          <a:p>
            <a:r>
              <a:rPr lang="he-IL" sz="4000" dirty="0" smtClean="0"/>
              <a:t>על מנת לפשט את המערכת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334620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31" y="375652"/>
            <a:ext cx="3967543" cy="1503543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493849" y="855176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899" y="323166"/>
            <a:ext cx="6273144" cy="150354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878" y="2420213"/>
            <a:ext cx="6439086" cy="1503543"/>
          </a:xfrm>
          <a:prstGeom prst="rect">
            <a:avLst/>
          </a:prstGeom>
        </p:spPr>
      </p:pic>
      <p:sp>
        <p:nvSpPr>
          <p:cNvPr id="15" name="מלבן 14"/>
          <p:cNvSpPr/>
          <p:nvPr/>
        </p:nvSpPr>
        <p:spPr>
          <a:xfrm>
            <a:off x="6980699" y="1293410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821" y="4585697"/>
            <a:ext cx="6273143" cy="1503542"/>
          </a:xfrm>
          <a:prstGeom prst="rect">
            <a:avLst/>
          </a:prstGeom>
        </p:spPr>
      </p:pic>
      <p:sp>
        <p:nvSpPr>
          <p:cNvPr id="20" name="מלבן 19"/>
          <p:cNvSpPr/>
          <p:nvPr/>
        </p:nvSpPr>
        <p:spPr>
          <a:xfrm>
            <a:off x="7829550" y="3386604"/>
            <a:ext cx="593271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493849" y="2543591"/>
            <a:ext cx="2439851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שלב ראשון:</a:t>
            </a:r>
          </a:p>
          <a:p>
            <a:pPr algn="ctr"/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איפוס החצי התחתון של המטריצה</a:t>
            </a:r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4731" y="5046984"/>
            <a:ext cx="3860510" cy="1246495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500" dirty="0" smtClean="0"/>
              <a:t>בשיטת הדירוג של גאוס הכניסות שמתאפסות- נשארות מאופסות  גם בהמשך</a:t>
            </a:r>
            <a:endParaRPr lang="he-IL" sz="2500" dirty="0"/>
          </a:p>
        </p:txBody>
      </p:sp>
      <p:sp>
        <p:nvSpPr>
          <p:cNvPr id="7" name="כוכב עם 5 פינות 6"/>
          <p:cNvSpPr/>
          <p:nvPr/>
        </p:nvSpPr>
        <p:spPr>
          <a:xfrm>
            <a:off x="394342" y="323166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כוכב עם 5 פינות 16"/>
          <p:cNvSpPr/>
          <p:nvPr/>
        </p:nvSpPr>
        <p:spPr>
          <a:xfrm>
            <a:off x="6896897" y="289942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כב עם 5 פינות 17"/>
          <p:cNvSpPr/>
          <p:nvPr/>
        </p:nvSpPr>
        <p:spPr>
          <a:xfrm>
            <a:off x="7778522" y="2793100"/>
            <a:ext cx="851128" cy="593504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00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0" grpId="0" animBg="1"/>
      <p:bldP spid="22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6" y="556621"/>
            <a:ext cx="3967543" cy="15035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93849" y="2543591"/>
            <a:ext cx="2439851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שלב שני (אופציונאלי):</a:t>
            </a:r>
          </a:p>
          <a:p>
            <a:pPr algn="ctr"/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כל שורה מתחילה ב 1</a:t>
            </a:r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646574" y="474260"/>
            <a:ext cx="527722" cy="50472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1379999" y="978984"/>
            <a:ext cx="686926" cy="5450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2352367" y="1484353"/>
            <a:ext cx="686926" cy="54501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17" y="2760059"/>
            <a:ext cx="5777827" cy="150605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118" y="556622"/>
            <a:ext cx="5777826" cy="150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8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2208349" y="1022350"/>
            <a:ext cx="52772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493849" y="2543591"/>
            <a:ext cx="2439851" cy="193899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שלב שלישי:</a:t>
            </a:r>
          </a:p>
          <a:p>
            <a:pPr algn="ctr"/>
            <a:r>
              <a:rPr lang="he-IL" sz="3000" dirty="0" smtClean="0">
                <a:latin typeface="David" panose="020E0502060401010101" pitchFamily="34" charset="-79"/>
                <a:cs typeface="David" panose="020E0502060401010101" pitchFamily="34" charset="-79"/>
              </a:rPr>
              <a:t>איפוס החצי העליון של המטריצה</a:t>
            </a:r>
            <a:endParaRPr lang="he-IL" sz="30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9" y="521684"/>
            <a:ext cx="3643198" cy="1506057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14" y="2653458"/>
            <a:ext cx="5943772" cy="150354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71" y="521684"/>
            <a:ext cx="6109715" cy="150354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66" y="4785232"/>
            <a:ext cx="5791124" cy="1503731"/>
          </a:xfrm>
          <a:prstGeom prst="rect">
            <a:avLst/>
          </a:prstGeom>
        </p:spPr>
      </p:pic>
      <p:sp>
        <p:nvSpPr>
          <p:cNvPr id="23" name="מלבן 22"/>
          <p:cNvSpPr/>
          <p:nvPr/>
        </p:nvSpPr>
        <p:spPr>
          <a:xfrm>
            <a:off x="8628198" y="521684"/>
            <a:ext cx="534851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7847148" y="2641793"/>
            <a:ext cx="534851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11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44" y="775209"/>
            <a:ext cx="3318857" cy="150354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13924" y="2987215"/>
            <a:ext cx="1529079" cy="960840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82" y="890345"/>
            <a:ext cx="1297534" cy="129250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1" y="4534229"/>
            <a:ext cx="3274009" cy="175519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82" y="4765571"/>
            <a:ext cx="1297534" cy="129250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221" y="1373396"/>
            <a:ext cx="1364487" cy="30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7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הערה: במידה והמערכת היא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3" y="365125"/>
            <a:ext cx="3967543" cy="1503543"/>
          </a:xfrm>
          <a:prstGeom prst="rect">
            <a:avLst/>
          </a:prstGeom>
        </p:spPr>
      </p:pic>
      <p:sp>
        <p:nvSpPr>
          <p:cNvPr id="9" name="כוכב עם 5 פינות 8"/>
          <p:cNvSpPr/>
          <p:nvPr/>
        </p:nvSpPr>
        <p:spPr>
          <a:xfrm>
            <a:off x="1263022" y="323166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כותרת 1"/>
          <p:cNvSpPr txBox="1">
            <a:spLocks/>
          </p:cNvSpPr>
          <p:nvPr/>
        </p:nvSpPr>
        <p:spPr>
          <a:xfrm>
            <a:off x="838200" y="22034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 smtClean="0"/>
              <a:t>נבצע פעולה אלמנטרית של החלפת שורות ונמשיך כרגיל</a:t>
            </a:r>
            <a:endParaRPr lang="he-IL" sz="40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3" y="3863796"/>
            <a:ext cx="9833371" cy="1503543"/>
          </a:xfrm>
          <a:prstGeom prst="rect">
            <a:avLst/>
          </a:prstGeom>
        </p:spPr>
      </p:pic>
      <p:sp>
        <p:nvSpPr>
          <p:cNvPr id="14" name="כוכב עם 5 פינות 13"/>
          <p:cNvSpPr/>
          <p:nvPr/>
        </p:nvSpPr>
        <p:spPr>
          <a:xfrm>
            <a:off x="7139947" y="3782602"/>
            <a:ext cx="695325" cy="518346"/>
          </a:xfrm>
          <a:prstGeom prst="star5">
            <a:avLst/>
          </a:prstGeom>
          <a:noFill/>
          <a:ln w="127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30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תרגיל- פתור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49" y="378206"/>
            <a:ext cx="5464226" cy="1755191"/>
          </a:xfrm>
          <a:prstGeom prst="rect">
            <a:avLst/>
          </a:prstGeom>
        </p:spPr>
      </p:pic>
      <p:sp>
        <p:nvSpPr>
          <p:cNvPr id="17" name="כותרת 1"/>
          <p:cNvSpPr txBox="1">
            <a:spLocks/>
          </p:cNvSpPr>
          <p:nvPr/>
        </p:nvSpPr>
        <p:spPr>
          <a:xfrm>
            <a:off x="1002792" y="24408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 smtClean="0"/>
              <a:t>פתרון: נעבוד עם המטריצה</a:t>
            </a:r>
            <a:endParaRPr lang="he-IL" sz="40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849" y="4118877"/>
            <a:ext cx="4835576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8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נמשיך לפשט ע"י פעולות אלמנטריות: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2" y="1863346"/>
            <a:ext cx="11167339" cy="15037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2" y="4313936"/>
            <a:ext cx="5949544" cy="150373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776" y="4585381"/>
            <a:ext cx="1529079" cy="96084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863" y="4884750"/>
            <a:ext cx="3374593" cy="362102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2999232" y="5246852"/>
            <a:ext cx="322783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ברק 10"/>
          <p:cNvSpPr/>
          <p:nvPr/>
        </p:nvSpPr>
        <p:spPr>
          <a:xfrm>
            <a:off x="9718573" y="5400674"/>
            <a:ext cx="1019175" cy="1170051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8787" y="6047505"/>
            <a:ext cx="33741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אין פתרון למערכת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30928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מערכת משוואות לינארית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1" y="1799336"/>
            <a:ext cx="6492697" cy="2134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60736" y="4535424"/>
            <a:ext cx="1051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כאשר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21" y="4990592"/>
            <a:ext cx="331927" cy="248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5744" y="4807734"/>
            <a:ext cx="129844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נעלמים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043" y="5484368"/>
            <a:ext cx="968121" cy="412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9632" y="5373542"/>
            <a:ext cx="21945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קבועים משדה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894" y="5484368"/>
            <a:ext cx="238887" cy="28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תרגיל- פתור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74" y="539458"/>
            <a:ext cx="3319272" cy="1503731"/>
          </a:xfrm>
          <a:prstGeom prst="rect">
            <a:avLst/>
          </a:prstGeom>
        </p:spPr>
      </p:pic>
      <p:sp>
        <p:nvSpPr>
          <p:cNvPr id="17" name="כותרת 1"/>
          <p:cNvSpPr txBox="1">
            <a:spLocks/>
          </p:cNvSpPr>
          <p:nvPr/>
        </p:nvSpPr>
        <p:spPr>
          <a:xfrm>
            <a:off x="717042" y="138040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dirty="0" smtClean="0"/>
              <a:t>פתרון:</a:t>
            </a:r>
            <a:endParaRPr lang="he-IL" sz="40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7" y="2884138"/>
            <a:ext cx="10028225" cy="150373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97" y="4882496"/>
            <a:ext cx="6273927" cy="150373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46" y="5261708"/>
            <a:ext cx="750432" cy="486767"/>
          </a:xfrm>
          <a:prstGeom prst="rect">
            <a:avLst/>
          </a:prstGeom>
        </p:spPr>
      </p:pic>
      <p:sp>
        <p:nvSpPr>
          <p:cNvPr id="11" name="מלבן 10"/>
          <p:cNvSpPr/>
          <p:nvPr/>
        </p:nvSpPr>
        <p:spPr>
          <a:xfrm>
            <a:off x="2923032" y="5862419"/>
            <a:ext cx="3227832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224" y="5003429"/>
            <a:ext cx="3922776" cy="10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8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sz="4000" dirty="0" smtClean="0"/>
              <a:t>נמשיך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558800"/>
            <a:ext cx="9480042" cy="150624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911475"/>
            <a:ext cx="5582412" cy="151630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78" y="3189207"/>
            <a:ext cx="1529079" cy="9608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77275" y="2304609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 הצבה </a:t>
            </a:r>
            <a:endParaRPr lang="he-IL" sz="2800" dirty="0"/>
          </a:p>
        </p:txBody>
      </p:sp>
      <p:pic>
        <p:nvPicPr>
          <p:cNvPr id="24" name="תמונה 2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949" y="2456942"/>
            <a:ext cx="890168" cy="264033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050" y="2495109"/>
            <a:ext cx="130759" cy="26403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04" y="2855832"/>
            <a:ext cx="247142" cy="400263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909" y="3489377"/>
            <a:ext cx="1966416" cy="1136599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04" y="4879972"/>
            <a:ext cx="247142" cy="4002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8429117" y="5534231"/>
            <a:ext cx="30480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אוסף </a:t>
            </a:r>
            <a:r>
              <a:rPr lang="he-IL" sz="2800" dirty="0" smtClean="0"/>
              <a:t>הפתרונות הוא</a:t>
            </a:r>
            <a:endParaRPr lang="he-IL" sz="2800" b="1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017" y="5080103"/>
            <a:ext cx="4352770" cy="151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9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284163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e-IL" sz="4000" dirty="0" smtClean="0"/>
              <a:t>במילים אחרות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92" y="1403350"/>
            <a:ext cx="8793551" cy="1516305"/>
          </a:xfrm>
          <a:prstGeom prst="rect">
            <a:avLst/>
          </a:prstGeom>
        </p:spPr>
      </p:pic>
      <p:sp>
        <p:nvSpPr>
          <p:cNvPr id="15" name="כותרת 1"/>
          <p:cNvSpPr txBox="1">
            <a:spLocks/>
          </p:cNvSpPr>
          <p:nvPr/>
        </p:nvSpPr>
        <p:spPr>
          <a:xfrm>
            <a:off x="838200" y="1403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כל איבר ב</a:t>
            </a:r>
            <a:endParaRPr lang="he-IL" sz="2800" dirty="0"/>
          </a:p>
        </p:txBody>
      </p:sp>
      <p:sp>
        <p:nvSpPr>
          <p:cNvPr id="16" name="כותרת 1"/>
          <p:cNvSpPr txBox="1">
            <a:spLocks/>
          </p:cNvSpPr>
          <p:nvPr/>
        </p:nvSpPr>
        <p:spPr>
          <a:xfrm>
            <a:off x="838200" y="3641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dirty="0" smtClean="0"/>
              <a:t>הוא פתרון ל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971" y="3767138"/>
            <a:ext cx="3319272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74619" y="-10939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he-IL" sz="4000" dirty="0" smtClean="0"/>
              <a:t>ועוד נקודה שכדאי לשים לב</a:t>
            </a:r>
            <a:endParaRPr lang="he-IL" sz="40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07977"/>
            <a:ext cx="5894219" cy="1516305"/>
          </a:xfrm>
          <a:prstGeom prst="rect">
            <a:avLst/>
          </a:prstGeom>
        </p:spPr>
      </p:pic>
      <p:sp>
        <p:nvSpPr>
          <p:cNvPr id="15" name="כותרת 1 1"/>
          <p:cNvSpPr txBox="1">
            <a:spLocks/>
          </p:cNvSpPr>
          <p:nvPr/>
        </p:nvSpPr>
        <p:spPr>
          <a:xfrm>
            <a:off x="838200" y="140335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39" y="1417454"/>
            <a:ext cx="3319272" cy="1503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6275" y="3552289"/>
            <a:ext cx="106680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פתרון</a:t>
            </a:r>
          </a:p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פרטי</a:t>
            </a:r>
          </a:p>
          <a:p>
            <a:r>
              <a:rPr lang="he-I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למקורית</a:t>
            </a:r>
            <a:endParaRPr lang="he-I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 flipH="1">
            <a:off x="1919289" y="3316068"/>
            <a:ext cx="9525" cy="1104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סוגר מסולסל ימני 9"/>
          <p:cNvSpPr/>
          <p:nvPr/>
        </p:nvSpPr>
        <p:spPr>
          <a:xfrm rot="5400000">
            <a:off x="1752602" y="2486388"/>
            <a:ext cx="333375" cy="11239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5" y="4626627"/>
            <a:ext cx="3319272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14055" y="1427619"/>
            <a:ext cx="7715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פתרון</a:t>
            </a:r>
          </a:p>
          <a:p>
            <a:r>
              <a:rPr lang="he-IL" dirty="0" smtClean="0"/>
              <a:t>כללי</a:t>
            </a:r>
            <a:endParaRPr lang="he-IL" dirty="0"/>
          </a:p>
        </p:txBody>
      </p:sp>
      <p:cxnSp>
        <p:nvCxnSpPr>
          <p:cNvPr id="20" name="מחבר חץ ישר 19"/>
          <p:cNvCxnSpPr/>
          <p:nvPr/>
        </p:nvCxnSpPr>
        <p:spPr>
          <a:xfrm>
            <a:off x="7105650" y="2169319"/>
            <a:ext cx="149542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53003" y="3449973"/>
            <a:ext cx="1981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F13FCF"/>
                </a:solidFill>
              </a:rPr>
              <a:t>פתרון כללי</a:t>
            </a:r>
          </a:p>
          <a:p>
            <a:r>
              <a:rPr lang="he-IL" dirty="0" smtClean="0">
                <a:solidFill>
                  <a:srgbClr val="F13FCF"/>
                </a:solidFill>
              </a:rPr>
              <a:t>להומוגנית</a:t>
            </a:r>
            <a:endParaRPr lang="he-IL" dirty="0">
              <a:solidFill>
                <a:srgbClr val="F13FCF"/>
              </a:solidFill>
            </a:endParaRPr>
          </a:p>
        </p:txBody>
      </p:sp>
      <p:sp>
        <p:nvSpPr>
          <p:cNvPr id="23" name="סוגר מסולסל ימני 22"/>
          <p:cNvSpPr/>
          <p:nvPr/>
        </p:nvSpPr>
        <p:spPr>
          <a:xfrm rot="5400000">
            <a:off x="3862386" y="1981563"/>
            <a:ext cx="333375" cy="2133599"/>
          </a:xfrm>
          <a:prstGeom prst="rightBrace">
            <a:avLst/>
          </a:prstGeom>
          <a:ln>
            <a:solidFill>
              <a:srgbClr val="F13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4" name="מחבר חץ ישר 23"/>
          <p:cNvCxnSpPr/>
          <p:nvPr/>
        </p:nvCxnSpPr>
        <p:spPr>
          <a:xfrm>
            <a:off x="4043363" y="3368388"/>
            <a:ext cx="2890837" cy="1104900"/>
          </a:xfrm>
          <a:prstGeom prst="straightConnector1">
            <a:avLst/>
          </a:prstGeom>
          <a:ln>
            <a:solidFill>
              <a:srgbClr val="F13F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תמונה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26627"/>
            <a:ext cx="3319272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0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22" grpId="0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הגדרה: תהא      מטריצה.</a:t>
            </a:r>
            <a:br>
              <a:rPr lang="he-IL" sz="2800" dirty="0" smtClean="0"/>
            </a:br>
            <a:r>
              <a:rPr lang="he-IL" sz="2800" dirty="0" smtClean="0"/>
              <a:t>הצורה המדורגת שלה היא מטריצה המתקבלת לאחר ביצוע פעולות אלמנטריות וצורתה כך: 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66" y="323166"/>
            <a:ext cx="289179" cy="299237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1388725"/>
            <a:ext cx="6248781" cy="2507056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29" y="1759107"/>
            <a:ext cx="727710" cy="295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20625" y="4119106"/>
            <a:ext cx="1095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כאשר:</a:t>
            </a:r>
            <a:endParaRPr lang="he-IL" dirty="0"/>
          </a:p>
        </p:txBody>
      </p:sp>
      <p:sp>
        <p:nvSpPr>
          <p:cNvPr id="25" name="TextBox 24"/>
          <p:cNvSpPr txBox="1"/>
          <p:nvPr/>
        </p:nvSpPr>
        <p:spPr>
          <a:xfrm>
            <a:off x="-161814" y="2174220"/>
            <a:ext cx="2022745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ציר = איבר ראשון בשורה שאינו אפס.</a:t>
            </a:r>
          </a:p>
        </p:txBody>
      </p:sp>
      <p:sp>
        <p:nvSpPr>
          <p:cNvPr id="16" name="קשת 15"/>
          <p:cNvSpPr/>
          <p:nvPr/>
        </p:nvSpPr>
        <p:spPr>
          <a:xfrm>
            <a:off x="8773191" y="1128799"/>
            <a:ext cx="1714500" cy="933450"/>
          </a:xfrm>
          <a:prstGeom prst="arc">
            <a:avLst>
              <a:gd name="adj1" fmla="val 10926977"/>
              <a:gd name="adj2" fmla="val 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TextBox 26"/>
          <p:cNvSpPr txBox="1"/>
          <p:nvPr/>
        </p:nvSpPr>
        <p:spPr>
          <a:xfrm>
            <a:off x="9782175" y="1636354"/>
            <a:ext cx="1095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כל דבר</a:t>
            </a:r>
            <a:endParaRPr lang="he-IL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4488" y="1759107"/>
            <a:ext cx="123825" cy="12382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65714" y="4488438"/>
            <a:ext cx="7955252" cy="17081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rabicPeriod"/>
            </a:pPr>
            <a:r>
              <a:rPr lang="he-IL" sz="3500" dirty="0" smtClean="0"/>
              <a:t>כל </a:t>
            </a:r>
            <a:r>
              <a:rPr lang="he-IL" sz="3500" dirty="0"/>
              <a:t>ציר מופיע בימין לציר מעליו</a:t>
            </a:r>
            <a:r>
              <a:rPr lang="he-IL" sz="3500" dirty="0" smtClean="0"/>
              <a:t>.</a:t>
            </a:r>
          </a:p>
          <a:p>
            <a:pPr marL="514350" indent="-514350">
              <a:buAutoNum type="arabicPeriod"/>
            </a:pPr>
            <a:r>
              <a:rPr lang="he-IL" sz="3500" dirty="0" smtClean="0"/>
              <a:t>מתחת לכל ציר יש רק אפסים.</a:t>
            </a:r>
          </a:p>
          <a:p>
            <a:pPr marL="514350" indent="-514350">
              <a:buAutoNum type="arabicPeriod"/>
            </a:pPr>
            <a:r>
              <a:rPr lang="he-IL" sz="3500" dirty="0" smtClean="0"/>
              <a:t>שורות אפסים, אם ישנן, מופיעות בסוף.</a:t>
            </a:r>
            <a:endParaRPr lang="he-IL" sz="35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3" name="קשת 32"/>
          <p:cNvSpPr/>
          <p:nvPr/>
        </p:nvSpPr>
        <p:spPr>
          <a:xfrm flipH="1">
            <a:off x="1729806" y="1072236"/>
            <a:ext cx="1831959" cy="933450"/>
          </a:xfrm>
          <a:prstGeom prst="arc">
            <a:avLst>
              <a:gd name="adj1" fmla="val 10926977"/>
              <a:gd name="adj2" fmla="val 0"/>
            </a:avLst>
          </a:prstGeom>
          <a:ln w="12700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5" name="מחבר ישר 34"/>
          <p:cNvCxnSpPr/>
          <p:nvPr/>
        </p:nvCxnSpPr>
        <p:spPr>
          <a:xfrm>
            <a:off x="10020966" y="1072236"/>
            <a:ext cx="102564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קבוצה 48"/>
          <p:cNvGrpSpPr/>
          <p:nvPr/>
        </p:nvGrpSpPr>
        <p:grpSpPr>
          <a:xfrm>
            <a:off x="3148550" y="1882932"/>
            <a:ext cx="6119861" cy="1460049"/>
            <a:chOff x="3148550" y="1882932"/>
            <a:chExt cx="6119861" cy="1460049"/>
          </a:xfrm>
        </p:grpSpPr>
        <p:cxnSp>
          <p:nvCxnSpPr>
            <p:cNvPr id="37" name="מחבר ישר 36"/>
            <p:cNvCxnSpPr/>
            <p:nvPr/>
          </p:nvCxnSpPr>
          <p:spPr>
            <a:xfrm flipV="1">
              <a:off x="3148550" y="1882932"/>
              <a:ext cx="797149" cy="75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ישר 38"/>
            <p:cNvCxnSpPr/>
            <p:nvPr/>
          </p:nvCxnSpPr>
          <p:spPr>
            <a:xfrm>
              <a:off x="3945699" y="1882932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>
              <a:off x="3945699" y="2369615"/>
              <a:ext cx="1453019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ישר 43"/>
            <p:cNvCxnSpPr/>
            <p:nvPr/>
          </p:nvCxnSpPr>
          <p:spPr>
            <a:xfrm>
              <a:off x="5398718" y="2369615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ישר 44"/>
            <p:cNvCxnSpPr/>
            <p:nvPr/>
          </p:nvCxnSpPr>
          <p:spPr>
            <a:xfrm flipV="1">
              <a:off x="5398718" y="2856298"/>
              <a:ext cx="3068877" cy="219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ישר 46"/>
            <p:cNvCxnSpPr/>
            <p:nvPr/>
          </p:nvCxnSpPr>
          <p:spPr>
            <a:xfrm>
              <a:off x="8467595" y="2856298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/>
            <p:cNvCxnSpPr/>
            <p:nvPr/>
          </p:nvCxnSpPr>
          <p:spPr>
            <a:xfrm flipV="1">
              <a:off x="8471262" y="3335457"/>
              <a:ext cx="797149" cy="75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273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16" grpId="0" animBg="1"/>
      <p:bldP spid="16" grpId="1" animBg="1"/>
      <p:bldP spid="27" grpId="0"/>
      <p:bldP spid="30" grpId="0"/>
      <p:bldP spid="33" grpId="0" animBg="1"/>
      <p:bldP spid="33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1" y="2517708"/>
            <a:ext cx="3968039" cy="1503731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347" y="2767910"/>
            <a:ext cx="3922776" cy="1003326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1" y="520467"/>
            <a:ext cx="3643655" cy="150373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53" y="522983"/>
            <a:ext cx="3968039" cy="1503730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82" y="4722289"/>
            <a:ext cx="3319272" cy="1503731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53" y="4512433"/>
            <a:ext cx="4571543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271342" y="323166"/>
            <a:ext cx="17285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7062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744" y="3838158"/>
            <a:ext cx="3922776" cy="10033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4731" y="392369"/>
            <a:ext cx="1115244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משתנים המתאימים לעמודות שיש בהם ציר נקראים משתנים תלויים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שאר המשתנים נקראים משתנים חופשיים</a:t>
            </a:r>
          </a:p>
          <a:p>
            <a:endParaRPr lang="he-IL" sz="2800" dirty="0"/>
          </a:p>
        </p:txBody>
      </p:sp>
      <p:cxnSp>
        <p:nvCxnSpPr>
          <p:cNvPr id="3" name="מחבר חץ ישר 2"/>
          <p:cNvCxnSpPr/>
          <p:nvPr/>
        </p:nvCxnSpPr>
        <p:spPr>
          <a:xfrm>
            <a:off x="5060515" y="2902823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69426" y="2148475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תלויים</a:t>
            </a:r>
            <a:endParaRPr lang="he-I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מחבר חץ ישר 15"/>
          <p:cNvCxnSpPr/>
          <p:nvPr/>
        </p:nvCxnSpPr>
        <p:spPr>
          <a:xfrm>
            <a:off x="5793609" y="2888176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72757" y="2140785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חופשים</a:t>
            </a:r>
            <a:endParaRPr lang="he-IL" sz="2800" dirty="0">
              <a:solidFill>
                <a:srgbClr val="FFC000"/>
              </a:solidFill>
            </a:endParaRPr>
          </a:p>
        </p:txBody>
      </p:sp>
      <p:cxnSp>
        <p:nvCxnSpPr>
          <p:cNvPr id="9" name="מחבר חץ ישר 8"/>
          <p:cNvCxnSpPr/>
          <p:nvPr/>
        </p:nvCxnSpPr>
        <p:spPr>
          <a:xfrm>
            <a:off x="6903741" y="2888176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01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73" y="3675935"/>
            <a:ext cx="3968039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4731" y="392369"/>
            <a:ext cx="1115244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משתנים המתאימים לעמודות שיש בהם ציר נקראים משתנים תלויים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שאר המשתנים נקראים משתנים חופשיים</a:t>
            </a:r>
          </a:p>
          <a:p>
            <a:endParaRPr lang="he-IL" sz="2800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5060515" y="2902823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69426" y="2148475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תלויים</a:t>
            </a:r>
            <a:endParaRPr lang="he-I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מחבר חץ ישר 11"/>
          <p:cNvCxnSpPr/>
          <p:nvPr/>
        </p:nvCxnSpPr>
        <p:spPr>
          <a:xfrm>
            <a:off x="5793609" y="2888176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6903741" y="2888176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72757" y="2140785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חופשים</a:t>
            </a:r>
            <a:endParaRPr lang="he-IL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6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732" y="3464456"/>
            <a:ext cx="5522062" cy="150373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4731" y="392369"/>
            <a:ext cx="1115244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משתנים המתאימים לעמודות שיש בהם ציר נקראים משתנים תלויים</a:t>
            </a:r>
          </a:p>
          <a:p>
            <a:pPr marL="514350" indent="-514350">
              <a:buAutoNum type="arabicPeriod"/>
            </a:pPr>
            <a:r>
              <a:rPr lang="he-IL" sz="2800" dirty="0" smtClean="0"/>
              <a:t>שאר המשתנים נקראים משתנים חופשיים</a:t>
            </a:r>
          </a:p>
          <a:p>
            <a:endParaRPr lang="he-IL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220052" y="1946641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rgbClr val="FFC000"/>
                </a:solidFill>
              </a:rPr>
              <a:t>חופשים</a:t>
            </a:r>
            <a:endParaRPr lang="he-IL" sz="2800" dirty="0">
              <a:solidFill>
                <a:srgbClr val="FFC000"/>
              </a:solidFill>
            </a:endParaRPr>
          </a:p>
        </p:txBody>
      </p:sp>
      <p:cxnSp>
        <p:nvCxnSpPr>
          <p:cNvPr id="10" name="מחבר חץ ישר 9"/>
          <p:cNvCxnSpPr/>
          <p:nvPr/>
        </p:nvCxnSpPr>
        <p:spPr>
          <a:xfrm>
            <a:off x="7509674" y="2664005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5889133" y="2687573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מחבר חץ ישר 12"/>
          <p:cNvCxnSpPr/>
          <p:nvPr/>
        </p:nvCxnSpPr>
        <p:spPr>
          <a:xfrm>
            <a:off x="8456969" y="2634109"/>
            <a:ext cx="0" cy="748148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91732" y="1807768"/>
            <a:ext cx="12369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תלויים</a:t>
            </a:r>
            <a:endParaRPr lang="he-IL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6" name="מחבר חץ ישר 15"/>
          <p:cNvCxnSpPr/>
          <p:nvPr/>
        </p:nvCxnSpPr>
        <p:spPr>
          <a:xfrm>
            <a:off x="4619574" y="2697480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מחבר חץ ישר 16"/>
          <p:cNvCxnSpPr/>
          <p:nvPr/>
        </p:nvCxnSpPr>
        <p:spPr>
          <a:xfrm>
            <a:off x="5276875" y="2707942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/>
          <p:nvPr/>
        </p:nvCxnSpPr>
        <p:spPr>
          <a:xfrm>
            <a:off x="6498861" y="2694897"/>
            <a:ext cx="25052" cy="733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16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19921"/>
            <a:ext cx="11805488" cy="925338"/>
          </a:xfrm>
        </p:spPr>
        <p:txBody>
          <a:bodyPr>
            <a:normAutofit/>
          </a:bodyPr>
          <a:lstStyle/>
          <a:p>
            <a:pPr lvl="0" algn="ctr"/>
            <a:r>
              <a:rPr lang="he-IL" sz="3500" dirty="0" smtClean="0"/>
              <a:t>מהצורה המדורגת ניתן להסיק האם וכמה פתרונות יש  </a:t>
            </a:r>
            <a:endParaRPr lang="he-IL" sz="35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cxnSp>
        <p:nvCxnSpPr>
          <p:cNvPr id="6" name="מחבר חץ ישר 5"/>
          <p:cNvCxnSpPr/>
          <p:nvPr/>
        </p:nvCxnSpPr>
        <p:spPr>
          <a:xfrm>
            <a:off x="7039627" y="745453"/>
            <a:ext cx="1716066" cy="6324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755693" y="1061658"/>
            <a:ext cx="15031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יש שורת סתירה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773" y="2149738"/>
            <a:ext cx="2187227" cy="748262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857" y="2381885"/>
            <a:ext cx="247142" cy="40026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986866" y="3101526"/>
            <a:ext cx="15031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פתרון למערכת</a:t>
            </a:r>
            <a:endParaRPr lang="he-IL" sz="2800" dirty="0"/>
          </a:p>
        </p:txBody>
      </p:sp>
      <p:cxnSp>
        <p:nvCxnSpPr>
          <p:cNvPr id="36" name="מחבר חץ ישר 35"/>
          <p:cNvCxnSpPr/>
          <p:nvPr/>
        </p:nvCxnSpPr>
        <p:spPr>
          <a:xfrm flipH="1">
            <a:off x="3805101" y="745453"/>
            <a:ext cx="3235514" cy="79325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01977" y="1169348"/>
            <a:ext cx="15031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שורת סתירה</a:t>
            </a:r>
            <a:endParaRPr lang="he-IL" sz="2800" dirty="0"/>
          </a:p>
        </p:txBody>
      </p:sp>
      <p:cxnSp>
        <p:nvCxnSpPr>
          <p:cNvPr id="40" name="מחבר חץ ישר 39"/>
          <p:cNvCxnSpPr/>
          <p:nvPr/>
        </p:nvCxnSpPr>
        <p:spPr>
          <a:xfrm>
            <a:off x="3532341" y="2149738"/>
            <a:ext cx="1716066" cy="6324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מחבר חץ ישר 41"/>
          <p:cNvCxnSpPr/>
          <p:nvPr/>
        </p:nvCxnSpPr>
        <p:spPr>
          <a:xfrm flipH="1">
            <a:off x="1914584" y="2149738"/>
            <a:ext cx="1617757" cy="58474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17494" y="2987401"/>
            <a:ext cx="185385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יש משתנים חופשיים</a:t>
            </a:r>
            <a:endParaRPr lang="he-IL" sz="2800" dirty="0"/>
          </a:p>
        </p:txBody>
      </p:sp>
      <p:sp>
        <p:nvSpPr>
          <p:cNvPr id="46" name="TextBox 45"/>
          <p:cNvSpPr txBox="1"/>
          <p:nvPr/>
        </p:nvSpPr>
        <p:spPr>
          <a:xfrm>
            <a:off x="448122" y="2987402"/>
            <a:ext cx="1853855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משתנים חופשיים</a:t>
            </a:r>
            <a:endParaRPr lang="he-IL" sz="2800" dirty="0"/>
          </a:p>
        </p:txBody>
      </p:sp>
      <p:pic>
        <p:nvPicPr>
          <p:cNvPr id="50" name="תמונה 4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33" y="4160866"/>
            <a:ext cx="247142" cy="40026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150930" y="4780487"/>
            <a:ext cx="2888697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#הפתרונות = #משתנים חופשיים כפול גודל השדה</a:t>
            </a:r>
            <a:endParaRPr lang="he-IL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280386" y="4880698"/>
            <a:ext cx="28886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פתרון יחיד</a:t>
            </a:r>
            <a:endParaRPr lang="he-IL" sz="28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164" y="4239155"/>
            <a:ext cx="247142" cy="400263"/>
          </a:xfrm>
          <a:prstGeom prst="rect">
            <a:avLst/>
          </a:prstGeom>
        </p:spPr>
      </p:pic>
      <p:pic>
        <p:nvPicPr>
          <p:cNvPr id="54" name="תמונה 5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45" y="4768581"/>
            <a:ext cx="3968039" cy="1503731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884" y="4507095"/>
            <a:ext cx="3643655" cy="1503731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234" y="1859924"/>
            <a:ext cx="1752553" cy="880695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" y="4846870"/>
            <a:ext cx="3968039" cy="1503730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90" y="1901370"/>
            <a:ext cx="1381444" cy="9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9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4" grpId="0"/>
      <p:bldP spid="38" grpId="0"/>
      <p:bldP spid="43" grpId="0"/>
      <p:bldP spid="46" grpId="0"/>
      <p:bldP spid="51" grpId="0"/>
      <p:bldP spid="5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מערכת משוואות לינארית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1" y="1799336"/>
            <a:ext cx="6492697" cy="2134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60736" y="4535424"/>
            <a:ext cx="10515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דוגמאות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97" y="4904756"/>
            <a:ext cx="2117293" cy="865022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21" y="4904756"/>
            <a:ext cx="4621835" cy="34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14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הגדרה: תהא      מטריצה.</a:t>
            </a:r>
            <a:br>
              <a:rPr lang="he-IL" sz="2800" dirty="0" smtClean="0"/>
            </a:br>
            <a:r>
              <a:rPr lang="he-IL" sz="2800" dirty="0" smtClean="0"/>
              <a:t>הצורה הקנונית שלה היא מטריצה המתקבלת לאחר ביצוע פעולות אלמנטריות וצורתה כך: 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966" y="323166"/>
            <a:ext cx="289179" cy="2992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520625" y="4119106"/>
            <a:ext cx="10953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כאשר:</a:t>
            </a:r>
            <a:endParaRPr lang="he-IL" dirty="0"/>
          </a:p>
        </p:txBody>
      </p:sp>
      <p:sp>
        <p:nvSpPr>
          <p:cNvPr id="30" name="TextBox 29"/>
          <p:cNvSpPr txBox="1"/>
          <p:nvPr/>
        </p:nvSpPr>
        <p:spPr>
          <a:xfrm>
            <a:off x="2354893" y="4690682"/>
            <a:ext cx="7955252" cy="17081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buAutoNum type="arabicPeriod"/>
            </a:pPr>
            <a:r>
              <a:rPr lang="he-IL" sz="3500" dirty="0" smtClean="0"/>
              <a:t>היא בצורה מדורגת</a:t>
            </a:r>
          </a:p>
          <a:p>
            <a:pPr marL="514350" indent="-514350">
              <a:buAutoNum type="arabicPeriod"/>
            </a:pPr>
            <a:r>
              <a:rPr lang="he-IL" sz="3500" dirty="0" smtClean="0"/>
              <a:t>מתחת ומעל לכל ציר יש רק אפסים.</a:t>
            </a:r>
          </a:p>
          <a:p>
            <a:pPr marL="514350" indent="-514350">
              <a:buAutoNum type="arabicPeriod"/>
            </a:pPr>
            <a:r>
              <a:rPr lang="he-IL" sz="3500" dirty="0" smtClean="0"/>
              <a:t>כל ציר =1</a:t>
            </a:r>
            <a:endParaRPr lang="he-IL" sz="35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grpSp>
        <p:nvGrpSpPr>
          <p:cNvPr id="49" name="קבוצה 48"/>
          <p:cNvGrpSpPr/>
          <p:nvPr/>
        </p:nvGrpSpPr>
        <p:grpSpPr>
          <a:xfrm>
            <a:off x="3363725" y="1982668"/>
            <a:ext cx="6119861" cy="1460049"/>
            <a:chOff x="3148550" y="1882932"/>
            <a:chExt cx="6119861" cy="1460049"/>
          </a:xfrm>
        </p:grpSpPr>
        <p:cxnSp>
          <p:nvCxnSpPr>
            <p:cNvPr id="37" name="מחבר ישר 36"/>
            <p:cNvCxnSpPr/>
            <p:nvPr/>
          </p:nvCxnSpPr>
          <p:spPr>
            <a:xfrm flipV="1">
              <a:off x="3148550" y="1882932"/>
              <a:ext cx="797149" cy="75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מחבר ישר 38"/>
            <p:cNvCxnSpPr/>
            <p:nvPr/>
          </p:nvCxnSpPr>
          <p:spPr>
            <a:xfrm>
              <a:off x="3945699" y="1882932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מחבר ישר 40"/>
            <p:cNvCxnSpPr/>
            <p:nvPr/>
          </p:nvCxnSpPr>
          <p:spPr>
            <a:xfrm>
              <a:off x="3945699" y="2369615"/>
              <a:ext cx="1453019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מחבר ישר 43"/>
            <p:cNvCxnSpPr/>
            <p:nvPr/>
          </p:nvCxnSpPr>
          <p:spPr>
            <a:xfrm>
              <a:off x="5398718" y="2369615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מחבר ישר 44"/>
            <p:cNvCxnSpPr/>
            <p:nvPr/>
          </p:nvCxnSpPr>
          <p:spPr>
            <a:xfrm flipV="1">
              <a:off x="5398718" y="2856298"/>
              <a:ext cx="3068877" cy="2196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מחבר ישר 46"/>
            <p:cNvCxnSpPr/>
            <p:nvPr/>
          </p:nvCxnSpPr>
          <p:spPr>
            <a:xfrm>
              <a:off x="8467595" y="2856298"/>
              <a:ext cx="0" cy="48668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מחבר ישר 47"/>
            <p:cNvCxnSpPr/>
            <p:nvPr/>
          </p:nvCxnSpPr>
          <p:spPr>
            <a:xfrm flipV="1">
              <a:off x="8471262" y="3335457"/>
              <a:ext cx="797149" cy="75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05" y="1459165"/>
            <a:ext cx="6248781" cy="2507056"/>
          </a:xfrm>
          <a:prstGeom prst="rect">
            <a:avLst/>
          </a:prstGeom>
        </p:spPr>
      </p:pic>
      <p:grpSp>
        <p:nvGrpSpPr>
          <p:cNvPr id="12" name="קבוצה 11"/>
          <p:cNvGrpSpPr/>
          <p:nvPr/>
        </p:nvGrpSpPr>
        <p:grpSpPr>
          <a:xfrm>
            <a:off x="322517" y="3380971"/>
            <a:ext cx="3178994" cy="2586457"/>
            <a:chOff x="184731" y="3062781"/>
            <a:chExt cx="3178994" cy="2586457"/>
          </a:xfrm>
        </p:grpSpPr>
        <p:sp>
          <p:nvSpPr>
            <p:cNvPr id="10" name="פיצוץ 1 9"/>
            <p:cNvSpPr/>
            <p:nvPr/>
          </p:nvSpPr>
          <p:spPr>
            <a:xfrm>
              <a:off x="184731" y="3062781"/>
              <a:ext cx="3178994" cy="2586457"/>
            </a:xfrm>
            <a:prstGeom prst="irregularSeal1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11953" y="3826718"/>
              <a:ext cx="2395631" cy="95410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he-IL" sz="2800" dirty="0" smtClean="0"/>
                <a:t>הצורה הקנונית </a:t>
              </a:r>
            </a:p>
            <a:p>
              <a:pPr algn="ctr"/>
              <a:r>
                <a:rPr lang="he-IL" sz="2800" dirty="0" smtClean="0"/>
                <a:t>יחידה</a:t>
              </a:r>
              <a:endParaRPr lang="he-IL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10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דוגמאות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77" y="1314624"/>
            <a:ext cx="2947111" cy="100332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662" y="1314624"/>
            <a:ext cx="2947111" cy="100332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288" y="3074693"/>
            <a:ext cx="2992374" cy="2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4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תרגיל: עבור אילו ערכי      יש למערכת הבאה פתרון יחיד/אין סוף פתרונות/אין פתרון?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962" y="504739"/>
            <a:ext cx="191110" cy="29420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59" y="1765843"/>
            <a:ext cx="3057754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פתרון: נדרג לצורה </a:t>
            </a:r>
            <a:r>
              <a:rPr lang="he-IL" sz="2800" dirty="0" err="1" smtClean="0"/>
              <a:t>לצורה</a:t>
            </a:r>
            <a:r>
              <a:rPr lang="he-IL" sz="2800" dirty="0" smtClean="0"/>
              <a:t> מדורגת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30" y="1314625"/>
            <a:ext cx="7639355" cy="1503731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027" y="3464457"/>
            <a:ext cx="6035040" cy="150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8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9" y="372997"/>
            <a:ext cx="8164906" cy="1503731"/>
          </a:xfrm>
          <a:prstGeom prst="rect">
            <a:avLst/>
          </a:prstGeom>
        </p:spPr>
      </p:pic>
      <p:cxnSp>
        <p:nvCxnSpPr>
          <p:cNvPr id="4" name="מחבר חץ ישר 3"/>
          <p:cNvCxnSpPr/>
          <p:nvPr/>
        </p:nvCxnSpPr>
        <p:spPr>
          <a:xfrm>
            <a:off x="7503090" y="2160875"/>
            <a:ext cx="1537918" cy="1355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86" y="2364006"/>
            <a:ext cx="940460" cy="294208"/>
          </a:xfrm>
          <a:prstGeom prst="rect">
            <a:avLst/>
          </a:prstGeom>
        </p:spPr>
      </p:pic>
      <p:sp>
        <p:nvSpPr>
          <p:cNvPr id="7" name="מלבן 6"/>
          <p:cNvSpPr/>
          <p:nvPr/>
        </p:nvSpPr>
        <p:spPr>
          <a:xfrm>
            <a:off x="1883372" y="372997"/>
            <a:ext cx="546678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2609882" y="872500"/>
            <a:ext cx="1198030" cy="5047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3987744" y="1324354"/>
            <a:ext cx="3402612" cy="5523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08" y="2523995"/>
            <a:ext cx="2992374" cy="150373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225" y="2179967"/>
            <a:ext cx="130759" cy="26403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333" y="2214646"/>
            <a:ext cx="155905" cy="18859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624" y="4337075"/>
            <a:ext cx="247142" cy="400263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385" y="5046687"/>
            <a:ext cx="3810221" cy="1506247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5483274" y="2163346"/>
            <a:ext cx="76507" cy="6955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תמונה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62" y="2383919"/>
            <a:ext cx="1277416" cy="294208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858" y="3148994"/>
            <a:ext cx="3319272" cy="1503731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00" y="5024502"/>
            <a:ext cx="247142" cy="400263"/>
          </a:xfrm>
          <a:prstGeom prst="rect">
            <a:avLst/>
          </a:prstGeom>
        </p:spPr>
      </p:pic>
      <p:sp>
        <p:nvSpPr>
          <p:cNvPr id="31" name="מלבן 30"/>
          <p:cNvSpPr/>
          <p:nvPr/>
        </p:nvSpPr>
        <p:spPr>
          <a:xfrm>
            <a:off x="4146112" y="4106403"/>
            <a:ext cx="2827339" cy="5523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4081319" y="5538200"/>
            <a:ext cx="18533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פתרון</a:t>
            </a:r>
            <a:endParaRPr lang="he-IL" sz="2800" dirty="0"/>
          </a:p>
        </p:txBody>
      </p:sp>
      <p:cxnSp>
        <p:nvCxnSpPr>
          <p:cNvPr id="33" name="מחבר חץ ישר 32"/>
          <p:cNvCxnSpPr/>
          <p:nvPr/>
        </p:nvCxnSpPr>
        <p:spPr>
          <a:xfrm flipH="1">
            <a:off x="2307436" y="1997501"/>
            <a:ext cx="749674" cy="73301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תמונה 3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6" y="2347557"/>
            <a:ext cx="1672208" cy="389763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10" y="3008017"/>
            <a:ext cx="247142" cy="40026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275476" y="3408280"/>
            <a:ext cx="1853353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אין שורת סתירה +</a:t>
            </a:r>
          </a:p>
          <a:p>
            <a:pPr algn="ctr"/>
            <a:r>
              <a:rPr lang="he-IL" sz="2800" dirty="0" smtClean="0"/>
              <a:t>אין משתנים חופשיים</a:t>
            </a:r>
            <a:endParaRPr lang="he-IL" sz="2800" dirty="0"/>
          </a:p>
        </p:txBody>
      </p:sp>
      <p:pic>
        <p:nvPicPr>
          <p:cNvPr id="40" name="תמונה 3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010" y="5338068"/>
            <a:ext cx="247142" cy="40026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322904" y="5852237"/>
            <a:ext cx="18533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פתרון יחיד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406142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1" grpId="0" animBg="1"/>
      <p:bldP spid="32" grpId="0"/>
      <p:bldP spid="38" grpId="0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תרגיל – נכון/לא נכון: 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למערכת משוואות המיוצגת כמטריצה</a:t>
            </a:r>
            <a:r>
              <a:rPr lang="he-IL" altLang="he-IL" sz="2800" dirty="0">
                <a:latin typeface="Arial" panose="020B0604020202020204" pitchFamily="34" charset="0"/>
              </a:rPr>
              <a:t> </a:t>
            </a:r>
            <a:r>
              <a:rPr lang="he-IL" altLang="he-IL" sz="2800" dirty="0" smtClean="0">
                <a:latin typeface="Arial" panose="020B0604020202020204" pitchFamily="34" charset="0"/>
              </a:rPr>
              <a:t>              אין פתרון.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724" y="509767"/>
            <a:ext cx="897712" cy="284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95353" y="2204581"/>
            <a:ext cx="167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861" y="2261958"/>
            <a:ext cx="1740103" cy="200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תרגיל – נכון/לא נכון: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הצורה המדורגת יחידה.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5353" y="2204581"/>
            <a:ext cx="167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314" y="2338532"/>
            <a:ext cx="6135623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6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תרגיל – נכון/לא נכון: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למטריצה מגודל                יש לכל היותר         צירים.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5353" y="2204581"/>
            <a:ext cx="1678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נכון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125" y="546229"/>
            <a:ext cx="1106424" cy="21122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89" y="568860"/>
            <a:ext cx="344500" cy="1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4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תרגיל – נכון/לא נכון: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למערכת משוואות עם אין סוף פתרונות תהיה לפחות שורת אפסים אחת במטריצה המקושרת אליה.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6175" y="2204581"/>
            <a:ext cx="39776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 במקרה הכללי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39" y="2204581"/>
            <a:ext cx="2761030" cy="5029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96175" y="3321505"/>
            <a:ext cx="397766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נכון במקרה שמטריצת המקדמים ריבועית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0238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84731" y="-10939"/>
            <a:ext cx="11805488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נכון/לא נכון: </a:t>
            </a:r>
            <a:r>
              <a:rPr lang="he-IL" alt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בצורה הקנונית יש איבר בכל טור יחיד ששונה מאפס</a:t>
            </a:r>
            <a:r>
              <a:rPr lang="he-IL" altLang="he-IL" sz="2800" dirty="0">
                <a:latin typeface="Arial" panose="020B0604020202020204" pitchFamily="34" charset="0"/>
              </a:rPr>
              <a:t>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101" y="2204581"/>
            <a:ext cx="444674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נכון- </a:t>
            </a:r>
          </a:p>
          <a:p>
            <a:r>
              <a:rPr lang="he-IL" sz="2800" dirty="0" smtClean="0"/>
              <a:t>רק בעמודות של הצירים</a:t>
            </a:r>
            <a:endParaRPr lang="he-IL" sz="2800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1" y="2540000"/>
            <a:ext cx="2947111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7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מערכת משוואות לינארית 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51" y="1799336"/>
            <a:ext cx="6492697" cy="2134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49424" y="4654296"/>
            <a:ext cx="68397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dirty="0" smtClean="0"/>
              <a:t>המטרה- לפתור את המערכת.</a:t>
            </a:r>
            <a:endParaRPr lang="he-IL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755575"/>
            <a:ext cx="10327105" cy="4770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500" dirty="0" smtClean="0"/>
              <a:t>מציאת אלו (אם קיימות) הצבות ל                        יקימו את כל    </a:t>
            </a:r>
            <a:r>
              <a:rPr lang="en-US" sz="2500" dirty="0" smtClean="0"/>
              <a:t>    </a:t>
            </a:r>
            <a:r>
              <a:rPr lang="he-IL" sz="2500" dirty="0" smtClean="0"/>
              <a:t>המשוואות </a:t>
            </a:r>
            <a:endParaRPr lang="he-IL" sz="25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37" y="5862085"/>
            <a:ext cx="1775308" cy="264033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719" y="5908947"/>
            <a:ext cx="344500" cy="18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2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נכון/לא נכון: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צורה מדורגת של מטריצה בגודל              שווה למטריצה עצמה.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101" y="2204581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נכון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582" y="509767"/>
            <a:ext cx="922858" cy="28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-10939"/>
            <a:ext cx="11990219" cy="1325563"/>
          </a:xfrm>
        </p:spPr>
        <p:txBody>
          <a:bodyPr>
            <a:normAutofit/>
          </a:bodyPr>
          <a:lstStyle/>
          <a:p>
            <a:pPr lvl="0"/>
            <a:r>
              <a:rPr lang="he-IL" sz="2800" dirty="0" smtClean="0"/>
              <a:t>תרגיל – נכון/לא נכון: </a:t>
            </a:r>
            <a:r>
              <a:rPr lang="he-IL" altLang="he-I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הצורה הקנונית של מטריצה בגודל              שווה למטריצה עצמה.</a:t>
            </a:r>
            <a:endParaRPr lang="he-IL" sz="2800" dirty="0"/>
          </a:p>
        </p:txBody>
      </p:sp>
      <p:sp>
        <p:nvSpPr>
          <p:cNvPr id="4" name="Rectangle 1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401094" y="3074693"/>
            <a:ext cx="1026386" cy="389763"/>
          </a:xfrm>
          <a:prstGeom prst="rect">
            <a:avLst/>
          </a:prstGeom>
        </p:spPr>
      </p:pic>
      <p:sp>
        <p:nvSpPr>
          <p:cNvPr id="3" name="Rectangle 1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101" y="2204581"/>
            <a:ext cx="44467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לא נכון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348" y="509767"/>
            <a:ext cx="922858" cy="28415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18" y="2224881"/>
            <a:ext cx="2761031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תמונה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77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e-IL" dirty="0" smtClean="0"/>
              <a:t>איך? </a:t>
            </a:r>
            <a:br>
              <a:rPr lang="he-IL" dirty="0" smtClean="0"/>
            </a:br>
            <a:r>
              <a:rPr lang="he-IL" dirty="0" smtClean="0"/>
              <a:t>בעזרת פעולות על המערכת שלא משנות את פתרונה.</a:t>
            </a:r>
            <a:br>
              <a:rPr lang="he-IL" dirty="0" smtClean="0"/>
            </a:br>
            <a:r>
              <a:rPr lang="he-IL" dirty="0" smtClean="0"/>
              <a:t> פעולות אלו נקראות פעולות אלמנטריות.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5496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פעולה 1- החלפת שתי שורות 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464" y="824223"/>
            <a:ext cx="2048561" cy="543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82" y="3276482"/>
            <a:ext cx="2215362" cy="1367942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8" y="3593549"/>
            <a:ext cx="1372972" cy="447599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44" y="3276482"/>
            <a:ext cx="2215362" cy="136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0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פעולה 2- הכפלה </a:t>
            </a:r>
            <a:r>
              <a:rPr lang="he-IL" dirty="0" err="1" smtClean="0"/>
              <a:t>בסקלאר</a:t>
            </a:r>
            <a:r>
              <a:rPr lang="he-IL" dirty="0" smtClean="0"/>
              <a:t> שונה מאפס 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45" y="794886"/>
            <a:ext cx="2373783" cy="4660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82" y="3276482"/>
            <a:ext cx="2215362" cy="1367942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8" y="3593551"/>
            <a:ext cx="1538936" cy="447599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65" y="295633"/>
            <a:ext cx="668884" cy="259842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76" y="3276483"/>
            <a:ext cx="2215362" cy="137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e-IL" dirty="0" smtClean="0"/>
              <a:t>פעולה 3- </a:t>
            </a:r>
            <a:r>
              <a:rPr lang="he-IL" altLang="he-IL" dirty="0">
                <a:latin typeface="Arial" panose="020B0604020202020204" pitchFamily="34" charset="0"/>
                <a:cs typeface="Arial" panose="020B0604020202020204" pitchFamily="34" charset="0"/>
              </a:rPr>
              <a:t>הוספת מכפלה של שורה אחת לשורה אחרת</a:t>
            </a:r>
            <a:r>
              <a:rPr lang="he-IL" altLang="he-IL" dirty="0">
                <a:latin typeface="Arial" panose="020B0604020202020204" pitchFamily="34" charset="0"/>
              </a:rPr>
              <a:t> </a:t>
            </a:r>
            <a:br>
              <a:rPr lang="he-IL" altLang="he-IL" dirty="0">
                <a:latin typeface="Arial" panose="020B0604020202020204" pitchFamily="34" charset="0"/>
              </a:rPr>
            </a:b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84" y="1224649"/>
            <a:ext cx="3708198" cy="543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82" y="3276482"/>
            <a:ext cx="2215362" cy="136794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408" y="3593552"/>
            <a:ext cx="2210335" cy="44759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76" y="3276483"/>
            <a:ext cx="2499512" cy="1370456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he-IL" dirty="0" smtClean="0"/>
              <a:t>בנוסף לפעולות אלו – נשתמש בכתיב </a:t>
            </a:r>
            <a:r>
              <a:rPr lang="he-IL" dirty="0" err="1" smtClean="0"/>
              <a:t>מטריצי</a:t>
            </a:r>
            <a:r>
              <a:rPr lang="he-IL" dirty="0" smtClean="0"/>
              <a:t>	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0435389" y="1690688"/>
            <a:ext cx="91841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למשל: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54" y="2471810"/>
            <a:ext cx="2215362" cy="1367942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alt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788" y="2848614"/>
            <a:ext cx="1364487" cy="307167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247" y="2336021"/>
            <a:ext cx="3017520" cy="1503731"/>
          </a:xfrm>
          <a:prstGeom prst="rect">
            <a:avLst/>
          </a:prstGeom>
        </p:spPr>
      </p:pic>
      <p:sp>
        <p:nvSpPr>
          <p:cNvPr id="12" name="מלבן מעוגל 11"/>
          <p:cNvSpPr/>
          <p:nvPr/>
        </p:nvSpPr>
        <p:spPr>
          <a:xfrm>
            <a:off x="8065008" y="2194560"/>
            <a:ext cx="1746504" cy="1892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8065008" y="4260107"/>
            <a:ext cx="151790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מטריצת המקדמים</a:t>
            </a:r>
            <a:endParaRPr lang="he-IL" dirty="0"/>
          </a:p>
        </p:txBody>
      </p:sp>
      <p:sp>
        <p:nvSpPr>
          <p:cNvPr id="15" name="מלבן מעוגל 14"/>
          <p:cNvSpPr/>
          <p:nvPr/>
        </p:nvSpPr>
        <p:spPr>
          <a:xfrm>
            <a:off x="9985248" y="2141482"/>
            <a:ext cx="470916" cy="18928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9811512" y="4211330"/>
            <a:ext cx="88945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וקטור תוצאה</a:t>
            </a:r>
            <a:endParaRPr lang="he-IL" dirty="0"/>
          </a:p>
        </p:txBody>
      </p:sp>
      <p:sp>
        <p:nvSpPr>
          <p:cNvPr id="23" name="הסבר ענן 22"/>
          <p:cNvSpPr/>
          <p:nvPr/>
        </p:nvSpPr>
        <p:spPr>
          <a:xfrm>
            <a:off x="2761488" y="4443984"/>
            <a:ext cx="3758787" cy="1828800"/>
          </a:xfrm>
          <a:prstGeom prst="cloudCallout">
            <a:avLst>
              <a:gd name="adj1" fmla="val -52701"/>
              <a:gd name="adj2" fmla="val 78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TextBox 23"/>
          <p:cNvSpPr txBox="1"/>
          <p:nvPr/>
        </p:nvSpPr>
        <p:spPr>
          <a:xfrm>
            <a:off x="3630168" y="4906438"/>
            <a:ext cx="20208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 smtClean="0"/>
              <a:t>חחח</a:t>
            </a:r>
            <a:r>
              <a:rPr lang="he-IL" dirty="0" smtClean="0"/>
              <a:t>...</a:t>
            </a:r>
          </a:p>
          <a:p>
            <a:r>
              <a:rPr lang="he-IL" dirty="0" smtClean="0"/>
              <a:t>בשביל מה זה טוב??</a:t>
            </a:r>
            <a:endParaRPr lang="he-IL" dirty="0"/>
          </a:p>
        </p:txBody>
      </p:sp>
      <p:cxnSp>
        <p:nvCxnSpPr>
          <p:cNvPr id="9" name="מחבר חץ ישר 8"/>
          <p:cNvCxnSpPr/>
          <p:nvPr/>
        </p:nvCxnSpPr>
        <p:spPr>
          <a:xfrm>
            <a:off x="8382000" y="1866900"/>
            <a:ext cx="0" cy="274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40367" y="1383337"/>
            <a:ext cx="16492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מתאים ל</a:t>
            </a:r>
            <a:endParaRPr lang="he-IL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242" y="1507366"/>
            <a:ext cx="160020" cy="1428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786108" y="1422568"/>
            <a:ext cx="164928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מתאים ל</a:t>
            </a:r>
            <a:endParaRPr lang="he-IL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983" y="1546597"/>
            <a:ext cx="148590" cy="203835"/>
          </a:xfrm>
          <a:prstGeom prst="rect">
            <a:avLst/>
          </a:prstGeom>
        </p:spPr>
      </p:pic>
      <p:cxnSp>
        <p:nvCxnSpPr>
          <p:cNvPr id="21" name="מחבר חץ ישר 20"/>
          <p:cNvCxnSpPr/>
          <p:nvPr/>
        </p:nvCxnSpPr>
        <p:spPr>
          <a:xfrm>
            <a:off x="9382125" y="1866900"/>
            <a:ext cx="0" cy="274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742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 animBg="1"/>
      <p:bldP spid="16" grpId="0"/>
      <p:bldP spid="23" grpId="0" animBg="1"/>
      <p:bldP spid="24" grpId="0"/>
      <p:bldP spid="17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6.75"/>
  <p:tag name="ORIGINALWIDTH" val="1936.5"/>
  <p:tag name="OUTPUTDPI" val="1200"/>
  <p:tag name="LATEXADDIN" val="\documentclass{article}&#10;\usepackage{amsmath}&#10;\usepackage{amssymb}&#10;\usepackage{amsthm}&#10;\pagestyle{empty}&#10;\begin{document}&#10;&#10;&#10;$\begin{array}{c}&#10;a_{11}x_{1}+a_{12}x_{2}+\cdots+a_{1n}x_{n}=b_{1}\\&#10;a_{21}x_{1}+a_{22}x_{2}+\cdots+a_{2n}x_{n}=b_{2}\\&#10;\vdots\\&#10;a_{m1}x_{1}+a_{m2}x_{2}+\cdots+a_{mn}x_{n}=b_{m}&#10;\end{array}$&#10;\end{document}"/>
  <p:tag name="IGUANATEXSIZE" val="33"/>
  <p:tag name="IGUANATEXCURSOR" val="312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pagestyle{empty}&#10;\begin{document}&#10;&#10;&#10;$m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7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&#10;\end{array}\right)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0 &amp; 0 &amp; 0 &amp; 0&#10;\end{array}\right)&#10;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647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|c}&#10;1 &amp; 0 &amp; 0 &amp; 0 &amp; -1&amp; -1  &amp; 1\\&#10;0 &amp; 3 &amp; 0 &amp; 0 &amp; -4&amp; -4  &amp; 5\\&#10;0 &amp; 0 &amp; 0 &amp; 5 &amp; 0 &amp; 2 &amp; 0&#10;\end{array}\right)&#10;$&#10;\end{document}"/>
  <p:tag name="IGUANATEXSIZE" val="33"/>
  <p:tag name="IGUANATEXCURSOR" val="256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11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|c}&#10;* &amp; * &amp; * &amp; * &amp; *\\&#10;0 &amp; * &amp; * &amp; * &amp; *\\&#10;0 &amp; 0 &amp; 0 &amp; 0 &amp; a\neq 0&#10;\end{array}\right)&#10;$&#10;\end{document}"/>
  <p:tag name="IGUANATEXSIZE" val="33"/>
  <p:tag name="IGUANATEXCURSOR" val="236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.5"/>
  <p:tag name="ORIGINALWIDTH" val="458.25"/>
  <p:tag name="OUTPUTDPI" val="1200"/>
  <p:tag name="LATEXADDIN" val="\documentclass{article}&#10;\usepackage{amsmath}&#10;\usepackage{amssymb}&#10;\usepackage{amsthm}&#10;\pagestyle{empty}&#10;\begin{document}&#10;&#10;&#10;$R_i\leftrightarrow R_j$&#10;\end{document}"/>
  <p:tag name="IGUANATEXSIZE" val="44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0 &amp; 0 &amp; 0 &amp; 0&#10;\end{array}\right)&#10;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86.7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1 &amp; 5 &amp; 6\\&#10;0 &amp; 0 &amp; 0 &amp; -6&#10;\end{array}\right)&#10;$&#10;\end{document}"/>
  <p:tag name="IGUANATEXSIZE" val="33"/>
  <p:tag name="IGUANATEXCURSOR" val="126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* &amp; * &amp; * &amp; *\\&#10;0 &amp; * &amp; * &amp; *\\&#10;0 &amp; 0 &amp; 0 &amp; 0&#10;\end{array}\right)&#10;$&#10;\end{document}"/>
  <p:tag name="IGUANATEXSIZE" val="33"/>
  <p:tag name="IGUANATEXCURSOR" val="236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-3 &amp; 6 &amp; 9\\&#10;0 &amp; 0 &amp; -6 &amp; -3&#10;\end{array}\right)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8.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* &amp; * &amp; * &amp; *\\&#10;0 &amp; * &amp; * &amp; *\\&#10;0 &amp; 0 &amp; * &amp; *\\&#10;0 &amp; 0 &amp; 0 &amp; 0&#10;\end{array}\right)&#10;$&#10;\end{document}"/>
  <p:tag name="IGUANATEXSIZE" val="33"/>
  <p:tag name="IGUANATEXCURSOR" val="252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863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ccc}&#10;\mathbf{\boldsymbol{1}} &amp; 0 &amp; \bullet &amp; 0 &amp; \bullet &amp; \bullet &amp; \bullet &amp; \bullet &amp; 0\\&#10;&#10;0 &amp; \mathbf{\boldsymbol{1}} &amp; \bullet &amp; 0 &amp; \bullet &amp; \bullet &amp; \bullet &amp; \bullet &amp; 0\\&#10;0 &amp; 0 &amp; 0 &amp; \mathbf{\boldsymbol{1}} &amp; \bullet &amp; \bullet &amp; \bullet &amp; \bullet &amp; 0\\&#10;0 &amp; 0 &amp; 0 &amp; 0 &amp; 0 &amp; 0 &amp; 0 &amp; 0 &amp; \mathbf{\boldsymbol{1}}\\&#10;0 &amp; 0 &amp; 0 &amp; 0 &amp; 0 &amp; 0 &amp; 0 &amp; 0 &amp; 0&#10;\end{array}\right)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87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0 &amp; 0 &amp; 0\\&#10;0 &amp; 1 &amp; 0 &amp; 0&#10;\end{array}\right)&#10;$&#10;\end{document}"/>
  <p:tag name="IGUANATEXSIZE" val="33"/>
  <p:tag name="IGUANATEXCURSOR" val="219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87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2 &amp; 0 &amp; 0\\&#10;0 &amp; 0 &amp; 1 &amp; 0&#10;\end{array}\right)&#10;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0 &amp; 0 &amp; 0\\&#10;0 &amp; 1 &amp; 0 &amp; 0 \\&#10;0 &amp; 0 &amp; 1 &amp; 0 \\&#10;0 &amp; 0 &amp; 0 &amp; 1 \\&#10;&#10;\end{array}\right)&#10;$&#10;\end{document}"/>
  <p:tag name="IGUANATEXSIZE" val="33"/>
  <p:tag name="IGUANATEXCURSOR" val="226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57"/>
  <p:tag name="OUTPUTDPI" val="1200"/>
  <p:tag name="LATEXADDIN" val="\documentclass{article}&#10;\usepackage{amsmath}&#10;\usepackage{amssymb}&#10;\usepackage{amsthm}&#10;\usepackage{xcolor}&#10;\pagestyle{empty}&#10;\begin{document}&#10;&#10;&#10;$k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12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k &amp; 1 &amp; 1 &amp; 1\\&#10;1 &amp; k &amp; 1 &amp; 1\\&#10;1 &amp; 1 &amp; k &amp; 1&#10;\end{array}\right)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278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k &amp; 1 &amp; 1 &amp; 1\\&#10;1 &amp; k &amp; 1 &amp; 1\\&#10;1 &amp; 1 &amp; k &amp; 1&#10;\end{array}\right)\rightarrow\left(\begin{array}{ccc|c}&#10;1 &amp; 1 &amp; k &amp; 1\\&#10;1 &amp; k &amp; 1 &amp; 1\\&#10;k &amp; 1 &amp; 1 &amp; 1&#10;\end{array}\right)\rightarrow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00"/>
  <p:tag name="OUTPUTDPI" val="1200"/>
  <p:tag name="LATEXADDIN" val="\documentclass{article}&#10;\usepackage{amsmath}&#10;\usepackage{amssymb}&#10;\usepackage{amsthm}&#10;\usepackage{xcolor}&#10;\pagestyle{empty}&#10;\begin{document}&#10;&#10;&#10;$&#10;\rightarrow\left(\begin{array}{ccc|c}&#10;1 &amp; 1 &amp; k &amp; 1\\&#10;0 &amp; k-1 &amp; 1-k &amp; 0\\&#10;0 &amp; 1-k &amp; 1-k^{2} &amp; 1-k&#10;\end{array}\right)&#10;$&#10;\end{document}"/>
  <p:tag name="IGUANATEXSIZE" val="33"/>
  <p:tag name="IGUANATEXCURSOR" val="261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435.25"/>
  <p:tag name="OUTPUTDPI" val="1200"/>
  <p:tag name="LATEXADDIN" val="\documentclass{article}&#10;\usepackage{amsmath}&#10;\usepackage{amssymb}&#10;\usepackage{amsthm}&#10;\usepackage{xcolor}&#10;\pagestyle{empty}&#10;\begin{document}&#10;&#10;&#10;$&#10;\rightarrow\left(\begin{array}{ccc|c}&#10;1 &amp; 1 &amp; k &amp; 1\\&#10;0 &amp; k-1 &amp; 1-k &amp; 0\\&#10;0 &amp; 0 &amp; (1-k)(1+1+k) &amp; 1-k&#10;\end{array}\right)&#10;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280.5"/>
  <p:tag name="OUTPUTDPI" val="1200"/>
  <p:tag name="LATEXADDIN" val="\documentclass{article}&#10;\usepackage{amsmath}&#10;\usepackage{amssymb}&#10;\usepackage{amsthm}&#10;\usepackage{xcolor}&#10;\pagestyle{empty}&#10;\begin{document}&#10;&#10;&#10;$k=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409.5"/>
  <p:tag name="OUTPUTDPI" val="1200"/>
  <p:tag name="LATEXADDIN" val="\documentclass{article}&#10;\usepackage{amsmath}&#10;\usepackage{amssymb}&#10;\usepackage{amsthm}&#10;\pagestyle{empty}&#10;\begin{document}&#10;&#10;&#10;$\xrightarrow{R_{1}\leftrightarrow R_{3}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892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1 &amp; 1 &amp; 1\\&#10;0 &amp; 0 &amp; 0 &amp; 0\\&#10;0 &amp; 0 &amp; 0 &amp; 0&#10;\end{array}\right)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46.5"/>
  <p:tag name="OUTPUTDPI" val="1200"/>
  <p:tag name="LATEXADDIN" val="\documentclass{article}&#10;\usepackage{amsmath}&#10;\usepackage{amssymb}&#10;\usepackage{amsthm}&#10;\usepackage{xcolor}&#10;\pagestyle{empty}&#10;\begin{document}&#10;&#10;&#10;$\textcolor{magenta}{s}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1525.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1-\textcolor{magenta}{s}-\textcolor{blue}{t}\\&#10;\textcolor{blue}{t}\\&#10;\textcolor{magenta}{s}&#10;\end{array}\right)\; &#10;\left|&#10;\vphantom{&#10;\left(\begin{array}{c}&#10;4\\&#10;1&#10;\end{array}\right)&#10;}&#10; \right. &#10;\textcolor{blue}{t},\textcolor{magenta}{s}\in \mathbb{R}&#10;\right\}&#10;$&#10;\end{document}"/>
  <p:tag name="IGUANATEXSIZE" val="33"/>
  <p:tag name="IGUANATEXCURSOR" val="242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381"/>
  <p:tag name="OUTPUTDPI" val="1200"/>
  <p:tag name="LATEXADDIN" val="\documentclass{article}&#10;\usepackage{amsmath}&#10;\usepackage{amssymb}&#10;\usepackage{amsthm}&#10;\usepackage{xcolor}&#10;\pagestyle{empty}&#10;\begin{document}&#10;&#10;&#10;$k=-2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1 &amp; -2 &amp; 1\\&#10;0 &amp; *&amp; *&amp; *\\&#10;0 &amp; 0 &amp; 0 &amp; 3&#10;\end{array}\right)&#10;$&#10;\end{document}"/>
  <p:tag name="IGUANATEXSIZE" val="33"/>
  <p:tag name="IGUANATEXCURSOR" val="216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498.75"/>
  <p:tag name="OUTPUTDPI" val="1200"/>
  <p:tag name="LATEXADDIN" val="\documentclass{article}&#10;\usepackage{amsmath}&#10;\usepackage{amssymb}&#10;\usepackage{amsthm}&#10;\usepackage{xcolor}&#10;\pagestyle{empty}&#10;\begin{document}&#10;&#10;&#10;$k\neq 1,-2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7.25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-3x -y =2\\&#10;5x+8y=0 \\&#10;2x+y=1&#10;&#10;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67.75"/>
  <p:tag name="OUTPUTDPI" val="1200"/>
  <p:tag name="LATEXADDIN" val="\documentclass{article}&#10;\usepackage{amsmath}&#10;\usepackage{amssymb}&#10;\usepackage{amsthm}&#10;\usepackage{xcolor}&#10;\pagestyle{empty}&#10;\begin{document}&#10;&#10;&#10;$4\times 2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51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}&#10;0 &amp; 0\\&#10;0 &amp; 0\\&#10;0 &amp; 0\\&#10;0 &amp; 0&#10;\end{array}\right)&#10;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83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2 &amp; 0 &amp; 0 &amp; 0\\&#10;0 &amp; 1 &amp; 0 &amp; 0&#10;\end{array}\right)&#10; \left(\begin{array}{cccc}&#10;1 &amp; 0 &amp; 0 &amp; 0\\&#10;0 &amp; 1 &amp; 0 &amp; 0&#10;\end{array}\right)&#10; $&#10;\end{document}"/>
  <p:tag name="IGUANATEXSIZE" val="33"/>
  <p:tag name="IGUANATEXCURSOR" val="297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"/>
  <p:tag name="ORIGINALWIDTH" val="330"/>
  <p:tag name="OUTPUTDPI" val="1200"/>
  <p:tag name="LATEXADDIN" val="\documentclass{article}&#10;\usepackage{amsmath}&#10;\usepackage{amssymb}&#10;\usepackage{amsthm}&#10;\usepackage{xcolor}&#10;\pagestyle{empty}&#10;\begin{document}&#10;&#10;&#10;$m\times n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102.75"/>
  <p:tag name="OUTPUTDPI" val="1200"/>
  <p:tag name="LATEXADDIN" val="\documentclass{article}&#10;\usepackage{amsmath}&#10;\usepackage{amssymb}&#10;\usepackage{amsthm}&#10;\usepackage{xcolor}&#10;\pagestyle{empty}&#10;\begin{document}&#10;&#10;&#10;$m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531"/>
  <p:tag name="OUTPUTDPI" val="1200"/>
  <p:tag name="LATEXADDIN" val="\documentclass{article}&#10;\usepackage{amsmath}&#10;\usepackage{amssymb}&#10;\usepackage{amsthm}&#10;\pagestyle{empty}&#10;\begin{document}&#10;&#10;&#10;$R_i\rightarrow \alpha R_i$&#10;\end{document}"/>
  <p:tag name="IGUANATEXSIZE" val="44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823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1 &amp; 1 &amp; 3\\&#10;\end{array}\right)&#10; 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879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}&#10;1 &amp; 0 &amp; 2 &amp; 0\\&#10;0 &amp; 1 &amp; 3 &amp; 0&#10;\end{array}\right)&#10;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75.25"/>
  <p:tag name="OUTPUTDPI" val="1200"/>
  <p:tag name="LATEXADDIN" val="\documentclass{article}&#10;\usepackage{amsmath}&#10;\usepackage{amssymb}&#10;\usepackage{amsthm}&#10;\usepackage{xcolor}&#10;\pagestyle{empty}&#10;\begin{document}&#10;&#10;&#10;$1\times n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.75"/>
  <p:tag name="ORIGINALWIDTH" val="275.25"/>
  <p:tag name="OUTPUTDPI" val="1200"/>
  <p:tag name="LATEXADDIN" val="\documentclass{article}&#10;\usepackage{amsmath}&#10;\usepackage{amssymb}&#10;\usepackage{amsthm}&#10;\usepackage{xcolor}&#10;\pagestyle{empty}&#10;\begin{document}&#10;&#10;&#10;$1\times n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0"/>
  <p:tag name="ORIGINALWIDTH" val="823.5"/>
  <p:tag name="OUTPUTDPI" val="1200"/>
  <p:tag name="LATEXADDIN" val="\documentclass{article}&#10;\usepackage{amsmath}&#10;\usepackage{amssymb}&#10;\usepackage{amsthm}&#10;\usepackage{xcolor}&#10;\pagestyle{empty}&#10;\begin{document}&#10;&#10;&#10;$\left(\begin{array}{cccc}&#10;2 &amp; 0 &amp; 2 &amp; 8\end{array}\right)&#10; $&#10;\end{document}"/>
  <p:tag name="IGUANATEXSIZE" val="33"/>
  <p:tag name="IGUANATEXCURSOR" val="203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459"/>
  <p:tag name="OUTPUTDPI" val="1200"/>
  <p:tag name="LATEXADDIN" val="\documentclass{article}&#10;\usepackage{amsmath}&#10;\usepackage{amssymb}&#10;\usepackage{amsthm}&#10;\pagestyle{empty}&#10;\begin{document}&#10;&#10;&#10;$\xrightarrow{R_{1}\rightarrow 2R_{1}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99.25"/>
  <p:tag name="OUTPUTDPI" val="1200"/>
  <p:tag name="LATEXADDIN" val="\documentclass{article}&#10;\usepackage{amsmath}&#10;\usepackage{amssymb}&#10;\usepackage{amsthm}&#10;\pagestyle{empty}&#10;\begin{document}&#10;&#10;&#10;$ \alpha\neq 0$&#10;\end{document}"/>
  <p:tag name="IGUANATEXSIZE" val="22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9.5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4x+2y=2\\&#10;5x+8y=0 \\&#10;-3x -y =2&#10;\end{array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99"/>
  <p:tag name="OUTPUTDPI" val="1200"/>
  <p:tag name="LATEXADDIN" val="\documentclass{article}&#10;\usepackage{amsmath}&#10;\usepackage{amssymb}&#10;\usepackage{amsthm}&#10;\pagestyle{empty}&#10;\begin{document}&#10;&#10;&#10;$x_i$&#10;\end{document}"/>
  <p:tag name="IGUANATEXSIZE" val="33"/>
  <p:tag name="IGUANATEXCURSOR" val="127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1.5"/>
  <p:tag name="ORIGINALWIDTH" val="829.5"/>
  <p:tag name="OUTPUTDPI" val="1200"/>
  <p:tag name="LATEXADDIN" val="\documentclass{article}&#10;\usepackage{amsmath}&#10;\usepackage{amssymb}&#10;\usepackage{amsthm}&#10;\pagestyle{empty}&#10;\begin{document}&#10;&#10;&#10;$R_{i}+\alpha R_{j}\rightarrow R_{i}$&#10;\end{document}"/>
  <p:tag name="IGUANATEXSIZE" val="44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659.25"/>
  <p:tag name="OUTPUTDPI" val="1200"/>
  <p:tag name="LATEXADDIN" val="\documentclass{article}&#10;\usepackage{amsmath}&#10;\usepackage{amssymb}&#10;\usepackage{amsthm}&#10;\pagestyle{empty}&#10;\begin{document}&#10;&#10;&#10;$\xrightarrow{R_{1}+2R_2\rightarrow R_{1}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.75"/>
  <p:tag name="ORIGINALWIDTH" val="745.5"/>
  <p:tag name="OUTPUTDPI" val="1200"/>
  <p:tag name="LATEXADDIN" val="\documentclass{article}&#10;\usepackage{amsmath}&#10;\usepackage{amssymb}&#10;\usepackage{amsthm}&#10;\pagestyle{empty}&#10;\begin{document}&#10;&#10;&#10;$\negthickspace\begin{array}{c}&#10;12x+17y=1\\&#10;5x+8y=0 \\&#10;-3x -y =2&#10;\end{array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pagestyle{empty}&#10;\begin{document}&#10;&#10;&#10;$\leadsto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00"/>
  <p:tag name="OUTPUTDPI" val="1200"/>
  <p:tag name="LATEXADDIN" val="\documentclass{article}&#10;\usepackage{amsmath}&#10;\usepackage{amssymb}&#10;\usepackage{amsthm}&#10;\pagestyle{empty}&#10;\begin{document}&#10;&#10;&#10;$&#10;\left(\begin{array}{cc|c}&#10;2 &amp; 1 &amp; 1\\&#10;5 &amp; 8&amp; 0\\&#10;-3 &amp; -1 &amp; 2&#10;\end{array}\right)&#10;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.25"/>
  <p:tag name="ORIGINALWIDTH" val="58.5"/>
  <p:tag name="OUTPUTDPI" val="1200"/>
  <p:tag name="LATEXADDIN" val="\documentclass{article}&#10;\usepackage{amsmath}&#10;\usepackage{amssymb}&#10;\usepackage{amsthm}&#10;\usepackage{xcolor}&#10;\pagestyle{empty}&#10;\begin{document}&#10;&#10;&#10;$y$&#10;\end{document}"/>
  <p:tag name="IGUANATEXSIZE" val="25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"/>
  <p:tag name="ORIGINALWIDTH" val="288.75"/>
  <p:tag name="OUTPUTDPI" val="1200"/>
  <p:tag name="LATEXADDIN" val="\documentclass{article}&#10;\usepackage{amsmath}&#10;\usepackage{amssymb}&#10;\usepackage{amsthm}&#10;\pagestyle{empty}&#10;\begin{document}&#10;&#10;&#10;$a_{ij},b_{i}$&#10;\end{document}"/>
  <p:tag name="IGUANATEXSIZE" val="33"/>
  <p:tag name="IGUANATEXCURSOR" val="136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pagestyle{empty}&#10;\begin{document}&#10;&#10;&#10;$\leadsto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00"/>
  <p:tag name="OUTPUTDPI" val="1200"/>
  <p:tag name="LATEXADDIN" val="\documentclass{article}&#10;\usepackage{amsmath}&#10;\usepackage{amssymb}&#10;\usepackage{amsthm}&#10;\pagestyle{empty}&#10;\begin{document}&#10;&#10;&#10;$&#10;\left(\begin{array}{cc|c}&#10;2 &amp; 1 &amp; 1\\&#10;5 &amp; 8&amp; 0\\&#10;-3 &amp; -1 &amp; 2&#10;\end{array}\right)&#10;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"/>
  <p:tag name="ORIGINALWIDTH" val="660.7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 \\&#10;-3x -y =2&#10;\end{array}$&#10;\end{document}"/>
  <p:tag name="IGUANATEXSIZE" val="33"/>
  <p:tag name="IGUANATEXCURSOR" val="184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pagestyle{empty}&#10;\begin{document}&#10;&#10;&#10;$\leadsto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00"/>
  <p:tag name="OUTPUTDPI" val="1200"/>
  <p:tag name="LATEXADDIN" val="\documentclass{article}&#10;\usepackage{amsmath}&#10;\usepackage{amssymb}&#10;\usepackage{amsthm}&#10;\pagestyle{empty}&#10;\begin{document}&#10;&#10;&#10;$&#10;\left(\begin{array}{cc|c}&#10;2 &amp; 1 &amp; 1\\&#10;5 &amp; 8&amp; 0\\&#10;-3 &amp; -1 &amp; 2&#10;\end{array}\right)&#10;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659.25"/>
  <p:tag name="OUTPUTDPI" val="1200"/>
  <p:tag name="LATEXADDIN" val="\documentclass{article}&#10;\usepackage{amsmath}&#10;\usepackage{amssymb}&#10;\usepackage{amsthm}&#10;\pagestyle{empty}&#10;\begin{document}&#10;&#10;&#10;$\xrightarrow{R_{1}+2R_2\rightarrow R_{1}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08.75"/>
  <p:tag name="ORIGINALWIDTH" val="745.5"/>
  <p:tag name="OUTPUTDPI" val="1200"/>
  <p:tag name="LATEXADDIN" val="\documentclass{article}&#10;\usepackage{amsmath}&#10;\usepackage{amssymb}&#10;\usepackage{amsthm}&#10;\pagestyle{empty}&#10;\begin{document}&#10;&#10;&#10;$\negthickspace\begin{array}{c}&#10;12x+17y=1\\&#10;5x+8y=0 \\&#10;-3x -y =2&#10;\end{array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pagestyle{empty}&#10;\begin{document}&#10;&#10;&#10;$\leadsto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899.8875"/>
  <p:tag name="OUTPUTDPI" val="1200"/>
  <p:tag name="LATEXADDIN" val="\documentclass{article}&#10;\usepackage{amsmath}&#10;\usepackage{amssymb}&#10;\usepackage{amsthm}&#10;\pagestyle{empty}&#10;\begin{document}&#10;&#10;&#10;$&#10;\left(\begin{array}{cc|c}&#10;12 &amp; 17 &amp; 1\\&#10;5 &amp; 8&amp; 0\\&#10;-3 &amp; -1 &amp; 2&#10;\end{array}\right)&#10;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659.25"/>
  <p:tag name="OUTPUTDPI" val="1200"/>
  <p:tag name="LATEXADDIN" val="\documentclass{article}&#10;\usepackage{amsmath}&#10;\usepackage{amssymb}&#10;\usepackage{amsthm}&#10;\pagestyle{empty}&#10;\begin{document}&#10;&#10;&#10;$\xrightarrow{R_{1}+2R_2\rightarrow R_{1}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pagestyle{empty}&#10;\begin{document}&#10;&#10;$\mathbb{F}$&#10;&#10;\end{document}"/>
  <p:tag name="IGUANATEXSIZE" val="33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3.5"/>
  <p:tag name="ORIGINALWIDTH" val="976.5"/>
  <p:tag name="OUTPUTDPI" val="1200"/>
  <p:tag name="LATEXADDIN" val="\documentclass{article}&#10;\usepackage{amsmath}&#10;\usepackage{amssymb}&#10;\usepackage{amsthm}&#10;\pagestyle{empty}&#10;\begin{document}&#10;&#10;&#10;$&#10;\begin{cases}&#10;x+2y-z=-3\\&#10;x-y+5z=6\\&#10;2x+y-2z=0&#10;\end{cases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1 &amp; -1 &amp; 5 &amp; 6\\&#10;2 &amp; 1 &amp; -2 &amp; 0&#10;\end{array}\right)&#10;$&#10;\end{document}"/>
  <p:tag name="IGUANATEXSIZE" val="33"/>
  <p:tag name="IGUANATEXCURSOR" val="220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183.352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1 &amp; -1 &amp; 5 &amp; 6\\&#10;2 &amp; 1 &amp; -2 &amp; 0&#10;\end{array}\right)&#10;$&#10;\end{document}"/>
  <p:tag name="IGUANATEXSIZE" val="33"/>
  <p:tag name="IGUANATEXCURSOR" val="221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871.016"/>
  <p:tag name="OUTPUTDPI" val="1200"/>
  <p:tag name="LATEXADDIN" val="\documentclass{article}&#10;\usepackage{amsmath}&#10;\usepackage{amssymb}&#10;\usepackage{amsthm}&#10;\usepackage{xcolor}&#10;\pagestyle{empty}&#10;\begin{document}&#10;&#10;&#10;$&#10;\xrightarrow[]{R_{2}-R_{1}\rightarrow R_{2}}\left(\begin{array}{ccc|c}&#10;1 &amp; 2 &amp; -1 &amp; -3\\&#10;0 &amp; -3 &amp; 6 &amp; 9\\&#10;2 &amp; 1 &amp; -2 &amp; 0&#10;\end{array}\right)&#10;$&#10;\end{document}"/>
  <p:tag name="IGUANATEXSIZE" val="33"/>
  <p:tag name="IGUANATEXCURSOR" val="265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920.51"/>
  <p:tag name="OUTPUTDPI" val="1200"/>
  <p:tag name="LATEXADDIN" val="\documentclass{article}&#10;\usepackage{amsmath}&#10;\usepackage{amssymb}&#10;\usepackage{amsthm}&#10;\usepackage{xcolor}&#10;\pagestyle{empty}&#10;\begin{document}&#10;&#10;&#10;$&#10;\xrightarrow[]{R_{3}-2R_{1}\rightarrow R_{3}}\left(\begin{array}{ccc|c}&#10;1 &amp; 2 &amp; -1 &amp; -3\\&#10;0 &amp; -3 &amp; 6 &amp; 9\\&#10;0 &amp; -3 &amp; 0 &amp; 6&#10;\end{array}\right)&#10;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871.016"/>
  <p:tag name="OUTPUTDPI" val="1200"/>
  <p:tag name="LATEXADDIN" val="\documentclass{article}&#10;\usepackage{amsmath}&#10;\usepackage{amssymb}&#10;\usepackage{amsthm}&#10;\pagestyle{empty}&#10;\begin{document}&#10;&#10;&#10;$&#10;\xrightarrow{R_{3}-R_{2}\rightarrow R_{3}}\left(\begin{array}{ccc|c}&#10;1 &amp; 2 &amp; -1 &amp; -3\\&#10;0 &amp; -3 &amp; 6 &amp; 9\\&#10;0 &amp; 0 &amp; -6 &amp; -3&#10;\end{array}\right)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183.352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-3 &amp; 6 &amp; 9\\&#10;0 &amp; 0 &amp; -6 &amp; -3&#10;\end{array}\right)&#10;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1938"/>
  <p:tag name="ORIGINALWIDTH" val="1723.285"/>
  <p:tag name="OUTPUTDPI" val="1200"/>
  <p:tag name="LATEXADDIN" val="\documentclass{article}&#10;\usepackage{amsmath}&#10;\usepackage{amssymb}&#10;\usepackage{amsthm}&#10;\pagestyle{empty}&#10;\begin{document}&#10;&#10;&#10;$&#10;\xrightarrow[]{-\frac{1}{6}R_{3}\rightarrow R_{3}}\left(\begin{array}{ccc|c}&#10;1 &amp; 2 &amp; -1 &amp; -3\\&#10;0 &amp; 1 &amp; -2 &amp; -3\\&#10;0 &amp; 0 &amp; 1 &amp; \frac{1}{2}&#10;\end{array}\right)&#10;$&#10;\end{document}"/>
  <p:tag name="IGUANATEXSIZE" val="33"/>
  <p:tag name="IGUANATEXCURSOR" val="138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723.285"/>
  <p:tag name="OUTPUTDPI" val="1200"/>
  <p:tag name="LATEXADDIN" val="\documentclass{article}&#10;\usepackage{amsmath}&#10;\usepackage{amssymb}&#10;\usepackage{amsthm}&#10;\pagestyle{empty}&#10;\begin{document}&#10;&#10;&#10;$&#10;\xrightarrow[]{-\frac{1}{3}R_{2}\rightarrow R_{2}}\left(\begin{array}{ccc|c}&#10;1 &amp; 2 &amp; -1 &amp; -3\\&#10;0 &amp; 1 &amp; -2 &amp; -3\\&#10;0 &amp; 0 &amp; -6 &amp; -3&#10;\end{array}\right)&#10;$&#10;\end{document}"/>
  <p:tag name="IGUANATEXSIZE" val="33"/>
  <p:tag name="IGUANATEXCURSOR" val="253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1938"/>
  <p:tag name="ORIGINALWIDTH" val="1086.614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1 &amp; -2 &amp; -3\\&#10;0 &amp; 0 &amp; 1 &amp; \frac{1}{2}&#10;\end{array}\right)&#10;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6.75"/>
  <p:tag name="ORIGINALWIDTH" val="1936.5"/>
  <p:tag name="OUTPUTDPI" val="1200"/>
  <p:tag name="LATEXADDIN" val="\documentclass{article}&#10;\usepackage{amsmath}&#10;\usepackage{amssymb}&#10;\usepackage{amsthm}&#10;\pagestyle{empty}&#10;\begin{document}&#10;&#10;&#10;$\begin{array}{c}&#10;a_{11}x_{1}+a_{12}x_{2}+\cdots+a_{1n}x_{n}=b_{1}\\&#10;a_{21}x_{1}+a_{22}x_{2}+\cdots+a_{2n}x_{n}=b_{2}\\&#10;\vdots\\&#10;a_{m1}x_{1}+a_{m2}x_{2}+\cdots+a_{mn}x_{n}=b_{m}&#10;\end{array}$&#10;\end{document}"/>
  <p:tag name="IGUANATEXSIZE" val="33"/>
  <p:tag name="IGUANATEXCURSOR" val="312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772.778"/>
  <p:tag name="OUTPUTDPI" val="1200"/>
  <p:tag name="LATEXADDIN" val="\documentclass{article}&#10;\usepackage{amsmath}&#10;\usepackage{amssymb}&#10;\usepackage{amsthm}&#10;\pagestyle{empty}&#10;\begin{document}&#10;&#10;&#10;$&#10;\xrightarrow[]{R_{1}+R_{3}\rightarrow R_{1}}\left(\begin{array}{ccc|c}&#10;1 &amp; 2 &amp; 0 &amp; -2.5\\&#10;0 &amp; 1 &amp; 0 &amp; -2\\&#10;0 &amp; 0 &amp; 1 &amp; 0.5&#10;\end{array}\right)&#10;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822.272"/>
  <p:tag name="OUTPUTDPI" val="1200"/>
  <p:tag name="LATEXADDIN" val="\documentclass{article}&#10;\usepackage{amsmath}&#10;\usepackage{amssymb}&#10;\usepackage{amsthm}&#10;\pagestyle{empty}&#10;\begin{document}&#10;&#10;&#10;$&#10;\xrightarrow[]{R_{2}+2R_{3}\rightarrow R_{2}}\left(\begin{array}{ccc|c}&#10;1 &amp; 2 &amp; -1 &amp; -3\\&#10;0 &amp; 1 &amp; 0 &amp; -2\\&#10;0 &amp; 0 &amp; 1 &amp; 0.5&#10;\end{array}\right)&#10;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27.25"/>
  <p:tag name="OUTPUTDPI" val="1200"/>
  <p:tag name="LATEXADDIN" val="\documentclass{article}&#10;\usepackage{amsmath}&#10;\usepackage{amssymb}&#10;\usepackage{amsthm}&#10;\pagestyle{empty}&#10;\begin{document}&#10;&#10;&#10;$&#10;\xrightarrow{R_{1}-2R_{2}\rightarrow R_{1}}\left(\begin{array}{ccc|c}&#10;1 &amp; 0 &amp; 0 &amp; 1.5\\&#10;0 &amp; 1 &amp; 0 &amp; -2\\&#10;0 &amp; 0 &amp; 1 &amp; 0.5&#10;\end{array}\right)&#10;$&#10;\end{document}"/>
  <p:tag name="IGUANATEXSIZE" val="33"/>
  <p:tag name="IGUANATEXCURSOR" val="264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989.8762"/>
  <p:tag name="OUTPUTDPI" val="1200"/>
  <p:tag name="LATEXADDIN" val="\documentclass{article}&#10;\usepackage{amsmath}&#10;\usepackage{amssymb}&#10;\usepackage{amsthm}&#10;\pagestyle{empty}&#10;\begin{document}&#10;&#10;&#10;$&#10;\left(\begin{array}{ccc|c}&#10;1 &amp; 0 &amp; 0 &amp; 1.5\\&#10;0 &amp; 1 &amp; 0 &amp; -2\\&#10;0 &amp; 0 &amp; 1 &amp; 0.5&#10;\end{array}\right)&#10;$&#10;\end{document}"/>
  <p:tag name="IGUANATEXSIZE" val="33"/>
  <p:tag name="IGUANATEXCURSOR" val="126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pagestyle{empty}&#10;\begin{document}&#10;&#10;&#10;$\Rightarrow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5.5"/>
  <p:tag name="ORIGINALWIDTH" val="387"/>
  <p:tag name="OUTPUTDPI" val="1200"/>
  <p:tag name="LATEXADDIN" val="\documentclass{article}&#10;\usepackage{amsmath}&#10;\usepackage{amssymb}&#10;\usepackage{amsthm}&#10;\pagestyle{empty}&#10;\begin{document}&#10;&#10;$&#10;\begin{array}{c}&#10;x=1.5&#10;\\&#10;y= -2 \\&#10;z= 0.5&#10;\end{array}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3.5"/>
  <p:tag name="ORIGINALWIDTH" val="976.5"/>
  <p:tag name="OUTPUTDPI" val="1200"/>
  <p:tag name="LATEXADDIN" val="\documentclass{article}&#10;\usepackage{amsmath}&#10;\usepackage{amssymb}&#10;\usepackage{amsthm}&#10;\pagestyle{empty}&#10;\begin{document}&#10;&#10;&#10;$&#10;\begin{cases}&#10;x+2y-z=-3\\&#10;x-y+5z=6\\&#10;2x+y-2z=0&#10;\end{cases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85.5"/>
  <p:tag name="ORIGINALWIDTH" val="387"/>
  <p:tag name="OUTPUTDPI" val="1200"/>
  <p:tag name="LATEXADDIN" val="\documentclass{article}&#10;\usepackage{amsmath}&#10;\usepackage{amssymb}&#10;\usepackage{amsthm}&#10;\pagestyle{empty}&#10;\begin{document}&#10;&#10;$&#10;\begin{array}{c}&#10;x=1.5&#10;\\&#10;y= -2 \\&#10;z= 0.5&#10;\end{array}&#10;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pagestyle{empty}&#10;\begin{document}&#10;&#10;&#10;$\leadsto$&#10;\end{document}"/>
  <p:tag name="IGUANATEXSIZE" val="33"/>
  <p:tag name="IGUANATEXCURSOR" val="130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183.352"/>
  <p:tag name="OUTPUTDPI" val="1200"/>
  <p:tag name="LATEXADDIN" val="\documentclass{article}&#10;\usepackage{amsmath}&#10;\usepackage{amssymb}&#10;\usepackage{amsthm}&#10;\pagestyle{empty}&#10;\begin{document}&#10;&#10;&#10;$&#10;\left(\begin{array}{ccc|c}&#10;0 &amp; 2 &amp; -1 &amp; -3\\&#10;1 &amp; -1 &amp; 5 &amp; 6\\&#10;2 &amp; 1 &amp; -2 &amp; 0&#10;\end{array}\right)&#10;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8"/>
  <p:tag name="ORIGINALWIDTH" val="631.5"/>
  <p:tag name="OUTPUTDPI" val="1200"/>
  <p:tag name="LATEXADDIN" val="\documentclass{article}&#10;\usepackage{amsmath}&#10;\usepackage{amssymb}&#10;\usepackage{amsthm}&#10;\pagestyle{empty}&#10;\begin{document}&#10;&#10;&#10;$\negthickspace\begin{array}{c}&#10;2x+y=1\\&#10;5x+8y=0&#10;\end{array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2932.884"/>
  <p:tag name="OUTPUTDPI" val="1200"/>
  <p:tag name="LATEXADDIN" val="\documentclass{article}&#10;\usepackage{amsmath}&#10;\usepackage{amssymb}&#10;\usepackage{amsthm}&#10;\pagestyle{empty}&#10;\begin{document}&#10;&#10;&#10;$&#10;\left(\begin{array}{ccc|c}&#10;0 &amp; 2 &amp; -1 &amp; -3\\&#10;1 &amp; -1 &amp; 5 &amp; 6\\&#10;2 &amp; 1 &amp; -2 &amp; 0&#10;\end{array}\right)&#10;\xrightarrow[]{R_{1}\leftrightarrow R_{2}}&#10;\left(\begin{array}{ccc|c}&#10;1 &amp; -1 &amp; 5 &amp; 6\\&#10;0 &amp; 2 &amp; -1 &amp; -3\\&#10;2 &amp; 1 &amp; -2 &amp; 0&#10;\end{array}\right)&#10;$&#10;\end{document}"/>
  <p:tag name="IGUANATEXSIZE" val="33"/>
  <p:tag name="IGUANATEXCURSOR" val="325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3.5"/>
  <p:tag name="ORIGINALWIDTH" val="1629.75"/>
  <p:tag name="OUTPUTDPI" val="1200"/>
  <p:tag name="LATEXADDIN" val="\documentclass{article}&#10;\usepackage{amsmath}&#10;\usepackage{amssymb}&#10;\usepackage{amsthm}&#10;\pagestyle{empty}&#10;\begin{document}&#10;&#10;&#10;$&#10;\begin{cases}&#10;ix+2y-z=-3\\&#10;\,\,\,\,\,y+5z=6\\&#10;x+(1-2i)y+(5+i)z=3i\text{}&#10;\end{cases}&#10;$&#10;\end{document}"/>
  <p:tag name="IGUANATEXSIZE" val="33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442.25"/>
  <p:tag name="OUTPUTDPI" val="1200"/>
  <p:tag name="LATEXADDIN" val="\documentclass{article}&#10;\usepackage{amsmath}&#10;\usepackage{amssymb}&#10;\usepackage{amsthm}&#10;\pagestyle{empty}&#10;\begin{document}&#10;&#10;&#10;$&#10;\left(\begin{array}{ccc|c}&#10;i &amp; 2 &amp; -1 &amp; -3\\&#10;0 &amp; 1 &amp; 5 &amp; 6\\&#10;1 &amp; 1-2i &amp; 5+i &amp; 0&#10;\end{array}\right)$&#10;\end{document}"/>
  <p:tag name="IGUANATEXSIZE" val="33"/>
  <p:tag name="IGUANATEXCURSOR" val="223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330.75"/>
  <p:tag name="OUTPUTDPI" val="1200"/>
  <p:tag name="LATEXADDIN" val="\documentclass{article}&#10;\usepackage{amsmath}&#10;\usepackage{amssymb}&#10;\usepackage{amsthm}&#10;\pagestyle{empty}&#10;\begin{document}&#10;&#10;&#10;$&#10;\left(\begin{array}{ccc|c}&#10;i &amp; 2 &amp; -1 &amp; -3\\&#10;0 &amp; 1 &amp; 5 &amp; 6\\&#10;1 &amp; 1-2i &amp; 5+i &amp; 3i&#10;\end{array}\right)\xrightarrow{R_{3}+iR_{1}\rightarrow R_{3}}\left(\begin{array}{ccc|c}&#10;i &amp; 2 &amp; -1 &amp; -3\\&#10;0 &amp; 1 &amp; 5 &amp; 6\\&#10;0 &amp; 1 &amp; 5 &amp; 0&#10;\end{array}\right)$&#10;\end{document}"/>
  <p:tag name="IGUANATEXSIZE" val="33"/>
  <p:tag name="IGUANATEXCURSOR" val="360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74.5"/>
  <p:tag name="OUTPUTDPI" val="1200"/>
  <p:tag name="LATEXADDIN" val="\documentclass{article}&#10;\usepackage{amsmath}&#10;\usepackage{amssymb}&#10;\usepackage{amsthm}&#10;\pagestyle{empty}&#10;\begin{document}&#10;&#10;&#10;$&#10;\xrightarrow{R_{3}-R_{2}\rightarrow R_{3}}\left(\begin{array}{ccc|c}&#10;i &amp; 2 &amp; -1 &amp; -3\\&#10;0 &amp; 1 &amp; 5 &amp; 6\\&#10;0 &amp; 0 &amp; 0 &amp; -6&#10;\end{array}\right)&#10;$&#10;\end{document}"/>
  <p:tag name="IGUANATEXSIZE" val="33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pagestyle{empty}&#10;\begin{document}&#10;&#10;&#10;$\Rightarrow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1006.5"/>
  <p:tag name="OUTPUTDPI" val="1200"/>
  <p:tag name="LATEXADDIN" val="\documentclass{article}&#10;\usepackage{amsmath}&#10;\usepackage{amssymb}&#10;\usepackage{amsthm}&#10;\pagestyle{empty}&#10;\begin{document}&#10;&#10;&#10;$0x+0y+0z=-6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991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\xrightarrow[R_{3}-3R_{1}\rightarrow R_{3}]{R_{2}-2R_{1}\rightarrow R_{2}}\left(\begin{array}{ccc|c}&#10;1 &amp; 3 &amp; 4 &amp; 2\\&#10;0 &amp; -7 &amp; -8 &amp; -3\\&#10;0 &amp; -7 &amp; -8 &amp; -3&#10;\end{array}\right)&#10;$&#10;\end{document}"/>
  <p:tag name="IGUANATEXSIZE" val="33"/>
  <p:tag name="IGUANATEXCURSOR" val="388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71.25"/>
  <p:tag name="OUTPUTDPI" val="1200"/>
  <p:tag name="LATEXADDIN" val="\documentclass{article}&#10;\usepackage{amsmath}&#10;\usepackage{amssymb}&#10;\usepackage{amsthm}&#10;\pagestyle{empty}&#10;\begin{document}&#10;&#10;&#10;$&#10;\xrightarrow{R_{3}-R_{2}\rightarrow R_{3}}\left(\begin{array}{ccc|c}&#10;1 &amp; 3 &amp; 4 &amp; 2\\&#10;0 &amp; -7 &amp; -8 &amp; -3\\&#10;0 &amp; 0 &amp; 0 &amp; 0&#10;\end{array}\right)&#10;$&#10;\end{document}"/>
  <p:tag name="IGUANATEXSIZE" val="33"/>
  <p:tag name="IGUANATEXCURSOR" val="261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378.5"/>
  <p:tag name="OUTPUTDPI" val="1200"/>
  <p:tag name="LATEXADDIN" val="\documentclass{article}&#10;\usepackage{amsmath}&#10;\usepackage{amssymb}&#10;\usepackage{amsthm}&#10;\pagestyle{empty}&#10;\begin{document}&#10;&#10;&#10;$x_{1}+x_{2}+x_{3}+x_{4}=1+i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4"/>
  <p:tag name="ORIGINALWIDTH" val="83.25"/>
  <p:tag name="OUTPUTDPI" val="1200"/>
  <p:tag name="LATEXADDIN" val="\documentclass{article}&#10;\usepackage{amsmath}&#10;\usepackage{amssymb}&#10;\usepackage{amsthm}&#10;\pagestyle{empty}&#10;\begin{document}&#10;&#10;&#10;$\approx$&#10;\end{document}"/>
  <p:tag name="IGUANATEXSIZE" val="33"/>
  <p:tag name="IGUANATEXCURSOR" val="131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7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&#10;\end{array}\right)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9.25"/>
  <p:tag name="ORIGINALWIDTH" val="2827.5"/>
  <p:tag name="OUTPUTDPI" val="1200"/>
  <p:tag name="LATEXADDIN" val="\documentclass{article}&#10;\usepackage{amsmath}&#10;\usepackage{amssymb}&#10;\usepackage{amsthm}&#10;\pagestyle{empty}&#10;\begin{document}&#10;&#10;$&#10;\left(\begin{array}{ccc|c}&#10;1 &amp; 3 &amp; 4 &amp; 2\\&#10;0 &amp; -7 &amp; -8 &amp; -3\\&#10;0 &amp; 0 &amp; 0 &amp; 0&#10;\end{array}\right)\xrightarrow{-\frac{1}{7}R_{2}\rightarrow R_{2}}\left(\begin{array}{ccc|c}&#10;1 &amp; 3 &amp; 4 &amp; 2\\&#10;0 &amp; 1 &amp; \frac{8}{7} &amp; \frac{3}{7}\\&#10;0 &amp; 0 &amp; 0 &amp; 0&#10;\end{array}\right)&#10;$&#10;&#10;\end{document}"/>
  <p:tag name="IGUANATEXSIZE" val="33"/>
  <p:tag name="IGUANATEXCURSOR" val="377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1665"/>
  <p:tag name="OUTPUTDPI" val="1200"/>
  <p:tag name="LATEXADDIN" val="\documentclass{article}&#10;\usepackage{amsmath}&#10;\usepackage{amssymb}&#10;\usepackage{amsthm}&#10;\pagestyle{empty}&#10;\begin{document}&#10;&#10;&#10;$&#10;\xrightarrow{R_{1}-3R_{2}\rightarrow R_{1}}\left(\begin{array}{ccc|c}&#10;1 &amp; 0 &amp; \frac{4}{7} &amp; \frac{5}{7}\\&#10;0 &amp; 1 &amp; \frac{8}{7} &amp; \frac{3}{7}\\&#10;0 &amp; 0 &amp; 0 &amp; 0&#10;\end{array}\right)&#10;$&#10;\end{document}"/>
  <p:tag name="IGUANATEXSIZE" val="33"/>
  <p:tag name="IGUANATEXCURSOR" val="299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pagestyle{empty}&#10;\begin{document}&#10;&#10;&#10;$\Rightarrow$&#10;\end{document}"/>
  <p:tag name="IGUANATEXSIZE" val="33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265.5"/>
  <p:tag name="OUTPUTDPI" val="1200"/>
  <p:tag name="LATEXADDIN" val="\documentclass{article}&#10;\usepackage{amsmath}&#10;\usepackage{amssymb}&#10;\usepackage{amsthm}&#10;\usepackage{xcolor}&#10;\pagestyle{empty}&#10;\begin{document}&#10;&#10;&#10;$z=\textcolor{blue}{t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39"/>
  <p:tag name="OUTPUTDPI" val="1200"/>
  <p:tag name="LATEXADDIN" val="\documentclass{article}&#10;\usepackage{amsmath}&#10;\usepackage{amssymb}&#10;\usepackage{amsthm}&#10;\usepackage{xcolor}&#10;\pagestyle{empty}&#10;\begin{document}&#10;&#10;&#10;$\textcolor{blue}{t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9"/>
  <p:tag name="ORIGINALWIDTH" val="586.5"/>
  <p:tag name="OUTPUTDPI" val="1200"/>
  <p:tag name="LATEXADDIN" val="\documentclass{article}&#10;\usepackage{amsmath}&#10;\usepackage{amssymb}&#10;\usepackage{amsthm}&#10;\usepackage{xcolor}&#10;\pagestyle{empty}&#10;\begin{document}&#10;&#10;&#10;$&#10;\begin{array}{c}&#10;x=\frac{5}{7}-\frac{4}{7}\textcolor{blue}{t}&#10;\\[1mm]&#10;&#10;y= \frac{3}{7}-\frac{8}{7}\textcolor{blue}{t}&#10;&#10;\end{array}&#10;$&#10;\end{document}"/>
  <p:tag name="IGUANATEXSIZE" val="33"/>
  <p:tag name="IGUANATEXCURSOR" val="211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pagestyle{empty}&#10;\begin{document}&#10;&#10;&#10;$\Downarrow$&#10;\end{document}"/>
  <p:tag name="IGUANATEXSIZE" val="33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36.75"/>
  <p:tag name="ORIGINALWIDTH" val="1936.5"/>
  <p:tag name="OUTPUTDPI" val="1200"/>
  <p:tag name="LATEXADDIN" val="\documentclass{article}&#10;\usepackage{amsmath}&#10;\usepackage{amssymb}&#10;\usepackage{amsthm}&#10;\pagestyle{empty}&#10;\begin{document}&#10;&#10;&#10;$\begin{array}{c}&#10;a_{11}x_{1}+a_{12}x_{2}+\cdots+a_{1n}x_{n}=b_{1}\\&#10;a_{21}x_{1}+a_{22}x_{2}+\cdots+a_{2n}x_{n}=b_{2}\\&#10;\vdots\\&#10;a_{m1}x_{1}+a_{m2}x_{2}+\cdots+a_{mn}x_{n}=b_{m}&#10;\end{array}$&#10;\end{document}"/>
  <p:tag name="IGUANATEXSIZE" val="33"/>
  <p:tag name="IGUANATEXCURSOR" val="312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1298.2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\frac{5}{7}-\frac{4}{7}\textcolor{blue}{t}\\&#10;\frac{3}{7}-\frac{8}{7}\textcolor{blue}{t}\\&#10;\textcolor{blue}{t}&#10;\end{array}\right)\; &#10;\left|&#10;\vphantom{&#10;\left(\begin{array}{c}&#10;4\\&#10;1&#10;\end{array}\right)&#10;}&#10; \right. &#10;\textcolor{blue}{t} \in \mathbb{R}&#10;\right\}&#10;$&#10;\end{document}"/>
  <p:tag name="IGUANATEXSIZE" val="33"/>
  <p:tag name="IGUANATEXCURSOR" val="305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2622.75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\frac{5}{7}-\frac{4}{7}\textcolor{blue}{t}\\&#10;\frac{3}{7}-\frac{8}{7}\textcolor{blue}{t}\\&#10;\textcolor{blue}{t}&#10;\end{array}\right)=\left(\begin{array}{c}&#10;\frac{5}{7}\\&#10;\frac{3}{7}\\&#10;0&#10;\end{array}\right)+\textcolor{blue}{t}\left(\begin{array}{c}&#10;-\frac{4}{7}\\&#10;-\frac{8}{7}\\&#10;1&#10;\end{array}\right)&#10;\; &#10;\left|&#10;\vphantom{&#10;\left(\begin{array}{c}&#10;4\\&#10;1&#10;\end{array}\right)&#10;}&#10; \right. &#10;\textcolor{blue}{t} \in \mathbb{R}&#10;\right\}&#10;$&#10;\end{document}"/>
  <p:tag name="IGUANATEXSIZE" val="33"/>
  <p:tag name="IGUANATEXCURSOR" val="520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2.25"/>
  <p:tag name="ORIGINALWIDTH" val="1758"/>
  <p:tag name="OUTPUTDPI" val="1200"/>
  <p:tag name="LATEXADDIN" val="\documentclass{article}&#10;\usepackage{amsmath}&#10;\usepackage{amssymb}&#10;\usepackage{amsthm}&#10;\usepackage{xcolor}&#10;\pagestyle{empty}&#10;\begin{document}&#10;&#10;&#10;$&#10;\left\{&#10;\left(\begin{array}{c}&#10;\frac{5}{7}\\&#10;\frac{3}{7}\\&#10;0&#10;\end{array}\right)&#10;+\textcolor{blue}{t}\left(\begin{array}{c}&#10;-\frac{4}{7}\\&#10;-\frac{8}{7}\\&#10;1&#10;\end{array}\right)&#10;\; &#10;\left|&#10;\vphantom{&#10;\left(\begin{array}{c}&#10;4\\&#10;1&#10;\end{array}\right)&#10;}&#10; \right. &#10;\textcolor{blue}{t} \in \mathbb{R}&#10;\right\}&#10;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2 &amp; -1 &amp; 0 &amp; 1\\&#10;3 &amp; 2 &amp; 4 &amp; 3&#10;\end{array}\right)$&#10;\end{document}"/>
  <p:tag name="IGUANATEXSIZE" val="33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|c}&#10;1 &amp; 3 &amp; 4 &amp; \textcolor{magenta}{0} \\&#10;2 &amp; -1 &amp; 0 &amp; \textcolor{magenta}{0} \\&#10;3 &amp; 2 &amp; 4 &amp; \textcolor{magenta}{0} &#10;\end{array}\right)$&#10;\end{document}"/>
  <p:tag name="IGUANATEXSIZE" val="33"/>
  <p:tag name="IGUANATEXCURSOR" val="282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7.75"/>
  <p:tag name="ORIGINALWIDTH" val="1863.7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cccc}&#10;\textcolor{blue}{\mathbf{\boldsymbol{*}}} &amp; \bullet &amp; \bullet &amp; \bullet &amp; \bullet &amp; \bullet &amp; \bullet &amp; \bullet &amp; \bullet\\&#10;0 &amp; \textcolor{blue}{\mathbf{\boldsymbol{*}}} &amp; \bullet &amp; \bullet &amp; \bullet &amp; \bullet &amp; \bullet &amp; \bullet &amp; \bullet\\&#10;0 &amp; 0 &amp; 0 &amp; \textcolor{blue}{\mathbf{\boldsymbol{*}}} &amp; \bullet &amp; \bullet &amp; \bullet &amp; \bullet &amp; \bullet\\&#10;0 &amp; 0 &amp; 0 &amp; 0 &amp; 0 &amp; 0 &amp; 0 &amp; 0 &amp; \textcolor{blue}{\mathbf{\boldsymbol{*}}} \\&#10;0 &amp; 0 &amp; 0 &amp; 0 &amp; 0 &amp; 0 &amp; 0 &amp; 0 &amp; 0&#10;\end{array}\right)&#10;$&#10;\end{document}"/>
  <p:tag name="IGUANATEXSIZE" val="33"/>
  <p:tag name="IGUANATEXCURSOR" val="598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25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8.75"/>
  <p:tag name="ORIGINALWIDTH" val="529.5"/>
  <p:tag name="OUTPUTDPI" val="1200"/>
  <p:tag name="LATEXADDIN" val="\documentclass{article}&#10;\usepackage{amsmath}&#10;\usepackage{amssymb}&#10;\usepackage{amsthm}&#10;\pagestyle{empty}&#10;\begin{document}&#10;&#10;&#10;$x_1,\dots,x_n$&#10;\end{document}"/>
  <p:tag name="IGUANATEXSIZE" val="33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8.75"/>
  <p:tag name="ORIGINALWIDTH" val="48.75"/>
  <p:tag name="OUTPUTDPI" val="1200"/>
  <p:tag name="LATEXADDIN" val="\documentclass{article}&#10;\usepackage{amsmath}&#10;\usepackage{amssymb}&#10;\usepackage{amsthm}&#10;\usepackage{xcolor}&#10;\pagestyle{empty}&#10;\begin{document}&#10;&#10;&#10;$&#10;\bullet&#10;$&#10;\end{document}"/>
  <p:tag name="IGUANATEXSIZE" val="25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0 &amp; 0 &amp; 0 &amp; 0&#10;\end{array}\right)&#10;$&#10;\end{document}"/>
  <p:tag name="IGUANATEXSIZE" val="33"/>
  <p:tag name="IGUANATEXCURSOR" val="125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170"/>
  <p:tag name="OUTPUTDPI" val="1200"/>
  <p:tag name="LATEXADDIN" val="\documentclass{article}&#10;\usepackage{amsmath}&#10;\usepackage{amssymb}&#10;\usepackage{amsthm}&#10;\pagestyle{empty}&#10;\begin{document}&#10;&#10;&#10;$&#10;\left(\begin{array}{ccc|c}&#10;1 &amp; 3 &amp; 4 &amp; 2\\&#10;0 &amp; -7 &amp; -8 &amp; -3\\&#10;&#10;\end{array}\right)&#10;$&#10;\end{document}"/>
  <p:tag name="IGUANATEXSIZE" val="33"/>
  <p:tag name="IGUANATEXCURSOR" val="187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86.75"/>
  <p:tag name="OUTPUTDPI" val="1200"/>
  <p:tag name="LATEXADDIN" val="\documentclass{article}&#10;\usepackage{amsmath}&#10;\usepackage{amssymb}&#10;\usepackage{amsthm}&#10;\pagestyle{empty}&#10;\begin{document}&#10;&#10;&#10;$&#10;\left(\begin{array}{cccc}&#10;1 &amp; 2 &amp; -1 &amp; -3\\&#10;0 &amp; 1 &amp; -2 &amp; -3\\&#10;0 &amp; 0 &amp; 1 &amp; \frac{1}{2}&#10;\end{array}\right)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183.5"/>
  <p:tag name="OUTPUTDPI" val="1200"/>
  <p:tag name="LATEXADDIN" val="\documentclass{article}&#10;\usepackage{amsmath}&#10;\usepackage{amssymb}&#10;\usepackage{amsthm}&#10;\pagestyle{empty}&#10;\begin{document}&#10;&#10;&#10;$&#10;\left(\begin{array}{ccc|c}&#10;1 &amp; 2 &amp; -1 &amp; -3\\&#10;0 &amp; -3 &amp; 6 &amp; 9\\&#10;0 &amp; 0 &amp; -6 &amp; -3&#10;\end{array}\right)&#10;$&#10;\end{document}"/>
  <p:tag name="IGUANATEXSIZE" val="33"/>
  <p:tag name="IGUANATEXCURSOR" val="222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90"/>
  <p:tag name="OUTPUTDPI" val="1200"/>
  <p:tag name="LATEXADDIN" val="\documentclass{article}&#10;\usepackage{amsmath}&#10;\usepackage{amssymb}&#10;\usepackage{amsthm}&#10;\pagestyle{empty}&#10;\begin{document}&#10;&#10;&#10;$&#10;\left(\begin{array}{cccc}&#10;1 &amp; 3 &amp; 4 &amp; 2\\&#10;0 &amp; 0&amp; -8 &amp; 0\\&#10;0 &amp; 0 &amp; 0 &amp; 0&#10;\end{array}\right)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63.5"/>
  <p:tag name="OUTPUTDPI" val="1200"/>
  <p:tag name="LATEXADDIN" val="\documentclass{article}&#10;\usepackage{amsmath}&#10;\usepackage{amssymb}&#10;\usepackage{amsthm}&#10;\usepackage{xcolor}&#10;\pagestyle{empty}&#10;\begin{document}&#10;&#10;&#10;$&#10;\left(\begin{array}{ccccc|c}&#10;1 &amp; 0 &amp; 0 &amp; 0 &amp; -1 &amp; 1\\&#10;0 &amp; 3 &amp; 0 &amp; 0 &amp; -4 &amp; 5\\&#10;0 &amp; 0 &amp; 0 &amp; 5 &amp; 0 &amp; 0&#10;\end{array}\right)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6.25"/>
  <p:tag name="ORIGINALWIDTH" val="286.5"/>
  <p:tag name="OUTPUTDPI" val="1200"/>
  <p:tag name="LATEXADDIN" val="\documentclass{article}&#10;\usepackage{amsmath}&#10;\usepackage{amssymb}&#10;\usepackage{amsthm}&#10;\usepackage{xcolor}&#10;\pagestyle{empty}&#10;\begin{document}&#10;&#10;&#10;$&#10;\textcolor{blue}{\mathbf{\boldsymbol{*}}}\neq 0&#10;$&#10;\end{document}"/>
  <p:tag name="IGUANATEXSIZE" val="33"/>
  <p:tag name="IGUANATEXCURSOR" val="192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534</Words>
  <Application>Microsoft Office PowerPoint</Application>
  <PresentationFormat>מסך רחב</PresentationFormat>
  <Paragraphs>125</Paragraphs>
  <Slides>42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David</vt:lpstr>
      <vt:lpstr>Times New Roman</vt:lpstr>
      <vt:lpstr>ערכת נושא Office</vt:lpstr>
      <vt:lpstr>מערכת משוואות לינאריות</vt:lpstr>
      <vt:lpstr>מערכת משוואות לינארית </vt:lpstr>
      <vt:lpstr>מערכת משוואות לינארית </vt:lpstr>
      <vt:lpstr>מערכת משוואות לינארית </vt:lpstr>
      <vt:lpstr>איך?  בעזרת פעולות על המערכת שלא משנות את פתרונה.  פעולות אלו נקראות פעולות אלמנטריות.</vt:lpstr>
      <vt:lpstr>פעולה 1- החלפת שתי שורות </vt:lpstr>
      <vt:lpstr>פעולה 2- הכפלה בסקלאר שונה מאפס </vt:lpstr>
      <vt:lpstr>פעולה 3- הוספת מכפלה של שורה אחת לשורה אחרת  </vt:lpstr>
      <vt:lpstr>בנוסף לפעולות אלו – נשתמש בכתיב מטריצי </vt:lpstr>
      <vt:lpstr>בנוסף לפעולות אלו – נשתמש בכתיב מטריצי </vt:lpstr>
      <vt:lpstr>מצגת של PowerPoint</vt:lpstr>
      <vt:lpstr>תרגיל- פתור</vt:lpstr>
      <vt:lpstr>מצגת של PowerPoint</vt:lpstr>
      <vt:lpstr>מצגת של PowerPoint</vt:lpstr>
      <vt:lpstr>מצגת של PowerPoint</vt:lpstr>
      <vt:lpstr>מצגת של PowerPoint</vt:lpstr>
      <vt:lpstr>הערה: במידה והמערכת היא</vt:lpstr>
      <vt:lpstr>תרגיל- פתור</vt:lpstr>
      <vt:lpstr>נמשיך לפשט ע"י פעולות אלמנטריות:</vt:lpstr>
      <vt:lpstr>תרגיל- פתור</vt:lpstr>
      <vt:lpstr>נמשיך</vt:lpstr>
      <vt:lpstr>במילים אחרות</vt:lpstr>
      <vt:lpstr>ועוד נקודה שכדאי לשים לב</vt:lpstr>
      <vt:lpstr>הגדרה: תהא      מטריצה. הצורה המדורגת שלה היא מטריצה המתקבלת לאחר ביצוע פעולות אלמנטריות וצורתה כך: </vt:lpstr>
      <vt:lpstr>מצגת של PowerPoint</vt:lpstr>
      <vt:lpstr>מצגת של PowerPoint</vt:lpstr>
      <vt:lpstr>מצגת של PowerPoint</vt:lpstr>
      <vt:lpstr>מצגת של PowerPoint</vt:lpstr>
      <vt:lpstr>מהצורה המדורגת ניתן להסיק האם וכמה פתרונות יש  </vt:lpstr>
      <vt:lpstr>הגדרה: תהא      מטריצה. הצורה הקנונית שלה היא מטריצה המתקבלת לאחר ביצוע פעולות אלמנטריות וצורתה כך: </vt:lpstr>
      <vt:lpstr>דוגמאות</vt:lpstr>
      <vt:lpstr>תרגיל: עבור אילו ערכי      יש למערכת הבאה פתרון יחיד/אין סוף פתרונות/אין פתרון?</vt:lpstr>
      <vt:lpstr>פתרון: נדרג לצורה לצורה מדורגת</vt:lpstr>
      <vt:lpstr>מצגת של PowerPoint</vt:lpstr>
      <vt:lpstr>תרגיל – נכון/לא נכון: למערכת משוואות המיוצגת כמטריצה               אין פתרון. </vt:lpstr>
      <vt:lpstr>תרגיל – נכון/לא נכון: הצורה המדורגת יחידה.</vt:lpstr>
      <vt:lpstr>תרגיל – נכון/לא נכון: למטריצה מגודל                יש לכל היותר         צירים. </vt:lpstr>
      <vt:lpstr>תרגיל – נכון/לא נכון: למערכת משוואות עם אין סוף פתרונות תהיה לפחות שורת אפסים אחת במטריצה המקושרת אליה.</vt:lpstr>
      <vt:lpstr>תרגיל – נכון/לא נכון: בצורה הקנונית יש איבר בכל טור יחיד ששונה מאפס  </vt:lpstr>
      <vt:lpstr>תרגיל – נכון/לא נכון:   צורה מדורגת של מטריצה בגודל              שווה למטריצה עצמה.</vt:lpstr>
      <vt:lpstr>תרגיל – נכון/לא נכון: הצורה הקנונית של מטריצה בגודל              שווה למטריצה עצמה.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71</cp:revision>
  <dcterms:created xsi:type="dcterms:W3CDTF">2016-09-11T18:49:07Z</dcterms:created>
  <dcterms:modified xsi:type="dcterms:W3CDTF">2017-10-30T10:05:02Z</dcterms:modified>
</cp:coreProperties>
</file>