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3" r:id="rId2"/>
    <p:sldId id="257" r:id="rId3"/>
    <p:sldId id="294" r:id="rId4"/>
    <p:sldId id="295" r:id="rId5"/>
    <p:sldId id="296" r:id="rId6"/>
    <p:sldId id="297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10" r:id="rId17"/>
    <p:sldId id="311" r:id="rId18"/>
    <p:sldId id="331" r:id="rId19"/>
    <p:sldId id="309" r:id="rId20"/>
    <p:sldId id="313" r:id="rId21"/>
    <p:sldId id="314" r:id="rId22"/>
    <p:sldId id="312" r:id="rId23"/>
    <p:sldId id="315" r:id="rId24"/>
    <p:sldId id="316" r:id="rId25"/>
    <p:sldId id="258" r:id="rId26"/>
    <p:sldId id="259" r:id="rId27"/>
    <p:sldId id="318" r:id="rId28"/>
    <p:sldId id="319" r:id="rId29"/>
    <p:sldId id="317" r:id="rId30"/>
    <p:sldId id="320" r:id="rId31"/>
    <p:sldId id="321" r:id="rId32"/>
    <p:sldId id="322" r:id="rId33"/>
    <p:sldId id="261" r:id="rId34"/>
    <p:sldId id="264" r:id="rId35"/>
    <p:sldId id="324" r:id="rId36"/>
    <p:sldId id="325" r:id="rId37"/>
    <p:sldId id="326" r:id="rId38"/>
    <p:sldId id="327" r:id="rId39"/>
    <p:sldId id="328" r:id="rId40"/>
    <p:sldId id="329" r:id="rId41"/>
    <p:sldId id="330" r:id="rId4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13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י"ז/חשון/תשע"ח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780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י"ז/חשון/תשע"ח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39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י"ז/חשון/תשע"ח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39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י"ז/חשון/תשע"ח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711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י"ז/חשון/תשע"ח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073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י"ז/חשון/תשע"ח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971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י"ז/חשון/תשע"ח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39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י"ז/חשון/תשע"ח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783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י"ז/חשון/תשע"ח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710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י"ז/חשון/תשע"ח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283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י"ז/חשון/תשע"ח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2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FD59-2158-46F5-B251-85859E4573C0}" type="datetimeFigureOut">
              <a:rPr lang="he-IL" smtClean="0"/>
              <a:t>י"ז/חשון/תשע"ח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1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18" Type="http://schemas.openxmlformats.org/officeDocument/2006/relationships/image" Target="../media/image24.png"/><Relationship Id="rId26" Type="http://schemas.openxmlformats.org/officeDocument/2006/relationships/image" Target="../media/image31.png"/><Relationship Id="rId3" Type="http://schemas.openxmlformats.org/officeDocument/2006/relationships/tags" Target="../tags/tag75.xml"/><Relationship Id="rId21" Type="http://schemas.openxmlformats.org/officeDocument/2006/relationships/image" Target="../media/image27.png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image" Target="../media/image23.png"/><Relationship Id="rId25" Type="http://schemas.openxmlformats.org/officeDocument/2006/relationships/image" Target="../media/image2.png"/><Relationship Id="rId2" Type="http://schemas.openxmlformats.org/officeDocument/2006/relationships/tags" Target="../tags/tag74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37.png"/><Relationship Id="rId29" Type="http://schemas.openxmlformats.org/officeDocument/2006/relationships/image" Target="../media/image34.png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24" Type="http://schemas.openxmlformats.org/officeDocument/2006/relationships/image" Target="../media/image30.png"/><Relationship Id="rId5" Type="http://schemas.openxmlformats.org/officeDocument/2006/relationships/tags" Target="../tags/tag77.xml"/><Relationship Id="rId15" Type="http://schemas.openxmlformats.org/officeDocument/2006/relationships/tags" Target="../tags/tag87.xml"/><Relationship Id="rId23" Type="http://schemas.openxmlformats.org/officeDocument/2006/relationships/image" Target="../media/image29.png"/><Relationship Id="rId28" Type="http://schemas.openxmlformats.org/officeDocument/2006/relationships/image" Target="../media/image33.png"/><Relationship Id="rId10" Type="http://schemas.openxmlformats.org/officeDocument/2006/relationships/tags" Target="../tags/tag82.xml"/><Relationship Id="rId19" Type="http://schemas.openxmlformats.org/officeDocument/2006/relationships/image" Target="../media/image25.png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tags" Target="../tags/tag86.xml"/><Relationship Id="rId22" Type="http://schemas.openxmlformats.org/officeDocument/2006/relationships/image" Target="../media/image28.png"/><Relationship Id="rId27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90.xml"/><Relationship Id="rId7" Type="http://schemas.openxmlformats.org/officeDocument/2006/relationships/image" Target="../media/image38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2.png"/><Relationship Id="rId5" Type="http://schemas.openxmlformats.org/officeDocument/2006/relationships/tags" Target="../tags/tag92.xml"/><Relationship Id="rId10" Type="http://schemas.openxmlformats.org/officeDocument/2006/relationships/image" Target="../media/image41.png"/><Relationship Id="rId4" Type="http://schemas.openxmlformats.org/officeDocument/2006/relationships/tags" Target="../tags/tag91.xml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4.png"/><Relationship Id="rId3" Type="http://schemas.openxmlformats.org/officeDocument/2006/relationships/tags" Target="../tags/tag95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43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41.png"/><Relationship Id="rId5" Type="http://schemas.openxmlformats.org/officeDocument/2006/relationships/tags" Target="../tags/tag97.xml"/><Relationship Id="rId10" Type="http://schemas.openxmlformats.org/officeDocument/2006/relationships/image" Target="../media/image40.png"/><Relationship Id="rId4" Type="http://schemas.openxmlformats.org/officeDocument/2006/relationships/tags" Target="../tags/tag96.xml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6.png"/><Relationship Id="rId3" Type="http://schemas.openxmlformats.org/officeDocument/2006/relationships/tags" Target="../tags/tag101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43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image" Target="../media/image45.png"/><Relationship Id="rId5" Type="http://schemas.openxmlformats.org/officeDocument/2006/relationships/tags" Target="../tags/tag103.xml"/><Relationship Id="rId10" Type="http://schemas.openxmlformats.org/officeDocument/2006/relationships/image" Target="../media/image40.png"/><Relationship Id="rId4" Type="http://schemas.openxmlformats.org/officeDocument/2006/relationships/tags" Target="../tags/tag102.xml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8.png"/><Relationship Id="rId3" Type="http://schemas.openxmlformats.org/officeDocument/2006/relationships/tags" Target="../tags/tag107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43.pn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image" Target="../media/image47.png"/><Relationship Id="rId5" Type="http://schemas.openxmlformats.org/officeDocument/2006/relationships/tags" Target="../tags/tag109.xml"/><Relationship Id="rId10" Type="http://schemas.openxmlformats.org/officeDocument/2006/relationships/image" Target="../media/image40.png"/><Relationship Id="rId4" Type="http://schemas.openxmlformats.org/officeDocument/2006/relationships/tags" Target="../tags/tag108.xml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113.xml"/><Relationship Id="rId7" Type="http://schemas.openxmlformats.org/officeDocument/2006/relationships/image" Target="../media/image38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9.png"/><Relationship Id="rId5" Type="http://schemas.openxmlformats.org/officeDocument/2006/relationships/tags" Target="../tags/tag115.xml"/><Relationship Id="rId10" Type="http://schemas.openxmlformats.org/officeDocument/2006/relationships/image" Target="../media/image41.png"/><Relationship Id="rId4" Type="http://schemas.openxmlformats.org/officeDocument/2006/relationships/tags" Target="../tags/tag114.xml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118.xml"/><Relationship Id="rId7" Type="http://schemas.openxmlformats.org/officeDocument/2006/relationships/image" Target="../media/image50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38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19.xml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55.png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54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image" Target="../media/image40.png"/><Relationship Id="rId5" Type="http://schemas.openxmlformats.org/officeDocument/2006/relationships/tags" Target="../tags/tag124.xml"/><Relationship Id="rId15" Type="http://schemas.openxmlformats.org/officeDocument/2006/relationships/image" Target="../media/image57.png"/><Relationship Id="rId10" Type="http://schemas.openxmlformats.org/officeDocument/2006/relationships/image" Target="../media/image53.png"/><Relationship Id="rId4" Type="http://schemas.openxmlformats.org/officeDocument/2006/relationships/tags" Target="../tags/tag123.xml"/><Relationship Id="rId9" Type="http://schemas.openxmlformats.org/officeDocument/2006/relationships/image" Target="../media/image52.png"/><Relationship Id="rId1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61.png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image" Target="../media/image60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image" Target="../media/image54.png"/><Relationship Id="rId5" Type="http://schemas.openxmlformats.org/officeDocument/2006/relationships/tags" Target="../tags/tag131.xml"/><Relationship Id="rId15" Type="http://schemas.openxmlformats.org/officeDocument/2006/relationships/image" Target="../media/image63.png"/><Relationship Id="rId10" Type="http://schemas.openxmlformats.org/officeDocument/2006/relationships/image" Target="../media/image59.png"/><Relationship Id="rId4" Type="http://schemas.openxmlformats.org/officeDocument/2006/relationships/tags" Target="../tags/tag130.xml"/><Relationship Id="rId9" Type="http://schemas.openxmlformats.org/officeDocument/2006/relationships/image" Target="../media/image58.png"/><Relationship Id="rId1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65.png"/><Relationship Id="rId3" Type="http://schemas.openxmlformats.org/officeDocument/2006/relationships/tags" Target="../tags/tag136.xml"/><Relationship Id="rId21" Type="http://schemas.openxmlformats.org/officeDocument/2006/relationships/image" Target="../media/image2.png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image" Target="../media/image33.png"/><Relationship Id="rId2" Type="http://schemas.openxmlformats.org/officeDocument/2006/relationships/tags" Target="../tags/tag135.xml"/><Relationship Id="rId16" Type="http://schemas.openxmlformats.org/officeDocument/2006/relationships/image" Target="../media/image64.png"/><Relationship Id="rId20" Type="http://schemas.openxmlformats.org/officeDocument/2006/relationships/image" Target="../media/image30.png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24" Type="http://schemas.openxmlformats.org/officeDocument/2006/relationships/image" Target="../media/image28.png"/><Relationship Id="rId5" Type="http://schemas.openxmlformats.org/officeDocument/2006/relationships/tags" Target="../tags/tag138.xml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tags" Target="../tags/tag143.xml"/><Relationship Id="rId19" Type="http://schemas.openxmlformats.org/officeDocument/2006/relationships/image" Target="../media/image66.png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openxmlformats.org/officeDocument/2006/relationships/tags" Target="../tags/tag2.xml"/><Relationship Id="rId16" Type="http://schemas.openxmlformats.org/officeDocument/2006/relationships/image" Target="../media/image6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image" Target="../media/image23.png"/><Relationship Id="rId18" Type="http://schemas.openxmlformats.org/officeDocument/2006/relationships/image" Target="../media/image2.png"/><Relationship Id="rId3" Type="http://schemas.openxmlformats.org/officeDocument/2006/relationships/tags" Target="../tags/tag148.xml"/><Relationship Id="rId21" Type="http://schemas.openxmlformats.org/officeDocument/2006/relationships/image" Target="../media/image28.png"/><Relationship Id="rId7" Type="http://schemas.openxmlformats.org/officeDocument/2006/relationships/tags" Target="../tags/tag152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66.png"/><Relationship Id="rId2" Type="http://schemas.openxmlformats.org/officeDocument/2006/relationships/tags" Target="../tags/tag147.xml"/><Relationship Id="rId16" Type="http://schemas.openxmlformats.org/officeDocument/2006/relationships/image" Target="../media/image65.png"/><Relationship Id="rId20" Type="http://schemas.openxmlformats.org/officeDocument/2006/relationships/image" Target="../media/image32.png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5" Type="http://schemas.openxmlformats.org/officeDocument/2006/relationships/tags" Target="../tags/tag150.xml"/><Relationship Id="rId15" Type="http://schemas.openxmlformats.org/officeDocument/2006/relationships/image" Target="../media/image64.png"/><Relationship Id="rId23" Type="http://schemas.openxmlformats.org/officeDocument/2006/relationships/image" Target="../media/image33.png"/><Relationship Id="rId10" Type="http://schemas.openxmlformats.org/officeDocument/2006/relationships/tags" Target="../tags/tag155.xml"/><Relationship Id="rId19" Type="http://schemas.openxmlformats.org/officeDocument/2006/relationships/image" Target="../media/image31.png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image" Target="../media/image24.png"/><Relationship Id="rId22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image" Target="../media/image68.png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12" Type="http://schemas.openxmlformats.org/officeDocument/2006/relationships/image" Target="../media/image40.png"/><Relationship Id="rId17" Type="http://schemas.openxmlformats.org/officeDocument/2006/relationships/image" Target="../media/image72.png"/><Relationship Id="rId2" Type="http://schemas.openxmlformats.org/officeDocument/2006/relationships/tags" Target="../tags/tag158.xml"/><Relationship Id="rId16" Type="http://schemas.openxmlformats.org/officeDocument/2006/relationships/image" Target="../media/image71.png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image" Target="../media/image39.png"/><Relationship Id="rId5" Type="http://schemas.openxmlformats.org/officeDocument/2006/relationships/tags" Target="../tags/tag161.xml"/><Relationship Id="rId15" Type="http://schemas.openxmlformats.org/officeDocument/2006/relationships/image" Target="../media/image70.png"/><Relationship Id="rId10" Type="http://schemas.openxmlformats.org/officeDocument/2006/relationships/image" Target="../media/image38.png"/><Relationship Id="rId4" Type="http://schemas.openxmlformats.org/officeDocument/2006/relationships/tags" Target="../tags/tag160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72.xml"/><Relationship Id="rId13" Type="http://schemas.openxmlformats.org/officeDocument/2006/relationships/image" Target="../media/image23.png"/><Relationship Id="rId18" Type="http://schemas.openxmlformats.org/officeDocument/2006/relationships/image" Target="../media/image29.png"/><Relationship Id="rId3" Type="http://schemas.openxmlformats.org/officeDocument/2006/relationships/tags" Target="../tags/tag167.xml"/><Relationship Id="rId21" Type="http://schemas.openxmlformats.org/officeDocument/2006/relationships/image" Target="../media/image32.png"/><Relationship Id="rId7" Type="http://schemas.openxmlformats.org/officeDocument/2006/relationships/tags" Target="../tags/tag171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75.png"/><Relationship Id="rId2" Type="http://schemas.openxmlformats.org/officeDocument/2006/relationships/tags" Target="../tags/tag166.xml"/><Relationship Id="rId16" Type="http://schemas.openxmlformats.org/officeDocument/2006/relationships/image" Target="../media/image74.png"/><Relationship Id="rId20" Type="http://schemas.openxmlformats.org/officeDocument/2006/relationships/image" Target="../media/image31.png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11" Type="http://schemas.openxmlformats.org/officeDocument/2006/relationships/tags" Target="../tags/tag175.xml"/><Relationship Id="rId5" Type="http://schemas.openxmlformats.org/officeDocument/2006/relationships/tags" Target="../tags/tag169.xml"/><Relationship Id="rId15" Type="http://schemas.openxmlformats.org/officeDocument/2006/relationships/image" Target="../media/image73.png"/><Relationship Id="rId23" Type="http://schemas.openxmlformats.org/officeDocument/2006/relationships/image" Target="../media/image76.png"/><Relationship Id="rId10" Type="http://schemas.openxmlformats.org/officeDocument/2006/relationships/tags" Target="../tags/tag174.xml"/><Relationship Id="rId19" Type="http://schemas.openxmlformats.org/officeDocument/2006/relationships/image" Target="../media/image2.png"/><Relationship Id="rId4" Type="http://schemas.openxmlformats.org/officeDocument/2006/relationships/tags" Target="../tags/tag168.xml"/><Relationship Id="rId9" Type="http://schemas.openxmlformats.org/officeDocument/2006/relationships/tags" Target="../tags/tag173.xml"/><Relationship Id="rId14" Type="http://schemas.openxmlformats.org/officeDocument/2006/relationships/image" Target="../media/image24.png"/><Relationship Id="rId2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74.png"/><Relationship Id="rId3" Type="http://schemas.openxmlformats.org/officeDocument/2006/relationships/tags" Target="../tags/tag178.xml"/><Relationship Id="rId21" Type="http://schemas.openxmlformats.org/officeDocument/2006/relationships/image" Target="../media/image2.png"/><Relationship Id="rId7" Type="http://schemas.openxmlformats.org/officeDocument/2006/relationships/tags" Target="../tags/tag182.xml"/><Relationship Id="rId12" Type="http://schemas.openxmlformats.org/officeDocument/2006/relationships/tags" Target="../tags/tag187.xml"/><Relationship Id="rId17" Type="http://schemas.openxmlformats.org/officeDocument/2006/relationships/image" Target="../media/image73.png"/><Relationship Id="rId25" Type="http://schemas.openxmlformats.org/officeDocument/2006/relationships/image" Target="../media/image76.png"/><Relationship Id="rId2" Type="http://schemas.openxmlformats.org/officeDocument/2006/relationships/tags" Target="../tags/tag177.xml"/><Relationship Id="rId16" Type="http://schemas.openxmlformats.org/officeDocument/2006/relationships/image" Target="../media/image77.png"/><Relationship Id="rId20" Type="http://schemas.openxmlformats.org/officeDocument/2006/relationships/image" Target="../media/image29.png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tags" Target="../tags/tag186.xml"/><Relationship Id="rId24" Type="http://schemas.openxmlformats.org/officeDocument/2006/relationships/image" Target="../media/image33.png"/><Relationship Id="rId5" Type="http://schemas.openxmlformats.org/officeDocument/2006/relationships/tags" Target="../tags/tag180.xml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tags" Target="../tags/tag185.xml"/><Relationship Id="rId19" Type="http://schemas.openxmlformats.org/officeDocument/2006/relationships/image" Target="../media/image75.png"/><Relationship Id="rId4" Type="http://schemas.openxmlformats.org/officeDocument/2006/relationships/tags" Target="../tags/tag179.xml"/><Relationship Id="rId9" Type="http://schemas.openxmlformats.org/officeDocument/2006/relationships/tags" Target="../tags/tag184.xml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95.xml"/><Relationship Id="rId13" Type="http://schemas.openxmlformats.org/officeDocument/2006/relationships/image" Target="../media/image78.png"/><Relationship Id="rId3" Type="http://schemas.openxmlformats.org/officeDocument/2006/relationships/tags" Target="../tags/tag190.xml"/><Relationship Id="rId7" Type="http://schemas.openxmlformats.org/officeDocument/2006/relationships/tags" Target="../tags/tag194.xml"/><Relationship Id="rId12" Type="http://schemas.openxmlformats.org/officeDocument/2006/relationships/image" Target="../media/image40.png"/><Relationship Id="rId17" Type="http://schemas.openxmlformats.org/officeDocument/2006/relationships/image" Target="../media/image82.png"/><Relationship Id="rId2" Type="http://schemas.openxmlformats.org/officeDocument/2006/relationships/tags" Target="../tags/tag189.xml"/><Relationship Id="rId16" Type="http://schemas.openxmlformats.org/officeDocument/2006/relationships/image" Target="../media/image81.png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11" Type="http://schemas.openxmlformats.org/officeDocument/2006/relationships/image" Target="../media/image39.png"/><Relationship Id="rId5" Type="http://schemas.openxmlformats.org/officeDocument/2006/relationships/tags" Target="../tags/tag192.xml"/><Relationship Id="rId15" Type="http://schemas.openxmlformats.org/officeDocument/2006/relationships/image" Target="../media/image80.png"/><Relationship Id="rId10" Type="http://schemas.openxmlformats.org/officeDocument/2006/relationships/image" Target="../media/image38.png"/><Relationship Id="rId4" Type="http://schemas.openxmlformats.org/officeDocument/2006/relationships/tags" Target="../tags/tag191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05.xml"/><Relationship Id="rId13" Type="http://schemas.openxmlformats.org/officeDocument/2006/relationships/image" Target="../media/image89.png"/><Relationship Id="rId3" Type="http://schemas.openxmlformats.org/officeDocument/2006/relationships/tags" Target="../tags/tag200.xml"/><Relationship Id="rId7" Type="http://schemas.openxmlformats.org/officeDocument/2006/relationships/tags" Target="../tags/tag204.xml"/><Relationship Id="rId12" Type="http://schemas.openxmlformats.org/officeDocument/2006/relationships/image" Target="../media/image88.png"/><Relationship Id="rId17" Type="http://schemas.openxmlformats.org/officeDocument/2006/relationships/image" Target="../media/image92.png"/><Relationship Id="rId2" Type="http://schemas.openxmlformats.org/officeDocument/2006/relationships/tags" Target="../tags/tag199.xml"/><Relationship Id="rId16" Type="http://schemas.openxmlformats.org/officeDocument/2006/relationships/image" Target="../media/image30.png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1" Type="http://schemas.openxmlformats.org/officeDocument/2006/relationships/image" Target="../media/image87.png"/><Relationship Id="rId5" Type="http://schemas.openxmlformats.org/officeDocument/2006/relationships/tags" Target="../tags/tag202.xml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tags" Target="../tags/tag201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9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image" Target="../media/image86.png"/><Relationship Id="rId18" Type="http://schemas.openxmlformats.org/officeDocument/2006/relationships/image" Target="../media/image93.png"/><Relationship Id="rId3" Type="http://schemas.openxmlformats.org/officeDocument/2006/relationships/tags" Target="../tags/tag208.xml"/><Relationship Id="rId21" Type="http://schemas.openxmlformats.org/officeDocument/2006/relationships/image" Target="../media/image95.png"/><Relationship Id="rId7" Type="http://schemas.openxmlformats.org/officeDocument/2006/relationships/tags" Target="../tags/tag212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90.png"/><Relationship Id="rId2" Type="http://schemas.openxmlformats.org/officeDocument/2006/relationships/tags" Target="../tags/tag207.xml"/><Relationship Id="rId16" Type="http://schemas.openxmlformats.org/officeDocument/2006/relationships/image" Target="../media/image89.png"/><Relationship Id="rId20" Type="http://schemas.openxmlformats.org/officeDocument/2006/relationships/image" Target="../media/image2.png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5" Type="http://schemas.openxmlformats.org/officeDocument/2006/relationships/tags" Target="../tags/tag210.xml"/><Relationship Id="rId15" Type="http://schemas.openxmlformats.org/officeDocument/2006/relationships/image" Target="../media/image88.png"/><Relationship Id="rId23" Type="http://schemas.openxmlformats.org/officeDocument/2006/relationships/image" Target="../media/image96.png"/><Relationship Id="rId10" Type="http://schemas.openxmlformats.org/officeDocument/2006/relationships/tags" Target="../tags/tag215.xml"/><Relationship Id="rId19" Type="http://schemas.openxmlformats.org/officeDocument/2006/relationships/image" Target="../media/image94.png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image" Target="../media/image87.png"/><Relationship Id="rId22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tags" Target="../tags/tag219.xml"/><Relationship Id="rId7" Type="http://schemas.openxmlformats.org/officeDocument/2006/relationships/image" Target="../media/image86.png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99.png"/><Relationship Id="rId5" Type="http://schemas.openxmlformats.org/officeDocument/2006/relationships/tags" Target="../tags/tag221.xml"/><Relationship Id="rId10" Type="http://schemas.openxmlformats.org/officeDocument/2006/relationships/image" Target="../media/image98.png"/><Relationship Id="rId4" Type="http://schemas.openxmlformats.org/officeDocument/2006/relationships/tags" Target="../tags/tag220.xml"/><Relationship Id="rId9" Type="http://schemas.openxmlformats.org/officeDocument/2006/relationships/image" Target="../media/image8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03.png"/><Relationship Id="rId3" Type="http://schemas.openxmlformats.org/officeDocument/2006/relationships/tags" Target="../tags/tag224.xml"/><Relationship Id="rId7" Type="http://schemas.openxmlformats.org/officeDocument/2006/relationships/tags" Target="../tags/tag228.xml"/><Relationship Id="rId12" Type="http://schemas.openxmlformats.org/officeDocument/2006/relationships/image" Target="../media/image102.png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tags" Target="../tags/tag227.xml"/><Relationship Id="rId11" Type="http://schemas.openxmlformats.org/officeDocument/2006/relationships/image" Target="../media/image101.png"/><Relationship Id="rId5" Type="http://schemas.openxmlformats.org/officeDocument/2006/relationships/tags" Target="../tags/tag226.xml"/><Relationship Id="rId10" Type="http://schemas.openxmlformats.org/officeDocument/2006/relationships/image" Target="../media/image100.png"/><Relationship Id="rId4" Type="http://schemas.openxmlformats.org/officeDocument/2006/relationships/tags" Target="../tags/tag225.xml"/><Relationship Id="rId9" Type="http://schemas.openxmlformats.org/officeDocument/2006/relationships/image" Target="../media/image86.png"/><Relationship Id="rId14" Type="http://schemas.openxmlformats.org/officeDocument/2006/relationships/image" Target="../media/image10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2.xml"/><Relationship Id="rId7" Type="http://schemas.openxmlformats.org/officeDocument/2006/relationships/image" Target="../media/image9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3.xml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tags" Target="../tags/tag231.xml"/><Relationship Id="rId7" Type="http://schemas.openxmlformats.org/officeDocument/2006/relationships/image" Target="../media/image86.png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08.png"/><Relationship Id="rId5" Type="http://schemas.openxmlformats.org/officeDocument/2006/relationships/tags" Target="../tags/tag233.xml"/><Relationship Id="rId10" Type="http://schemas.openxmlformats.org/officeDocument/2006/relationships/image" Target="../media/image107.png"/><Relationship Id="rId4" Type="http://schemas.openxmlformats.org/officeDocument/2006/relationships/tags" Target="../tags/tag232.xml"/><Relationship Id="rId9" Type="http://schemas.openxmlformats.org/officeDocument/2006/relationships/image" Target="../media/image10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11.png"/><Relationship Id="rId3" Type="http://schemas.openxmlformats.org/officeDocument/2006/relationships/tags" Target="../tags/tag236.xml"/><Relationship Id="rId7" Type="http://schemas.openxmlformats.org/officeDocument/2006/relationships/tags" Target="../tags/tag240.xml"/><Relationship Id="rId12" Type="http://schemas.openxmlformats.org/officeDocument/2006/relationships/image" Target="../media/image102.png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1" Type="http://schemas.openxmlformats.org/officeDocument/2006/relationships/image" Target="../media/image110.png"/><Relationship Id="rId5" Type="http://schemas.openxmlformats.org/officeDocument/2006/relationships/tags" Target="../tags/tag238.xml"/><Relationship Id="rId15" Type="http://schemas.openxmlformats.org/officeDocument/2006/relationships/image" Target="../media/image113.png"/><Relationship Id="rId10" Type="http://schemas.openxmlformats.org/officeDocument/2006/relationships/image" Target="../media/image109.png"/><Relationship Id="rId4" Type="http://schemas.openxmlformats.org/officeDocument/2006/relationships/tags" Target="../tags/tag237.xml"/><Relationship Id="rId9" Type="http://schemas.openxmlformats.org/officeDocument/2006/relationships/image" Target="../media/image86.png"/><Relationship Id="rId14" Type="http://schemas.openxmlformats.org/officeDocument/2006/relationships/image" Target="../media/image11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tags" Target="../tags/tag243.xml"/><Relationship Id="rId7" Type="http://schemas.openxmlformats.org/officeDocument/2006/relationships/image" Target="../media/image86.png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13.png"/><Relationship Id="rId5" Type="http://schemas.openxmlformats.org/officeDocument/2006/relationships/tags" Target="../tags/tag245.xml"/><Relationship Id="rId10" Type="http://schemas.openxmlformats.org/officeDocument/2006/relationships/image" Target="../media/image115.png"/><Relationship Id="rId4" Type="http://schemas.openxmlformats.org/officeDocument/2006/relationships/tags" Target="../tags/tag244.xml"/><Relationship Id="rId9" Type="http://schemas.openxmlformats.org/officeDocument/2006/relationships/image" Target="../media/image9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tags" Target="../tags/tag248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19.png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6" Type="http://schemas.openxmlformats.org/officeDocument/2006/relationships/tags" Target="../tags/tag251.xml"/><Relationship Id="rId11" Type="http://schemas.openxmlformats.org/officeDocument/2006/relationships/image" Target="../media/image31.png"/><Relationship Id="rId5" Type="http://schemas.openxmlformats.org/officeDocument/2006/relationships/tags" Target="../tags/tag250.xml"/><Relationship Id="rId10" Type="http://schemas.openxmlformats.org/officeDocument/2006/relationships/image" Target="../media/image118.png"/><Relationship Id="rId4" Type="http://schemas.openxmlformats.org/officeDocument/2006/relationships/tags" Target="../tags/tag249.xml"/><Relationship Id="rId9" Type="http://schemas.openxmlformats.org/officeDocument/2006/relationships/image" Target="../media/image11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tags" Target="../tags/tag254.xml"/><Relationship Id="rId7" Type="http://schemas.openxmlformats.org/officeDocument/2006/relationships/image" Target="../media/image52.png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23.png"/><Relationship Id="rId5" Type="http://schemas.openxmlformats.org/officeDocument/2006/relationships/tags" Target="../tags/tag256.xml"/><Relationship Id="rId10" Type="http://schemas.openxmlformats.org/officeDocument/2006/relationships/image" Target="../media/image122.png"/><Relationship Id="rId4" Type="http://schemas.openxmlformats.org/officeDocument/2006/relationships/tags" Target="../tags/tag255.xml"/><Relationship Id="rId9" Type="http://schemas.openxmlformats.org/officeDocument/2006/relationships/image" Target="../media/image12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tags" Target="../tags/tag259.xml"/><Relationship Id="rId7" Type="http://schemas.openxmlformats.org/officeDocument/2006/relationships/image" Target="../media/image124.png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60.xml"/><Relationship Id="rId9" Type="http://schemas.openxmlformats.org/officeDocument/2006/relationships/image" Target="../media/image12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30.png"/><Relationship Id="rId3" Type="http://schemas.openxmlformats.org/officeDocument/2006/relationships/tags" Target="../tags/tag263.xml"/><Relationship Id="rId7" Type="http://schemas.openxmlformats.org/officeDocument/2006/relationships/tags" Target="../tags/tag267.xml"/><Relationship Id="rId12" Type="http://schemas.openxmlformats.org/officeDocument/2006/relationships/image" Target="../media/image129.png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11" Type="http://schemas.openxmlformats.org/officeDocument/2006/relationships/image" Target="../media/image128.png"/><Relationship Id="rId5" Type="http://schemas.openxmlformats.org/officeDocument/2006/relationships/tags" Target="../tags/tag265.xml"/><Relationship Id="rId15" Type="http://schemas.openxmlformats.org/officeDocument/2006/relationships/image" Target="../media/image132.png"/><Relationship Id="rId10" Type="http://schemas.openxmlformats.org/officeDocument/2006/relationships/image" Target="../media/image127.png"/><Relationship Id="rId4" Type="http://schemas.openxmlformats.org/officeDocument/2006/relationships/tags" Target="../tags/tag264.xml"/><Relationship Id="rId9" Type="http://schemas.openxmlformats.org/officeDocument/2006/relationships/image" Target="../media/image88.png"/><Relationship Id="rId14" Type="http://schemas.openxmlformats.org/officeDocument/2006/relationships/image" Target="../media/image13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275.xml"/><Relationship Id="rId13" Type="http://schemas.openxmlformats.org/officeDocument/2006/relationships/image" Target="../media/image133.png"/><Relationship Id="rId18" Type="http://schemas.openxmlformats.org/officeDocument/2006/relationships/image" Target="../media/image137.png"/><Relationship Id="rId3" Type="http://schemas.openxmlformats.org/officeDocument/2006/relationships/tags" Target="../tags/tag270.xml"/><Relationship Id="rId21" Type="http://schemas.openxmlformats.org/officeDocument/2006/relationships/image" Target="../media/image140.png"/><Relationship Id="rId7" Type="http://schemas.openxmlformats.org/officeDocument/2006/relationships/tags" Target="../tags/tag274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40.png"/><Relationship Id="rId2" Type="http://schemas.openxmlformats.org/officeDocument/2006/relationships/tags" Target="../tags/tag269.xml"/><Relationship Id="rId16" Type="http://schemas.openxmlformats.org/officeDocument/2006/relationships/image" Target="../media/image136.png"/><Relationship Id="rId20" Type="http://schemas.openxmlformats.org/officeDocument/2006/relationships/image" Target="../media/image139.png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11" Type="http://schemas.openxmlformats.org/officeDocument/2006/relationships/tags" Target="../tags/tag278.xml"/><Relationship Id="rId5" Type="http://schemas.openxmlformats.org/officeDocument/2006/relationships/tags" Target="../tags/tag272.xml"/><Relationship Id="rId15" Type="http://schemas.openxmlformats.org/officeDocument/2006/relationships/image" Target="../media/image135.png"/><Relationship Id="rId10" Type="http://schemas.openxmlformats.org/officeDocument/2006/relationships/tags" Target="../tags/tag277.xml"/><Relationship Id="rId19" Type="http://schemas.openxmlformats.org/officeDocument/2006/relationships/image" Target="../media/image138.png"/><Relationship Id="rId4" Type="http://schemas.openxmlformats.org/officeDocument/2006/relationships/tags" Target="../tags/tag271.xml"/><Relationship Id="rId9" Type="http://schemas.openxmlformats.org/officeDocument/2006/relationships/tags" Target="../tags/tag276.xml"/><Relationship Id="rId14" Type="http://schemas.openxmlformats.org/officeDocument/2006/relationships/image" Target="../media/image134.png"/><Relationship Id="rId22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40.png"/><Relationship Id="rId3" Type="http://schemas.openxmlformats.org/officeDocument/2006/relationships/tags" Target="../tags/tag281.xml"/><Relationship Id="rId21" Type="http://schemas.openxmlformats.org/officeDocument/2006/relationships/image" Target="../media/image139.png"/><Relationship Id="rId7" Type="http://schemas.openxmlformats.org/officeDocument/2006/relationships/tags" Target="../tags/tag285.xml"/><Relationship Id="rId12" Type="http://schemas.openxmlformats.org/officeDocument/2006/relationships/tags" Target="../tags/tag290.xml"/><Relationship Id="rId17" Type="http://schemas.openxmlformats.org/officeDocument/2006/relationships/image" Target="../media/image142.png"/><Relationship Id="rId2" Type="http://schemas.openxmlformats.org/officeDocument/2006/relationships/tags" Target="../tags/tag280.xml"/><Relationship Id="rId16" Type="http://schemas.openxmlformats.org/officeDocument/2006/relationships/image" Target="../media/image141.png"/><Relationship Id="rId20" Type="http://schemas.openxmlformats.org/officeDocument/2006/relationships/image" Target="../media/image144.png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11" Type="http://schemas.openxmlformats.org/officeDocument/2006/relationships/tags" Target="../tags/tag289.xml"/><Relationship Id="rId24" Type="http://schemas.openxmlformats.org/officeDocument/2006/relationships/image" Target="../media/image2.png"/><Relationship Id="rId5" Type="http://schemas.openxmlformats.org/officeDocument/2006/relationships/tags" Target="../tags/tag283.xml"/><Relationship Id="rId15" Type="http://schemas.openxmlformats.org/officeDocument/2006/relationships/image" Target="../media/image134.png"/><Relationship Id="rId23" Type="http://schemas.openxmlformats.org/officeDocument/2006/relationships/image" Target="../media/image146.png"/><Relationship Id="rId10" Type="http://schemas.openxmlformats.org/officeDocument/2006/relationships/tags" Target="../tags/tag288.xml"/><Relationship Id="rId19" Type="http://schemas.openxmlformats.org/officeDocument/2006/relationships/image" Target="../media/image143.png"/><Relationship Id="rId4" Type="http://schemas.openxmlformats.org/officeDocument/2006/relationships/tags" Target="../tags/tag282.xml"/><Relationship Id="rId9" Type="http://schemas.openxmlformats.org/officeDocument/2006/relationships/tags" Target="../tags/tag287.xml"/><Relationship Id="rId14" Type="http://schemas.openxmlformats.org/officeDocument/2006/relationships/image" Target="../media/image133.png"/><Relationship Id="rId22" Type="http://schemas.openxmlformats.org/officeDocument/2006/relationships/image" Target="../media/image14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tags" Target="../tags/tag293.xml"/><Relationship Id="rId7" Type="http://schemas.openxmlformats.org/officeDocument/2006/relationships/image" Target="../media/image88.png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50.png"/><Relationship Id="rId5" Type="http://schemas.openxmlformats.org/officeDocument/2006/relationships/tags" Target="../tags/tag295.xml"/><Relationship Id="rId10" Type="http://schemas.openxmlformats.org/officeDocument/2006/relationships/image" Target="../media/image149.png"/><Relationship Id="rId4" Type="http://schemas.openxmlformats.org/officeDocument/2006/relationships/tags" Target="../tags/tag294.xml"/><Relationship Id="rId9" Type="http://schemas.openxmlformats.org/officeDocument/2006/relationships/image" Target="../media/image14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tags" Target="../tags/tag16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4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13.png"/><Relationship Id="rId5" Type="http://schemas.openxmlformats.org/officeDocument/2006/relationships/tags" Target="../tags/tag18.xml"/><Relationship Id="rId10" Type="http://schemas.openxmlformats.org/officeDocument/2006/relationships/image" Target="../media/image4.png"/><Relationship Id="rId4" Type="http://schemas.openxmlformats.org/officeDocument/2006/relationships/tags" Target="../tags/tag17.xml"/><Relationship Id="rId9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tags" Target="../tags/tag298.xml"/><Relationship Id="rId7" Type="http://schemas.openxmlformats.org/officeDocument/2006/relationships/image" Target="../media/image151.png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55.png"/><Relationship Id="rId5" Type="http://schemas.openxmlformats.org/officeDocument/2006/relationships/tags" Target="../tags/tag300.xml"/><Relationship Id="rId10" Type="http://schemas.openxmlformats.org/officeDocument/2006/relationships/image" Target="../media/image154.png"/><Relationship Id="rId4" Type="http://schemas.openxmlformats.org/officeDocument/2006/relationships/tags" Target="../tags/tag299.xml"/><Relationship Id="rId9" Type="http://schemas.openxmlformats.org/officeDocument/2006/relationships/image" Target="../media/image15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22.xml"/><Relationship Id="rId7" Type="http://schemas.openxmlformats.org/officeDocument/2006/relationships/image" Target="../media/image16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3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26.xml"/><Relationship Id="rId7" Type="http://schemas.openxmlformats.org/officeDocument/2006/relationships/image" Target="../media/image20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7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image" Target="../media/image24.png"/><Relationship Id="rId26" Type="http://schemas.openxmlformats.org/officeDocument/2006/relationships/image" Target="../media/image31.png"/><Relationship Id="rId3" Type="http://schemas.openxmlformats.org/officeDocument/2006/relationships/tags" Target="../tags/tag30.xml"/><Relationship Id="rId21" Type="http://schemas.openxmlformats.org/officeDocument/2006/relationships/image" Target="../media/image27.png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image" Target="../media/image23.png"/><Relationship Id="rId25" Type="http://schemas.openxmlformats.org/officeDocument/2006/relationships/image" Target="../media/image2.png"/><Relationship Id="rId2" Type="http://schemas.openxmlformats.org/officeDocument/2006/relationships/tags" Target="../tags/tag29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26.png"/><Relationship Id="rId29" Type="http://schemas.openxmlformats.org/officeDocument/2006/relationships/image" Target="../media/image34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image" Target="../media/image30.png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23" Type="http://schemas.openxmlformats.org/officeDocument/2006/relationships/image" Target="../media/image29.png"/><Relationship Id="rId28" Type="http://schemas.openxmlformats.org/officeDocument/2006/relationships/image" Target="../media/image33.png"/><Relationship Id="rId10" Type="http://schemas.openxmlformats.org/officeDocument/2006/relationships/tags" Target="../tags/tag37.xml"/><Relationship Id="rId19" Type="http://schemas.openxmlformats.org/officeDocument/2006/relationships/image" Target="../media/image25.png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image" Target="../media/image28.png"/><Relationship Id="rId27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image" Target="../media/image24.png"/><Relationship Id="rId26" Type="http://schemas.openxmlformats.org/officeDocument/2006/relationships/image" Target="../media/image31.png"/><Relationship Id="rId3" Type="http://schemas.openxmlformats.org/officeDocument/2006/relationships/tags" Target="../tags/tag45.xml"/><Relationship Id="rId21" Type="http://schemas.openxmlformats.org/officeDocument/2006/relationships/image" Target="../media/image27.png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image" Target="../media/image23.png"/><Relationship Id="rId25" Type="http://schemas.openxmlformats.org/officeDocument/2006/relationships/image" Target="../media/image2.png"/><Relationship Id="rId2" Type="http://schemas.openxmlformats.org/officeDocument/2006/relationships/tags" Target="../tags/tag44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35.png"/><Relationship Id="rId29" Type="http://schemas.openxmlformats.org/officeDocument/2006/relationships/image" Target="../media/image34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24" Type="http://schemas.openxmlformats.org/officeDocument/2006/relationships/image" Target="../media/image30.png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image" Target="../media/image29.png"/><Relationship Id="rId28" Type="http://schemas.openxmlformats.org/officeDocument/2006/relationships/image" Target="../media/image33.png"/><Relationship Id="rId10" Type="http://schemas.openxmlformats.org/officeDocument/2006/relationships/tags" Target="../tags/tag52.xml"/><Relationship Id="rId19" Type="http://schemas.openxmlformats.org/officeDocument/2006/relationships/image" Target="../media/image25.png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image" Target="../media/image28.png"/><Relationship Id="rId27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image" Target="../media/image24.png"/><Relationship Id="rId26" Type="http://schemas.openxmlformats.org/officeDocument/2006/relationships/image" Target="../media/image31.png"/><Relationship Id="rId3" Type="http://schemas.openxmlformats.org/officeDocument/2006/relationships/tags" Target="../tags/tag60.xml"/><Relationship Id="rId21" Type="http://schemas.openxmlformats.org/officeDocument/2006/relationships/image" Target="../media/image27.png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image" Target="../media/image23.png"/><Relationship Id="rId25" Type="http://schemas.openxmlformats.org/officeDocument/2006/relationships/image" Target="../media/image2.png"/><Relationship Id="rId2" Type="http://schemas.openxmlformats.org/officeDocument/2006/relationships/tags" Target="../tags/tag59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36.png"/><Relationship Id="rId29" Type="http://schemas.openxmlformats.org/officeDocument/2006/relationships/image" Target="../media/image34.png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image" Target="../media/image30.png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23" Type="http://schemas.openxmlformats.org/officeDocument/2006/relationships/image" Target="../media/image29.png"/><Relationship Id="rId28" Type="http://schemas.openxmlformats.org/officeDocument/2006/relationships/image" Target="../media/image33.png"/><Relationship Id="rId10" Type="http://schemas.openxmlformats.org/officeDocument/2006/relationships/tags" Target="../tags/tag67.xml"/><Relationship Id="rId19" Type="http://schemas.openxmlformats.org/officeDocument/2006/relationships/image" Target="../media/image25.png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image" Target="../media/image28.png"/><Relationship Id="rId27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sz="10000" dirty="0" err="1" smtClean="0"/>
              <a:t>אלגברת</a:t>
            </a:r>
            <a:r>
              <a:rPr lang="he-IL" sz="10000" dirty="0" smtClean="0"/>
              <a:t> מטריצות</a:t>
            </a:r>
            <a:endParaRPr lang="he-IL" sz="10000" dirty="0"/>
          </a:p>
        </p:txBody>
      </p:sp>
    </p:spTree>
    <p:extLst>
      <p:ext uri="{BB962C8B-B14F-4D97-AF65-F5344CB8AC3E}">
        <p14:creationId xmlns:p14="http://schemas.microsoft.com/office/powerpoint/2010/main" val="40981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2" y="1841724"/>
            <a:ext cx="4486046" cy="46771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459" y="2617761"/>
            <a:ext cx="6895032" cy="422452"/>
          </a:xfrm>
          <a:prstGeom prst="rect">
            <a:avLst/>
          </a:prstGeom>
        </p:spPr>
      </p:pic>
      <p:sp>
        <p:nvSpPr>
          <p:cNvPr id="21" name="אליפסה 20"/>
          <p:cNvSpPr/>
          <p:nvPr/>
        </p:nvSpPr>
        <p:spPr>
          <a:xfrm>
            <a:off x="3293910" y="4424008"/>
            <a:ext cx="360816" cy="3775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אליפסה 22"/>
          <p:cNvSpPr/>
          <p:nvPr/>
        </p:nvSpPr>
        <p:spPr>
          <a:xfrm>
            <a:off x="4971680" y="5618959"/>
            <a:ext cx="360816" cy="3775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5" name="קבוצה 24"/>
          <p:cNvGrpSpPr/>
          <p:nvPr/>
        </p:nvGrpSpPr>
        <p:grpSpPr>
          <a:xfrm>
            <a:off x="373508" y="3369961"/>
            <a:ext cx="9496029" cy="3302001"/>
            <a:chOff x="373508" y="3369961"/>
            <a:chExt cx="9496029" cy="3302001"/>
          </a:xfrm>
        </p:grpSpPr>
        <p:pic>
          <p:nvPicPr>
            <p:cNvPr id="27" name="תמונה 2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45" y="3874794"/>
              <a:ext cx="3248863" cy="1503731"/>
            </a:xfrm>
            <a:prstGeom prst="rect">
              <a:avLst/>
            </a:prstGeom>
          </p:spPr>
        </p:pic>
        <p:pic>
          <p:nvPicPr>
            <p:cNvPr id="31" name="תמונה 3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2888" y="3729549"/>
              <a:ext cx="1531391" cy="2253082"/>
            </a:xfrm>
            <a:prstGeom prst="rect">
              <a:avLst/>
            </a:prstGeom>
          </p:spPr>
        </p:pic>
        <p:pic>
          <p:nvPicPr>
            <p:cNvPr id="32" name="תמונה 3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08" y="4487100"/>
              <a:ext cx="113157" cy="279121"/>
            </a:xfrm>
            <a:prstGeom prst="rect">
              <a:avLst/>
            </a:prstGeom>
          </p:spPr>
        </p:pic>
        <p:pic>
          <p:nvPicPr>
            <p:cNvPr id="36" name="תמונה 3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335" y="3369961"/>
              <a:ext cx="173507" cy="359588"/>
            </a:xfrm>
            <a:prstGeom prst="rect">
              <a:avLst/>
            </a:prstGeom>
          </p:spPr>
        </p:pic>
        <p:pic>
          <p:nvPicPr>
            <p:cNvPr id="37" name="תמונה 3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108" y="6283985"/>
              <a:ext cx="289179" cy="299238"/>
            </a:xfrm>
            <a:prstGeom prst="rect">
              <a:avLst/>
            </a:prstGeom>
          </p:spPr>
        </p:pic>
        <p:pic>
          <p:nvPicPr>
            <p:cNvPr id="38" name="תמונה 37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836" y="6387812"/>
              <a:ext cx="301752" cy="284150"/>
            </a:xfrm>
            <a:prstGeom prst="rect">
              <a:avLst/>
            </a:prstGeom>
          </p:spPr>
        </p:pic>
        <p:pic>
          <p:nvPicPr>
            <p:cNvPr id="39" name="תמונה 3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7090" y="6161550"/>
              <a:ext cx="616077" cy="299238"/>
            </a:xfrm>
            <a:prstGeom prst="rect">
              <a:avLst/>
            </a:prstGeom>
          </p:spPr>
        </p:pic>
        <p:pic>
          <p:nvPicPr>
            <p:cNvPr id="40" name="תמונה 3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9254" y="4626659"/>
              <a:ext cx="279121" cy="98069"/>
            </a:xfrm>
            <a:prstGeom prst="rect">
              <a:avLst/>
            </a:prstGeom>
          </p:spPr>
        </p:pic>
        <p:pic>
          <p:nvPicPr>
            <p:cNvPr id="41" name="תמונה 40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722" y="3923828"/>
              <a:ext cx="1948815" cy="1503731"/>
            </a:xfrm>
            <a:prstGeom prst="rect">
              <a:avLst/>
            </a:prstGeom>
          </p:spPr>
        </p:pic>
        <p:pic>
          <p:nvPicPr>
            <p:cNvPr id="42" name="תמונה 41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4700" y="4487100"/>
              <a:ext cx="113157" cy="279121"/>
            </a:xfrm>
            <a:prstGeom prst="rect">
              <a:avLst/>
            </a:prstGeom>
          </p:spPr>
        </p:pic>
        <p:pic>
          <p:nvPicPr>
            <p:cNvPr id="43" name="תמונה 42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6491" y="3515206"/>
              <a:ext cx="173507" cy="359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759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14" y="3433845"/>
            <a:ext cx="2021738" cy="153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8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1" y="3433845"/>
            <a:ext cx="2439161" cy="1531391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97" y="5767832"/>
            <a:ext cx="593446" cy="294208"/>
          </a:xfrm>
          <a:prstGeom prst="rect">
            <a:avLst/>
          </a:prstGeom>
        </p:spPr>
      </p:pic>
      <p:sp>
        <p:nvSpPr>
          <p:cNvPr id="10" name="אליפסה 9"/>
          <p:cNvSpPr/>
          <p:nvPr/>
        </p:nvSpPr>
        <p:spPr>
          <a:xfrm>
            <a:off x="1252728" y="4364966"/>
            <a:ext cx="1929384" cy="6766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4023943" y="3416622"/>
            <a:ext cx="664083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988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1" y="3433845"/>
            <a:ext cx="2439161" cy="1531391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28" y="5850130"/>
            <a:ext cx="5260547" cy="417423"/>
          </a:xfrm>
          <a:prstGeom prst="rect">
            <a:avLst/>
          </a:prstGeom>
        </p:spPr>
      </p:pic>
      <p:sp>
        <p:nvSpPr>
          <p:cNvPr id="10" name="אליפסה 9"/>
          <p:cNvSpPr/>
          <p:nvPr/>
        </p:nvSpPr>
        <p:spPr>
          <a:xfrm>
            <a:off x="1252728" y="4364966"/>
            <a:ext cx="1929384" cy="6766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4023943" y="3416622"/>
            <a:ext cx="664083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382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1" y="3433845"/>
            <a:ext cx="2439161" cy="153139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29" y="5850131"/>
            <a:ext cx="5260547" cy="417423"/>
          </a:xfrm>
          <a:prstGeom prst="rect">
            <a:avLst/>
          </a:prstGeom>
        </p:spPr>
      </p:pic>
      <p:sp>
        <p:nvSpPr>
          <p:cNvPr id="10" name="אליפסה 9"/>
          <p:cNvSpPr/>
          <p:nvPr/>
        </p:nvSpPr>
        <p:spPr>
          <a:xfrm>
            <a:off x="1252728" y="4364966"/>
            <a:ext cx="1929384" cy="6766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4023943" y="3416622"/>
            <a:ext cx="664083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168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1" y="3433845"/>
            <a:ext cx="2972256" cy="1531391"/>
          </a:xfrm>
          <a:prstGeom prst="rect">
            <a:avLst/>
          </a:prstGeom>
        </p:spPr>
      </p:pic>
      <p:sp>
        <p:nvSpPr>
          <p:cNvPr id="10" name="אליפסה 9"/>
          <p:cNvSpPr/>
          <p:nvPr/>
        </p:nvSpPr>
        <p:spPr>
          <a:xfrm>
            <a:off x="1252728" y="4364966"/>
            <a:ext cx="1929384" cy="6766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4023943" y="3416622"/>
            <a:ext cx="664083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405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2808809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61" y="3068085"/>
            <a:ext cx="8941917" cy="150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0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20" y="760232"/>
            <a:ext cx="1818056" cy="321869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1599286" cy="362102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76" y="1975104"/>
            <a:ext cx="440898" cy="71406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165" y="3205244"/>
            <a:ext cx="3757921" cy="90041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904" y="760232"/>
            <a:ext cx="1621917" cy="362102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815552"/>
            <a:ext cx="1186891" cy="304266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463" y="815553"/>
            <a:ext cx="1209523" cy="306781"/>
          </a:xfrm>
          <a:prstGeom prst="rect">
            <a:avLst/>
          </a:prstGeom>
        </p:spPr>
      </p:pic>
      <p:cxnSp>
        <p:nvCxnSpPr>
          <p:cNvPr id="16" name="מחבר חץ ישר 15"/>
          <p:cNvCxnSpPr/>
          <p:nvPr/>
        </p:nvCxnSpPr>
        <p:spPr>
          <a:xfrm flipV="1">
            <a:off x="4048125" y="4248150"/>
            <a:ext cx="638175" cy="723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90775" y="5076823"/>
            <a:ext cx="18669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מטריצת מקדמים</a:t>
            </a:r>
            <a:endParaRPr lang="he-IL" sz="2800" dirty="0"/>
          </a:p>
        </p:txBody>
      </p:sp>
      <p:cxnSp>
        <p:nvCxnSpPr>
          <p:cNvPr id="19" name="מחבר חץ ישר 18"/>
          <p:cNvCxnSpPr/>
          <p:nvPr/>
        </p:nvCxnSpPr>
        <p:spPr>
          <a:xfrm flipV="1">
            <a:off x="5775376" y="4248150"/>
            <a:ext cx="0" cy="723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29200" y="5076824"/>
            <a:ext cx="18669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וקטור נעלמים</a:t>
            </a:r>
            <a:endParaRPr lang="he-IL" sz="2800" dirty="0"/>
          </a:p>
        </p:txBody>
      </p:sp>
      <p:cxnSp>
        <p:nvCxnSpPr>
          <p:cNvPr id="22" name="מחבר חץ ישר 21"/>
          <p:cNvCxnSpPr/>
          <p:nvPr/>
        </p:nvCxnSpPr>
        <p:spPr>
          <a:xfrm flipH="1" flipV="1">
            <a:off x="8119390" y="4248150"/>
            <a:ext cx="319760" cy="723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81086" y="5095493"/>
            <a:ext cx="18669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וקטור תוצאה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1383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/>
      <p:bldP spid="21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18" y="1179097"/>
            <a:ext cx="3653256" cy="847314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320" y="1179097"/>
            <a:ext cx="3271086" cy="1003200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27" y="6347588"/>
            <a:ext cx="1443293" cy="345818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965" y="225255"/>
            <a:ext cx="932664" cy="458053"/>
          </a:xfrm>
          <a:prstGeom prst="rect">
            <a:avLst/>
          </a:prstGeom>
        </p:spPr>
      </p:pic>
      <p:grpSp>
        <p:nvGrpSpPr>
          <p:cNvPr id="34" name="קבוצה 33"/>
          <p:cNvGrpSpPr/>
          <p:nvPr/>
        </p:nvGrpSpPr>
        <p:grpSpPr>
          <a:xfrm>
            <a:off x="2623489" y="4343004"/>
            <a:ext cx="5990438" cy="1503543"/>
            <a:chOff x="2891074" y="4233276"/>
            <a:chExt cx="5990438" cy="1503543"/>
          </a:xfrm>
        </p:grpSpPr>
        <p:pic>
          <p:nvPicPr>
            <p:cNvPr id="13" name="תמונה 1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1074" y="4233276"/>
              <a:ext cx="2785829" cy="1003200"/>
            </a:xfrm>
            <a:prstGeom prst="rect">
              <a:avLst/>
            </a:prstGeom>
          </p:spPr>
        </p:pic>
        <p:pic>
          <p:nvPicPr>
            <p:cNvPr id="29" name="תמונה 2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9613" y="4233276"/>
              <a:ext cx="1332572" cy="1503543"/>
            </a:xfrm>
            <a:prstGeom prst="rect">
              <a:avLst/>
            </a:prstGeom>
          </p:spPr>
        </p:pic>
        <p:pic>
          <p:nvPicPr>
            <p:cNvPr id="33" name="תמונה 3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7568" y="4271419"/>
              <a:ext cx="1573944" cy="1003200"/>
            </a:xfrm>
            <a:prstGeom prst="rect">
              <a:avLst/>
            </a:prstGeom>
          </p:spPr>
        </p:pic>
      </p:grpSp>
      <p:sp>
        <p:nvSpPr>
          <p:cNvPr id="35" name="משולש שווה שוקיים 34"/>
          <p:cNvSpPr/>
          <p:nvPr/>
        </p:nvSpPr>
        <p:spPr>
          <a:xfrm rot="10800000">
            <a:off x="4773168" y="1883664"/>
            <a:ext cx="2343519" cy="1920240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634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737360" y="498622"/>
            <a:ext cx="988043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מטריצות, כפל עמודה (הגדרה שקולה):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2" y="1841723"/>
            <a:ext cx="3696462" cy="437540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26" y="4668151"/>
            <a:ext cx="279121" cy="98069"/>
          </a:xfrm>
          <a:prstGeom prst="rect">
            <a:avLst/>
          </a:prstGeom>
        </p:spPr>
      </p:pic>
      <p:grpSp>
        <p:nvGrpSpPr>
          <p:cNvPr id="13" name="קבוצה 12"/>
          <p:cNvGrpSpPr/>
          <p:nvPr/>
        </p:nvGrpSpPr>
        <p:grpSpPr>
          <a:xfrm>
            <a:off x="530524" y="2962427"/>
            <a:ext cx="8761643" cy="3677497"/>
            <a:chOff x="530524" y="2962427"/>
            <a:chExt cx="8761643" cy="3677497"/>
          </a:xfrm>
        </p:grpSpPr>
        <p:pic>
          <p:nvPicPr>
            <p:cNvPr id="8" name="תמונה 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524" y="4014355"/>
              <a:ext cx="3922776" cy="1503731"/>
            </a:xfrm>
            <a:prstGeom prst="rect">
              <a:avLst/>
            </a:prstGeom>
          </p:spPr>
        </p:pic>
        <p:pic>
          <p:nvPicPr>
            <p:cNvPr id="10" name="תמונה 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9451" y="3729549"/>
              <a:ext cx="1984019" cy="2253082"/>
            </a:xfrm>
            <a:prstGeom prst="rect">
              <a:avLst/>
            </a:prstGeom>
          </p:spPr>
        </p:pic>
        <p:pic>
          <p:nvPicPr>
            <p:cNvPr id="22" name="תמונה 2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6522" y="2962427"/>
              <a:ext cx="173507" cy="359588"/>
            </a:xfrm>
            <a:prstGeom prst="rect">
              <a:avLst/>
            </a:prstGeom>
          </p:spPr>
        </p:pic>
        <p:pic>
          <p:nvPicPr>
            <p:cNvPr id="24" name="תמונה 2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0652" y="6340686"/>
              <a:ext cx="289179" cy="299238"/>
            </a:xfrm>
            <a:prstGeom prst="rect">
              <a:avLst/>
            </a:prstGeom>
          </p:spPr>
        </p:pic>
        <p:pic>
          <p:nvPicPr>
            <p:cNvPr id="29" name="תמונה 28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4270" y="6299073"/>
              <a:ext cx="301752" cy="284150"/>
            </a:xfrm>
            <a:prstGeom prst="rect">
              <a:avLst/>
            </a:prstGeom>
          </p:spPr>
        </p:pic>
        <p:pic>
          <p:nvPicPr>
            <p:cNvPr id="11" name="תמונה 10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9696" y="6203518"/>
              <a:ext cx="616077" cy="299238"/>
            </a:xfrm>
            <a:prstGeom prst="rect">
              <a:avLst/>
            </a:prstGeom>
          </p:spPr>
        </p:pic>
        <p:pic>
          <p:nvPicPr>
            <p:cNvPr id="27" name="תמונה 26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776" y="3729549"/>
              <a:ext cx="1531391" cy="2253082"/>
            </a:xfrm>
            <a:prstGeom prst="rect">
              <a:avLst/>
            </a:prstGeom>
          </p:spPr>
        </p:pic>
        <p:pic>
          <p:nvPicPr>
            <p:cNvPr id="31" name="תמונה 30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2597" y="3111440"/>
              <a:ext cx="173507" cy="359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485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הגדרה: מטריצה היא מערך דו </a:t>
            </a:r>
            <a:r>
              <a:rPr lang="he-IL" dirty="0" err="1" smtClean="0"/>
              <a:t>מימדי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1722729" y="2296975"/>
            <a:ext cx="10515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כאשר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53" y="2194317"/>
            <a:ext cx="5843930" cy="22530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792907" y="1537760"/>
            <a:ext cx="21945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 מטריצה 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592" y="1649751"/>
            <a:ext cx="289179" cy="29923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8200" y="1508796"/>
            <a:ext cx="77992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היא בעלת        שורות  ו     עמודות אזי היא מהצורה:  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232" y="1705071"/>
            <a:ext cx="344500" cy="188595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250" y="1725540"/>
            <a:ext cx="228829" cy="18859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68016" y="4976565"/>
            <a:ext cx="100378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אוסף המטריצות עם        שורות ו      עמודות עם מקדמים מ      מסומן כ  </a:t>
            </a:r>
            <a:endParaRPr lang="he-IL" sz="28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946" y="5192971"/>
            <a:ext cx="344500" cy="188595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186" y="5192970"/>
            <a:ext cx="228829" cy="188595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208" y="5724684"/>
            <a:ext cx="1951948" cy="593432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164" y="5094842"/>
            <a:ext cx="238887" cy="286665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16" y="3058380"/>
            <a:ext cx="1254785" cy="40987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04088" y="3635014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קבועים משדה.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508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737360" y="498622"/>
            <a:ext cx="988043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מטריצות, כפל עמודה (הגדרה שקולה):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2" y="1841723"/>
            <a:ext cx="3696462" cy="437540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3881330"/>
            <a:ext cx="3922776" cy="1503731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87" y="3596524"/>
            <a:ext cx="1984019" cy="2253082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88" y="6207661"/>
            <a:ext cx="289179" cy="299238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106" y="6166048"/>
            <a:ext cx="301752" cy="284150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532" y="6070493"/>
            <a:ext cx="616077" cy="299238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612" y="3596524"/>
            <a:ext cx="1531391" cy="2253082"/>
          </a:xfrm>
          <a:prstGeom prst="rect">
            <a:avLst/>
          </a:prstGeom>
        </p:spPr>
      </p:pic>
      <p:pic>
        <p:nvPicPr>
          <p:cNvPr id="63" name="תמונה 6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01" y="2492841"/>
            <a:ext cx="8252917" cy="467715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84" y="4570082"/>
            <a:ext cx="279121" cy="98069"/>
          </a:xfrm>
          <a:prstGeom prst="rect">
            <a:avLst/>
          </a:prstGeom>
        </p:spPr>
      </p:pic>
      <p:grpSp>
        <p:nvGrpSpPr>
          <p:cNvPr id="38" name="קבוצה 37"/>
          <p:cNvGrpSpPr/>
          <p:nvPr/>
        </p:nvGrpSpPr>
        <p:grpSpPr>
          <a:xfrm>
            <a:off x="2419350" y="3073779"/>
            <a:ext cx="4724400" cy="638766"/>
            <a:chOff x="2419350" y="3073779"/>
            <a:chExt cx="4724400" cy="638766"/>
          </a:xfrm>
        </p:grpSpPr>
        <p:cxnSp>
          <p:nvCxnSpPr>
            <p:cNvPr id="11" name="מחבר ישר 10"/>
            <p:cNvCxnSpPr/>
            <p:nvPr/>
          </p:nvCxnSpPr>
          <p:spPr>
            <a:xfrm flipH="1" flipV="1">
              <a:off x="6296025" y="3076575"/>
              <a:ext cx="847725" cy="51994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מחבר ישר 36"/>
            <p:cNvCxnSpPr/>
            <p:nvPr/>
          </p:nvCxnSpPr>
          <p:spPr>
            <a:xfrm flipH="1">
              <a:off x="2743200" y="3073779"/>
              <a:ext cx="3562350" cy="361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מחבר חץ ישר 14"/>
            <p:cNvCxnSpPr/>
            <p:nvPr/>
          </p:nvCxnSpPr>
          <p:spPr>
            <a:xfrm flipH="1">
              <a:off x="2419350" y="3118078"/>
              <a:ext cx="319088" cy="59446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קבוצה 45"/>
          <p:cNvGrpSpPr/>
          <p:nvPr/>
        </p:nvGrpSpPr>
        <p:grpSpPr>
          <a:xfrm>
            <a:off x="3280932" y="3319373"/>
            <a:ext cx="3509729" cy="749557"/>
            <a:chOff x="3257550" y="3319373"/>
            <a:chExt cx="3509729" cy="749557"/>
          </a:xfrm>
        </p:grpSpPr>
        <p:cxnSp>
          <p:nvCxnSpPr>
            <p:cNvPr id="40" name="מחבר ישר 39"/>
            <p:cNvCxnSpPr/>
            <p:nvPr/>
          </p:nvCxnSpPr>
          <p:spPr>
            <a:xfrm flipH="1" flipV="1">
              <a:off x="6120417" y="3323382"/>
              <a:ext cx="646862" cy="7455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ישר 40"/>
            <p:cNvCxnSpPr/>
            <p:nvPr/>
          </p:nvCxnSpPr>
          <p:spPr>
            <a:xfrm flipH="1">
              <a:off x="3409415" y="3319373"/>
              <a:ext cx="2718270" cy="517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מחבר חץ ישר 41"/>
            <p:cNvCxnSpPr/>
            <p:nvPr/>
          </p:nvCxnSpPr>
          <p:spPr>
            <a:xfrm flipH="1">
              <a:off x="3257550" y="3382893"/>
              <a:ext cx="148232" cy="34909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קבוצה 60"/>
          <p:cNvGrpSpPr/>
          <p:nvPr/>
        </p:nvGrpSpPr>
        <p:grpSpPr>
          <a:xfrm>
            <a:off x="5130159" y="3603864"/>
            <a:ext cx="1637120" cy="1930539"/>
            <a:chOff x="5130159" y="3603864"/>
            <a:chExt cx="1637120" cy="1930539"/>
          </a:xfrm>
        </p:grpSpPr>
        <p:cxnSp>
          <p:nvCxnSpPr>
            <p:cNvPr id="48" name="מחבר ישר 47"/>
            <p:cNvCxnSpPr/>
            <p:nvPr/>
          </p:nvCxnSpPr>
          <p:spPr>
            <a:xfrm flipH="1" flipV="1">
              <a:off x="6120417" y="3607873"/>
              <a:ext cx="646862" cy="19265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מחבר ישר 48"/>
            <p:cNvCxnSpPr/>
            <p:nvPr/>
          </p:nvCxnSpPr>
          <p:spPr>
            <a:xfrm flipH="1">
              <a:off x="5318943" y="3603864"/>
              <a:ext cx="808742" cy="43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מחבר חץ ישר 49"/>
            <p:cNvCxnSpPr/>
            <p:nvPr/>
          </p:nvCxnSpPr>
          <p:spPr>
            <a:xfrm flipH="1">
              <a:off x="5130159" y="3620251"/>
              <a:ext cx="188784" cy="2060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385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36" y="2324873"/>
            <a:ext cx="247142" cy="40026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4" y="2868003"/>
            <a:ext cx="5137328" cy="45011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4" y="4406941"/>
            <a:ext cx="4563998" cy="1503730"/>
          </a:xfrm>
          <a:prstGeom prst="rect">
            <a:avLst/>
          </a:prstGeom>
        </p:spPr>
      </p:pic>
      <p:sp>
        <p:nvSpPr>
          <p:cNvPr id="13" name="אליפסה 12"/>
          <p:cNvSpPr/>
          <p:nvPr/>
        </p:nvSpPr>
        <p:spPr>
          <a:xfrm>
            <a:off x="2428875" y="85725"/>
            <a:ext cx="2743200" cy="233362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ליפסה 13"/>
          <p:cNvSpPr/>
          <p:nvPr/>
        </p:nvSpPr>
        <p:spPr>
          <a:xfrm>
            <a:off x="7717332" y="473649"/>
            <a:ext cx="1068566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31" name="קבוצה 30"/>
          <p:cNvGrpSpPr/>
          <p:nvPr/>
        </p:nvGrpSpPr>
        <p:grpSpPr>
          <a:xfrm>
            <a:off x="876300" y="3776294"/>
            <a:ext cx="2590800" cy="719424"/>
            <a:chOff x="1781175" y="3766769"/>
            <a:chExt cx="2590800" cy="719424"/>
          </a:xfrm>
        </p:grpSpPr>
        <p:cxnSp>
          <p:nvCxnSpPr>
            <p:cNvPr id="17" name="מחבר ישר 16"/>
            <p:cNvCxnSpPr/>
            <p:nvPr/>
          </p:nvCxnSpPr>
          <p:spPr>
            <a:xfrm flipH="1" flipV="1">
              <a:off x="3854983" y="3770617"/>
              <a:ext cx="516992" cy="7155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מחבר ישר 17"/>
            <p:cNvCxnSpPr/>
            <p:nvPr/>
          </p:nvCxnSpPr>
          <p:spPr>
            <a:xfrm flipH="1">
              <a:off x="2019300" y="3766769"/>
              <a:ext cx="18414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מחבר חץ ישר 18"/>
            <p:cNvCxnSpPr/>
            <p:nvPr/>
          </p:nvCxnSpPr>
          <p:spPr>
            <a:xfrm flipH="1">
              <a:off x="1781175" y="3766769"/>
              <a:ext cx="228601" cy="48138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תמונה 3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796" y="4441907"/>
            <a:ext cx="2939567" cy="1503730"/>
          </a:xfrm>
          <a:prstGeom prst="rect">
            <a:avLst/>
          </a:prstGeom>
        </p:spPr>
      </p:pic>
      <p:grpSp>
        <p:nvGrpSpPr>
          <p:cNvPr id="48" name="קבוצה 47"/>
          <p:cNvGrpSpPr/>
          <p:nvPr/>
        </p:nvGrpSpPr>
        <p:grpSpPr>
          <a:xfrm>
            <a:off x="1876425" y="4124325"/>
            <a:ext cx="1381125" cy="1095375"/>
            <a:chOff x="2781300" y="4114800"/>
            <a:chExt cx="1381125" cy="1095375"/>
          </a:xfrm>
        </p:grpSpPr>
        <p:cxnSp>
          <p:nvCxnSpPr>
            <p:cNvPr id="36" name="מחבר ישר 35"/>
            <p:cNvCxnSpPr/>
            <p:nvPr/>
          </p:nvCxnSpPr>
          <p:spPr>
            <a:xfrm flipH="1" flipV="1">
              <a:off x="3611907" y="4134191"/>
              <a:ext cx="550518" cy="10759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מחבר ישר 36"/>
            <p:cNvCxnSpPr/>
            <p:nvPr/>
          </p:nvCxnSpPr>
          <p:spPr>
            <a:xfrm flipH="1" flipV="1">
              <a:off x="3057525" y="4114800"/>
              <a:ext cx="560568" cy="136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מחבר חץ ישר 37"/>
            <p:cNvCxnSpPr/>
            <p:nvPr/>
          </p:nvCxnSpPr>
          <p:spPr>
            <a:xfrm flipH="1">
              <a:off x="2781300" y="4114800"/>
              <a:ext cx="276226" cy="28261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תמונה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796" y="4441907"/>
            <a:ext cx="4918557" cy="1503730"/>
          </a:xfrm>
          <a:prstGeom prst="rect">
            <a:avLst/>
          </a:prstGeom>
        </p:spPr>
      </p:pic>
      <p:pic>
        <p:nvPicPr>
          <p:cNvPr id="52" name="תמונה 5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98" y="4441907"/>
            <a:ext cx="2187702" cy="1503730"/>
          </a:xfrm>
          <a:prstGeom prst="rect">
            <a:avLst/>
          </a:prstGeom>
        </p:spPr>
      </p:pic>
      <p:cxnSp>
        <p:nvCxnSpPr>
          <p:cNvPr id="54" name="מחבר חץ ישר 53"/>
          <p:cNvCxnSpPr/>
          <p:nvPr/>
        </p:nvCxnSpPr>
        <p:spPr>
          <a:xfrm>
            <a:off x="5172075" y="3448050"/>
            <a:ext cx="5245396" cy="8175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42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737360" y="498622"/>
            <a:ext cx="988043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מטריצות, כפל שורה (הגדרה שקולה):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2" y="1841723"/>
            <a:ext cx="3683889" cy="417423"/>
          </a:xfrm>
          <a:prstGeom prst="rect">
            <a:avLst/>
          </a:prstGeom>
        </p:spPr>
      </p:pic>
      <p:grpSp>
        <p:nvGrpSpPr>
          <p:cNvPr id="10" name="קבוצה 9"/>
          <p:cNvGrpSpPr/>
          <p:nvPr/>
        </p:nvGrpSpPr>
        <p:grpSpPr>
          <a:xfrm>
            <a:off x="109652" y="3266375"/>
            <a:ext cx="11692354" cy="2976962"/>
            <a:chOff x="109652" y="3266375"/>
            <a:chExt cx="11692354" cy="2976962"/>
          </a:xfrm>
        </p:grpSpPr>
        <p:pic>
          <p:nvPicPr>
            <p:cNvPr id="3" name="תמונה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534" y="3495202"/>
              <a:ext cx="4629378" cy="1503731"/>
            </a:xfrm>
            <a:prstGeom prst="rect">
              <a:avLst/>
            </a:prstGeom>
          </p:spPr>
        </p:pic>
        <p:pic>
          <p:nvPicPr>
            <p:cNvPr id="9" name="תמונה 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1069" y="3266375"/>
              <a:ext cx="2818866" cy="2253082"/>
            </a:xfrm>
            <a:prstGeom prst="rect">
              <a:avLst/>
            </a:prstGeom>
          </p:spPr>
        </p:pic>
        <p:pic>
          <p:nvPicPr>
            <p:cNvPr id="31" name="תמונה 3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52" y="4076443"/>
              <a:ext cx="113157" cy="279121"/>
            </a:xfrm>
            <a:prstGeom prst="rect">
              <a:avLst/>
            </a:prstGeom>
          </p:spPr>
        </p:pic>
        <p:pic>
          <p:nvPicPr>
            <p:cNvPr id="36" name="תמונה 35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2508" y="5855360"/>
              <a:ext cx="289179" cy="299238"/>
            </a:xfrm>
            <a:prstGeom prst="rect">
              <a:avLst/>
            </a:prstGeom>
          </p:spPr>
        </p:pic>
        <p:pic>
          <p:nvPicPr>
            <p:cNvPr id="37" name="תמונה 3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7236" y="5959187"/>
              <a:ext cx="301752" cy="284150"/>
            </a:xfrm>
            <a:prstGeom prst="rect">
              <a:avLst/>
            </a:prstGeom>
          </p:spPr>
        </p:pic>
        <p:pic>
          <p:nvPicPr>
            <p:cNvPr id="38" name="תמונה 3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0490" y="5732925"/>
              <a:ext cx="616077" cy="299238"/>
            </a:xfrm>
            <a:prstGeom prst="rect">
              <a:avLst/>
            </a:prstGeom>
          </p:spPr>
        </p:pic>
        <p:pic>
          <p:nvPicPr>
            <p:cNvPr id="39" name="תמונה 3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8280" y="4224445"/>
              <a:ext cx="279121" cy="98069"/>
            </a:xfrm>
            <a:prstGeom prst="rect">
              <a:avLst/>
            </a:prstGeom>
          </p:spPr>
        </p:pic>
        <p:pic>
          <p:nvPicPr>
            <p:cNvPr id="8" name="תמונה 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0103" y="3495202"/>
              <a:ext cx="3341903" cy="15037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738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737360" y="498622"/>
            <a:ext cx="988043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מטריצות, כפל שורה (הגדרה שקולה):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00" y="2492840"/>
            <a:ext cx="8269486" cy="467657"/>
          </a:xfrm>
          <a:prstGeom prst="rect">
            <a:avLst/>
          </a:prstGeom>
        </p:spPr>
      </p:pic>
      <p:grpSp>
        <p:nvGrpSpPr>
          <p:cNvPr id="12" name="קבוצה 11"/>
          <p:cNvGrpSpPr/>
          <p:nvPr/>
        </p:nvGrpSpPr>
        <p:grpSpPr>
          <a:xfrm>
            <a:off x="1066797" y="3080847"/>
            <a:ext cx="5162553" cy="1023651"/>
            <a:chOff x="1066797" y="3080847"/>
            <a:chExt cx="5162553" cy="1023651"/>
          </a:xfrm>
        </p:grpSpPr>
        <p:cxnSp>
          <p:nvCxnSpPr>
            <p:cNvPr id="11" name="מחבר ישר 10"/>
            <p:cNvCxnSpPr/>
            <p:nvPr/>
          </p:nvCxnSpPr>
          <p:spPr>
            <a:xfrm flipV="1">
              <a:off x="1066797" y="3086322"/>
              <a:ext cx="962236" cy="10181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מחבר ישר 36"/>
            <p:cNvCxnSpPr/>
            <p:nvPr/>
          </p:nvCxnSpPr>
          <p:spPr>
            <a:xfrm>
              <a:off x="2018221" y="3080847"/>
              <a:ext cx="4043553" cy="707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מחבר חץ ישר 14"/>
            <p:cNvCxnSpPr/>
            <p:nvPr/>
          </p:nvCxnSpPr>
          <p:spPr>
            <a:xfrm>
              <a:off x="6067180" y="3167594"/>
              <a:ext cx="162170" cy="18791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קבוצה 45"/>
          <p:cNvGrpSpPr/>
          <p:nvPr/>
        </p:nvGrpSpPr>
        <p:grpSpPr>
          <a:xfrm flipH="1">
            <a:off x="2117414" y="3397781"/>
            <a:ext cx="4030851" cy="749557"/>
            <a:chOff x="3257550" y="3319373"/>
            <a:chExt cx="3509729" cy="749557"/>
          </a:xfrm>
        </p:grpSpPr>
        <p:cxnSp>
          <p:nvCxnSpPr>
            <p:cNvPr id="40" name="מחבר ישר 39"/>
            <p:cNvCxnSpPr/>
            <p:nvPr/>
          </p:nvCxnSpPr>
          <p:spPr>
            <a:xfrm flipH="1" flipV="1">
              <a:off x="6120417" y="3323382"/>
              <a:ext cx="646862" cy="7455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ישר 40"/>
            <p:cNvCxnSpPr/>
            <p:nvPr/>
          </p:nvCxnSpPr>
          <p:spPr>
            <a:xfrm flipH="1">
              <a:off x="3409415" y="3319373"/>
              <a:ext cx="2718270" cy="517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מחבר חץ ישר 41"/>
            <p:cNvCxnSpPr/>
            <p:nvPr/>
          </p:nvCxnSpPr>
          <p:spPr>
            <a:xfrm flipH="1">
              <a:off x="3257550" y="3382893"/>
              <a:ext cx="148232" cy="34909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תמונה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903" y="1784970"/>
            <a:ext cx="3683889" cy="417423"/>
          </a:xfrm>
          <a:prstGeom prst="rect">
            <a:avLst/>
          </a:prstGeom>
        </p:spPr>
      </p:pic>
      <p:grpSp>
        <p:nvGrpSpPr>
          <p:cNvPr id="28" name="קבוצה 27"/>
          <p:cNvGrpSpPr/>
          <p:nvPr/>
        </p:nvGrpSpPr>
        <p:grpSpPr>
          <a:xfrm>
            <a:off x="0" y="3242504"/>
            <a:ext cx="11692354" cy="2976962"/>
            <a:chOff x="109652" y="3266375"/>
            <a:chExt cx="11692354" cy="2976962"/>
          </a:xfrm>
        </p:grpSpPr>
        <p:pic>
          <p:nvPicPr>
            <p:cNvPr id="29" name="תמונה 2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534" y="3495202"/>
              <a:ext cx="4629378" cy="1503731"/>
            </a:xfrm>
            <a:prstGeom prst="rect">
              <a:avLst/>
            </a:prstGeom>
          </p:spPr>
        </p:pic>
        <p:pic>
          <p:nvPicPr>
            <p:cNvPr id="30" name="תמונה 2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1069" y="3266375"/>
              <a:ext cx="2818866" cy="2253082"/>
            </a:xfrm>
            <a:prstGeom prst="rect">
              <a:avLst/>
            </a:prstGeom>
          </p:spPr>
        </p:pic>
        <p:pic>
          <p:nvPicPr>
            <p:cNvPr id="31" name="תמונה 3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52" y="4076443"/>
              <a:ext cx="113157" cy="279121"/>
            </a:xfrm>
            <a:prstGeom prst="rect">
              <a:avLst/>
            </a:prstGeom>
          </p:spPr>
        </p:pic>
        <p:pic>
          <p:nvPicPr>
            <p:cNvPr id="33" name="תמונה 3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2508" y="5855360"/>
              <a:ext cx="289179" cy="299238"/>
            </a:xfrm>
            <a:prstGeom prst="rect">
              <a:avLst/>
            </a:prstGeom>
          </p:spPr>
        </p:pic>
        <p:pic>
          <p:nvPicPr>
            <p:cNvPr id="34" name="תמונה 33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7236" y="5959187"/>
              <a:ext cx="301752" cy="284150"/>
            </a:xfrm>
            <a:prstGeom prst="rect">
              <a:avLst/>
            </a:prstGeom>
          </p:spPr>
        </p:pic>
        <p:pic>
          <p:nvPicPr>
            <p:cNvPr id="35" name="תמונה 34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0490" y="5732925"/>
              <a:ext cx="616077" cy="299238"/>
            </a:xfrm>
            <a:prstGeom prst="rect">
              <a:avLst/>
            </a:prstGeom>
          </p:spPr>
        </p:pic>
        <p:pic>
          <p:nvPicPr>
            <p:cNvPr id="39" name="תמונה 3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8280" y="4224445"/>
              <a:ext cx="279121" cy="98069"/>
            </a:xfrm>
            <a:prstGeom prst="rect">
              <a:avLst/>
            </a:prstGeom>
          </p:spPr>
        </p:pic>
        <p:pic>
          <p:nvPicPr>
            <p:cNvPr id="43" name="תמונה 42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0103" y="3495202"/>
              <a:ext cx="3341903" cy="1503731"/>
            </a:xfrm>
            <a:prstGeom prst="rect">
              <a:avLst/>
            </a:prstGeom>
          </p:spPr>
        </p:pic>
      </p:grpSp>
      <p:grpSp>
        <p:nvGrpSpPr>
          <p:cNvPr id="20" name="קבוצה 19"/>
          <p:cNvGrpSpPr/>
          <p:nvPr/>
        </p:nvGrpSpPr>
        <p:grpSpPr>
          <a:xfrm>
            <a:off x="4024514" y="4000666"/>
            <a:ext cx="2123751" cy="1065328"/>
            <a:chOff x="4024514" y="4000666"/>
            <a:chExt cx="2123751" cy="1065328"/>
          </a:xfrm>
        </p:grpSpPr>
        <p:cxnSp>
          <p:nvCxnSpPr>
            <p:cNvPr id="58" name="מחבר ישר 57"/>
            <p:cNvCxnSpPr/>
            <p:nvPr/>
          </p:nvCxnSpPr>
          <p:spPr>
            <a:xfrm flipV="1">
              <a:off x="4024514" y="4001382"/>
              <a:ext cx="209746" cy="1331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מחבר ישר 58"/>
            <p:cNvCxnSpPr/>
            <p:nvPr/>
          </p:nvCxnSpPr>
          <p:spPr>
            <a:xfrm>
              <a:off x="4231903" y="4000666"/>
              <a:ext cx="881403" cy="92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מחבר חץ ישר 59"/>
            <p:cNvCxnSpPr/>
            <p:nvPr/>
          </p:nvCxnSpPr>
          <p:spPr>
            <a:xfrm>
              <a:off x="5114485" y="4012014"/>
              <a:ext cx="1033780" cy="10539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66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36" y="2324873"/>
            <a:ext cx="247142" cy="400263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4" y="2868003"/>
            <a:ext cx="5190134" cy="45011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40" y="4692109"/>
            <a:ext cx="4252188" cy="1003325"/>
          </a:xfrm>
          <a:prstGeom prst="rect">
            <a:avLst/>
          </a:prstGeom>
        </p:spPr>
      </p:pic>
      <p:sp>
        <p:nvSpPr>
          <p:cNvPr id="13" name="אליפסה 12"/>
          <p:cNvSpPr/>
          <p:nvPr/>
        </p:nvSpPr>
        <p:spPr>
          <a:xfrm>
            <a:off x="2707031" y="368688"/>
            <a:ext cx="2036419" cy="65315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ליפסה 13"/>
          <p:cNvSpPr/>
          <p:nvPr/>
        </p:nvSpPr>
        <p:spPr>
          <a:xfrm>
            <a:off x="7717332" y="473649"/>
            <a:ext cx="1655268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4" name="קבוצה 23"/>
          <p:cNvGrpSpPr/>
          <p:nvPr/>
        </p:nvGrpSpPr>
        <p:grpSpPr>
          <a:xfrm>
            <a:off x="704850" y="4692109"/>
            <a:ext cx="1741954" cy="253768"/>
            <a:chOff x="1066797" y="3080847"/>
            <a:chExt cx="5162553" cy="1023651"/>
          </a:xfrm>
        </p:grpSpPr>
        <p:cxnSp>
          <p:nvCxnSpPr>
            <p:cNvPr id="25" name="מחבר ישר 24"/>
            <p:cNvCxnSpPr/>
            <p:nvPr/>
          </p:nvCxnSpPr>
          <p:spPr>
            <a:xfrm flipV="1">
              <a:off x="1066797" y="3086322"/>
              <a:ext cx="962236" cy="10181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מחבר ישר 26"/>
            <p:cNvCxnSpPr/>
            <p:nvPr/>
          </p:nvCxnSpPr>
          <p:spPr>
            <a:xfrm>
              <a:off x="2018221" y="3080847"/>
              <a:ext cx="4043553" cy="707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מחבר חץ ישר 27"/>
            <p:cNvCxnSpPr/>
            <p:nvPr/>
          </p:nvCxnSpPr>
          <p:spPr>
            <a:xfrm>
              <a:off x="6067180" y="3167594"/>
              <a:ext cx="162170" cy="18791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קבוצה 28"/>
          <p:cNvGrpSpPr/>
          <p:nvPr/>
        </p:nvGrpSpPr>
        <p:grpSpPr>
          <a:xfrm flipH="1" flipV="1">
            <a:off x="1284794" y="5421468"/>
            <a:ext cx="1162009" cy="112557"/>
            <a:chOff x="3257550" y="3319373"/>
            <a:chExt cx="3509729" cy="749557"/>
          </a:xfrm>
        </p:grpSpPr>
        <p:cxnSp>
          <p:nvCxnSpPr>
            <p:cNvPr id="30" name="מחבר ישר 29"/>
            <p:cNvCxnSpPr/>
            <p:nvPr/>
          </p:nvCxnSpPr>
          <p:spPr>
            <a:xfrm flipH="1" flipV="1">
              <a:off x="6120417" y="3323382"/>
              <a:ext cx="646862" cy="7455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מחבר ישר 31"/>
            <p:cNvCxnSpPr/>
            <p:nvPr/>
          </p:nvCxnSpPr>
          <p:spPr>
            <a:xfrm flipH="1">
              <a:off x="3409415" y="3319373"/>
              <a:ext cx="2718270" cy="517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מחבר חץ ישר 32"/>
            <p:cNvCxnSpPr/>
            <p:nvPr/>
          </p:nvCxnSpPr>
          <p:spPr>
            <a:xfrm flipH="1">
              <a:off x="3257550" y="3382893"/>
              <a:ext cx="148232" cy="34909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302" y="4899519"/>
            <a:ext cx="2574950" cy="50292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181" y="4918548"/>
            <a:ext cx="2310917" cy="50292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027" y="4945877"/>
            <a:ext cx="1717472" cy="502920"/>
          </a:xfrm>
          <a:prstGeom prst="rect">
            <a:avLst/>
          </a:prstGeom>
        </p:spPr>
      </p:pic>
      <p:cxnSp>
        <p:nvCxnSpPr>
          <p:cNvPr id="15" name="מחבר חץ ישר 14"/>
          <p:cNvCxnSpPr/>
          <p:nvPr/>
        </p:nvCxnSpPr>
        <p:spPr>
          <a:xfrm>
            <a:off x="5036302" y="3514725"/>
            <a:ext cx="5381169" cy="13049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11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2025" y="469900"/>
            <a:ext cx="10515600" cy="1325563"/>
          </a:xfrm>
        </p:spPr>
        <p:txBody>
          <a:bodyPr/>
          <a:lstStyle/>
          <a:p>
            <a:r>
              <a:rPr lang="he-IL" dirty="0" smtClean="0"/>
              <a:t>תכונות, בהנחה שהפעולות מוגדרות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282" y="1795463"/>
            <a:ext cx="5718201" cy="45916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62025" y="2371725"/>
            <a:ext cx="19812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u="sng" dirty="0" smtClean="0"/>
              <a:t>יתכן</a:t>
            </a:r>
            <a:endParaRPr lang="he-IL" sz="6000" u="sng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5" y="3752162"/>
            <a:ext cx="2735927" cy="581713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75" y="689226"/>
            <a:ext cx="1682499" cy="168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4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57400" y="-348588"/>
            <a:ext cx="10515600" cy="1325563"/>
          </a:xfrm>
        </p:spPr>
        <p:txBody>
          <a:bodyPr/>
          <a:lstStyle/>
          <a:p>
            <a:pPr algn="ctr"/>
            <a:r>
              <a:rPr lang="he-IL" dirty="0"/>
              <a:t>מטריצות ריבועיות </a:t>
            </a:r>
            <a:r>
              <a:rPr lang="he-IL" dirty="0" smtClean="0"/>
              <a:t> - </a:t>
            </a:r>
            <a:endParaRPr lang="he-IL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94" y="85464"/>
            <a:ext cx="1596570" cy="533661"/>
          </a:xfrm>
          <a:prstGeom prst="rect">
            <a:avLst/>
          </a:prstGeom>
        </p:spPr>
      </p:pic>
      <p:sp>
        <p:nvSpPr>
          <p:cNvPr id="9" name="מלבן 8"/>
          <p:cNvSpPr/>
          <p:nvPr/>
        </p:nvSpPr>
        <p:spPr>
          <a:xfrm>
            <a:off x="3648076" y="38100"/>
            <a:ext cx="380404" cy="4286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4465412" y="47625"/>
            <a:ext cx="380404" cy="4286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686" y="881725"/>
            <a:ext cx="3721608" cy="17526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77300" y="1496453"/>
            <a:ext cx="26384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מטריצת היחידה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295526" y="3153803"/>
            <a:ext cx="94297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תכונה: לכל מטריצה                      מתקיים  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112" y="3254478"/>
            <a:ext cx="1727530" cy="321869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581" y="3237659"/>
            <a:ext cx="2461793" cy="29923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95526" y="3777698"/>
            <a:ext cx="94297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solidFill>
                  <a:srgbClr val="FFC000"/>
                </a:solidFill>
              </a:rPr>
              <a:t>הוכחה:</a:t>
            </a:r>
            <a:endParaRPr lang="he-IL" sz="2800" dirty="0">
              <a:solidFill>
                <a:srgbClr val="FFC000"/>
              </a:solidFill>
            </a:endParaRPr>
          </a:p>
        </p:txBody>
      </p:sp>
      <p:sp>
        <p:nvSpPr>
          <p:cNvPr id="21" name="כוכב עם 5 פינות 20"/>
          <p:cNvSpPr/>
          <p:nvPr/>
        </p:nvSpPr>
        <p:spPr>
          <a:xfrm>
            <a:off x="4552584" y="3053128"/>
            <a:ext cx="278038" cy="25410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7" name="תמונה 3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02" y="4473468"/>
            <a:ext cx="3912717" cy="437540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588" y="3730686"/>
            <a:ext cx="1606830" cy="2004136"/>
          </a:xfrm>
          <a:prstGeom prst="rect">
            <a:avLst/>
          </a:prstGeom>
        </p:spPr>
      </p:pic>
      <p:cxnSp>
        <p:nvCxnSpPr>
          <p:cNvPr id="32" name="מחבר מרפקי 31"/>
          <p:cNvCxnSpPr/>
          <p:nvPr/>
        </p:nvCxnSpPr>
        <p:spPr>
          <a:xfrm flipV="1">
            <a:off x="4234631" y="5019676"/>
            <a:ext cx="1404169" cy="49186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תמונה 3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336" y="5375234"/>
            <a:ext cx="173507" cy="359588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47" y="968034"/>
            <a:ext cx="2366238" cy="15037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603472" y="1491645"/>
            <a:ext cx="13218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428702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2" grpId="0"/>
      <p:bldP spid="13" grpId="0"/>
      <p:bldP spid="18" grpId="0"/>
      <p:bldP spid="21" grpId="0" animBg="1"/>
      <p:bldP spid="40" grpId="0"/>
      <p:bldP spid="40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57400" y="-348588"/>
            <a:ext cx="10515600" cy="1325563"/>
          </a:xfrm>
        </p:spPr>
        <p:txBody>
          <a:bodyPr/>
          <a:lstStyle/>
          <a:p>
            <a:pPr algn="ctr"/>
            <a:r>
              <a:rPr lang="he-IL" dirty="0"/>
              <a:t>מטריצות ריבועיות </a:t>
            </a:r>
            <a:r>
              <a:rPr lang="he-IL" dirty="0" smtClean="0"/>
              <a:t> - </a:t>
            </a:r>
            <a:endParaRPr lang="he-IL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94" y="85464"/>
            <a:ext cx="1596570" cy="533661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810" y="881725"/>
            <a:ext cx="3721608" cy="17526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91400" y="1496453"/>
            <a:ext cx="26384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מטריצת היחידה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295526" y="3153803"/>
            <a:ext cx="94297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תכונה: לכל מטריצה                      מתקיים  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112" y="3254478"/>
            <a:ext cx="1727530" cy="321869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581" y="3237659"/>
            <a:ext cx="2461793" cy="29923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95526" y="3777698"/>
            <a:ext cx="94297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solidFill>
                  <a:srgbClr val="FFC000"/>
                </a:solidFill>
              </a:rPr>
              <a:t>הוכחה:</a:t>
            </a:r>
            <a:endParaRPr lang="he-IL" sz="2800" dirty="0">
              <a:solidFill>
                <a:srgbClr val="FFC000"/>
              </a:solidFill>
            </a:endParaRPr>
          </a:p>
        </p:txBody>
      </p:sp>
      <p:sp>
        <p:nvSpPr>
          <p:cNvPr id="21" name="כוכב עם 5 פינות 20"/>
          <p:cNvSpPr/>
          <p:nvPr/>
        </p:nvSpPr>
        <p:spPr>
          <a:xfrm>
            <a:off x="4552584" y="3053128"/>
            <a:ext cx="278038" cy="25410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6" name="תמונה 6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02" y="4473468"/>
            <a:ext cx="3912717" cy="43754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001" y="4195938"/>
            <a:ext cx="3370007" cy="1503731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393" y="3886500"/>
            <a:ext cx="859913" cy="2321570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034" y="6357627"/>
            <a:ext cx="289179" cy="299238"/>
          </a:xfrm>
          <a:prstGeom prst="rect">
            <a:avLst/>
          </a:prstGeom>
        </p:spPr>
      </p:pic>
      <p:pic>
        <p:nvPicPr>
          <p:cNvPr id="68" name="תמונה 6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862" y="6375230"/>
            <a:ext cx="953034" cy="437540"/>
          </a:xfrm>
          <a:prstGeom prst="rect">
            <a:avLst/>
          </a:prstGeom>
        </p:spPr>
      </p:pic>
      <p:grpSp>
        <p:nvGrpSpPr>
          <p:cNvPr id="63" name="קבוצה 62"/>
          <p:cNvGrpSpPr/>
          <p:nvPr/>
        </p:nvGrpSpPr>
        <p:grpSpPr>
          <a:xfrm>
            <a:off x="5372100" y="3645698"/>
            <a:ext cx="3630832" cy="519793"/>
            <a:chOff x="5372100" y="3645698"/>
            <a:chExt cx="3630832" cy="519793"/>
          </a:xfrm>
        </p:grpSpPr>
        <p:cxnSp>
          <p:nvCxnSpPr>
            <p:cNvPr id="28" name="מחבר ישר 27"/>
            <p:cNvCxnSpPr/>
            <p:nvPr/>
          </p:nvCxnSpPr>
          <p:spPr>
            <a:xfrm flipH="1" flipV="1">
              <a:off x="8155208" y="3647626"/>
              <a:ext cx="847724" cy="358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מחבר ישר 28"/>
            <p:cNvCxnSpPr/>
            <p:nvPr/>
          </p:nvCxnSpPr>
          <p:spPr>
            <a:xfrm flipH="1">
              <a:off x="5543550" y="3645698"/>
              <a:ext cx="2621182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מחבר חץ ישר 30"/>
            <p:cNvCxnSpPr/>
            <p:nvPr/>
          </p:nvCxnSpPr>
          <p:spPr>
            <a:xfrm flipH="1">
              <a:off x="5372100" y="3664789"/>
              <a:ext cx="190500" cy="50070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קבוצה 49"/>
          <p:cNvGrpSpPr/>
          <p:nvPr/>
        </p:nvGrpSpPr>
        <p:grpSpPr>
          <a:xfrm>
            <a:off x="6520097" y="3832818"/>
            <a:ext cx="2586854" cy="978335"/>
            <a:chOff x="6520097" y="3832818"/>
            <a:chExt cx="2586854" cy="978335"/>
          </a:xfrm>
        </p:grpSpPr>
        <p:cxnSp>
          <p:nvCxnSpPr>
            <p:cNvPr id="34" name="מחבר ישר 33"/>
            <p:cNvCxnSpPr/>
            <p:nvPr/>
          </p:nvCxnSpPr>
          <p:spPr>
            <a:xfrm flipH="1" flipV="1">
              <a:off x="8542310" y="3851589"/>
              <a:ext cx="564641" cy="9595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מחבר ישר 34"/>
            <p:cNvCxnSpPr/>
            <p:nvPr/>
          </p:nvCxnSpPr>
          <p:spPr>
            <a:xfrm flipH="1" flipV="1">
              <a:off x="6671962" y="3832818"/>
              <a:ext cx="1870348" cy="55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מחבר חץ ישר 36"/>
            <p:cNvCxnSpPr/>
            <p:nvPr/>
          </p:nvCxnSpPr>
          <p:spPr>
            <a:xfrm flipH="1">
              <a:off x="6520097" y="3844550"/>
              <a:ext cx="148232" cy="34909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קבוצה 37"/>
          <p:cNvGrpSpPr/>
          <p:nvPr/>
        </p:nvGrpSpPr>
        <p:grpSpPr>
          <a:xfrm>
            <a:off x="7775366" y="4035897"/>
            <a:ext cx="1363217" cy="1846432"/>
            <a:chOff x="5130159" y="3603864"/>
            <a:chExt cx="1637120" cy="1930539"/>
          </a:xfrm>
        </p:grpSpPr>
        <p:cxnSp>
          <p:nvCxnSpPr>
            <p:cNvPr id="39" name="מחבר ישר 38"/>
            <p:cNvCxnSpPr/>
            <p:nvPr/>
          </p:nvCxnSpPr>
          <p:spPr>
            <a:xfrm flipH="1" flipV="1">
              <a:off x="6120417" y="3607873"/>
              <a:ext cx="646862" cy="19265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מחבר ישר 39"/>
            <p:cNvCxnSpPr/>
            <p:nvPr/>
          </p:nvCxnSpPr>
          <p:spPr>
            <a:xfrm flipH="1">
              <a:off x="5318943" y="3603864"/>
              <a:ext cx="808742" cy="43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חץ ישר 40"/>
            <p:cNvCxnSpPr/>
            <p:nvPr/>
          </p:nvCxnSpPr>
          <p:spPr>
            <a:xfrm flipH="1">
              <a:off x="5130159" y="3620251"/>
              <a:ext cx="188784" cy="2060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תמונה 6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916" y="3776169"/>
            <a:ext cx="173507" cy="359588"/>
          </a:xfrm>
          <a:prstGeom prst="rect">
            <a:avLst/>
          </a:prstGeom>
        </p:spPr>
      </p:pic>
      <p:pic>
        <p:nvPicPr>
          <p:cNvPr id="67" name="תמונה 6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743" y="4757618"/>
            <a:ext cx="2424074" cy="43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0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57400" y="-348588"/>
            <a:ext cx="10515600" cy="1325563"/>
          </a:xfrm>
        </p:spPr>
        <p:txBody>
          <a:bodyPr/>
          <a:lstStyle/>
          <a:p>
            <a:pPr algn="ctr"/>
            <a:r>
              <a:rPr lang="he-IL" dirty="0"/>
              <a:t>מטריצות ריבועיות </a:t>
            </a:r>
            <a:r>
              <a:rPr lang="he-IL" dirty="0" smtClean="0"/>
              <a:t> - </a:t>
            </a:r>
            <a:endParaRPr lang="he-IL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94" y="85464"/>
            <a:ext cx="1596570" cy="53366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810" y="881725"/>
            <a:ext cx="3744239" cy="17526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91400" y="1496453"/>
            <a:ext cx="26384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מטריצת האפס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295526" y="3153803"/>
            <a:ext cx="94297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תכונה: לכל מטריצה                      מתקיים  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112" y="3254478"/>
            <a:ext cx="1727530" cy="321869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01" y="3254478"/>
            <a:ext cx="3465118" cy="3344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95526" y="4035566"/>
            <a:ext cx="46291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 ובנוסף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01" y="4129955"/>
            <a:ext cx="2939567" cy="30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9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שולש שווה שוקיים 3"/>
          <p:cNvSpPr/>
          <p:nvPr/>
        </p:nvSpPr>
        <p:spPr>
          <a:xfrm rot="16200000">
            <a:off x="5215956" y="1811419"/>
            <a:ext cx="1752675" cy="2121134"/>
          </a:xfrm>
          <a:prstGeom prst="triangle">
            <a:avLst>
              <a:gd name="adj" fmla="val 9952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33575" y="270537"/>
            <a:ext cx="10515600" cy="1325563"/>
          </a:xfrm>
        </p:spPr>
        <p:txBody>
          <a:bodyPr/>
          <a:lstStyle/>
          <a:p>
            <a:pPr algn="ctr"/>
            <a:r>
              <a:rPr lang="he-IL" dirty="0"/>
              <a:t>מטריצות ריבועיות </a:t>
            </a:r>
            <a:r>
              <a:rPr lang="he-IL" dirty="0" smtClean="0"/>
              <a:t> - </a:t>
            </a:r>
            <a:endParaRPr lang="he-IL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94" y="647439"/>
            <a:ext cx="1596570" cy="53366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39" y="1891375"/>
            <a:ext cx="3623539" cy="17526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05875" y="1462903"/>
            <a:ext cx="29051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מטריצות </a:t>
            </a:r>
            <a:r>
              <a:rPr lang="he-IL" sz="2800" dirty="0" err="1" smtClean="0"/>
              <a:t>משולשיות</a:t>
            </a:r>
            <a:endParaRPr lang="he-IL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7600950" y="2370844"/>
            <a:ext cx="29051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משולשית</a:t>
            </a:r>
            <a:r>
              <a:rPr lang="he-IL" sz="2800" dirty="0" smtClean="0"/>
              <a:t> עליונה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943100" y="1986123"/>
            <a:ext cx="8763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לכל</a:t>
            </a:r>
            <a:endParaRPr lang="he-IL" sz="2800" dirty="0"/>
          </a:p>
        </p:txBody>
      </p:sp>
      <p:pic>
        <p:nvPicPr>
          <p:cNvPr id="49" name="תמונה 4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4" y="2067939"/>
            <a:ext cx="882625" cy="359588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03" y="2782199"/>
            <a:ext cx="1350340" cy="399821"/>
          </a:xfrm>
          <a:prstGeom prst="rect">
            <a:avLst/>
          </a:prstGeom>
        </p:spPr>
      </p:pic>
      <p:sp>
        <p:nvSpPr>
          <p:cNvPr id="43" name="משולש שווה שוקיים 42"/>
          <p:cNvSpPr/>
          <p:nvPr/>
        </p:nvSpPr>
        <p:spPr>
          <a:xfrm rot="5400000">
            <a:off x="5425506" y="4089879"/>
            <a:ext cx="1752675" cy="2121134"/>
          </a:xfrm>
          <a:prstGeom prst="triangle">
            <a:avLst>
              <a:gd name="adj" fmla="val 9952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39" y="4341285"/>
            <a:ext cx="3623539" cy="1752676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7600950" y="4820754"/>
            <a:ext cx="29051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משולשית</a:t>
            </a:r>
            <a:r>
              <a:rPr lang="he-IL" sz="2800" dirty="0" smtClean="0"/>
              <a:t> תחתונה</a:t>
            </a:r>
            <a:endParaRPr lang="he-IL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1943100" y="4436033"/>
            <a:ext cx="8763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לכל</a:t>
            </a:r>
            <a:endParaRPr lang="he-IL" sz="2800" dirty="0"/>
          </a:p>
        </p:txBody>
      </p:sp>
      <p:pic>
        <p:nvPicPr>
          <p:cNvPr id="47" name="תמונה 4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4" y="4517849"/>
            <a:ext cx="857479" cy="359588"/>
          </a:xfrm>
          <a:prstGeom prst="rect">
            <a:avLst/>
          </a:prstGeom>
        </p:spPr>
      </p:pic>
      <p:pic>
        <p:nvPicPr>
          <p:cNvPr id="48" name="תמונה 4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03" y="5232109"/>
            <a:ext cx="1350340" cy="39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4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0" grpId="0"/>
      <p:bldP spid="5" grpId="0"/>
      <p:bldP spid="43" grpId="0" animBg="1"/>
      <p:bldP spid="43" grpId="1" animBg="1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28" y="1525016"/>
            <a:ext cx="3797046" cy="100332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584" y="1525016"/>
            <a:ext cx="3797046" cy="100332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28" y="3719575"/>
            <a:ext cx="3942892" cy="150373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38" y="3719574"/>
            <a:ext cx="3902658" cy="150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1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33575" y="270537"/>
            <a:ext cx="10515600" cy="1325563"/>
          </a:xfrm>
        </p:spPr>
        <p:txBody>
          <a:bodyPr/>
          <a:lstStyle/>
          <a:p>
            <a:pPr algn="ctr"/>
            <a:r>
              <a:rPr lang="he-IL" dirty="0"/>
              <a:t>מטריצות ריבועיות </a:t>
            </a:r>
            <a:r>
              <a:rPr lang="he-IL" dirty="0" smtClean="0"/>
              <a:t> - </a:t>
            </a:r>
            <a:endParaRPr lang="he-IL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94" y="647439"/>
            <a:ext cx="1596570" cy="5336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05875" y="1462903"/>
            <a:ext cx="29051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מטריצות </a:t>
            </a:r>
            <a:r>
              <a:rPr lang="he-IL" sz="2800" dirty="0" err="1" smtClean="0"/>
              <a:t>משולשיות</a:t>
            </a:r>
            <a:endParaRPr lang="he-IL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7600950" y="2370844"/>
            <a:ext cx="29051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משולשית</a:t>
            </a:r>
            <a:r>
              <a:rPr lang="he-IL" sz="2800" dirty="0" smtClean="0"/>
              <a:t> עליונה</a:t>
            </a:r>
            <a:endParaRPr lang="he-IL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7600950" y="4820754"/>
            <a:ext cx="29051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משולשית</a:t>
            </a:r>
            <a:r>
              <a:rPr lang="he-IL" sz="2800" dirty="0" smtClean="0"/>
              <a:t> תחתונה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947" y="1844989"/>
            <a:ext cx="2366238" cy="150373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489672" y="2377470"/>
            <a:ext cx="13218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56" y="1853859"/>
            <a:ext cx="2366238" cy="150373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361" y="4288273"/>
            <a:ext cx="2366238" cy="150373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279086" y="4820754"/>
            <a:ext cx="13218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70" y="4297143"/>
            <a:ext cx="2366238" cy="150373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489672" y="2382919"/>
            <a:ext cx="13218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55129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57400" y="-348588"/>
            <a:ext cx="10515600" cy="1325563"/>
          </a:xfrm>
        </p:spPr>
        <p:txBody>
          <a:bodyPr/>
          <a:lstStyle/>
          <a:p>
            <a:pPr algn="ctr"/>
            <a:r>
              <a:rPr lang="he-IL" dirty="0"/>
              <a:t>מטריצות ריבועיות </a:t>
            </a:r>
            <a:r>
              <a:rPr lang="he-IL" dirty="0" smtClean="0"/>
              <a:t> - </a:t>
            </a:r>
            <a:endParaRPr lang="he-IL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94" y="85464"/>
            <a:ext cx="1596570" cy="533661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960" y="901742"/>
            <a:ext cx="3623538" cy="17526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40642" y="1516470"/>
            <a:ext cx="26384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מטריצה אלכסונית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943100" y="1180686"/>
            <a:ext cx="8763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לכל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4" y="1262502"/>
            <a:ext cx="882625" cy="389763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03" y="1976762"/>
            <a:ext cx="1350340" cy="399821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276" y="2958692"/>
            <a:ext cx="2366238" cy="1503730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22" y="2937035"/>
            <a:ext cx="2411501" cy="150373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909147" y="3469516"/>
            <a:ext cx="13218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</a:t>
            </a:r>
            <a:endParaRPr lang="he-IL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796335" y="5178093"/>
            <a:ext cx="7363861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אבחנה: </a:t>
            </a:r>
          </a:p>
          <a:p>
            <a:pPr algn="ctr"/>
            <a:r>
              <a:rPr lang="he-IL" sz="2800" dirty="0" smtClean="0"/>
              <a:t>מטריצה </a:t>
            </a:r>
            <a:r>
              <a:rPr lang="he-IL" sz="2800" dirty="0" err="1" smtClean="0"/>
              <a:t>משולשית</a:t>
            </a:r>
            <a:r>
              <a:rPr lang="he-IL" sz="2800" dirty="0" smtClean="0"/>
              <a:t> עליונה וגם </a:t>
            </a:r>
            <a:r>
              <a:rPr lang="he-IL" sz="2800" dirty="0" err="1" smtClean="0"/>
              <a:t>משולשית</a:t>
            </a:r>
            <a:r>
              <a:rPr lang="he-IL" sz="2800" dirty="0" smtClean="0"/>
              <a:t> תחתונה </a:t>
            </a:r>
          </a:p>
          <a:p>
            <a:pPr algn="ctr"/>
            <a:r>
              <a:rPr lang="he-IL" sz="2800" dirty="0" smtClean="0"/>
              <a:t>היא מטריצה אלכסונית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31" y="2928356"/>
            <a:ext cx="2366238" cy="150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5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1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57400" y="-348588"/>
            <a:ext cx="10515600" cy="1325563"/>
          </a:xfrm>
        </p:spPr>
        <p:txBody>
          <a:bodyPr/>
          <a:lstStyle/>
          <a:p>
            <a:pPr algn="ctr"/>
            <a:r>
              <a:rPr lang="he-IL" dirty="0"/>
              <a:t>מטריצות ריבועיות </a:t>
            </a:r>
            <a:r>
              <a:rPr lang="he-IL" dirty="0" smtClean="0"/>
              <a:t> - </a:t>
            </a:r>
            <a:endParaRPr lang="he-IL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94" y="85464"/>
            <a:ext cx="1596570" cy="53366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732" y="976975"/>
            <a:ext cx="4898440" cy="17526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40642" y="1516470"/>
            <a:ext cx="26384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מטריצה </a:t>
            </a:r>
            <a:r>
              <a:rPr lang="he-IL" sz="2800" dirty="0" err="1" smtClean="0"/>
              <a:t>סקלארית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276" y="2958692"/>
            <a:ext cx="2366238" cy="150373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22" y="2937035"/>
            <a:ext cx="2499512" cy="150373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909147" y="3469516"/>
            <a:ext cx="13218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</a:t>
            </a:r>
            <a:endParaRPr lang="he-IL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584095" y="5015830"/>
            <a:ext cx="7363861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אבחנה: </a:t>
            </a:r>
          </a:p>
          <a:p>
            <a:pPr algn="ctr"/>
            <a:r>
              <a:rPr lang="he-IL" sz="2800" dirty="0" err="1" smtClean="0"/>
              <a:t>סקלארית</a:t>
            </a:r>
            <a:r>
              <a:rPr lang="he-IL" sz="2800" dirty="0" smtClean="0"/>
              <a:t> היא בפרט אלכסונית. </a:t>
            </a:r>
          </a:p>
          <a:p>
            <a:pPr algn="ctr"/>
            <a:r>
              <a:rPr lang="he-IL" sz="2800" dirty="0" smtClean="0"/>
              <a:t>אלכסונית לא בהכרח </a:t>
            </a:r>
            <a:r>
              <a:rPr lang="he-IL" sz="2800" dirty="0" err="1" smtClean="0"/>
              <a:t>סקלארית</a:t>
            </a:r>
            <a:r>
              <a:rPr lang="he-IL" sz="2800" dirty="0" smtClean="0"/>
              <a:t>.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31" y="2928356"/>
            <a:ext cx="2366238" cy="150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1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800" dirty="0" smtClean="0"/>
              <a:t>הגדרה: מטריצות                               יקראו מתחלפות אם  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007291" y="1690688"/>
            <a:ext cx="93465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מטריצה </a:t>
            </a:r>
            <a:r>
              <a:rPr lang="he-IL" sz="2800" dirty="0" err="1" smtClean="0"/>
              <a:t>סקלארית</a:t>
            </a:r>
            <a:r>
              <a:rPr lang="he-IL" sz="2800" dirty="0" smtClean="0"/>
              <a:t>                    מתחלפת עם כל מטריצה.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858" y="835539"/>
            <a:ext cx="2250567" cy="384734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91" y="878287"/>
            <a:ext cx="1833143" cy="299237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44808"/>
            <a:ext cx="1335252" cy="3042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07290" y="2519363"/>
            <a:ext cx="93465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 תהא        מטריצה. צ"ל  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007290" y="3348038"/>
            <a:ext cx="93465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אכן,  לפי תכונות של מטריצות מתקיים: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826" y="2632295"/>
            <a:ext cx="301752" cy="284150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02" y="2631354"/>
            <a:ext cx="1833143" cy="299237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425" y="4378325"/>
            <a:ext cx="8647709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0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23925" y="0"/>
            <a:ext cx="10515600" cy="1325563"/>
          </a:xfrm>
        </p:spPr>
        <p:txBody>
          <a:bodyPr>
            <a:normAutofit/>
          </a:bodyPr>
          <a:lstStyle/>
          <a:p>
            <a:pPr lvl="0" algn="ctr"/>
            <a:r>
              <a:rPr lang="he-IL" u="sng" dirty="0"/>
              <a:t>סימטריות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כותרת 1 1"/>
          <p:cNvSpPr txBox="1">
            <a:spLocks/>
          </p:cNvSpPr>
          <p:nvPr/>
        </p:nvSpPr>
        <p:spPr>
          <a:xfrm>
            <a:off x="923925" y="10279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הגדרה: עבור מטריצה                         המשוחלפת שלה  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333" y="1529752"/>
            <a:ext cx="1818056" cy="321869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883" y="1517646"/>
            <a:ext cx="1963903" cy="352044"/>
          </a:xfrm>
          <a:prstGeom prst="rect">
            <a:avLst/>
          </a:prstGeom>
        </p:spPr>
      </p:pic>
      <p:sp>
        <p:nvSpPr>
          <p:cNvPr id="21" name="כותרת 1 2"/>
          <p:cNvSpPr txBox="1">
            <a:spLocks/>
          </p:cNvSpPr>
          <p:nvPr/>
        </p:nvSpPr>
        <p:spPr>
          <a:xfrm>
            <a:off x="933133" y="2055810"/>
            <a:ext cx="10515600" cy="72310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ומוגדרת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58" y="2229825"/>
            <a:ext cx="2346122" cy="457657"/>
          </a:xfrm>
          <a:prstGeom prst="rect">
            <a:avLst/>
          </a:prstGeom>
        </p:spPr>
      </p:pic>
      <p:sp>
        <p:nvSpPr>
          <p:cNvPr id="25" name="כותרת 1 2"/>
          <p:cNvSpPr txBox="1">
            <a:spLocks/>
          </p:cNvSpPr>
          <p:nvPr/>
        </p:nvSpPr>
        <p:spPr>
          <a:xfrm>
            <a:off x="923925" y="3509161"/>
            <a:ext cx="10515600" cy="72310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למשל</a:t>
            </a:r>
            <a:endParaRPr lang="he-IL" sz="28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525" y="3083716"/>
            <a:ext cx="6271412" cy="1584198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0" y="5805648"/>
            <a:ext cx="1951330" cy="437540"/>
          </a:xfrm>
          <a:prstGeom prst="rect">
            <a:avLst/>
          </a:prstGeom>
        </p:spPr>
      </p:pic>
      <p:sp>
        <p:nvSpPr>
          <p:cNvPr id="27" name="כותרת 1 2"/>
          <p:cNvSpPr txBox="1">
            <a:spLocks/>
          </p:cNvSpPr>
          <p:nvPr/>
        </p:nvSpPr>
        <p:spPr>
          <a:xfrm>
            <a:off x="923925" y="5572762"/>
            <a:ext cx="10515600" cy="72310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למשל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10742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כותרת 1 1 1"/>
          <p:cNvSpPr txBox="1">
            <a:spLocks/>
          </p:cNvSpPr>
          <p:nvPr/>
        </p:nvSpPr>
        <p:spPr>
          <a:xfrm>
            <a:off x="923925" y="1394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תכונות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024" y="4050211"/>
            <a:ext cx="2341093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337" y="560868"/>
            <a:ext cx="4128974" cy="2107236"/>
          </a:xfrm>
          <a:prstGeom prst="rect">
            <a:avLst/>
          </a:prstGeom>
        </p:spPr>
      </p:pic>
      <p:cxnSp>
        <p:nvCxnSpPr>
          <p:cNvPr id="8" name="מחבר מרפקי 7"/>
          <p:cNvCxnSpPr/>
          <p:nvPr/>
        </p:nvCxnSpPr>
        <p:spPr>
          <a:xfrm rot="5400000">
            <a:off x="3541937" y="1845382"/>
            <a:ext cx="2699900" cy="696923"/>
          </a:xfrm>
          <a:prstGeom prst="bentConnector3">
            <a:avLst>
              <a:gd name="adj1" fmla="val 25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כותרת 1 1 2 1"/>
          <p:cNvSpPr txBox="1">
            <a:spLocks/>
          </p:cNvSpPr>
          <p:nvPr/>
        </p:nvSpPr>
        <p:spPr>
          <a:xfrm>
            <a:off x="3728112" y="3944493"/>
            <a:ext cx="7743824" cy="58449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א.  עבור                                 אכן שני האגפים מאותו גודל.</a:t>
            </a:r>
          </a:p>
        </p:txBody>
      </p:sp>
      <p:sp>
        <p:nvSpPr>
          <p:cNvPr id="24" name="כותרת 1 1 2 2"/>
          <p:cNvSpPr txBox="1">
            <a:spLocks/>
          </p:cNvSpPr>
          <p:nvPr/>
        </p:nvSpPr>
        <p:spPr>
          <a:xfrm>
            <a:off x="3832887" y="3328734"/>
            <a:ext cx="7743824" cy="58449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הוכחה</a:t>
            </a:r>
          </a:p>
        </p:txBody>
      </p:sp>
      <p:sp>
        <p:nvSpPr>
          <p:cNvPr id="28" name="כותרת 1 1 2 3"/>
          <p:cNvSpPr txBox="1">
            <a:spLocks/>
          </p:cNvSpPr>
          <p:nvPr/>
        </p:nvSpPr>
        <p:spPr>
          <a:xfrm>
            <a:off x="3728112" y="4540663"/>
            <a:ext cx="7743824" cy="88858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ב. נראה ששווים </a:t>
            </a:r>
          </a:p>
          <a:p>
            <a:r>
              <a:rPr lang="he-IL" sz="2800" dirty="0" smtClean="0"/>
              <a:t>בכל רכיב:</a:t>
            </a:r>
          </a:p>
        </p:txBody>
      </p:sp>
      <p:pic>
        <p:nvPicPr>
          <p:cNvPr id="23" name="תמונה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5" y="4580238"/>
            <a:ext cx="7918475" cy="457657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" y="5372293"/>
            <a:ext cx="5693054" cy="4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0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72101" y="622669"/>
            <a:ext cx="62674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מטריצה                       תקרא</a:t>
            </a:r>
            <a:endParaRPr lang="he-IL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9012365" y="1633718"/>
            <a:ext cx="29051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סימטרית אם: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411" y="765549"/>
            <a:ext cx="1727530" cy="321869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105" y="2225434"/>
            <a:ext cx="1282446" cy="334442"/>
          </a:xfrm>
          <a:prstGeom prst="rect">
            <a:avLst/>
          </a:prstGeom>
        </p:spPr>
      </p:pic>
      <p:pic>
        <p:nvPicPr>
          <p:cNvPr id="56" name="תמונה 5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279" y="1631605"/>
            <a:ext cx="2192274" cy="136702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826547" y="1971368"/>
            <a:ext cx="29051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</a:t>
            </a:r>
            <a:endParaRPr lang="he-IL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3105342" y="2053509"/>
            <a:ext cx="29051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כי</a:t>
            </a:r>
            <a:endParaRPr lang="he-IL" sz="2800" dirty="0"/>
          </a:p>
        </p:txBody>
      </p:sp>
      <p:pic>
        <p:nvPicPr>
          <p:cNvPr id="57" name="תמונה 5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4" y="1554877"/>
            <a:ext cx="5244084" cy="144018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9172574" y="3516663"/>
            <a:ext cx="29051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אנטי סימטרית אם:</a:t>
            </a:r>
            <a:endParaRPr lang="he-IL" sz="28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105" y="4404571"/>
            <a:ext cx="1606829" cy="334442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16" y="4087264"/>
            <a:ext cx="2113111" cy="105303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6826547" y="4310182"/>
            <a:ext cx="29051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</a:t>
            </a:r>
            <a:endParaRPr lang="he-IL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3270674" y="4352171"/>
            <a:ext cx="29051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כי</a:t>
            </a:r>
            <a:endParaRPr lang="he-IL" sz="2800" dirty="0"/>
          </a:p>
        </p:txBody>
      </p:sp>
      <p:pic>
        <p:nvPicPr>
          <p:cNvPr id="55" name="תמונה 5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4003975"/>
            <a:ext cx="5372101" cy="121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4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2" grpId="0"/>
      <p:bldP spid="23" grpId="0"/>
      <p:bldP spid="34" grpId="0"/>
      <p:bldP spid="51" grpId="0"/>
      <p:bldP spid="5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-10939"/>
            <a:ext cx="11990219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 – תהא                          אנטי סימטרית.  הוכיחו: כל איבר באלכסון שווה 0.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479" y="1480681"/>
            <a:ext cx="4446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 נתון 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207" y="490908"/>
            <a:ext cx="1775307" cy="321869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129" y="1575070"/>
            <a:ext cx="1629461" cy="3344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57754" y="2370053"/>
            <a:ext cx="4446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בפרט</a:t>
            </a:r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302" y="2404092"/>
            <a:ext cx="2939568" cy="455143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086" y="3259425"/>
            <a:ext cx="231343" cy="374675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221" y="3905288"/>
            <a:ext cx="2170100" cy="419939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086" y="4555671"/>
            <a:ext cx="231343" cy="374675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0" y="5160790"/>
            <a:ext cx="1609344" cy="419939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234" y="5232151"/>
            <a:ext cx="372160" cy="233858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30" y="5230810"/>
            <a:ext cx="1408176" cy="41993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053509" y="2345784"/>
            <a:ext cx="8543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לכל  </a:t>
            </a:r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27" y="2467833"/>
            <a:ext cx="113157" cy="279121"/>
          </a:xfrm>
          <a:prstGeom prst="rect">
            <a:avLst/>
          </a:prstGeom>
        </p:spPr>
      </p:pic>
      <p:cxnSp>
        <p:nvCxnSpPr>
          <p:cNvPr id="36" name="מחבר חץ ישר 35"/>
          <p:cNvCxnSpPr/>
          <p:nvPr/>
        </p:nvCxnSpPr>
        <p:spPr>
          <a:xfrm>
            <a:off x="8039767" y="2821668"/>
            <a:ext cx="380333" cy="1197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/>
          <p:cNvCxnSpPr/>
          <p:nvPr/>
        </p:nvCxnSpPr>
        <p:spPr>
          <a:xfrm flipH="1">
            <a:off x="8196207" y="2852022"/>
            <a:ext cx="57539" cy="1166756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48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3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-10939"/>
            <a:ext cx="11990219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 – תהא                          אנטי סימטרית וגם סימטרית.  הוכיחו:       שווה 0.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479" y="1480681"/>
            <a:ext cx="4446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 נתון 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207" y="490908"/>
            <a:ext cx="1775307" cy="321869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394" y="1519257"/>
            <a:ext cx="2499513" cy="3344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57754" y="2370053"/>
            <a:ext cx="4446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בפרט</a:t>
            </a:r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826" y="2404102"/>
            <a:ext cx="2557349" cy="437541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086" y="3259425"/>
            <a:ext cx="231343" cy="374675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221" y="3905288"/>
            <a:ext cx="2230450" cy="422454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086" y="4555671"/>
            <a:ext cx="231343" cy="374675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0" y="5160790"/>
            <a:ext cx="1644548" cy="422454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234" y="5232151"/>
            <a:ext cx="372160" cy="233858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30" y="5230810"/>
            <a:ext cx="1443380" cy="42245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053509" y="2345784"/>
            <a:ext cx="8543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לכל  </a:t>
            </a:r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24" y="2470131"/>
            <a:ext cx="485318" cy="359588"/>
          </a:xfrm>
          <a:prstGeom prst="rect">
            <a:avLst/>
          </a:prstGeom>
        </p:spPr>
      </p:pic>
      <p:cxnSp>
        <p:nvCxnSpPr>
          <p:cNvPr id="36" name="מחבר חץ ישר 35"/>
          <p:cNvCxnSpPr/>
          <p:nvPr/>
        </p:nvCxnSpPr>
        <p:spPr>
          <a:xfrm>
            <a:off x="7535460" y="783286"/>
            <a:ext cx="1146626" cy="802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/>
          <p:cNvCxnSpPr/>
          <p:nvPr/>
        </p:nvCxnSpPr>
        <p:spPr>
          <a:xfrm>
            <a:off x="5289719" y="790145"/>
            <a:ext cx="2349331" cy="836705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תמונה 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875" y="490908"/>
            <a:ext cx="289179" cy="29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2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3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23925" y="0"/>
            <a:ext cx="10515600" cy="1325563"/>
          </a:xfrm>
        </p:spPr>
        <p:txBody>
          <a:bodyPr>
            <a:normAutofit/>
          </a:bodyPr>
          <a:lstStyle/>
          <a:p>
            <a:pPr lvl="0" algn="ctr"/>
            <a:r>
              <a:rPr lang="he-IL" u="sng" dirty="0" smtClean="0"/>
              <a:t>עקבה של מטריצה</a:t>
            </a:r>
            <a:endParaRPr lang="he-IL" u="sng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כותרת 1 1 1"/>
          <p:cNvSpPr txBox="1">
            <a:spLocks/>
          </p:cNvSpPr>
          <p:nvPr/>
        </p:nvSpPr>
        <p:spPr>
          <a:xfrm>
            <a:off x="923925" y="10279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הגדרה: עבור מטריצה                         העקבה שלה (</a:t>
            </a:r>
            <a:r>
              <a:rPr lang="en-US" sz="2800" dirty="0" smtClean="0"/>
              <a:t>trace</a:t>
            </a:r>
            <a:r>
              <a:rPr lang="he-IL" sz="2800" dirty="0" smtClean="0"/>
              <a:t>) היא  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333" y="1529753"/>
            <a:ext cx="1727530" cy="321869"/>
          </a:xfrm>
          <a:prstGeom prst="rect">
            <a:avLst/>
          </a:prstGeom>
        </p:spPr>
      </p:pic>
      <p:sp>
        <p:nvSpPr>
          <p:cNvPr id="25" name="כותרת 1 2 2"/>
          <p:cNvSpPr txBox="1">
            <a:spLocks/>
          </p:cNvSpPr>
          <p:nvPr/>
        </p:nvSpPr>
        <p:spPr>
          <a:xfrm>
            <a:off x="923925" y="3509161"/>
            <a:ext cx="10515600" cy="72310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למשל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362" y="3381375"/>
            <a:ext cx="3593363" cy="1503731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0" y="5805649"/>
            <a:ext cx="2512086" cy="417423"/>
          </a:xfrm>
          <a:prstGeom prst="rect">
            <a:avLst/>
          </a:prstGeom>
        </p:spPr>
      </p:pic>
      <p:sp>
        <p:nvSpPr>
          <p:cNvPr id="27" name="כותרת 1 2 3"/>
          <p:cNvSpPr txBox="1">
            <a:spLocks/>
          </p:cNvSpPr>
          <p:nvPr/>
        </p:nvSpPr>
        <p:spPr>
          <a:xfrm>
            <a:off x="923925" y="5572762"/>
            <a:ext cx="10515600" cy="72310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למשל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919" y="2370534"/>
            <a:ext cx="3241319" cy="467716"/>
          </a:xfrm>
          <a:prstGeom prst="rect">
            <a:avLst/>
          </a:prstGeom>
        </p:spPr>
      </p:pic>
      <p:sp>
        <p:nvSpPr>
          <p:cNvPr id="17" name="כותרת 1 1 2"/>
          <p:cNvSpPr txBox="1">
            <a:spLocks/>
          </p:cNvSpPr>
          <p:nvPr/>
        </p:nvSpPr>
        <p:spPr>
          <a:xfrm>
            <a:off x="2371725" y="2156666"/>
            <a:ext cx="3810000" cy="85937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סכום איברי האלכסון הראשי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243" y="3944279"/>
            <a:ext cx="2813837" cy="314325"/>
          </a:xfrm>
          <a:prstGeom prst="rect">
            <a:avLst/>
          </a:prstGeom>
        </p:spPr>
      </p:pic>
      <p:sp>
        <p:nvSpPr>
          <p:cNvPr id="14" name="מלבן מעוגל 13"/>
          <p:cNvSpPr/>
          <p:nvPr/>
        </p:nvSpPr>
        <p:spPr>
          <a:xfrm rot="18033862">
            <a:off x="4495906" y="2517043"/>
            <a:ext cx="526345" cy="31152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256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שיוון מטריצות: 2 מטריצות            הן שוות </a:t>
            </a:r>
            <a:r>
              <a:rPr lang="he-IL" sz="2800" dirty="0" err="1" smtClean="0"/>
              <a:t>אמ"מ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724" y="642137"/>
            <a:ext cx="802157" cy="3797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99815" y="1650766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 הם מאותו גודל – קיימים           כך ש 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381" y="1813885"/>
            <a:ext cx="344500" cy="188595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95" y="1813884"/>
            <a:ext cx="228829" cy="18859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418" y="1768049"/>
            <a:ext cx="2341093" cy="3847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99815" y="2541300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 בכל כניסה הם שווים. כלומר 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049" y="2541300"/>
            <a:ext cx="953033" cy="37467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281" y="2541300"/>
            <a:ext cx="1911096" cy="42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0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כותרת 1 1 1"/>
          <p:cNvSpPr txBox="1">
            <a:spLocks/>
          </p:cNvSpPr>
          <p:nvPr/>
        </p:nvSpPr>
        <p:spPr>
          <a:xfrm>
            <a:off x="923925" y="1394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תכונות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414" y="588608"/>
            <a:ext cx="5381245" cy="2087119"/>
          </a:xfrm>
          <a:prstGeom prst="rect">
            <a:avLst/>
          </a:prstGeom>
        </p:spPr>
      </p:pic>
      <p:cxnSp>
        <p:nvCxnSpPr>
          <p:cNvPr id="8" name="מחבר מרפקי 7"/>
          <p:cNvCxnSpPr/>
          <p:nvPr/>
        </p:nvCxnSpPr>
        <p:spPr>
          <a:xfrm>
            <a:off x="8467725" y="2396411"/>
            <a:ext cx="2314575" cy="808269"/>
          </a:xfrm>
          <a:prstGeom prst="bentConnector3">
            <a:avLst>
              <a:gd name="adj1" fmla="val 9979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כותרת 1 1 2 2 1"/>
          <p:cNvSpPr txBox="1">
            <a:spLocks/>
          </p:cNvSpPr>
          <p:nvPr/>
        </p:nvSpPr>
        <p:spPr>
          <a:xfrm>
            <a:off x="3486150" y="3328734"/>
            <a:ext cx="8090561" cy="58449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הוכחה: יהיו</a:t>
            </a:r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575" y="3509995"/>
            <a:ext cx="3890084" cy="384734"/>
          </a:xfrm>
          <a:prstGeom prst="rect">
            <a:avLst/>
          </a:prstGeom>
        </p:spPr>
      </p:pic>
      <p:sp>
        <p:nvSpPr>
          <p:cNvPr id="19" name="כותרת 1 1 2 2 2"/>
          <p:cNvSpPr txBox="1">
            <a:spLocks/>
          </p:cNvSpPr>
          <p:nvPr/>
        </p:nvSpPr>
        <p:spPr>
          <a:xfrm>
            <a:off x="3486149" y="4076713"/>
            <a:ext cx="8090561" cy="58449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אזי </a:t>
            </a:r>
          </a:p>
        </p:txBody>
      </p:sp>
      <p:pic>
        <p:nvPicPr>
          <p:cNvPr id="33" name="תמונה 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32" y="4284139"/>
            <a:ext cx="7123860" cy="905256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0" y="5484745"/>
            <a:ext cx="6857314" cy="905256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9" y="3489281"/>
            <a:ext cx="5084521" cy="38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9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67" y="4410842"/>
            <a:ext cx="1682499" cy="1682499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772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חיבור מטריצות:</a:t>
            </a:r>
          </a:p>
          <a:p>
            <a:r>
              <a:rPr lang="he-IL" sz="2800" dirty="0" smtClean="0"/>
              <a:t>עבור                                החיבור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306" y="1064488"/>
            <a:ext cx="2341093" cy="38473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281" y="1075186"/>
            <a:ext cx="2665476" cy="3394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99815" y="1917313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47" y="2053377"/>
            <a:ext cx="4272305" cy="43754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99815" y="320661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0" y="4111461"/>
            <a:ext cx="9024899" cy="10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0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–כפל </a:t>
            </a:r>
            <a:r>
              <a:rPr lang="he-IL" sz="2800" dirty="0" err="1" smtClean="0"/>
              <a:t>בסקלאר</a:t>
            </a:r>
            <a:r>
              <a:rPr lang="he-IL" sz="2800" dirty="0" smtClean="0"/>
              <a:t>:</a:t>
            </a:r>
          </a:p>
          <a:p>
            <a:r>
              <a:rPr lang="he-IL" sz="2800" dirty="0" smtClean="0"/>
              <a:t>עבור                                    כפל מטריצה </a:t>
            </a:r>
            <a:r>
              <a:rPr lang="he-IL" sz="2800" dirty="0" err="1" smtClean="0"/>
              <a:t>בסקלאר</a:t>
            </a:r>
            <a:r>
              <a:rPr lang="he-IL" sz="2800" dirty="0" smtClean="0"/>
              <a:t>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522" y="1045548"/>
            <a:ext cx="3057754" cy="384734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26" y="1050258"/>
            <a:ext cx="2082089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99815" y="1917313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3099815" y="320661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72" y="3994258"/>
            <a:ext cx="6364452" cy="100332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098" y="2017988"/>
            <a:ext cx="2942082" cy="43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7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2" y="1841724"/>
            <a:ext cx="4486046" cy="467715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459" y="2617766"/>
            <a:ext cx="6895032" cy="422452"/>
          </a:xfrm>
          <a:prstGeom prst="rect">
            <a:avLst/>
          </a:prstGeom>
        </p:spPr>
      </p:pic>
      <p:grpSp>
        <p:nvGrpSpPr>
          <p:cNvPr id="5" name="קבוצה 4"/>
          <p:cNvGrpSpPr/>
          <p:nvPr/>
        </p:nvGrpSpPr>
        <p:grpSpPr>
          <a:xfrm>
            <a:off x="373508" y="3369961"/>
            <a:ext cx="9496029" cy="3302001"/>
            <a:chOff x="373508" y="3369961"/>
            <a:chExt cx="9496029" cy="3302001"/>
          </a:xfrm>
        </p:grpSpPr>
        <p:pic>
          <p:nvPicPr>
            <p:cNvPr id="16" name="תמונה 1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45" y="3874794"/>
              <a:ext cx="3248863" cy="1503731"/>
            </a:xfrm>
            <a:prstGeom prst="rect">
              <a:avLst/>
            </a:prstGeom>
          </p:spPr>
        </p:pic>
        <p:pic>
          <p:nvPicPr>
            <p:cNvPr id="18" name="תמונה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2888" y="3729549"/>
              <a:ext cx="1531391" cy="2253082"/>
            </a:xfrm>
            <a:prstGeom prst="rect">
              <a:avLst/>
            </a:prstGeom>
          </p:spPr>
        </p:pic>
        <p:pic>
          <p:nvPicPr>
            <p:cNvPr id="20" name="תמונה 1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08" y="4487100"/>
              <a:ext cx="113157" cy="279121"/>
            </a:xfrm>
            <a:prstGeom prst="rect">
              <a:avLst/>
            </a:prstGeom>
          </p:spPr>
        </p:pic>
        <p:pic>
          <p:nvPicPr>
            <p:cNvPr id="22" name="תמונה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335" y="3369961"/>
              <a:ext cx="173507" cy="359588"/>
            </a:xfrm>
            <a:prstGeom prst="rect">
              <a:avLst/>
            </a:prstGeom>
          </p:spPr>
        </p:pic>
        <p:pic>
          <p:nvPicPr>
            <p:cNvPr id="24" name="תמונה 23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108" y="6283985"/>
              <a:ext cx="289179" cy="299238"/>
            </a:xfrm>
            <a:prstGeom prst="rect">
              <a:avLst/>
            </a:prstGeom>
          </p:spPr>
        </p:pic>
        <p:pic>
          <p:nvPicPr>
            <p:cNvPr id="29" name="תמונה 2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836" y="6387812"/>
              <a:ext cx="301752" cy="284150"/>
            </a:xfrm>
            <a:prstGeom prst="rect">
              <a:avLst/>
            </a:prstGeom>
          </p:spPr>
        </p:pic>
        <p:pic>
          <p:nvPicPr>
            <p:cNvPr id="3" name="תמונה 2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7090" y="6161550"/>
              <a:ext cx="616077" cy="299238"/>
            </a:xfrm>
            <a:prstGeom prst="rect">
              <a:avLst/>
            </a:prstGeom>
          </p:spPr>
        </p:pic>
        <p:pic>
          <p:nvPicPr>
            <p:cNvPr id="30" name="תמונה 2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9254" y="4626659"/>
              <a:ext cx="279121" cy="98069"/>
            </a:xfrm>
            <a:prstGeom prst="rect">
              <a:avLst/>
            </a:prstGeom>
          </p:spPr>
        </p:pic>
        <p:pic>
          <p:nvPicPr>
            <p:cNvPr id="33" name="תמונה 32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722" y="3923828"/>
              <a:ext cx="1948815" cy="1503731"/>
            </a:xfrm>
            <a:prstGeom prst="rect">
              <a:avLst/>
            </a:prstGeom>
          </p:spPr>
        </p:pic>
        <p:pic>
          <p:nvPicPr>
            <p:cNvPr id="34" name="תמונה 33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4700" y="4487100"/>
              <a:ext cx="113157" cy="279121"/>
            </a:xfrm>
            <a:prstGeom prst="rect">
              <a:avLst/>
            </a:prstGeom>
          </p:spPr>
        </p:pic>
        <p:pic>
          <p:nvPicPr>
            <p:cNvPr id="35" name="תמונה 34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6491" y="3515206"/>
              <a:ext cx="173507" cy="359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642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2" y="1841724"/>
            <a:ext cx="4486046" cy="46771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459" y="2617763"/>
            <a:ext cx="6895032" cy="422452"/>
          </a:xfrm>
          <a:prstGeom prst="rect">
            <a:avLst/>
          </a:prstGeom>
        </p:spPr>
      </p:pic>
      <p:sp>
        <p:nvSpPr>
          <p:cNvPr id="21" name="אליפסה 20"/>
          <p:cNvSpPr/>
          <p:nvPr/>
        </p:nvSpPr>
        <p:spPr>
          <a:xfrm>
            <a:off x="1019928" y="4432236"/>
            <a:ext cx="360816" cy="3775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אליפסה 22"/>
          <p:cNvSpPr/>
          <p:nvPr/>
        </p:nvSpPr>
        <p:spPr>
          <a:xfrm>
            <a:off x="4974090" y="3789251"/>
            <a:ext cx="360816" cy="3775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5" name="קבוצה 24"/>
          <p:cNvGrpSpPr/>
          <p:nvPr/>
        </p:nvGrpSpPr>
        <p:grpSpPr>
          <a:xfrm>
            <a:off x="373508" y="3369961"/>
            <a:ext cx="9496029" cy="3302001"/>
            <a:chOff x="373508" y="3369961"/>
            <a:chExt cx="9496029" cy="3302001"/>
          </a:xfrm>
        </p:grpSpPr>
        <p:pic>
          <p:nvPicPr>
            <p:cNvPr id="27" name="תמונה 2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45" y="3874794"/>
              <a:ext cx="3248863" cy="1503731"/>
            </a:xfrm>
            <a:prstGeom prst="rect">
              <a:avLst/>
            </a:prstGeom>
          </p:spPr>
        </p:pic>
        <p:pic>
          <p:nvPicPr>
            <p:cNvPr id="31" name="תמונה 3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2888" y="3729549"/>
              <a:ext cx="1531391" cy="2253082"/>
            </a:xfrm>
            <a:prstGeom prst="rect">
              <a:avLst/>
            </a:prstGeom>
          </p:spPr>
        </p:pic>
        <p:pic>
          <p:nvPicPr>
            <p:cNvPr id="32" name="תמונה 3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08" y="4487100"/>
              <a:ext cx="113157" cy="279121"/>
            </a:xfrm>
            <a:prstGeom prst="rect">
              <a:avLst/>
            </a:prstGeom>
          </p:spPr>
        </p:pic>
        <p:pic>
          <p:nvPicPr>
            <p:cNvPr id="36" name="תמונה 3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335" y="3369961"/>
              <a:ext cx="173507" cy="359588"/>
            </a:xfrm>
            <a:prstGeom prst="rect">
              <a:avLst/>
            </a:prstGeom>
          </p:spPr>
        </p:pic>
        <p:pic>
          <p:nvPicPr>
            <p:cNvPr id="37" name="תמונה 3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108" y="6283985"/>
              <a:ext cx="289179" cy="299238"/>
            </a:xfrm>
            <a:prstGeom prst="rect">
              <a:avLst/>
            </a:prstGeom>
          </p:spPr>
        </p:pic>
        <p:pic>
          <p:nvPicPr>
            <p:cNvPr id="38" name="תמונה 37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836" y="6387812"/>
              <a:ext cx="301752" cy="284150"/>
            </a:xfrm>
            <a:prstGeom prst="rect">
              <a:avLst/>
            </a:prstGeom>
          </p:spPr>
        </p:pic>
        <p:pic>
          <p:nvPicPr>
            <p:cNvPr id="39" name="תמונה 3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7090" y="6161550"/>
              <a:ext cx="616077" cy="299238"/>
            </a:xfrm>
            <a:prstGeom prst="rect">
              <a:avLst/>
            </a:prstGeom>
          </p:spPr>
        </p:pic>
        <p:pic>
          <p:nvPicPr>
            <p:cNvPr id="40" name="תמונה 3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9254" y="4626659"/>
              <a:ext cx="279121" cy="98069"/>
            </a:xfrm>
            <a:prstGeom prst="rect">
              <a:avLst/>
            </a:prstGeom>
          </p:spPr>
        </p:pic>
        <p:pic>
          <p:nvPicPr>
            <p:cNvPr id="41" name="תמונה 40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722" y="3923828"/>
              <a:ext cx="1948815" cy="1503731"/>
            </a:xfrm>
            <a:prstGeom prst="rect">
              <a:avLst/>
            </a:prstGeom>
          </p:spPr>
        </p:pic>
        <p:pic>
          <p:nvPicPr>
            <p:cNvPr id="42" name="תמונה 41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4700" y="4487100"/>
              <a:ext cx="113157" cy="279121"/>
            </a:xfrm>
            <a:prstGeom prst="rect">
              <a:avLst/>
            </a:prstGeom>
          </p:spPr>
        </p:pic>
        <p:pic>
          <p:nvPicPr>
            <p:cNvPr id="43" name="תמונה 42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6491" y="3515206"/>
              <a:ext cx="173507" cy="359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7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2" y="1841724"/>
            <a:ext cx="4486046" cy="467715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459" y="2617762"/>
            <a:ext cx="6895032" cy="422452"/>
          </a:xfrm>
          <a:prstGeom prst="rect">
            <a:avLst/>
          </a:prstGeom>
        </p:spPr>
      </p:pic>
      <p:sp>
        <p:nvSpPr>
          <p:cNvPr id="21" name="אליפסה 20"/>
          <p:cNvSpPr/>
          <p:nvPr/>
        </p:nvSpPr>
        <p:spPr>
          <a:xfrm>
            <a:off x="1582990" y="4437905"/>
            <a:ext cx="360816" cy="3775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אליפסה 22"/>
          <p:cNvSpPr/>
          <p:nvPr/>
        </p:nvSpPr>
        <p:spPr>
          <a:xfrm>
            <a:off x="5009996" y="4289828"/>
            <a:ext cx="360816" cy="3775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7" name="קבוצה 26"/>
          <p:cNvGrpSpPr/>
          <p:nvPr/>
        </p:nvGrpSpPr>
        <p:grpSpPr>
          <a:xfrm>
            <a:off x="373508" y="3369961"/>
            <a:ext cx="9496029" cy="3302001"/>
            <a:chOff x="373508" y="3369961"/>
            <a:chExt cx="9496029" cy="3302001"/>
          </a:xfrm>
        </p:grpSpPr>
        <p:pic>
          <p:nvPicPr>
            <p:cNvPr id="31" name="תמונה 3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45" y="3874794"/>
              <a:ext cx="3248863" cy="1503731"/>
            </a:xfrm>
            <a:prstGeom prst="rect">
              <a:avLst/>
            </a:prstGeom>
          </p:spPr>
        </p:pic>
        <p:pic>
          <p:nvPicPr>
            <p:cNvPr id="32" name="תמונה 3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2888" y="3729549"/>
              <a:ext cx="1531391" cy="2253082"/>
            </a:xfrm>
            <a:prstGeom prst="rect">
              <a:avLst/>
            </a:prstGeom>
          </p:spPr>
        </p:pic>
        <p:pic>
          <p:nvPicPr>
            <p:cNvPr id="36" name="תמונה 35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08" y="4487100"/>
              <a:ext cx="113157" cy="279121"/>
            </a:xfrm>
            <a:prstGeom prst="rect">
              <a:avLst/>
            </a:prstGeom>
          </p:spPr>
        </p:pic>
        <p:pic>
          <p:nvPicPr>
            <p:cNvPr id="37" name="תמונה 3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335" y="3369961"/>
              <a:ext cx="173507" cy="359588"/>
            </a:xfrm>
            <a:prstGeom prst="rect">
              <a:avLst/>
            </a:prstGeom>
          </p:spPr>
        </p:pic>
        <p:pic>
          <p:nvPicPr>
            <p:cNvPr id="38" name="תמונה 3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108" y="6283985"/>
              <a:ext cx="289179" cy="299238"/>
            </a:xfrm>
            <a:prstGeom prst="rect">
              <a:avLst/>
            </a:prstGeom>
          </p:spPr>
        </p:pic>
        <p:pic>
          <p:nvPicPr>
            <p:cNvPr id="39" name="תמונה 3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836" y="6387812"/>
              <a:ext cx="301752" cy="284150"/>
            </a:xfrm>
            <a:prstGeom prst="rect">
              <a:avLst/>
            </a:prstGeom>
          </p:spPr>
        </p:pic>
        <p:pic>
          <p:nvPicPr>
            <p:cNvPr id="40" name="תמונה 39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7090" y="6161550"/>
              <a:ext cx="616077" cy="299238"/>
            </a:xfrm>
            <a:prstGeom prst="rect">
              <a:avLst/>
            </a:prstGeom>
          </p:spPr>
        </p:pic>
        <p:pic>
          <p:nvPicPr>
            <p:cNvPr id="41" name="תמונה 40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9254" y="4626659"/>
              <a:ext cx="279121" cy="98069"/>
            </a:xfrm>
            <a:prstGeom prst="rect">
              <a:avLst/>
            </a:prstGeom>
          </p:spPr>
        </p:pic>
        <p:pic>
          <p:nvPicPr>
            <p:cNvPr id="42" name="תמונה 41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722" y="3923828"/>
              <a:ext cx="1948815" cy="1503731"/>
            </a:xfrm>
            <a:prstGeom prst="rect">
              <a:avLst/>
            </a:prstGeom>
          </p:spPr>
        </p:pic>
        <p:pic>
          <p:nvPicPr>
            <p:cNvPr id="43" name="תמונה 42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4700" y="4487100"/>
              <a:ext cx="113157" cy="279121"/>
            </a:xfrm>
            <a:prstGeom prst="rect">
              <a:avLst/>
            </a:prstGeom>
          </p:spPr>
        </p:pic>
        <p:pic>
          <p:nvPicPr>
            <p:cNvPr id="44" name="תמונה 43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6491" y="3515206"/>
              <a:ext cx="173507" cy="359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81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1743"/>
  <p:tag name="OUTPUTDPI" val="1200"/>
  <p:tag name="LATEXADDIN" val="\documentclass{article}&#10;\usepackage{amsmath}&#10;\usepackage{amssymb}&#10;\usepackage{amsthm}&#10;\usepackage{xcolor}&#10;\pagestyle{empty}&#10;\begin{document}&#10;&#10;&#10;$A=\left(\begin{array}{cccc}&#10;a_{11} &amp; a_{12} &amp; \cdots &amp; a_{1n}\\&#10;a_{21} &amp; a_{22} &amp; \cdots &amp; a_{2n}\\&#10;\vdots &amp;  &amp; \ddots &amp; \vdots\\&#10;a_{m1} &amp; a_{m2} &amp; \cdots &amp; a_{mn}&#10;\end{array}\right)$&#10;\end{document}"/>
  <p:tag name="IGUANATEXSIZE" val="33"/>
  <p:tag name="IGUANATEXCURSOR" val="326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132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2 &amp; 3\\&#10;4 &amp; 5 &amp; 6&#10;\end{array}\right)&#10;\in \mathbb{R}^{2\times 3}&#10;$&#10;\end{document}"/>
  <p:tag name="IGUANATEXSIZE" val="33"/>
  <p:tag name="IGUANATEXCURSOR" val="237"/>
  <p:tag name="TRANSPARENCY" val="True"/>
  <p:tag name="FILENAME" val=""/>
  <p:tag name="INPUTTYPE" val="0"/>
  <p:tag name="LATEXENGINEID" val="0"/>
  <p:tag name="TEMPFOLDER" val="c:\temp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\textcolor{red}{3} &amp; -7&#10;\end{array}\right)&#10;\left(\begin{array}{cc}&#10;\textcolor{red}{-1} &amp; 1\\&#10;1 &amp; 2&#10;\end{array}\right)&#10;=&#10;$&#10;\end{document}"/>
  <p:tag name="IGUANATEXSIZE" val="33"/>
  <p:tag name="IGUANATEXCURSOR" val="267"/>
  <p:tag name="TRANSPARENCY" val="True"/>
  <p:tag name="FILENAME" val=""/>
  <p:tag name="INPUTTYPE" val="0"/>
  <p:tag name="LATEXENGINEID" val="0"/>
  <p:tag name="TEMPFOLDER" val="c:\temp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727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 *&amp;* \\&#10;*&amp; *\\&#10; ?&amp; * &#10;\end{array}\right)_{3\times2}&#10;$&#10;\end{document}"/>
  <p:tag name="IGUANATEXSIZE" val="33"/>
  <p:tag name="IGUANATEXCURSOR" val="189"/>
  <p:tag name="TRANSPARENCY" val="True"/>
  <p:tag name="FILENAME" val=""/>
  <p:tag name="INPUTTYPE" val="0"/>
  <p:tag name="LATEXENGINEID" val="0"/>
  <p:tag name="TEMPFOLDER" val="c:\temp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569"/>
  <p:tag name="OUTPUTDPI" val="1200"/>
  <p:tag name="LATEXADDIN" val="\documentclass{article}&#10;\usepackage{amsmath}&#10;\usepackage{amssymb}&#10;\usepackage{amsthm}&#10;\usepackage{xcolor}&#10;\pagestyle{empty}&#10;\begin{document}&#10;&#10;&#10;$&#10;? = \textcolor{red}{3\cdot (-1)} + (-7)\cdot 1 = -10&#10;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\textcolor{red}{-7}&#10;\end{array}\right)&#10;\left(\begin{array}{cc}&#10;-1 &amp; 1\\&#10;\textcolor{red}{1} &amp; 2&#10;\end{array}\right)&#10;=&#10;$&#10;\end{document}"/>
  <p:tag name="IGUANATEXSIZE" val="33"/>
  <p:tag name="IGUANATEXCURSOR" val="279"/>
  <p:tag name="TRANSPARENCY" val="True"/>
  <p:tag name="FILENAME" val=""/>
  <p:tag name="INPUTTYPE" val="0"/>
  <p:tag name="LATEXENGINEID" val="0"/>
  <p:tag name="TEMPFOLDER" val="c:\temp\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727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 *&amp;* \\&#10;*&amp; *\\&#10; ?&amp; * &#10;\end{array}\right)_{3\times2}&#10;$&#10;\end{document}"/>
  <p:tag name="IGUANATEXSIZE" val="33"/>
  <p:tag name="IGUANATEXCURSOR" val="189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132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2 &amp; 3\\&#10;4 &amp; 5 &amp; 6&#10;\end{array}\right)&#10;\in \mathbb{C}^{2\times 3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569"/>
  <p:tag name="OUTPUTDPI" val="1200"/>
  <p:tag name="LATEXADDIN" val="\documentclass{article}&#10;\usepackage{amsmath}&#10;\usepackage{amssymb}&#10;\usepackage{amsthm}&#10;\usepackage{xcolor}&#10;\pagestyle{empty}&#10;\begin{document}&#10;&#10;&#10;$&#10;? = 3\cdot (-1) + \textcolor{red}{(-7)\cdot 1} = -10&#10;$&#10;\end{document}"/>
  <p:tag name="IGUANATEXSIZE" val="33"/>
  <p:tag name="IGUANATEXCURSOR" val="191"/>
  <p:tag name="TRANSPARENCY" val="True"/>
  <p:tag name="FILENAME" val=""/>
  <p:tag name="INPUTTYPE" val="0"/>
  <p:tag name="LATEXENGINEID" val="0"/>
  <p:tag name="TEMPFOLDER" val="c:\temp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 -7&#10;\end{array}\right)&#10;\left(\begin{array}{cc}&#10;-1 &amp; 1\\&#10;1 &amp; 2&#10;\end{array}\right)&#10;=&#10;$&#10;\end{document}"/>
  <p:tag name="IGUANATEXSIZE" val="33"/>
  <p:tag name="IGUANATEXCURSOR" val="271"/>
  <p:tag name="TRANSPARENCY" val="True"/>
  <p:tag name="FILENAME" val=""/>
  <p:tag name="INPUTTYPE" val="0"/>
  <p:tag name="LATEXENGINEID" val="0"/>
  <p:tag name="TEMPFOLDER" val="c:\temp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886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 *&amp;* \\&#10;*&amp; *\\&#10; -10&amp; * &#10;\end{array}\right)_{3\times2}&#10;$&#10;\end{document}"/>
  <p:tag name="IGUANATEXSIZE" val="33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837.75"/>
  <p:tag name="OUTPUTDPI" val="1200"/>
  <p:tag name="LATEXADDIN" val="\documentclass{article}&#10;\usepackage{amsmath}&#10;\usepackage{amssymb}&#10;\usepackage{amsthm}&#10;\usepackage{xcolor}&#10;\pagestyle{empty}&#10;\begin{document}&#10;&#10;&#10;$&#10;x=\left(\begin{array}{c}&#10;x_1\\&#10;x_2 &#10;\end{array}\right)_{2\times 1}&#10;$&#10;\end{document}"/>
  <p:tag name="IGUANATEXSIZE" val="33"/>
  <p:tag name="IGUANATEXCURSOR" val="210"/>
  <p:tag name="TRANSPARENCY" val="True"/>
  <p:tag name="FILENAME" val=""/>
  <p:tag name="INPUTTYPE" val="0"/>
  <p:tag name="LATEXENGINEID" val="0"/>
  <p:tag name="TEMPFOLDER" val="c:\temp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667"/>
  <p:tag name="OUTPUTDPI" val="1200"/>
  <p:tag name="LATEXADDIN" val="\documentclass{article}&#10;\usepackage{amsmath}&#10;\usepackage{amssymb}&#10;\usepackage{amsthm}&#10;\usepackage{xcolor}&#10;\pagestyle{empty}&#10;\begin{document}&#10;&#10;&#10;$&#10;Ax=&#10;\left(\begin{array}{cc}&#10;1 &amp; 5\\&#10;-2 &amp; 3\\&#10;3 &amp; -7&#10;\end{array}\right)&#10;\left(\begin{array}{c}&#10;x_1\\&#10;x_2&#10;\end{array}\right)&#10;=&#10;\left(\begin{array}{c}&#10;x_1+5x_2\\&#10;-2x_1+3x_2\\&#10;3x_1-7x_2&#10;\end{array}\right)&#10;$&#10;\end{document}"/>
  <p:tag name="IGUANATEXSIZE" val="33"/>
  <p:tag name="IGUANATEXCURSOR" val="345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76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23\\&#10;4 &amp; 5 \\&#10;-\pi &amp; 2.3&#10;\end{array}\right)&#10;\in \mathbb{R}^{3\times 2}&#10;$&#10;\end{document}"/>
  <p:tag name="IGUANATEXSIZE" val="33"/>
  <p:tag name="IGUANATEXCURSOR" val="242"/>
  <p:tag name="TRANSPARENCY" val="True"/>
  <p:tag name="FILENAME" val=""/>
  <p:tag name="INPUTTYPE" val="0"/>
  <p:tag name="LATEXENGINEID" val="0"/>
  <p:tag name="TEMPFOLDER" val="c:\temp\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m\times n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477"/>
  <p:tag name="OUTPUTDPI" val="1200"/>
  <p:tag name="LATEXADDIN" val="\documentclass{article}&#10;\usepackage{amsmath}&#10;\usepackage{amssymb}&#10;\usepackage{amsthm}&#10;\usepackage{xcolor}&#10;\pagestyle{empty}&#10;\begin{document}&#10;&#10;&#10;$&#10;x\in \mathbb{F}^{n\times 1}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78.75"/>
  <p:tag name="OUTPUTDPI" val="1200"/>
  <p:tag name="LATEXADDIN" val="\documentclass{article}&#10;\usepackage{amsmath}&#10;\usepackage{amssymb}&#10;\usepackage{amsthm}&#10;\usepackage{xcolor}&#10;\pagestyle{empty}&#10;\begin{document}&#10;&#10;&#10;$&#10;Ax=b&#10;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483.75"/>
  <p:tag name="OUTPUTDPI" val="1200"/>
  <p:tag name="LATEXADDIN" val="\documentclass{article}&#10;\usepackage{amsmath}&#10;\usepackage{amssymb}&#10;\usepackage{amsthm}&#10;\usepackage{xcolor}&#10;\pagestyle{empty}&#10;\begin{document}&#10;&#10;&#10;$&#10;b\in \mathbb{F}^{m\times 1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54"/>
  <p:tag name="OUTPUTDPI" val="1200"/>
  <p:tag name="LATEXADDIN" val="\documentclass{article}&#10;\usepackage{amsmath}&#10;\usepackage{amssymb}&#10;\usepackage{amsthm}&#10;\usepackage{xcolor}&#10;\pagestyle{empty}&#10;\begin{document}&#10;&#10;&#10;$&#10;x\in \mathbb{F}^{n}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360.75"/>
  <p:tag name="OUTPUTDPI" val="1200"/>
  <p:tag name="LATEXADDIN" val="\documentclass{article}&#10;\usepackage{amsmath}&#10;\usepackage{amssymb}&#10;\usepackage{amsthm}&#10;\usepackage{xcolor}&#10;\pagestyle{empty}&#10;\begin{document}&#10;&#10;&#10;$&#10;b\in \mathbb{F}^{m}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2.7184"/>
  <p:tag name="ORIGINALWIDTH" val="1089.614"/>
  <p:tag name="OUTPUTDPI" val="1200"/>
  <p:tag name="LATEXADDIN" val="\documentclass{article}&#10;\usepackage{amsmath}&#10;\usepackage{amssymb}&#10;\usepackage{amsthm}&#10;\pagestyle{empty}&#10;\begin{document}&#10;&#10;&#10;$\negthickspace\begin{array}{c}&#10;2x_1+x_2 + 3x_3=1\\&#10;5x_1+8x_2 - 6x_3=0 \\&#10;\end{array}$&#10;\end{document}"/>
  <p:tag name="IGUANATEXSIZE" val="33"/>
  <p:tag name="IGUANATEXCURSOR" val="196"/>
  <p:tag name="TRANSPARENCY" val="True"/>
  <p:tag name="FILENAME" val=""/>
  <p:tag name="INPUTTYPE" val="0"/>
  <p:tag name="LATEXENGINEID" val="0"/>
  <p:tag name="TEMPFOLDER" val="c:\temp\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126"/>
  <p:tag name="ORIGINALWIDTH" val="975.6281"/>
  <p:tag name="OUTPUTDPI" val="1200"/>
  <p:tag name="LATEXADDIN" val="\documentclass{article}&#10;\usepackage{amsmath}&#10;\usepackage{amssymb}&#10;\usepackage{amsthm}&#10;\pagestyle{empty}&#10;\begin{document}&#10;&#10;&#10;$&#10;\left(\begin{array}{ccc|c}&#10;2 &amp; 1 &amp; 3 &amp; 1\\&#10;5 &amp; 8&amp; -6&amp;0&#10;\end{array}\right)&#10;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78.75"/>
  <p:tag name="OUTPUTDPI" val="1200"/>
  <p:tag name="LATEXADDIN" val="\documentclass{article}&#10;\usepackage{amsmath}&#10;\usepackage{amssymb}&#10;\usepackage{amsthm}&#10;\usepackage{xcolor}&#10;\pagestyle{empty}&#10;\begin{document}&#10;&#10;&#10;$&#10;Ax=b&#10;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64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0 &amp; 0\\&#10;0 &amp; 1&amp; 0\\&#10;0 &amp; 0 &amp; 1&#10;\end{array}\right)\in \mathbb{Q}^{3\times 3}&#10;$&#10;\end{document}"/>
  <p:tag name="IGUANATEXSIZE" val="33"/>
  <p:tag name="IGUANATEXCURSOR" val="234"/>
  <p:tag name="TRANSPARENCY" val="True"/>
  <p:tag name="FILENAME" val=""/>
  <p:tag name="INPUTTYPE" val="0"/>
  <p:tag name="LATEXENGINEID" val="0"/>
  <p:tag name="TEMPFOLDER" val="c:\temp\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253.4684"/>
  <p:tag name="OUTPUTDPI" val="1200"/>
  <p:tag name="LATEXADDIN" val="\documentclass{article}&#10;\usepackage{amsmath}&#10;\usepackage{amssymb}&#10;\usepackage{amsthm}&#10;\usepackage{xcolor}&#10;\pagestyle{empty}&#10;\begin{document}&#10;&#10;&#10;$&#10;(A|b)&#10;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126"/>
  <p:tag name="ORIGINALWIDTH" val="830.8961"/>
  <p:tag name="OUTPUTDPI" val="1200"/>
  <p:tag name="LATEXADDIN" val="\documentclass{article}&#10;\usepackage{amsmath}&#10;\usepackage{amssymb}&#10;\usepackage{amsthm}&#10;\pagestyle{empty}&#10;\begin{document}&#10;&#10;&#10;$&#10;\left(\begin{array}{ccc}&#10;2 &amp; 1 &amp; 3\\&#10;5 &amp; 8&amp; -6\&#10;\end{array}\right)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4439"/>
  <p:tag name="ORIGINALWIDTH" val="397.4503"/>
  <p:tag name="OUTPUTDPI" val="1200"/>
  <p:tag name="LATEXADDIN" val="\documentclass{article}&#10;\usepackage{amsmath}&#10;\usepackage{amssymb}&#10;\usepackage{amsthm}&#10;\pagestyle{empty}&#10;\begin{document}&#10;&#10;&#10;$&#10;\left(\begin{array}{c}&#10;x_1\\&#10;x_2\\&#10;x_3&#10;\end{array}\right)&#10;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126"/>
  <p:tag name="ORIGINALWIDTH" val="469.4413"/>
  <p:tag name="OUTPUTDPI" val="1200"/>
  <p:tag name="LATEXADDIN" val="\documentclass{article}&#10;\usepackage{amsmath}&#10;\usepackage{amssymb}&#10;\usepackage{amsthm}&#10;\pagestyle{empty}&#10;\begin{document}&#10;&#10;&#10;$=&#10;\left(\begin{array}{c}&#10;1\\&#10;0&#10;\end{array}\right)&#10;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102.5"/>
  <p:tag name="OUTPUTDPI" val="1200"/>
  <p:tag name="LATEXADDIN" val="\documentclass{article}&#10;\usepackage{amsmath}&#10;\usepackage{amssymb}&#10;\usepackage{amsthm}&#10;\usepackage{xcolor}&#10;\pagestyle{empty}&#10;\begin{document}&#10;&#10;&#10;$C_j(AB)=A\cdot C_j(B)&#10;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70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| &amp;|&amp;&amp;|\\&#10;v_1 &amp; v_2 &amp; \cdots&amp;v_n \\&#10;|&amp;|&amp;&amp;|\\&#10;\end{array}\right)&#10;$&#10;\end{document}"/>
  <p:tag name="IGUANATEXSIZE" val="33"/>
  <p:tag name="IGUANATEXCURSOR" val="213"/>
  <p:tag name="TRANSPARENCY" val="True"/>
  <p:tag name="FILENAME" val=""/>
  <p:tag name="INPUTTYPE" val="0"/>
  <p:tag name="LATEXENGINEID" val="0"/>
  <p:tag name="TEMPFOLDER" val="c:\temp\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591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b_{1,j}\\&#10; &amp; b_{2,j}\\&#10; &amp; \vdots\\&#10; &amp; b_{n,j}&#10;\end{array}\right)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239.25"/>
  <p:tag name="OUTPUTDPI" val="1200"/>
  <p:tag name="LATEXADDIN" val="\documentclass{article}&#10;\usepackage{amsmath}&#10;\usepackage{amssymb}&#10;\usepackage{amsthm}&#10;\usepackage{xcolor}&#10;\pagestyle{empty}&#10;\begin{document}&#10;&#10;&#10;$A,B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45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*\\&#10; &amp; *\\&#10; &amp; \vdots\\&#10; &amp; *&#10;\end{array}\right)&#10;$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102.5"/>
  <p:tag name="OUTPUTDPI" val="1200"/>
  <p:tag name="LATEXADDIN" val="\documentclass{article}&#10;\usepackage{amsmath}&#10;\usepackage{amssymb}&#10;\usepackage{amsthm}&#10;\usepackage{xcolor}&#10;\pagestyle{empty}&#10;\begin{document}&#10;&#10;&#10;$C_j(AB)=A\cdot C_j(B)&#10;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70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| &amp;|&amp;&amp;|\\&#10;v_1 &amp; v_2 &amp; \cdots&amp;v_n \\&#10;|&amp;|&amp;&amp;|\\&#10;\end{array}\right)&#10;$&#10;\end{document}"/>
  <p:tag name="IGUANATEXSIZE" val="33"/>
  <p:tag name="IGUANATEXCURSOR" val="213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102.75"/>
  <p:tag name="OUTPUTDPI" val="1200"/>
  <p:tag name="LATEXADDIN" val="\documentclass{article}&#10;\usepackage{amsmath}&#10;\usepackage{amssymb}&#10;\usepackage{amsthm}&#10;\usepackage{xcolor}&#10;\pagestyle{empty}&#10;\begin{document}&#10;&#10;&#10;$m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591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b_{1,j}\\&#10; &amp; b_{2,j}\\&#10; &amp; \vdots\\&#10; &amp; b_{n,j}&#10;\end{array}\right)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45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*\\&#10; &amp; *\\&#10; &amp; \vdots\\&#10; &amp; *&#10;\end{array}\right)&#10;$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2461.5"/>
  <p:tag name="OUTPUTDPI" val="1200"/>
  <p:tag name="LATEXADDIN" val="\documentclass{article}&#10;\usepackage{amsmath}&#10;\usepackage{amssymb}&#10;\usepackage{amsthm}&#10;\usepackage{xcolor}&#10;\pagestyle{empty}&#10;\begin{document}&#10;&#10;&#10;$=\sum_{k=1}^n b_{k,j}v_k = b_{1,j}v_1 +b_{2,j}v_2 +\cdots +b_{n,j}v_n &#10;$&#10;\end{document}"/>
  <p:tag name="IGUANATEXSIZE" val="33"/>
  <p:tag name="IGUANATEXCURSOR" val="189"/>
  <p:tag name="TRANSPARENCY" val="True"/>
  <p:tag name="FILENAME" val=""/>
  <p:tag name="INPUTTYPE" val="0"/>
  <p:tag name="LATEXENGINEID" val="0"/>
  <p:tag name="TEMPFOLDER" val="c:\temp\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532.25"/>
  <p:tag name="OUTPUTDPI" val="1200"/>
  <p:tag name="LATEXADDIN" val="\documentclass{article}&#10;\usepackage{amsmath}&#10;\usepackage{amssymb}&#10;\usepackage{amsthm}&#10;\usepackage{xcolor}&#10;\pagestyle{empty}&#10;\begin{document}&#10;&#10;&#10;$&#10;C_1(AB)=A\cdot C_1(B)\in \mathbb{R}^{3\times 1}&#10;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61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 -7&#10;\end{array}\right)&#10;\left(\begin{array}{c}&#10;-1 \\&#10;1 &#10;\end{array}\right)&#10;=&#10;$&#10;\end{document}"/>
  <p:tag name="IGUANATEXSIZE" val="33"/>
  <p:tag name="IGUANATEXCURSOR" val="243"/>
  <p:tag name="TRANSPARENCY" val="True"/>
  <p:tag name="FILENAME" val=""/>
  <p:tag name="INPUTTYPE" val="0"/>
  <p:tag name="LATEXENGINEID" val="0"/>
  <p:tag name="TEMPFOLDER" val="c:\temp\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876.75"/>
  <p:tag name="OUTPUTDPI" val="1200"/>
  <p:tag name="LATEXADDIN" val="\documentclass{article}&#10;\usepackage{amsmath}&#10;\usepackage{amssymb}&#10;\usepackage{amsthm}&#10;\usepackage{xcolor}&#10;\pagestyle{empty}&#10;\begin{document}&#10;&#10;&#10;$&#10;(-1)&#10;\left(\begin{array}{c}&#10;1 \\&#10;-2 \\&#10;3 &#10;\end{array}\right)&#10;+&#10;$&#10;\end{document}"/>
  <p:tag name="IGUANATEXSIZE" val="33"/>
  <p:tag name="IGUANATEXCURSOR" val="207"/>
  <p:tag name="TRANSPARENCY" val="True"/>
  <p:tag name="FILENAME" val=""/>
  <p:tag name="INPUTTYPE" val="0"/>
  <p:tag name="LATEXENGINEID" val="0"/>
  <p:tag name="TEMPFOLDER" val="c:\temp\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467"/>
  <p:tag name="OUTPUTDPI" val="1200"/>
  <p:tag name="LATEXADDIN" val="\documentclass{article}&#10;\usepackage{amsmath}&#10;\usepackage{amssymb}&#10;\usepackage{amsthm}&#10;\usepackage{xcolor}&#10;\pagestyle{empty}&#10;\begin{document}&#10;&#10;&#10;$&#10;(-1)&#10;\left(\begin{array}{c}&#10;1 \\&#10;-2 \\&#10;3 &#10;\end{array}\right)&#10;+&#10;1&#10;\left(\begin{array}{c}&#10;5 \\&#10;3 \\&#10;-7 &#10;\end{array}\right)&#10;$&#10;\end{document}"/>
  <p:tag name="IGUANATEXSIZE" val="33"/>
  <p:tag name="IGUANATEXCURSOR" val="265"/>
  <p:tag name="TRANSPARENCY" val="True"/>
  <p:tag name="FILENAME" val=""/>
  <p:tag name="INPUTTYPE" val="0"/>
  <p:tag name="LATEXENGINEID" val="0"/>
  <p:tag name="TEMPFOLDER" val="c:\temp\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652.5"/>
  <p:tag name="OUTPUTDPI" val="1200"/>
  <p:tag name="LATEXADDIN" val="\documentclass{article}&#10;\usepackage{amsmath}&#10;\usepackage{amssymb}&#10;\usepackage{amsthm}&#10;\usepackage{xcolor}&#10;\pagestyle{empty}&#10;\begin{document}&#10;&#10;&#10;$&#10;=&#10;\left(\begin{array}{c}&#10;4 \\&#10;5\\&#10;-10 &#10;\end{array}\right)&#10;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98.75"/>
  <p:tag name="OUTPUTDPI" val="1200"/>
  <p:tag name="LATEXADDIN" val="\documentclass{article}&#10;\usepackage{amsmath}&#10;\usepackage{amssymb}&#10;\usepackage{amsthm}&#10;\usepackage{xcolor}&#10;\pagestyle{empty}&#10;\begin{document}&#10;&#10;&#10;$R_i(AB)=R_i(A)\cdot B&#10;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80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\\&#10;a_{i,1}&amp; a_{i,2} &amp; \cdots &amp; a_{i,n}\\&#10;\\&#10;\end{array}\right)&#10;$&#10;\end{document}"/>
  <p:tag name="IGUANATEXSIZE" val="33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840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-&amp;v_1 &amp;-\\&#10; -&amp;v_2 &amp;-\\&#10; &amp; \vdots\\&#10; -&amp; v_n&amp;-&#10;\end{array}\right)&#10;$&#10;\end{document}"/>
  <p:tag name="IGUANATEXSIZE" val="33"/>
  <p:tag name="IGUANATEXCURSOR" val="208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698.25"/>
  <p:tag name="OUTPUTDPI" val="1200"/>
  <p:tag name="LATEXADDIN" val="\documentclass{article}&#10;\usepackage{amsmath}&#10;\usepackage{amssymb}&#10;\usepackage{amsthm}&#10;\usepackage{xcolor}&#10;\pagestyle{empty}&#10;\begin{document}&#10;&#10;&#10;$A,B\in\mathbb{F}^{m\times n}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\\&#10;*&amp;*&amp; \cdots &amp; *\\&#10;\\&#10;\end{array}\right)&#10;$&#10;\end{document}"/>
  <p:tag name="IGUANATEXSIZE" val="33"/>
  <p:tag name="IGUANATEXCURSOR" val="191"/>
  <p:tag name="TRANSPARENCY" val="True"/>
  <p:tag name="FILENAME" val=""/>
  <p:tag name="INPUTTYPE" val="0"/>
  <p:tag name="LATEXENGINEID" val="0"/>
  <p:tag name="TEMPFOLDER" val="c:\temp\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4826"/>
  <p:tag name="ORIGINALWIDTH" val="2466.442"/>
  <p:tag name="OUTPUTDPI" val="1200"/>
  <p:tag name="LATEXADDIN" val="\documentclass{article}&#10;\usepackage{amsmath}&#10;\usepackage{amssymb}&#10;\usepackage{amsthm}&#10;\usepackage{xcolor}&#10;\pagestyle{empty}&#10;\begin{document}&#10;&#10;&#10;$=\sum_{k=1}^n a_{i,k}v_k = a_{i,1}v_1 +a_{i,2}v_2 +\cdots +a_{i,n}v_n &#10;$&#10;\end{document}"/>
  <p:tag name="IGUANATEXSIZE" val="33"/>
  <p:tag name="IGUANATEXCURSOR" val="204"/>
  <p:tag name="TRANSPARENCY" val="True"/>
  <p:tag name="FILENAME" val=""/>
  <p:tag name="INPUTTYPE" val="0"/>
  <p:tag name="LATEXENGINEID" val="0"/>
  <p:tag name="TEMPFOLDER" val="c:\temp\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98.75"/>
  <p:tag name="OUTPUTDPI" val="1200"/>
  <p:tag name="LATEXADDIN" val="\documentclass{article}&#10;\usepackage{amsmath}&#10;\usepackage{amssymb}&#10;\usepackage{amsthm}&#10;\usepackage{xcolor}&#10;\pagestyle{empty}&#10;\begin{document}&#10;&#10;&#10;$R_i(AB)=R_i(A)\cdot B&#10;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284.25"/>
  <p:tag name="OUTPUTDPI" val="1200"/>
  <p:tag name="LATEXADDIN" val="\documentclass{article}&#10;\usepackage{amsmath}&#10;\usepackage{amssymb}&#10;\usepackage{amsthm}&#10;\usepackage{xcolor}&#10;\pagestyle{empty}&#10;\begin{document}&#10;&#10;&#10;$&#10;\forall i,j:&#10;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80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\\&#10;a_{i,1}&amp; a_{i,2} &amp; \cdots &amp; a_{i,n}\\&#10;\\&#10;\end{array}\right)&#10;$&#10;\end{document}"/>
  <p:tag name="IGUANATEXSIZE" val="33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840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-&amp;v_1 &amp;-\\&#10; -&amp;v_2 &amp;-\\&#10; &amp; \vdots\\&#10; -&amp; v_n&amp;-&#10;\end{array}\right)&#10;$&#10;\end{document}"/>
  <p:tag name="IGUANATEXSIZE" val="33"/>
  <p:tag name="IGUANATEXCURSOR" val="208"/>
  <p:tag name="TRANSPARENCY" val="True"/>
  <p:tag name="FILENAME" val=""/>
  <p:tag name="INPUTTYPE" val="0"/>
  <p:tag name="LATEXENGINEID" val="0"/>
  <p:tag name="TEMPFOLDER" val="c:\temp\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\\&#10;*&amp;*&amp; \cdots &amp; *\\&#10;\\&#10;\end{array}\right)&#10;$&#10;\end{document}"/>
  <p:tag name="IGUANATEXSIZE" val="33"/>
  <p:tag name="IGUANATEXCURSOR" val="191"/>
  <p:tag name="TRANSPARENCY" val="True"/>
  <p:tag name="FILENAME" val=""/>
  <p:tag name="INPUTTYPE" val="0"/>
  <p:tag name="LATEXENGINEID" val="0"/>
  <p:tag name="TEMPFOLDER" val="c:\temp\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570"/>
  <p:tag name="OUTPUTDPI" val="1200"/>
  <p:tag name="LATEXADDIN" val="\documentclass{article}&#10;\usepackage{amsmath}&#10;\usepackage{amssymb}&#10;\usepackage{amsthm}&#10;\usepackage{xcolor}&#10;\pagestyle{empty}&#10;\begin{document}&#10;&#10;&#10;$&#10;A_{i,j}=B_{i,j}&#10;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R_1(AB)=R_1(A)\cdot B\in \mathbb{R}^{1\times 2}&#10;$&#10;\end{document}"/>
  <p:tag name="IGUANATEXSIZE" val="33"/>
  <p:tag name="IGUANATEXCURSOR" val="191"/>
  <p:tag name="TRANSPARENCY" val="True"/>
  <p:tag name="FILENAME" val=""/>
  <p:tag name="INPUTTYPE" val="0"/>
  <p:tag name="LATEXENGINEID" val="0"/>
  <p:tag name="TEMPFOLDER" val="c:\temp\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268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\end{array}\right)&#10;\left(\begin{array}{cc}&#10;-1 &amp; 1\\&#10;1 &amp; 2&#10;\end{array}\right)&#10;=&#10;$&#10;\end{document}"/>
  <p:tag name="IGUANATEXSIZE" val="33"/>
  <p:tag name="IGUANATEXCURSOR" val="234"/>
  <p:tag name="TRANSPARENCY" val="True"/>
  <p:tag name="FILENAME" val=""/>
  <p:tag name="INPUTTYPE" val="0"/>
  <p:tag name="LATEXENGINEID" val="0"/>
  <p:tag name="TEMPFOLDER" val="c:\temp\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768"/>
  <p:tag name="OUTPUTDPI" val="1200"/>
  <p:tag name="LATEXADDIN" val="\documentclass{article}&#10;\usepackage{amsmath}&#10;\usepackage{amssymb}&#10;\usepackage{amsthm}&#10;\usepackage{xcolor}&#10;\pagestyle{empty}&#10;\begin{document}&#10;&#10;&#10;$&#10;1&#10;\left(\begin{array}{cc}&#10;-1 &amp; 1\\&#10;\end{array}\right)&#10;+&#10;$&#10;\end{document}"/>
  <p:tag name="IGUANATEXSIZE" val="33"/>
  <p:tag name="IGUANATEXCURSOR" val="200"/>
  <p:tag name="TRANSPARENCY" val="True"/>
  <p:tag name="FILENAME" val=""/>
  <p:tag name="INPUTTYPE" val="0"/>
  <p:tag name="LATEXENGINEID" val="0"/>
  <p:tag name="TEMPFOLDER" val="c:\temp\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689.25"/>
  <p:tag name="OUTPUTDPI" val="1200"/>
  <p:tag name="LATEXADDIN" val="\documentclass{article}&#10;\usepackage{amsmath}&#10;\usepackage{amssymb}&#10;\usepackage{amsthm}&#10;\usepackage{xcolor}&#10;\pagestyle{empty}&#10;\begin{document}&#10;&#10;&#10;$&#10;5&#10;\left(\begin{array}{cc}&#10;1 &amp; 2\\&#10;\end{array}\right)&#10;=&#10;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512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4 &amp; 11\\&#10;\end{array}\right)&#10;$&#10;\end{document}"/>
  <p:tag name="IGUANATEXSIZE" val="33"/>
  <p:tag name="IGUANATEXCURSOR" val="175"/>
  <p:tag name="TRANSPARENCY" val="True"/>
  <p:tag name="FILENAME" val=""/>
  <p:tag name="INPUTTYPE" val="0"/>
  <p:tag name="LATEXENGINEID" val="0"/>
  <p:tag name="TEMPFOLDER" val="c:\temp\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9.5"/>
  <p:tag name="ORIGINALWIDTH" val="1705.5"/>
  <p:tag name="OUTPUTDPI" val="1200"/>
  <p:tag name="LATEXADDIN" val="\documentclass{article}&#10;\usepackage{amsmath}&#10;\usepackage{amssymb}&#10;\usepackage{amsthm}&#10;\pagestyle{empty}&#10;\begin{document}&#10;&#10;\begin{enumerate}&#10;\item $A+(B+C)=(A+B)+C$&#10;\item $A+B=B+A$&#10;\item $(AB)C=A(BC)$&#10;\item $(A+B)C=AC+BC$&#10;\item $A(B+C)= AB+AC$&#10;\item $\alpha(AB)=(\alpha A)B=A(\alpha B)$&#10; \end{enumerate}&#10;\end{document}"/>
  <p:tag name="IGUANATEXSIZE" val="33"/>
  <p:tag name="IGUANATEXCURSOR" val="216"/>
  <p:tag name="TRANSPARENCY" val="True"/>
  <p:tag name="FILENAME" val=""/>
  <p:tag name="INPUTTYPE" val="0"/>
  <p:tag name="LATEXENGINEID" val="0"/>
  <p:tag name="TEMPFOLDER" val="c:\temp\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546.75"/>
  <p:tag name="OUTPUTDPI" val="1200"/>
  <p:tag name="LATEXADDIN" val="\documentclass{article}&#10;\usepackage{amsmath}&#10;\usepackage{amssymb}&#10;\usepackage{amsthm}&#10;\usepackage{xcolor}&#10;\pagestyle{empty}&#10;\begin{document}&#10;&#10;&#10;$AB\neq BA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271.5"/>
  <p:tag name="OUTPUTDPI" val="1200"/>
  <p:tag name="LATEXADDIN" val="\documentclass{article}&#10;\usepackage{amsmath}&#10;\usepackage{amssymb}&#10;\usepackage{amsthm}&#10;\usepackage{xcolor}&#10;\pagestyle{empty}&#10;\begin{document}&#10;&#10;&#10;$\mathbb{F}^{n\times n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.75"/>
  <p:tag name="ORIGINALWIDTH" val="1110"/>
  <p:tag name="OUTPUTDPI" val="1200"/>
  <p:tag name="LATEXADDIN" val="\documentclass{article}&#10;\usepackage{amsmath}&#10;\usepackage{amssymb}&#10;\usepackage{amsthm}&#10;\usepackage{xcolor}&#10;\pagestyle{empty}&#10;\begin{document}&#10;&#10;&#10;$&#10;I_{n}=\left(\begin{array}{ccc}&#10;1 &amp; 0 &amp; 0\\&#10;0 &amp; \ddots &amp; 0\\&#10;0 &amp; 0 &amp; 1&#10;\end{array}\right)&#10;$&#10;\end{document}"/>
  <p:tag name="IGUANATEXSIZE" val="33"/>
  <p:tag name="IGUANATEXCURSOR" val="233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698.25"/>
  <p:tag name="OUTPUTDPI" val="1200"/>
  <p:tag name="LATEXADDIN" val="\documentclass{article}&#10;\usepackage{amsmath}&#10;\usepackage{amssymb}&#10;\usepackage{amsthm}&#10;\usepackage{xcolor}&#10;\pagestyle{empty}&#10;\begin{document}&#10;&#10;&#10;$A,B\in\mathbb{F}^{m\times n}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\mathbb{F}^{n\times n}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734.25"/>
  <p:tag name="OUTPUTDPI" val="1200"/>
  <p:tag name="LATEXADDIN" val="\documentclass{article}&#10;\usepackage{amsmath}&#10;\usepackage{amssymb}&#10;\usepackage{amsthm}&#10;\usepackage{xcolor}&#10;\pagestyle{empty}&#10;\begin{document}&#10;&#10;&#10;$IA=AI=A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167"/>
  <p:tag name="OUTPUTDPI" val="1200"/>
  <p:tag name="LATEXADDIN" val="\documentclass{article}&#10;\usepackage{amsmath}&#10;\usepackage{amssymb}&#10;\usepackage{amsthm}&#10;\usepackage{xcolor}&#10;\pagestyle{empty}&#10;\begin{document}&#10;&#10;&#10;$&#10;C_j(AI)=A\cdot C_j(I)=&#10;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479.25"/>
  <p:tag name="OUTPUTDPI" val="1200"/>
  <p:tag name="LATEXADDIN" val="\documentclass{article}&#10;\usepackage{amsmath}&#10;\usepackage{amssymb}&#10;\usepackage{amsthm}&#10;\usepackage{xcolor}&#10;\pagestyle{empty}&#10;\begin{document}&#10;&#10;&#10;$&#10;A&#10;\left(\begin{array}{c}&#10;\\&#10;\\&#10;1\\&#10;\\&#10;\end{array}\right)&#10;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&#10;j&#10;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0 &amp; 0\\&#10;0 &amp; 1&amp; 0\\&#10;0 &amp; 0 &amp; 1&#10;\end{array}\right)&#10;$&#10;\end{document}"/>
  <p:tag name="IGUANATEXSIZE" val="33"/>
  <p:tag name="IGUANATEXCURSOR" val="221"/>
  <p:tag name="TRANSPARENCY" val="True"/>
  <p:tag name="FILENAME" val=""/>
  <p:tag name="INPUTTYPE" val="0"/>
  <p:tag name="LATEXENGINEID" val="0"/>
  <p:tag name="TEMPFOLDER" val="c:\temp\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271.5"/>
  <p:tag name="OUTPUTDPI" val="1200"/>
  <p:tag name="LATEXADDIN" val="\documentclass{article}&#10;\usepackage{amsmath}&#10;\usepackage{amssymb}&#10;\usepackage{amsthm}&#10;\usepackage{xcolor}&#10;\pagestyle{empty}&#10;\begin{document}&#10;&#10;&#10;$\mathbb{F}^{n\times n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.75"/>
  <p:tag name="ORIGINALWIDTH" val="1110"/>
  <p:tag name="OUTPUTDPI" val="1200"/>
  <p:tag name="LATEXADDIN" val="\documentclass{article}&#10;\usepackage{amsmath}&#10;\usepackage{amssymb}&#10;\usepackage{amsthm}&#10;\usepackage{xcolor}&#10;\pagestyle{empty}&#10;\begin{document}&#10;&#10;&#10;$&#10;I_{n}=\left(\begin{array}{ccc}&#10;1 &amp; 0 &amp; 0\\&#10;0 &amp; \ddots &amp; 0\\&#10;0 &amp; 0 &amp; 1&#10;\end{array}\right)&#10;$&#10;\end{document}"/>
  <p:tag name="IGUANATEXSIZE" val="33"/>
  <p:tag name="IGUANATEXCURSOR" val="233"/>
  <p:tag name="TRANSPARENCY" val="True"/>
  <p:tag name="FILENAME" val=""/>
  <p:tag name="INPUTTYPE" val="0"/>
  <p:tag name="LATEXENGINEID" val="0"/>
  <p:tag name="TEMPFOLDER" val="c:\temp\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\mathbb{F}^{n\times n}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734.25"/>
  <p:tag name="OUTPUTDPI" val="1200"/>
  <p:tag name="LATEXADDIN" val="\documentclass{article}&#10;\usepackage{amsmath}&#10;\usepackage{amssymb}&#10;\usepackage{amsthm}&#10;\usepackage{xcolor}&#10;\pagestyle{empty}&#10;\begin{document}&#10;&#10;&#10;$IA=AI=A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795"/>
  <p:tag name="OUTPUTDPI" val="1200"/>
  <p:tag name="LATEXADDIN" val="\documentclass{article}&#10;\usepackage{amsmath}&#10;\usepackage{amssymb}&#10;\usepackage{amsthm}&#10;\usepackage{xcolor}&#10;\pagestyle{empty}&#10;\begin{document}&#10;&#10;&#10;$A+B\in\mathbb{F}^{m\times n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167"/>
  <p:tag name="OUTPUTDPI" val="1200"/>
  <p:tag name="LATEXADDIN" val="\documentclass{article}&#10;\usepackage{amsmath}&#10;\usepackage{amssymb}&#10;\usepackage{amsthm}&#10;\usepackage{xcolor}&#10;\pagestyle{empty}&#10;\begin{document}&#10;&#10;&#10;$&#10;C_j(AI)=A\cdot C_j(I)=&#10;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457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c}&#10;|&amp; &amp;|&amp; &amp;|\\&#10;v_1 &amp; \cdots &amp; v_j &amp; \cdots&amp;v_n \\&#10;|&amp;&amp;|&amp;&amp;|\\&#10;\end{array}\right)&#10;$&#10;\end{document}"/>
  <p:tag name="IGUANATEXSIZE" val="33"/>
  <p:tag name="IGUANATEXCURSOR" val="190"/>
  <p:tag name="TRANSPARENCY" val="True"/>
  <p:tag name="FILENAME" val=""/>
  <p:tag name="INPUTTYPE" val="0"/>
  <p:tag name="LATEXENGINEID" val="0"/>
  <p:tag name="TEMPFOLDER" val="c:\temp\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7"/>
  <p:tag name="ORIGINALWIDTH" val="332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}&#10;  0\\&#10;  \vdots\\&#10; 1\\&#10; \vdots \\&#10;0&#10;\end{array}\right)&#10;$&#10;\end{document}"/>
  <p:tag name="IGUANATEXSIZE" val="33"/>
  <p:tag name="IGUANATEXCURSOR" val="202"/>
  <p:tag name="TRANSPARENCY" val="True"/>
  <p:tag name="FILENAME" val=""/>
  <p:tag name="INPUTTYPE" val="0"/>
  <p:tag name="LATEXENGINEID" val="0"/>
  <p:tag name="TEMPFOLDER" val="c:\temp\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284.25"/>
  <p:tag name="OUTPUTDPI" val="1200"/>
  <p:tag name="LATEXADDIN" val="\documentclass{article}&#10;\usepackage{amsmath}&#10;\usepackage{amssymb}&#10;\usepackage{amsthm}&#10;\usepackage{xcolor}&#10;\pagestyle{empty}&#10;\begin{document}&#10;&#10;&#10;$C_j(I)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&#10;j&#10;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723"/>
  <p:tag name="OUTPUTDPI" val="1200"/>
  <p:tag name="LATEXADDIN" val="\documentclass{article}&#10;\usepackage{amsmath}&#10;\usepackage{amssymb}&#10;\usepackage{amsthm}&#10;\usepackage{xcolor}&#10;\pagestyle{empty}&#10;\begin{document}&#10;&#10;&#10;$=v_j=C_j(A)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271.5"/>
  <p:tag name="OUTPUTDPI" val="1200"/>
  <p:tag name="LATEXADDIN" val="\documentclass{article}&#10;\usepackage{amsmath}&#10;\usepackage{amssymb}&#10;\usepackage{amsthm}&#10;\usepackage{xcolor}&#10;\pagestyle{empty}&#10;\begin{document}&#10;&#10;&#10;$\mathbb{F}^{n\times n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.75"/>
  <p:tag name="ORIGINALWIDTH" val="1116.75"/>
  <p:tag name="OUTPUTDPI" val="1200"/>
  <p:tag name="LATEXADDIN" val="\documentclass{article}&#10;\usepackage{amsmath}&#10;\usepackage{amssymb}&#10;\usepackage{amsthm}&#10;\usepackage{xcolor}&#10;\pagestyle{empty}&#10;\begin{document}&#10;&#10;&#10;$&#10;0_{n}=\left(\begin{array}{ccc}&#10;0 &amp; 0 &amp; 0\\&#10;0 &amp; \ddots &amp; 0\\&#10;0 &amp; 0 &amp; 0&#10;\end{array}\right)$&#10;\end{document}"/>
  <p:tag name="IGUANATEXSIZE" val="33"/>
  <p:tag name="IGUANATEXCURSOR" val="233"/>
  <p:tag name="TRANSPARENCY" val="True"/>
  <p:tag name="FILENAME" val=""/>
  <p:tag name="INPUTTYPE" val="0"/>
  <p:tag name="LATEXENGINEID" val="0"/>
  <p:tag name="TEMPFOLDER" val="c:\temp\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\mathbb{F}^{n\times n}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274.25"/>
  <p:tag name="OUTPUTDPI" val="1200"/>
  <p:tag name="LATEXADDIN" val="\documentclass{article}&#10;\usepackage{amsmath}&#10;\usepackage{amssymb}&#10;\usepackage{amsthm}&#10;\usepackage{xcolor}&#10;\pagestyle{empty}&#10;\begin{document}&#10;&#10;&#10;$(A+B)_{i,j}=A_{i,j}+B_{i,j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5"/>
  <p:tag name="ORIGINALWIDTH" val="1033.5"/>
  <p:tag name="OUTPUTDPI" val="1200"/>
  <p:tag name="LATEXADDIN" val="\documentclass{article}&#10;\usepackage{amsmath}&#10;\usepackage{amssymb}&#10;\usepackage{amsthm}&#10;\usepackage{xcolor}&#10;\pagestyle{empty}&#10;\begin{document}&#10;&#10;&#10;$0+A=A+0=A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876.75"/>
  <p:tag name="OUTPUTDPI" val="1200"/>
  <p:tag name="LATEXADDIN" val="\documentclass{article}&#10;\usepackage{amsmath}&#10;\usepackage{amssymb}&#10;\usepackage{amsthm}&#10;\usepackage{xcolor}&#10;\pagestyle{empty}&#10;\begin{document}&#10;&#10;&#10;$0\cdot A=A\cdot 0=0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271.5"/>
  <p:tag name="OUTPUTDPI" val="1200"/>
  <p:tag name="LATEXADDIN" val="\documentclass{article}&#10;\usepackage{amsmath}&#10;\usepackage{amssymb}&#10;\usepackage{amsthm}&#10;\usepackage{xcolor}&#10;\pagestyle{empty}&#10;\begin{document}&#10;&#10;&#10;$\mathbb{F}^{n\times n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.75"/>
  <p:tag name="ORIGINALWIDTH" val="1080.75"/>
  <p:tag name="OUTPUTDPI" val="1200"/>
  <p:tag name="LATEXADDIN" val="\documentclass{article}&#10;\usepackage{amsmath}&#10;\usepackage{amssymb}&#10;\usepackage{amsthm}&#10;\usepackage{xcolor}&#10;\pagestyle{empty}&#10;\begin{document}&#10;&#10;&#10;$A=&#10;\left(\begin{array}{ccc}&#10;* &amp; * &amp; *\\&#10;0 &amp; \ddots &amp; *\\&#10;0 &amp; 0 &amp; *&#10;\end{array}\right)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263.25"/>
  <p:tag name="OUTPUTDPI" val="1200"/>
  <p:tag name="LATEXADDIN" val="\documentclass{article}&#10;\usepackage{amsmath}&#10;\usepackage{amssymb}&#10;\usepackage{amsthm}&#10;\usepackage{xcolor}&#10;\pagestyle{empty}&#10;\begin{document}&#10;&#10;&#10;$j&lt;i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.25"/>
  <p:tag name="ORIGINALWIDTH" val="402.75"/>
  <p:tag name="OUTPUTDPI" val="1200"/>
  <p:tag name="LATEXADDIN" val="\documentclass{article}&#10;\usepackage{amsmath}&#10;\usepackage{amssymb}&#10;\usepackage{amsthm}&#10;\usepackage{xcolor}&#10;\pagestyle{empty}&#10;\begin{document}&#10;&#10;&#10;$a_{i,j}=0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.75"/>
  <p:tag name="ORIGINALWIDTH" val="1080.75"/>
  <p:tag name="OUTPUTDPI" val="1200"/>
  <p:tag name="LATEXADDIN" val="\documentclass{article}&#10;\usepackage{amsmath}&#10;\usepackage{amssymb}&#10;\usepackage{amsthm}&#10;\usepackage{xcolor}&#10;\pagestyle{empty}&#10;\begin{document}&#10;&#10;&#10;$A=\left(\begin{array}{ccc}&#10;* &amp; 0 &amp; 0\\&#10;* &amp; \ddots &amp; 0\\&#10;* &amp; * &amp; *&#10;\end{array}\right)$&#10;\end{document}"/>
  <p:tag name="IGUANATEXSIZE" val="33"/>
  <p:tag name="IGUANATEXCURSOR" val="229"/>
  <p:tag name="TRANSPARENCY" val="True"/>
  <p:tag name="FILENAME" val=""/>
  <p:tag name="INPUTTYPE" val="0"/>
  <p:tag name="LATEXENGINEID" val="0"/>
  <p:tag name="TEMPFOLDER" val="c:\temp\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255.75"/>
  <p:tag name="OUTPUTDPI" val="1200"/>
  <p:tag name="LATEXADDIN" val="\documentclass{article}&#10;\usepackage{amsmath}&#10;\usepackage{amssymb}&#10;\usepackage{amsthm}&#10;\usepackage{xcolor}&#10;\pagestyle{empty}&#10;\begin{document}&#10;&#10;&#10;$i&lt;j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.25"/>
  <p:tag name="ORIGINALWIDTH" val="402.75"/>
  <p:tag name="OUTPUTDPI" val="1200"/>
  <p:tag name="LATEXADDIN" val="\documentclass{article}&#10;\usepackage{amsmath}&#10;\usepackage{amssymb}&#10;\usepackage{amsthm}&#10;\usepackage{xcolor}&#10;\pagestyle{empty}&#10;\begin{document}&#10;&#10;&#10;$a_{i,j}=0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271.5"/>
  <p:tag name="OUTPUTDPI" val="1200"/>
  <p:tag name="LATEXADDIN" val="\documentclass{article}&#10;\usepackage{amsmath}&#10;\usepackage{amssymb}&#10;\usepackage{amsthm}&#10;\usepackage{xcolor}&#10;\pagestyle{empty}&#10;\begin{document}&#10;&#10;&#10;$\mathbb{F}^{n\times n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691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2 &amp; 3\\&#10;4 &amp; 5 &amp; 6&#10;\end{array}\right)&#10;+&#10;\left(\begin{array}{ccc}&#10;0 &amp; -2 &amp; 2\\&#10;-2 &amp; 1 &amp; 1&#10;\end{array}\right)&#10;=&#10;\left(\begin{array}{ccc}&#10;1 &amp; 0&amp; 5\\&#10;2 &amp; 6 &amp; 7&#10;\end{array}\right)&#10;$&#10;&#10;&#10;\end{document}"/>
  <p:tag name="IGUANATEXSIZE" val="33"/>
  <p:tag name="IGUANATEXCURSOR" val="328"/>
  <p:tag name="TRANSPARENCY" val="True"/>
  <p:tag name="FILENAME" val=""/>
  <p:tag name="INPUTTYPE" val="0"/>
  <p:tag name="LATEXENGINEID" val="0"/>
  <p:tag name="TEMPFOLDER" val="c:\temp\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8 &amp; 4\\&#10;0 &amp; 2&amp; 3\\&#10;0 &amp; 0 &amp; 1&#10;\end{array}\right)&#10;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0 &amp; 8 &amp; 0\\&#10;0 &amp; 0&amp; 3\\&#10;0 &amp; 0 &amp; 1&#10;\end{array}\right)&#10;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0 &amp; 0\\&#10;4 &amp; 2&amp; 0\\&#10;0 &amp; 5 &amp; 1&#10;\end{array}\right)&#10;$&#10;\end{document}"/>
  <p:tag name="IGUANATEXSIZE" val="33"/>
  <p:tag name="IGUANATEXCURSOR" val="198"/>
  <p:tag name="TRANSPARENCY" val="True"/>
  <p:tag name="FILENAME" val=""/>
  <p:tag name="INPUTTYPE" val="0"/>
  <p:tag name="LATEXENGINEID" val="0"/>
  <p:tag name="TEMPFOLDER" val="c:\temp\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0 &amp; 0 &amp; 0\\&#10;8 &amp; 0&amp; 0\\&#10;0 &amp; 3 &amp; 1&#10;\end{array}\right)&#10;$&#10;\end{document}"/>
  <p:tag name="IGUANATEXSIZE" val="33"/>
  <p:tag name="IGUANATEXCURSOR" val="190"/>
  <p:tag name="TRANSPARENCY" val="True"/>
  <p:tag name="FILENAME" val=""/>
  <p:tag name="INPUTTYPE" val="0"/>
  <p:tag name="LATEXENGINEID" val="0"/>
  <p:tag name="TEMPFOLDER" val="c:\temp\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271.5"/>
  <p:tag name="OUTPUTDPI" val="1200"/>
  <p:tag name="LATEXADDIN" val="\documentclass{article}&#10;\usepackage{amsmath}&#10;\usepackage{amssymb}&#10;\usepackage{amsthm}&#10;\usepackage{xcolor}&#10;\pagestyle{empty}&#10;\begin{document}&#10;&#10;&#10;$\mathbb{F}^{n\times n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.75"/>
  <p:tag name="ORIGINALWIDTH" val="1080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c}&#10;* &amp; 0 &amp; 0\\&#10;0 &amp; \ddots &amp; 0\\&#10;0 &amp; 0 &amp; *&#10;\end{array}\right)$&#10;\end{document}"/>
  <p:tag name="IGUANATEXSIZE" val="33"/>
  <p:tag name="IGUANATEXCURSOR" val="230"/>
  <p:tag name="TRANSPARENCY" val="True"/>
  <p:tag name="FILENAME" val=""/>
  <p:tag name="INPUTTYPE" val="0"/>
  <p:tag name="LATEXENGINEID" val="0"/>
  <p:tag name="TEMPFOLDER" val="c:\temp\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63.25"/>
  <p:tag name="OUTPUTDPI" val="1200"/>
  <p:tag name="LATEXADDIN" val="\documentclass{article}&#10;\usepackage{amsmath}&#10;\usepackage{amssymb}&#10;\usepackage{amsthm}&#10;\usepackage{xcolor}&#10;\pagestyle{empty}&#10;\begin{document}&#10;&#10;&#10;$j\neq i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.25"/>
  <p:tag name="ORIGINALWIDTH" val="402.75"/>
  <p:tag name="OUTPUTDPI" val="1200"/>
  <p:tag name="LATEXADDIN" val="\documentclass{article}&#10;\usepackage{amsmath}&#10;\usepackage{amssymb}&#10;\usepackage{amsthm}&#10;\usepackage{xcolor}&#10;\pagestyle{empty}&#10;\begin{document}&#10;&#10;&#10;$a_{i,j}=0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0 &amp; 0 &amp; 0\\&#10;0 &amp; 0&amp; 0\\&#10;0 &amp; 0 &amp; 1&#10;\end{array}\right)&#10;$&#10;\end{document}"/>
  <p:tag name="IGUANATEXSIZE" val="33"/>
  <p:tag name="IGUANATEXCURSOR" val="190"/>
  <p:tag name="TRANSPARENCY" val="True"/>
  <p:tag name="FILENAME" val=""/>
  <p:tag name="INPUTTYPE" val="0"/>
  <p:tag name="LATEXENGINEID" val="0"/>
  <p:tag name="TEMPFOLDER" val="c:\temp\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19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0 &amp; 0\\&#10;0 &amp; 2&amp; 0\\&#10;0 &amp; 0 &amp; \pi&#10;\end{array}\right)&#10;$&#10;\end{document}"/>
  <p:tag name="IGUANATEXSIZE" val="33"/>
  <p:tag name="IGUANATEXCURSOR" val="202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912"/>
  <p:tag name="OUTPUTDPI" val="1200"/>
  <p:tag name="LATEXADDIN" val="\documentclass{article}&#10;\usepackage{amsmath}&#10;\usepackage{amssymb}&#10;\usepackage{amsthm}&#10;\usepackage{xcolor}&#10;\pagestyle{empty}&#10;\begin{document}&#10;&#10;&#10;$A\in\mathbb{F}^{m\times n},\alpha\in \mathbb{F}$&#10;\end{document}"/>
  <p:tag name="IGUANATEXSIZE" val="33"/>
  <p:tag name="IGUANATEXCURSOR" val="191"/>
  <p:tag name="TRANSPARENCY" val="True"/>
  <p:tag name="FILENAME" val=""/>
  <p:tag name="INPUTTYPE" val="0"/>
  <p:tag name="LATEXENGINEID" val="0"/>
  <p:tag name="TEMPFOLDER" val="c:\temp\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0 &amp; 0 &amp; 0\\&#10;0 &amp; 0&amp; 0\\&#10;0 &amp; 0 &amp; 0&#10;\end{array}\right)&#10;$&#10;\end{document}"/>
  <p:tag name="IGUANATEXSIZE" val="33"/>
  <p:tag name="IGUANATEXCURSOR" val="202"/>
  <p:tag name="TRANSPARENCY" val="True"/>
  <p:tag name="FILENAME" val=""/>
  <p:tag name="INPUTTYPE" val="0"/>
  <p:tag name="LATEXENGINEID" val="0"/>
  <p:tag name="TEMPFOLDER" val="c:\temp\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271.5"/>
  <p:tag name="OUTPUTDPI" val="1200"/>
  <p:tag name="LATEXADDIN" val="\documentclass{article}&#10;\usepackage{amsmath}&#10;\usepackage{amssymb}&#10;\usepackage{amsthm}&#10;\usepackage{xcolor}&#10;\pagestyle{empty}&#10;\begin{document}&#10;&#10;&#10;$\mathbb{F}^{n\times n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.75"/>
  <p:tag name="ORIGINALWIDTH" val="1461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c}&#10;\alpha &amp; 0 &amp; 0\\&#10;0 &amp; \ddots &amp; 0\\&#10;0 &amp; 0 &amp; \alpha&#10;\end{array}\right)=\alpha I $&#10;\end{document}"/>
  <p:tag name="IGUANATEXSIZE" val="33"/>
  <p:tag name="IGUANATEXCURSOR" val="250"/>
  <p:tag name="TRANSPARENCY" val="True"/>
  <p:tag name="FILENAME" val=""/>
  <p:tag name="INPUTTYPE" val="0"/>
  <p:tag name="LATEXENGINEID" val="0"/>
  <p:tag name="TEMPFOLDER" val="c:\temp\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0 &amp; 0\\&#10;0 &amp; 1&amp; 0\\&#10;0 &amp; 0 &amp; 1&#10;\end{array}\right)&#10;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45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\pi&#10; &amp; 0 &amp; 0\\&#10;0 &amp; \pi&#10;&amp; 0\\&#10;0 &amp; 0 &amp; \pi&#10;\end{array}\right)&#10;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0 &amp; 0 &amp; 0\\&#10;0 &amp; 0&amp; 0\\&#10;0 &amp; 0 &amp; 0&#10;\end{array}\right)&#10;$&#10;\end{document}"/>
  <p:tag name="IGUANATEXSIZE" val="33"/>
  <p:tag name="IGUANATEXCURSOR" val="202"/>
  <p:tag name="TRANSPARENCY" val="True"/>
  <p:tag name="FILENAME" val=""/>
  <p:tag name="INPUTTYPE" val="0"/>
  <p:tag name="LATEXENGINEID" val="0"/>
  <p:tag name="TEMPFOLDER" val="c:\temp\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671.25"/>
  <p:tag name="OUTPUTDPI" val="1200"/>
  <p:tag name="LATEXADDIN" val="\documentclass{article}&#10;\usepackage{amsmath}&#10;\usepackage{amssymb}&#10;\usepackage{amsthm}&#10;\usepackage{xcolor}&#10;\pagestyle{empty}&#10;\begin{document}&#10;&#10;&#10;$A,B\in\mathbb{F}^{n\times n}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546.75"/>
  <p:tag name="OUTPUTDPI" val="1200"/>
  <p:tag name="LATEXADDIN" val="\documentclass{article}&#10;\usepackage{amsmath}&#10;\usepackage{amssymb}&#10;\usepackage{amsthm}&#10;\usepackage{xcolor}&#10;\pagestyle{empty}&#10;\begin{document}&#10;&#10;&#10;$AB=BA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98.25"/>
  <p:tag name="OUTPUTDPI" val="1200"/>
  <p:tag name="LATEXADDIN" val="\documentclass{article}&#10;\usepackage{amsmath}&#10;\usepackage{amssymb}&#10;\usepackage{amsthm}&#10;\usepackage{xcolor}&#10;\pagestyle{empty}&#10;\begin{document}&#10;&#10;&#10;$&#10;A=\alpha I 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21"/>
  <p:tag name="OUTPUTDPI" val="1200"/>
  <p:tag name="LATEXADDIN" val="\documentclass{article}&#10;\usepackage{amsmath}&#10;\usepackage{amssymb}&#10;\usepackage{amsthm}&#10;\usepackage{xcolor}&#10;\pagestyle{empty}&#10;\begin{document}&#10;&#10;&#10;$\alpha A\in\mathbb{F}^{m\times n}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546.75"/>
  <p:tag name="OUTPUTDPI" val="1200"/>
  <p:tag name="LATEXADDIN" val="\documentclass{article}&#10;\usepackage{amsmath}&#10;\usepackage{amssymb}&#10;\usepackage{amsthm}&#10;\usepackage{xcolor}&#10;\pagestyle{empty}&#10;\begin{document}&#10;&#10;&#10;$AB=BA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579.25"/>
  <p:tag name="OUTPUTDPI" val="1200"/>
  <p:tag name="LATEXADDIN" val="\documentclass{article}&#10;\usepackage{amsmath}&#10;\usepackage{amssymb}&#10;\usepackage{amsthm}&#10;\usepackage{xcolor}&#10;\pagestyle{empty}&#10;\begin{document}&#10;&#10;&#10;$AB=(\alpha I)B=\alpha(IB)=\alpha(BI)=B(\alpha I)=BA$&#10;\end{document}"/>
  <p:tag name="IGUANATEXSIZE" val="33"/>
  <p:tag name="IGUANATEXCURSOR" val="195"/>
  <p:tag name="TRANSPARENCY" val="True"/>
  <p:tag name="FILENAME" val=""/>
  <p:tag name="INPUTTYPE" val="0"/>
  <p:tag name="LATEXENGINEID" val="0"/>
  <p:tag name="TEMPFOLDER" val="c:\temp\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n}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585.75"/>
  <p:tag name="OUTPUTDPI" val="1200"/>
  <p:tag name="LATEXADDIN" val="\documentclass{article}&#10;\usepackage{amsmath}&#10;\usepackage{amssymb}&#10;\usepackage{amsthm}&#10;\usepackage{xcolor}&#10;\pagestyle{empty}&#10;\begin{document}&#10;&#10;&#10;$A^t\in\mathbb{F}^{n\times m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699.75"/>
  <p:tag name="OUTPUTDPI" val="1200"/>
  <p:tag name="LATEXADDIN" val="\documentclass{article}&#10;\usepackage{amsmath}&#10;\usepackage{amssymb}&#10;\usepackage{amsthm}&#10;\usepackage{xcolor}&#10;\pagestyle{empty}&#10;\begin{document}&#10;&#10;&#10;$(A^t)_{i,j}=A_{j,i}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72.5"/>
  <p:tag name="ORIGINALWIDTH" val="1870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 -7&#10;\end{array}\right)^{t}=\left(\begin{array}{ccc}&#10;1 &amp; -2 &amp; 3\\&#10;5 &amp; 3 &amp; -7&#10;\end{array}\right)&#10;$&#10;\end{document}"/>
  <p:tag name="IGUANATEXSIZE" val="33"/>
  <p:tag name="IGUANATEXCURSOR" val="283"/>
  <p:tag name="TRANSPARENCY" val="True"/>
  <p:tag name="FILENAME" val=""/>
  <p:tag name="INPUTTYPE" val="0"/>
  <p:tag name="LATEXENGINEID" val="0"/>
  <p:tag name="TEMPFOLDER" val="c:\temp\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582"/>
  <p:tag name="OUTPUTDPI" val="1200"/>
  <p:tag name="LATEXADDIN" val="\documentclass{article}&#10;\usepackage{amsmath}&#10;\usepackage{amssymb}&#10;\usepackage{amsthm}&#10;\usepackage{xcolor}&#10;\pagestyle{empty}&#10;\begin{document}&#10;&#10;&#10;$(\alpha I)^t =\alpha I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698.25"/>
  <p:tag name="OUTPUTDPI" val="1200"/>
  <p:tag name="LATEXADDIN" val="\documentclass{article}&#10;\usepackage{amsmath}&#10;\usepackage{amssymb}&#10;\usepackage{amsthm}&#10;\usepackage{xcolor}&#10;\pagestyle{empty}&#10;\begin{document}&#10;&#10;&#10;$A,B\in\mathbb{F}^{m\times n}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8.5"/>
  <p:tag name="ORIGINALWIDTH" val="1231.5"/>
  <p:tag name="OUTPUTDPI" val="1200"/>
  <p:tag name="LATEXADDIN" val="\documentclass{article}&#10;\usepackage{amsmath}&#10;\usepackage{amssymb}&#10;\usepackage{amsthm}&#10;\pagestyle{empty}&#10;\begin{document}&#10;&#10;\begin{enumerate}&#10;\item $(A+B)^t=A^t+B^t$&#10;\item $(\alpha A)^t=\alpha A^t$&#10;\item $(AB)^t=B^tA^t$&#10;\end{enumerate}&#10;\end{document}"/>
  <p:tag name="IGUANATEXSIZE" val="33"/>
  <p:tag name="IGUANATEXCURSOR" val="213"/>
  <p:tag name="TRANSPARENCY" val="True"/>
  <p:tag name="FILENAME" val=""/>
  <p:tag name="INPUTTYPE" val="0"/>
  <p:tag name="LATEXENGINEID" val="0"/>
  <p:tag name="TEMPFOLDER" val="c:\temp\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2361.75"/>
  <p:tag name="OUTPUTDPI" val="1200"/>
  <p:tag name="LATEXADDIN" val="\documentclass{article}&#10;\usepackage{amsmath}&#10;\usepackage{amssymb}&#10;\usepackage{amsthm}&#10;\usepackage{xcolor}&#10;\pagestyle{empty}&#10;\begin{document}&#10;&#10;&#10;$&#10;((A+B)^{t})_{ij}=(A+B)_{ji}=(A)_{ji}+(B)_{ji}=&#10;$&#10;\end{document}"/>
  <p:tag name="IGUANATEXSIZE" val="33"/>
  <p:tag name="IGUANATEXCURSOR" val="191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898.25"/>
  <p:tag name="OUTPUTDPI" val="1200"/>
  <p:tag name="LATEXADDIN" val="\documentclass{article}&#10;\usepackage{amsmath}&#10;\usepackage{amssymb}&#10;\usepackage{amsthm}&#10;\usepackage{xcolor}&#10;\pagestyle{empty}&#10;\begin{document}&#10;&#10;&#10;$&#10;2\cdot&#10;\left(\begin{array}{ccc}&#10;1 &amp; 2 &amp; 3\\&#10;4 &amp; 5 &amp; 6&#10;\end{array}\right)&#10;=&#10;\left(\begin{array}{ccc}&#10;2 &amp; 4&amp;6\\&#10;8 &amp; 10 &amp; 12&#10;\end{array}\right)&#10;$&#10;&#10;&#10;\end{document}"/>
  <p:tag name="IGUANATEXSIZE" val="33"/>
  <p:tag name="IGUANATEXCURSOR" val="266"/>
  <p:tag name="TRANSPARENCY" val="True"/>
  <p:tag name="FILENAME" val=""/>
  <p:tag name="INPUTTYPE" val="0"/>
  <p:tag name="LATEXENGINEID" val="0"/>
  <p:tag name="TEMPFOLDER" val="c:\temp\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1698"/>
  <p:tag name="OUTPUTDPI" val="1200"/>
  <p:tag name="LATEXADDIN" val="\documentclass{article}&#10;\usepackage{amsmath}&#10;\usepackage{amssymb}&#10;\usepackage{amsthm}&#10;\usepackage{xcolor}&#10;\pagestyle{empty}&#10;\begin{document}&#10;&#10;&#10;$=(A^{t})_{ij}+(B^{t})_{ij}=(A^{t}+B^{t})_{ij}&#10;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5"/>
  <p:tag name="ORIGINALWIDTH" val="382.5"/>
  <p:tag name="OUTPUTDPI" val="1200"/>
  <p:tag name="LATEXADDIN" val="\documentclass{article}&#10;\usepackage{amsmath}&#10;\usepackage{amssymb}&#10;\usepackage{amsthm}&#10;\usepackage{xcolor}&#10;\pagestyle{empty}&#10;\begin{document}&#10;&#10;&#10;$A=A^t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19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e &amp; 1 &amp; 2\\&#10;1 &amp; * &amp; 3\\&#10;2 &amp; 3 &amp; \pi&#10;\end{array}\right)&#10;$&#10;\end{document}"/>
  <p:tag name="IGUANATEXSIZE" val="30"/>
  <p:tag name="IGUANATEXCURSOR" val="199"/>
  <p:tag name="TRANSPARENCY" val="True"/>
  <p:tag name="FILENAME" val=""/>
  <p:tag name="INPUTTYPE" val="0"/>
  <p:tag name="LATEXENGINEID" val="0"/>
  <p:tag name="TEMPFOLDER" val="c:\temp\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72.5"/>
  <p:tag name="ORIGINALWIDTH" val="1720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e &amp; 1 &amp; 2\\&#10;1 &amp; * &amp; 3\\&#10;2 &amp; 3 &amp; \pi&#10;\end{array}\right)^t=&#10;\left(\begin{array}{ccc}&#10;e &amp; 1 &amp; 2\\&#10;1 &amp; * &amp; 3\\&#10;2 &amp; 3 &amp; \pi&#10;\end{array}\right)&#10;$&#10;\end{document}"/>
  <p:tag name="IGUANATEXSIZE" val="30"/>
  <p:tag name="IGUANATEXCURSOR" val="282"/>
  <p:tag name="TRANSPARENCY" val="True"/>
  <p:tag name="FILENAME" val=""/>
  <p:tag name="INPUTTYPE" val="0"/>
  <p:tag name="LATEXENGINEID" val="0"/>
  <p:tag name="TEMPFOLDER" val="c:\temp\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5"/>
  <p:tag name="ORIGINALWIDTH" val="479.25"/>
  <p:tag name="OUTPUTDPI" val="1200"/>
  <p:tag name="LATEXADDIN" val="\documentclass{article}&#10;\usepackage{amsmath}&#10;\usepackage{amssymb}&#10;\usepackage{amsthm}&#10;\usepackage{xcolor}&#10;\pagestyle{empty}&#10;\begin{document}&#10;&#10;&#10;$A=-A^t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00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0 &amp; 1 &amp; 2\\&#10;-1 &amp; 0 &amp; -3\\&#10;-2 &amp; 3 &amp; 0&#10;\end{array}\right)&#10;$&#10;\end{document}"/>
  <p:tag name="IGUANATEXSIZE" val="30"/>
  <p:tag name="IGUANATEXCURSOR" val="201"/>
  <p:tag name="TRANSPARENCY" val="True"/>
  <p:tag name="FILENAME" val=""/>
  <p:tag name="INPUTTYPE" val="0"/>
  <p:tag name="LATEXENGINEID" val="0"/>
  <p:tag name="TEMPFOLDER" val="c:\temp\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72.5"/>
  <p:tag name="ORIGINALWIDTH" val="2081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0 &amp; 1 &amp; 2\\&#10;-1 &amp; 0 &amp; -3\\&#10;-2 &amp; 3 &amp; 0&#10;\end{array}\right)^t=&#10;\left(\begin{array}{ccc}&#10;0 &amp; -1 &amp; -2\\&#10;1 &amp; 0 &amp;3\\&#10;2 &amp; -3 &amp; 0&#10;\end{array}\right)&#10;$&#10;\end{document}"/>
  <p:tag name="IGUANATEXSIZE" val="30"/>
  <p:tag name="IGUANATEXCURSOR" val="201"/>
  <p:tag name="TRANSPARENCY" val="True"/>
  <p:tag name="FILENAME" val=""/>
  <p:tag name="INPUTTYPE" val="0"/>
  <p:tag name="LATEXENGINEID" val="0"/>
  <p:tag name="TEMPFOLDER" val="c:\temp\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29.5"/>
  <p:tag name="OUTPUTDPI" val="1200"/>
  <p:tag name="LATEXADDIN" val="\documentclass{article}&#10;\usepackage{amsmath}&#10;\usepackage{amssymb}&#10;\usepackage{amsthm}&#10;\usepackage{xcolor}&#10;\pagestyle{empty}&#10;\begin{document}&#10;&#10;&#10;$A\in \mathbb{C}^{n\times n}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877.5"/>
  <p:tag name="OUTPUTDPI" val="1200"/>
  <p:tag name="LATEXADDIN" val="\documentclass{article}&#10;\usepackage{amsmath}&#10;\usepackage{amssymb}&#10;\usepackage{amsthm}&#10;\usepackage{xcolor}&#10;\pagestyle{empty}&#10;\begin{document}&#10;&#10;&#10;$[\alpha A]_{i,j}=\alpha\cdot A_{i,j}$&#10;\end{document}"/>
  <p:tag name="IGUANATEXSIZE" val="33"/>
  <p:tag name="IGUANATEXCURSOR" val="180"/>
  <p:tag name="TRANSPARENCY" val="True"/>
  <p:tag name="FILENAME" val=""/>
  <p:tag name="INPUTTYPE" val="0"/>
  <p:tag name="LATEXENGINEID" val="0"/>
  <p:tag name="TEMPFOLDER" val="c:\temp\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5"/>
  <p:tag name="ORIGINALWIDTH" val="486"/>
  <p:tag name="OUTPUTDPI" val="1200"/>
  <p:tag name="LATEXADDIN" val="\documentclass{article}&#10;\usepackage{amsmath}&#10;\usepackage{amssymb}&#10;\usepackage{amsthm}&#10;\usepackage{xcolor}&#10;\pagestyle{empty}&#10;\begin{document}&#10;&#10;&#10;$A^t=-A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.75"/>
  <p:tag name="ORIGINALWIDTH" val="876.75"/>
  <p:tag name="OUTPUTDPI" val="1200"/>
  <p:tag name="LATEXADDIN" val="\documentclass{article}&#10;\usepackage{amsmath}&#10;\usepackage{amssymb}&#10;\usepackage{amsthm}&#10;\usepackage{xcolor}&#10;\pagestyle{empty}&#10;\begin{document}&#10;&#10;&#10;$(A^t)_{i,i}=(-A)_{i,i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647.25"/>
  <p:tag name="OUTPUTDPI" val="1200"/>
  <p:tag name="LATEXADDIN" val="\documentclass{article}&#10;\usepackage{amsmath}&#10;\usepackage{amssymb}&#10;\usepackage{amsthm}&#10;\usepackage{xcolor}&#10;\pagestyle{empty}&#10;\begin{document}&#10;&#10;&#10;$A_{i,i}=-A_{i,i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480"/>
  <p:tag name="OUTPUTDPI" val="1200"/>
  <p:tag name="LATEXADDIN" val="\documentclass{article}&#10;\usepackage{amsmath}&#10;\usepackage{amssymb}&#10;\usepackage{amsthm}&#10;\usepackage{xcolor}&#10;\pagestyle{empty}&#10;\begin{document}&#10;&#10;&#10;$2A_{i,i}=0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420"/>
  <p:tag name="OUTPUTDPI" val="1200"/>
  <p:tag name="LATEXADDIN" val="\documentclass{article}&#10;\usepackage{amsmath}&#10;\usepackage{amssymb}&#10;\usepackage{amsthm}&#10;\usepackage{xcolor}&#10;\pagestyle{empty}&#10;\begin{document}&#10;&#10;&#10;$A_{i,i}=0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29.5"/>
  <p:tag name="OUTPUTDPI" val="1200"/>
  <p:tag name="LATEXADDIN" val="\documentclass{article}&#10;\usepackage{amsmath}&#10;\usepackage{amssymb}&#10;\usepackage{amsthm}&#10;\usepackage{xcolor}&#10;\pagestyle{empty}&#10;\begin{document}&#10;&#10;&#10;$A\in \mathbb{C}^{n\times n}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5"/>
  <p:tag name="ORIGINALWIDTH" val="745.5"/>
  <p:tag name="OUTPUTDPI" val="1200"/>
  <p:tag name="LATEXADDIN" val="\documentclass{article}&#10;\usepackage{amsmath}&#10;\usepackage{amssymb}&#10;\usepackage{amsthm}&#10;\usepackage{xcolor}&#10;\pagestyle{empty}&#10;\begin{document}&#10;&#10;&#10;$A=A^t=-A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762.75"/>
  <p:tag name="OUTPUTDPI" val="1200"/>
  <p:tag name="LATEXADDIN" val="\documentclass{article}&#10;\usepackage{amsmath}&#10;\usepackage{amssymb}&#10;\usepackage{amsthm}&#10;\usepackage{xcolor}&#10;\pagestyle{empty}&#10;\begin{document}&#10;&#10;&#10;$A_{i,j}=(-A)_{i,j}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665.25"/>
  <p:tag name="OUTPUTDPI" val="1200"/>
  <p:tag name="LATEXADDIN" val="\documentclass{article}&#10;\usepackage{amsmath}&#10;\usepackage{amssymb}&#10;\usepackage{amsthm}&#10;\usepackage{xcolor}&#10;\pagestyle{empty}&#10;\begin{document}&#10;&#10;&#10;$A_{i,j}=-A_{i,j}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490.5"/>
  <p:tag name="OUTPUTDPI" val="1200"/>
  <p:tag name="LATEXADDIN" val="\documentclass{article}&#10;\usepackage{amsmath}&#10;\usepackage{amssymb}&#10;\usepackage{amsthm}&#10;\usepackage{xcolor}&#10;\pagestyle{empty}&#10;\begin{document}&#10;&#10;&#10;$2A_{i,j}=0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430.5"/>
  <p:tag name="OUTPUTDPI" val="1200"/>
  <p:tag name="LATEXADDIN" val="\documentclass{article}&#10;\usepackage{amsmath}&#10;\usepackage{amssymb}&#10;\usepackage{amsthm}&#10;\usepackage{xcolor}&#10;\pagestyle{empty}&#10;\begin{document}&#10;&#10;&#10;$A_{i,j}=0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144.75"/>
  <p:tag name="OUTPUTDPI" val="1200"/>
  <p:tag name="LATEXADDIN" val="\documentclass{article}&#10;\usepackage{amsmath}&#10;\usepackage{amssymb}&#10;\usepackage{amsthm}&#10;\usepackage{xcolor}&#10;\pagestyle{empty}&#10;\begin{document}&#10;&#10;&#10;$i,j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\mathbb{F}^{n\times n}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071.75"/>
  <p:tag name="OUTPUTDPI" val="1200"/>
  <p:tag name="LATEXADDIN" val="\documentclass{article}&#10;\usepackage{amsmath}&#10;\usepackage{amssymb}&#10;\usepackage{amsthm}&#10;\usepackage{xcolor}&#10;\pagestyle{empty}&#10;\begin{document}&#10;&#10;&#10;$tr&#10;\left(\begin{array}{ccc}&#10;1 &amp; 5 &amp; \pi \\&#10;-2 &amp; 3 &amp; 0\\&#10;3 &amp; -7 &amp; 2&#10;\end{array}\right)&#10;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49.25"/>
  <p:tag name="OUTPUTDPI" val="1200"/>
  <p:tag name="LATEXADDIN" val="\documentclass{article}&#10;\usepackage{amsmath}&#10;\usepackage{amssymb}&#10;\usepackage{amsthm}&#10;\usepackage{xcolor}&#10;\pagestyle{empty}&#10;\begin{document}&#10;&#10;&#10;$tr (\alpha I) =n\cdot \alpha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966.75"/>
  <p:tag name="OUTPUTDPI" val="1200"/>
  <p:tag name="LATEXADDIN" val="\documentclass{article}&#10;\usepackage{amsmath}&#10;\usepackage{amssymb}&#10;\usepackage{amsthm}&#10;\usepackage{xcolor}&#10;\pagestyle{empty}&#10;\begin{document}&#10;&#10;&#10;$tr(A)=\sum_{i=1}^n A_{i,i}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839.25"/>
  <p:tag name="OUTPUTDPI" val="1200"/>
  <p:tag name="LATEXADDIN" val="\documentclass{article}&#10;\usepackage{amsmath}&#10;\usepackage{amssymb}&#10;\usepackage{amsthm}&#10;\usepackage{xcolor}&#10;\pagestyle{empty}&#10;\begin{document}&#10;&#10;&#10;$=1+3+2=6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2.5"/>
  <p:tag name="ORIGINALWIDTH" val="1605"/>
  <p:tag name="OUTPUTDPI" val="1200"/>
  <p:tag name="LATEXADDIN" val="\documentclass{article}&#10;\usepackage{amsmath}&#10;\usepackage{amssymb}&#10;\usepackage{amsthm}&#10;\pagestyle{empty}&#10;\begin{document}&#10;&#10;\begin{enumerate}&#10;\item $tr(A+B)=tr(A)+tr(B)$&#10;\item $tr(\alpha A)=\alpha tr(A)$&#10;\item $tr(AB)=tr(BA)$&#10;\end{enumerate}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60.25"/>
  <p:tag name="OUTPUTDPI" val="1200"/>
  <p:tag name="LATEXADDIN" val="\documentclass{article}&#10;\usepackage{amsmath}&#10;\usepackage{amssymb}&#10;\usepackage{amsthm}&#10;\usepackage{xcolor}&#10;\pagestyle{empty}&#10;\begin{document}&#10;&#10;&#10;$A\in \mathbb{F}^{m\times n},B\in \mathbb{F}^{n\times m}$&#10;\end{document}"/>
  <p:tag name="IGUANATEXSIZE" val="33"/>
  <p:tag name="IGUANATEXCURSOR" val="198"/>
  <p:tag name="TRANSPARENCY" val="True"/>
  <p:tag name="FILENAME" val=""/>
  <p:tag name="INPUTTYPE" val="0"/>
  <p:tag name="LATEXENGINEID" val="0"/>
  <p:tag name="TEMPFOLDER" val="c:\temp\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0"/>
  <p:tag name="ORIGINALWIDTH" val="2124.75"/>
  <p:tag name="OUTPUTDPI" val="1200"/>
  <p:tag name="LATEXADDIN" val="\documentclass{article}&#10;\usepackage{amsmath}&#10;\usepackage{amssymb}&#10;\usepackage{amsthm}&#10;\usepackage{xcolor}&#10;\pagestyle{empty}&#10;\begin{document}&#10;&#10;&#10;$&#10;tr(AB)=\sum\limits _{k=1}^{m}(AB)_{kk}=\sum\limits _{k=1}^{m}\sum\limits _{l=1}^{n}a_{kl}b_{lk}=&#10;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0"/>
  <p:tag name="ORIGINALWIDTH" val="2045.25"/>
  <p:tag name="OUTPUTDPI" val="1200"/>
  <p:tag name="LATEXADDIN" val="\documentclass{article}&#10;\usepackage{amsmath}&#10;\usepackage{amssymb}&#10;\usepackage{amsthm}&#10;\usepackage{xcolor}&#10;\pagestyle{empty}&#10;\begin{document}&#10;&#10;&#10;$&#10;=\sum\limits _{l=1}^{n}\sum\limits _{k=1}^{m}b_{lk}a_{kl}=\sum\limits _{l=1}^{n}(BA)_{ll}=tr(BA)&#10;$&#10;\end{document}"/>
  <p:tag name="IGUANATEXSIZE" val="33"/>
  <p:tag name="IGUANATEXCURSOR" val="237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102.75"/>
  <p:tag name="OUTPUTDPI" val="1200"/>
  <p:tag name="LATEXADDIN" val="\documentclass{article}&#10;\usepackage{amsmath}&#10;\usepackage{amssymb}&#10;\usepackage{amsthm}&#10;\usepackage{xcolor}&#10;\pagestyle{empty}&#10;\begin{document}&#10;&#10;&#10;$m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38"/>
  <p:tag name="OUTPUTDPI" val="1200"/>
  <p:tag name="LATEXADDIN" val="\documentclass{article}&#10;\usepackage{amsmath}&#10;\usepackage{amssymb}&#10;\usepackage{amsthm}&#10;\usepackage{xcolor}&#10;\pagestyle{empty}&#10;\begin{document}&#10;&#10;&#10;$(AB)_{i,j}=\sum_{k=1}^{\textcolor{blue}{n}}A_{i,k}B_{k,j}&#10;$&#10;\end{document}"/>
  <p:tag name="IGUANATEXSIZE" val="33"/>
  <p:tag name="IGUANATEXCURSOR" val="201"/>
  <p:tag name="TRANSPARENCY" val="True"/>
  <p:tag name="FILENAME" val=""/>
  <p:tag name="INPUTTYPE" val="0"/>
  <p:tag name="LATEXENGINEID" val="0"/>
  <p:tag name="TEMPFOLDER" val="c:\temp\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516.5"/>
  <p:tag name="OUTPUTDPI" val="1200"/>
  <p:tag name="LATEXADDIN" val="\documentclass{article}&#10;\usepackage{amsmath}&#10;\usepackage{amssymb}&#10;\usepackage{amsthm}&#10;\usepackage{xcolor}&#10;\pagestyle{empty}&#10;\begin{document}&#10;&#10;&#10;$&#10;AB\in \mathbb{F}^{m\times m}, BA\in \mathbb{F}^{n\times n} \Leftarrow&#10;$&#10;\end{document}"/>
  <p:tag name="IGUANATEXSIZE" val="33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2056.5"/>
  <p:tag name="OUTPUTDPI" val="1200"/>
  <p:tag name="LATEXADDIN" val="\documentclass{article}&#10;\usepackage{amsmath}&#10;\usepackage{amssymb}&#10;\usepackage{amsthm}&#10;\usepackage{xcolor}&#10;\pagestyle{empty}&#10;\begin{document}&#10;&#10;&#10;$&#10;=A_{i,1}B_{1,j}+A_{i,2}B_{2,j}+\cdots +A_{i,n}B_{n,j}&#10;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69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\\&#10;\negmedspace* &amp; * &amp; \cdots &amp; *\\&#10;\\&#10;\end{array}\right)&#10;$&#10;\end{document}"/>
  <p:tag name="IGUANATEXSIZE" val="33"/>
  <p:tag name="IGUANATEXCURSOR" val="228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45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*\\&#10; &amp; *\\&#10; &amp; \vdots\\&#10; &amp; *&#10;\end{array}\right)&#10;$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581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&amp;&amp;\\&#10;&amp; \bullet &amp; \\&#10;&amp;&amp;\\&#10;\end{array}\right)&#10;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38"/>
  <p:tag name="OUTPUTDPI" val="1200"/>
  <p:tag name="LATEXADDIN" val="\documentclass{article}&#10;\usepackage{amsmath}&#10;\usepackage{amssymb}&#10;\usepackage{amsthm}&#10;\usepackage{xcolor}&#10;\pagestyle{empty}&#10;\begin{document}&#10;&#10;&#10;$(AB)_{i,j}=\sum_{k=1}^{\textcolor{blue}{n}}A_{i,k}B_{k,j}&#10;$&#10;\end{document}"/>
  <p:tag name="IGUANATEXSIZE" val="33"/>
  <p:tag name="IGUANATEXCURSOR" val="201"/>
  <p:tag name="TRANSPARENCY" val="True"/>
  <p:tag name="FILENAME" val=""/>
  <p:tag name="INPUTTYPE" val="0"/>
  <p:tag name="LATEXENGINEID" val="0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2056.5"/>
  <p:tag name="OUTPUTDPI" val="1200"/>
  <p:tag name="LATEXADDIN" val="\documentclass{article}&#10;\usepackage{amsmath}&#10;\usepackage{amssymb}&#10;\usepackage{amsthm}&#10;\usepackage[dvipsnames]{xcolor}&#10;\pagestyle{empty}&#10;\begin{document}&#10;&#10;&#10;$&#10;=\textcolor{OliveGreen}{A_{i,1}B_{1,j}} +A_{i,2}B_{2,j}+\cdots +A_{i,n}B_{n,j}&#10;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69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\\&#10;\negmedspace* &amp; * &amp; \cdots &amp; *\\&#10;\\&#10;\end{array}\right)&#10;$&#10;\end{document}"/>
  <p:tag name="IGUANATEXSIZE" val="33"/>
  <p:tag name="IGUANATEXCURSOR" val="228"/>
  <p:tag name="TRANSPARENCY" val="True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45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*\\&#10; &amp; *\\&#10; &amp; \vdots\\&#10; &amp; *&#10;\end{array}\right)&#10;$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102.75"/>
  <p:tag name="OUTPUTDPI" val="1200"/>
  <p:tag name="LATEXADDIN" val="\documentclass{article}&#10;\usepackage{amsmath}&#10;\usepackage{amssymb}&#10;\usepackage{amsthm}&#10;\usepackage{xcolor}&#10;\pagestyle{empty}&#10;\begin{document}&#10;&#10;&#10;$m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581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&amp;&amp;\\&#10;&amp; \bullet &amp; \\&#10;&amp;&amp;\\&#10;\end{array}\right)&#10;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38"/>
  <p:tag name="OUTPUTDPI" val="1200"/>
  <p:tag name="LATEXADDIN" val="\documentclass{article}&#10;\usepackage{amsmath}&#10;\usepackage{amssymb}&#10;\usepackage{amsthm}&#10;\usepackage{xcolor}&#10;\pagestyle{empty}&#10;\begin{document}&#10;&#10;&#10;$(AB)_{i,j}=\sum_{k=1}^{\textcolor{blue}{n}}A_{i,k}B_{k,j}&#10;$&#10;\end{document}"/>
  <p:tag name="IGUANATEXSIZE" val="33"/>
  <p:tag name="IGUANATEXCURSOR" val="201"/>
  <p:tag name="TRANSPARENCY" val="True"/>
  <p:tag name="FILENAME" val=""/>
  <p:tag name="INPUTTYPE" val="0"/>
  <p:tag name="LATEXENGINEID" val="0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2056.5"/>
  <p:tag name="OUTPUTDPI" val="1200"/>
  <p:tag name="LATEXADDIN" val="\documentclass{article}&#10;\usepackage{amsmath}&#10;\usepackage{amssymb}&#10;\usepackage{amsthm}&#10;\usepackage[dvipsnames]{xcolor}&#10;\pagestyle{empty}&#10;\begin{document}&#10;&#10;&#10;$&#10;=A_{i,1}B_{1,j}+\textcolor{OliveGreen}{A_{i,2}B_{2,j}} +\cdots +A_{i,n}B_{n,j}&#10;$&#10;\end{document}"/>
  <p:tag name="IGUANATEXSIZE" val="33"/>
  <p:tag name="IGUANATEXCURSOR" val="210"/>
  <p:tag name="TRANSPARENCY" val="True"/>
  <p:tag name="FILENAME" val=""/>
  <p:tag name="INPUTTYPE" val="0"/>
  <p:tag name="LATEXENGINEID" val="0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69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\\&#10;\negmedspace* &amp; * &amp; \cdots &amp; *\\&#10;\\&#10;\end{array}\right)&#10;$&#10;\end{document}"/>
  <p:tag name="IGUANATEXSIZE" val="33"/>
  <p:tag name="IGUANATEXCURSOR" val="228"/>
  <p:tag name="TRANSPARENCY" val="True"/>
  <p:tag name="FILENAME" val=""/>
  <p:tag name="INPUTTYPE" val="0"/>
  <p:tag name="LATEXENGINEID" val="0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45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*\\&#10; &amp; *\\&#10; &amp; \vdots\\&#10; &amp; *&#10;\end{array}\right)&#10;$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298.5"/>
  <p:tag name="OUTPUTDPI" val="1200"/>
  <p:tag name="LATEXADDIN" val="\documentclass{article}&#10;\usepackage{amsmath}&#10;\usepackage{amssymb}&#10;\usepackage{amsthm}&#10;\usepackage{xcolor}&#10;\pagestyle{empty}&#10;\begin{document}&#10;&#10;&#10;$\mathbb{F}^{m\times n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581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&amp;&amp;\\&#10;&amp; \bullet &amp; \\&#10;&amp;&amp;\\&#10;\end{array}\right)&#10;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38"/>
  <p:tag name="OUTPUTDPI" val="1200"/>
  <p:tag name="LATEXADDIN" val="\documentclass{article}&#10;\usepackage{amsmath}&#10;\usepackage{amssymb}&#10;\usepackage{amsthm}&#10;\usepackage{xcolor}&#10;\pagestyle{empty}&#10;\begin{document}&#10;&#10;&#10;$(AB)_{i,j}=\sum_{k=1}^{\textcolor{blue}{n}}A_{i,k}B_{k,j}&#10;$&#10;\end{document}"/>
  <p:tag name="IGUANATEXSIZE" val="33"/>
  <p:tag name="IGUANATEXCURSOR" val="201"/>
  <p:tag name="TRANSPARENCY" val="True"/>
  <p:tag name="FILENAME" val=""/>
  <p:tag name="INPUTTYPE" val="0"/>
  <p:tag name="LATEXENGINEID" val="0"/>
  <p:tag name="TEMPFOLDER" val="c: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2056.5"/>
  <p:tag name="OUTPUTDPI" val="1200"/>
  <p:tag name="LATEXADDIN" val="\documentclass{article}&#10;\usepackage{amsmath}&#10;\usepackage{amssymb}&#10;\usepackage{amsthm}&#10;\usepackage[dvipsnames]{xcolor}&#10;\pagestyle{empty}&#10;\begin{document}&#10;&#10;&#10;$&#10;=A_{i,1}B_{1,j}+A_{i,2}B_{2,j} +\cdots +\textcolor{OliveGreen}{A_{i,n}B_{n,j}}&#10;$&#10;\end{document}"/>
  <p:tag name="IGUANATEXSIZE" val="33"/>
  <p:tag name="IGUANATEXCURSOR" val="234"/>
  <p:tag name="TRANSPARENCY" val="True"/>
  <p:tag name="FILENAME" val=""/>
  <p:tag name="INPUTTYPE" val="0"/>
  <p:tag name="LATEXENGINEID" val="0"/>
  <p:tag name="TEMPFOLDER" val="c: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69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\\&#10;\negmedspace* &amp; * &amp; \cdots &amp; *\\&#10;\\&#10;\end{array}\right)&#10;$&#10;\end{document}"/>
  <p:tag name="IGUANATEXSIZE" val="33"/>
  <p:tag name="IGUANATEXCURSOR" val="228"/>
  <p:tag name="TRANSPARENCY" val="True"/>
  <p:tag name="FILENAME" val=""/>
  <p:tag name="INPUTTYPE" val="0"/>
  <p:tag name="LATEXENGINEID" val="0"/>
  <p:tag name="TEMPFOLDER" val="c: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45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*\\&#10; &amp; *\\&#10; &amp; \vdots\\&#10; &amp; *&#10;\end{array}\right)&#10;$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581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&amp;&amp;\\&#10;&amp; \bullet &amp; \\&#10;&amp;&amp;\\&#10;\end{array}\right)&#10;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.25"/>
  <p:tag name="ORIGINALWIDTH" val="374.25"/>
  <p:tag name="OUTPUTDPI" val="1200"/>
  <p:tag name="LATEXADDIN" val="\documentclass{article}&#10;\usepackage{amsmath}&#10;\usepackage{amssymb}&#10;\usepackage{amsthm}&#10;\pagestyle{empty}&#10;\begin{document}&#10;&#10;&#10;$a_{ij} \in \mathbb{F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 -7&#10;\end{array}\right)&#10;\left(\begin{array}{cc}&#10;-1 &amp; 1\\&#10;1 &amp; 2&#10;\end{array}\right)&#10;=&#10;$&#10;\end{document}"/>
  <p:tag name="IGUANATEXSIZE" val="33"/>
  <p:tag name="IGUANATEXCURSOR" val="271"/>
  <p:tag name="TRANSPARENCY" val="True"/>
  <p:tag name="FILENAME" val=""/>
  <p:tag name="INPUTTYPE" val="0"/>
  <p:tag name="LATEXENGINEID" val="0"/>
  <p:tag name="TEMPFOLDER" val="c:\temp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603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 &amp; \\&#10;&amp; \\&#10; &amp; &#10;\end{array}\right)_{3\times2}&#10;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 -7&#10;\end{array}\right)&#10;\left(\begin{array}{cc}&#10;-1 &amp; 1\\&#10;1 &amp; 2&#10;\end{array}\right)&#10;=&#10;$&#10;\end{document}"/>
  <p:tag name="IGUANATEXSIZE" val="33"/>
  <p:tag name="IGUANATEXCURSOR" val="271"/>
  <p:tag name="TRANSPARENCY" val="True"/>
  <p:tag name="FILENAME" val=""/>
  <p:tag name="INPUTTYPE" val="0"/>
  <p:tag name="LATEXENGINEID" val="0"/>
  <p:tag name="TEMPFOLDER" val="c:\temp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727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 *&amp;* \\&#10;*&amp; *\\&#10; ?&amp; * &#10;\end{array}\right)_{3\times2}&#10;$&#10;\end{document}"/>
  <p:tag name="IGUANATEXSIZE" val="33"/>
  <p:tag name="IGUANATEXCURSOR" val="189"/>
  <p:tag name="TRANSPARENCY" val="True"/>
  <p:tag name="FILENAME" val=""/>
  <p:tag name="INPUTTYPE" val="0"/>
  <p:tag name="LATEXENGINEID" val="0"/>
  <p:tag name="TEMPFOLDER" val="c:\temp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177"/>
  <p:tag name="OUTPUTDPI" val="1200"/>
  <p:tag name="LATEXADDIN" val="\documentclass{article}&#10;\usepackage{amsmath}&#10;\usepackage{amssymb}&#10;\usepackage{amsthm}&#10;\usepackage{xcolor}&#10;\pagestyle{empty}&#10;\begin{document}&#10;&#10;&#10;$&#10;? = &#10;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3154</TotalTime>
  <Words>448</Words>
  <Application>Microsoft Office PowerPoint</Application>
  <PresentationFormat>מסך רחב</PresentationFormat>
  <Paragraphs>133</Paragraphs>
  <Slides>41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Times New Roman</vt:lpstr>
      <vt:lpstr>ערכת נושא Office</vt:lpstr>
      <vt:lpstr>אלגברת מטריצות</vt:lpstr>
      <vt:lpstr>הגדרה: מטריצה היא מערך דו מימדי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תכונות, בהנחה שהפעולות מוגדרות</vt:lpstr>
      <vt:lpstr>מטריצות ריבועיות  - </vt:lpstr>
      <vt:lpstr>מטריצות ריבועיות  - </vt:lpstr>
      <vt:lpstr>מטריצות ריבועיות  - </vt:lpstr>
      <vt:lpstr>מטריצות ריבועיות  - </vt:lpstr>
      <vt:lpstr>מטריצות ריבועיות  - </vt:lpstr>
      <vt:lpstr>מטריצות ריבועיות  - </vt:lpstr>
      <vt:lpstr>מטריצות ריבועיות  - </vt:lpstr>
      <vt:lpstr>הגדרה: מטריצות                               יקראו מתחלפות אם  </vt:lpstr>
      <vt:lpstr>סימטריות </vt:lpstr>
      <vt:lpstr>מצגת של PowerPoint</vt:lpstr>
      <vt:lpstr>מצגת של PowerPoint</vt:lpstr>
      <vt:lpstr>תרגיל – תהא                          אנטי סימטרית.  הוכיחו: כל איבר באלכסון שווה 0.</vt:lpstr>
      <vt:lpstr>תרגיל – תהא                          אנטי סימטרית וגם סימטרית.  הוכיחו:       שווה 0.</vt:lpstr>
      <vt:lpstr>עקבה של מטריצה</vt:lpstr>
      <vt:lpstr>מצגת של PowerPoint</vt:lpstr>
      <vt:lpstr>מצגת של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109</cp:revision>
  <dcterms:created xsi:type="dcterms:W3CDTF">2016-09-11T18:49:07Z</dcterms:created>
  <dcterms:modified xsi:type="dcterms:W3CDTF">2017-11-06T09:36:23Z</dcterms:modified>
</cp:coreProperties>
</file>