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89" r:id="rId35"/>
    <p:sldId id="290" r:id="rId36"/>
    <p:sldId id="291" r:id="rId37"/>
    <p:sldId id="294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3.xml"/><Relationship Id="rId7" Type="http://schemas.openxmlformats.org/officeDocument/2006/relationships/image" Target="../media/image2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2.png"/><Relationship Id="rId5" Type="http://schemas.openxmlformats.org/officeDocument/2006/relationships/tags" Target="../tags/tag35.xml"/><Relationship Id="rId10" Type="http://schemas.openxmlformats.org/officeDocument/2006/relationships/image" Target="../media/image29.png"/><Relationship Id="rId4" Type="http://schemas.openxmlformats.org/officeDocument/2006/relationships/tags" Target="../tags/tag34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0.xml"/><Relationship Id="rId7" Type="http://schemas.openxmlformats.org/officeDocument/2006/relationships/image" Target="../media/image3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44.xml"/><Relationship Id="rId7" Type="http://schemas.openxmlformats.org/officeDocument/2006/relationships/image" Target="../media/image3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9.png"/><Relationship Id="rId5" Type="http://schemas.openxmlformats.org/officeDocument/2006/relationships/tags" Target="../tags/tag46.xml"/><Relationship Id="rId10" Type="http://schemas.openxmlformats.org/officeDocument/2006/relationships/image" Target="../media/image38.png"/><Relationship Id="rId4" Type="http://schemas.openxmlformats.org/officeDocument/2006/relationships/tags" Target="../tags/tag45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28.png"/><Relationship Id="rId18" Type="http://schemas.openxmlformats.org/officeDocument/2006/relationships/image" Target="../media/image46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tags" Target="../tags/tag48.xml"/><Relationship Id="rId16" Type="http://schemas.openxmlformats.org/officeDocument/2006/relationships/image" Target="../media/image44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0.png"/><Relationship Id="rId5" Type="http://schemas.openxmlformats.org/officeDocument/2006/relationships/tags" Target="../tags/tag51.xml"/><Relationship Id="rId15" Type="http://schemas.openxmlformats.org/officeDocument/2006/relationships/image" Target="../media/image43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35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60.xml"/><Relationship Id="rId7" Type="http://schemas.openxmlformats.org/officeDocument/2006/relationships/image" Target="../media/image3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64.xml"/><Relationship Id="rId7" Type="http://schemas.openxmlformats.org/officeDocument/2006/relationships/image" Target="../media/image5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6.xml"/><Relationship Id="rId10" Type="http://schemas.openxmlformats.org/officeDocument/2006/relationships/image" Target="../media/image53.png"/><Relationship Id="rId4" Type="http://schemas.openxmlformats.org/officeDocument/2006/relationships/tags" Target="../tags/tag65.xml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6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5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39.png"/><Relationship Id="rId5" Type="http://schemas.openxmlformats.org/officeDocument/2006/relationships/tags" Target="../tags/tag71.xml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tags" Target="../tags/tag70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39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60.png"/><Relationship Id="rId18" Type="http://schemas.openxmlformats.org/officeDocument/2006/relationships/image" Target="../media/image56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52.png"/><Relationship Id="rId17" Type="http://schemas.openxmlformats.org/officeDocument/2006/relationships/image" Target="../media/image62.png"/><Relationship Id="rId2" Type="http://schemas.openxmlformats.org/officeDocument/2006/relationships/tags" Target="../tags/tag81.xml"/><Relationship Id="rId16" Type="http://schemas.openxmlformats.org/officeDocument/2006/relationships/image" Target="../media/image61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4.xml"/><Relationship Id="rId15" Type="http://schemas.openxmlformats.org/officeDocument/2006/relationships/image" Target="../media/image54.png"/><Relationship Id="rId10" Type="http://schemas.openxmlformats.org/officeDocument/2006/relationships/tags" Target="../tags/tag89.xml"/><Relationship Id="rId19" Type="http://schemas.openxmlformats.org/officeDocument/2006/relationships/image" Target="../media/image63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6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95.xml"/><Relationship Id="rId7" Type="http://schemas.openxmlformats.org/officeDocument/2006/relationships/image" Target="../media/image65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6.xml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69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68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71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70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image" Target="../media/image43.png"/><Relationship Id="rId3" Type="http://schemas.openxmlformats.org/officeDocument/2006/relationships/tags" Target="../tags/tag105.xml"/><Relationship Id="rId21" Type="http://schemas.openxmlformats.org/officeDocument/2006/relationships/image" Target="../media/image76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74.png"/><Relationship Id="rId2" Type="http://schemas.openxmlformats.org/officeDocument/2006/relationships/tags" Target="../tags/tag104.xml"/><Relationship Id="rId16" Type="http://schemas.openxmlformats.org/officeDocument/2006/relationships/image" Target="../media/image73.png"/><Relationship Id="rId20" Type="http://schemas.openxmlformats.org/officeDocument/2006/relationships/image" Target="../media/image44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79.png"/><Relationship Id="rId5" Type="http://schemas.openxmlformats.org/officeDocument/2006/relationships/tags" Target="../tags/tag107.xml"/><Relationship Id="rId15" Type="http://schemas.openxmlformats.org/officeDocument/2006/relationships/image" Target="../media/image72.png"/><Relationship Id="rId23" Type="http://schemas.openxmlformats.org/officeDocument/2006/relationships/image" Target="../media/image78.png"/><Relationship Id="rId10" Type="http://schemas.openxmlformats.org/officeDocument/2006/relationships/tags" Target="../tags/tag112.xml"/><Relationship Id="rId19" Type="http://schemas.openxmlformats.org/officeDocument/2006/relationships/image" Target="../media/image75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81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80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82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8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8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84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85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86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85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.png"/><Relationship Id="rId5" Type="http://schemas.openxmlformats.org/officeDocument/2006/relationships/tags" Target="../tags/tag19.xml"/><Relationship Id="rId10" Type="http://schemas.openxmlformats.org/officeDocument/2006/relationships/image" Target="../media/image15.png"/><Relationship Id="rId4" Type="http://schemas.openxmlformats.org/officeDocument/2006/relationships/tags" Target="../tags/tag18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2.xml"/><Relationship Id="rId7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10000" dirty="0" smtClean="0"/>
              <a:t>מערכת משוואות לינאריות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49" y="365125"/>
            <a:ext cx="3274009" cy="175519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1002792" y="2440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 נעבוד עם המטריצה</a:t>
            </a:r>
            <a:endParaRPr lang="he-IL" sz="40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25" y="4086873"/>
            <a:ext cx="3968039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 לפשט ע"י פעולות אלמנטריות: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1863345"/>
            <a:ext cx="10676992" cy="15037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" y="4290423"/>
            <a:ext cx="12321540" cy="150624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838200" y="2361673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838200" y="2880968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64468" y="2862352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7464468" y="2361673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8320358" y="2871660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2416479" y="5282636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2416479" y="4781957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3272369" y="5291944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717071" y="5270445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8717071" y="4769766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9572961" y="5279753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00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5" y="717283"/>
            <a:ext cx="10023196" cy="150624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8" y="3289808"/>
            <a:ext cx="5791124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73" y="3583728"/>
            <a:ext cx="1529079" cy="96084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57" y="3395420"/>
            <a:ext cx="1297534" cy="129250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11" y="3164076"/>
            <a:ext cx="3274009" cy="1755191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1226507" y="1764494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226507" y="1263815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994715" y="1711172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2733751" y="1239392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8395515" y="1711172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7731551" y="1711172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7731551" y="1160758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/>
          <p:cNvSpPr/>
          <p:nvPr/>
        </p:nvSpPr>
        <p:spPr>
          <a:xfrm>
            <a:off x="2733751" y="671593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 30"/>
          <p:cNvSpPr/>
          <p:nvPr/>
        </p:nvSpPr>
        <p:spPr>
          <a:xfrm>
            <a:off x="8900236" y="1268750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8900236" y="700951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/>
          <p:cNvSpPr/>
          <p:nvPr/>
        </p:nvSpPr>
        <p:spPr>
          <a:xfrm>
            <a:off x="3898671" y="4278180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3234707" y="4278180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3234707" y="3727766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4403392" y="3835758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4403392" y="3267959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3782021" y="3242306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13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9" y="378206"/>
            <a:ext cx="5464226" cy="175519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1002792" y="2440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 נעבוד עם המטריצה</a:t>
            </a:r>
            <a:endParaRPr lang="he-IL" sz="4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9" y="4118877"/>
            <a:ext cx="4835576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 לפשט ע"י פעולות אלמנטריות: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1863346"/>
            <a:ext cx="11167339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4313936"/>
            <a:ext cx="5949544" cy="150373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76" y="4585381"/>
            <a:ext cx="1529079" cy="96084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63" y="4884750"/>
            <a:ext cx="3374593" cy="362102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2999232" y="5246852"/>
            <a:ext cx="322783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ברק 10"/>
          <p:cNvSpPr/>
          <p:nvPr/>
        </p:nvSpPr>
        <p:spPr>
          <a:xfrm>
            <a:off x="9718573" y="5400674"/>
            <a:ext cx="1019175" cy="117005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787" y="6047505"/>
            <a:ext cx="337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אין פתרון למערכת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092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4" y="539458"/>
            <a:ext cx="3319272" cy="150373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717042" y="1380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</a:t>
            </a:r>
            <a:endParaRPr lang="he-IL" sz="4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2884138"/>
            <a:ext cx="10028225" cy="15037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4882496"/>
            <a:ext cx="6273927" cy="150373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46" y="5261708"/>
            <a:ext cx="750432" cy="486767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2923032" y="5862419"/>
            <a:ext cx="322783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4" y="5003429"/>
            <a:ext cx="3922776" cy="10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58800"/>
            <a:ext cx="9480042" cy="150624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911475"/>
            <a:ext cx="5582412" cy="151630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78" y="3189207"/>
            <a:ext cx="1529079" cy="960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77275" y="2304609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הצבה 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49" y="2456942"/>
            <a:ext cx="890168" cy="26403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50" y="2495109"/>
            <a:ext cx="130759" cy="2640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04" y="2855832"/>
            <a:ext cx="247142" cy="400263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09" y="3489377"/>
            <a:ext cx="1966416" cy="113659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04" y="4879972"/>
            <a:ext cx="247142" cy="4002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429117" y="5534231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אוסף </a:t>
            </a:r>
            <a:r>
              <a:rPr lang="he-IL" sz="2800" dirty="0" smtClean="0"/>
              <a:t>הפתרונות הוא</a:t>
            </a:r>
            <a:endParaRPr lang="he-IL" sz="2800" b="1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7" y="5080103"/>
            <a:ext cx="4420664" cy="15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8416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במילים אחרות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2" y="1403350"/>
            <a:ext cx="8793551" cy="1516305"/>
          </a:xfrm>
          <a:prstGeom prst="rect">
            <a:avLst/>
          </a:prstGeom>
        </p:spPr>
      </p:pic>
      <p:sp>
        <p:nvSpPr>
          <p:cNvPr id="15" name="כותרת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 איבר ב</a:t>
            </a:r>
            <a:endParaRPr lang="he-IL" sz="2800" dirty="0"/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>
            <a:off x="838200" y="3641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הוא פתרון 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71" y="3767138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619" y="-1093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ועוד נקודה שכדאי לשים לב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7977"/>
            <a:ext cx="5894219" cy="1516305"/>
          </a:xfrm>
          <a:prstGeom prst="rect">
            <a:avLst/>
          </a:prstGeom>
        </p:spPr>
      </p:pic>
      <p:sp>
        <p:nvSpPr>
          <p:cNvPr id="15" name="כותרת 1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39" y="1417454"/>
            <a:ext cx="3319272" cy="1503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75" y="3552289"/>
            <a:ext cx="10668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פתרון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פרטי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למקורית</a:t>
            </a:r>
            <a:endParaRPr lang="he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919289" y="3316068"/>
            <a:ext cx="9525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סוגר מסולסל ימני 9"/>
          <p:cNvSpPr/>
          <p:nvPr/>
        </p:nvSpPr>
        <p:spPr>
          <a:xfrm rot="5400000">
            <a:off x="1752602" y="2486388"/>
            <a:ext cx="333375" cy="1123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626627"/>
            <a:ext cx="331927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14055" y="1427619"/>
            <a:ext cx="771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פתרון</a:t>
            </a:r>
          </a:p>
          <a:p>
            <a:r>
              <a:rPr lang="he-IL" dirty="0" smtClean="0"/>
              <a:t>כללי</a:t>
            </a:r>
            <a:endParaRPr lang="he-IL" dirty="0"/>
          </a:p>
        </p:txBody>
      </p:sp>
      <p:cxnSp>
        <p:nvCxnSpPr>
          <p:cNvPr id="20" name="מחבר חץ ישר 19"/>
          <p:cNvCxnSpPr/>
          <p:nvPr/>
        </p:nvCxnSpPr>
        <p:spPr>
          <a:xfrm>
            <a:off x="7105650" y="2169319"/>
            <a:ext cx="14954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3" y="3449973"/>
            <a:ext cx="1981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13FCF"/>
                </a:solidFill>
              </a:rPr>
              <a:t>פתרון כללי</a:t>
            </a:r>
          </a:p>
          <a:p>
            <a:r>
              <a:rPr lang="he-IL" dirty="0" smtClean="0">
                <a:solidFill>
                  <a:srgbClr val="F13FCF"/>
                </a:solidFill>
              </a:rPr>
              <a:t>להומוגנית</a:t>
            </a:r>
            <a:endParaRPr lang="he-IL" dirty="0">
              <a:solidFill>
                <a:srgbClr val="F13FCF"/>
              </a:solidFill>
            </a:endParaRPr>
          </a:p>
        </p:txBody>
      </p:sp>
      <p:sp>
        <p:nvSpPr>
          <p:cNvPr id="23" name="סוגר מסולסל ימני 22"/>
          <p:cNvSpPr/>
          <p:nvPr/>
        </p:nvSpPr>
        <p:spPr>
          <a:xfrm rot="5400000">
            <a:off x="3862386" y="1981563"/>
            <a:ext cx="333375" cy="2133599"/>
          </a:xfrm>
          <a:prstGeom prst="rightBrace">
            <a:avLst/>
          </a:prstGeom>
          <a:ln>
            <a:solidFill>
              <a:srgbClr val="F13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חץ ישר 23"/>
          <p:cNvCxnSpPr/>
          <p:nvPr/>
        </p:nvCxnSpPr>
        <p:spPr>
          <a:xfrm>
            <a:off x="4043363" y="3368388"/>
            <a:ext cx="2890837" cy="1104900"/>
          </a:xfrm>
          <a:prstGeom prst="straightConnector1">
            <a:avLst/>
          </a:prstGeom>
          <a:ln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6627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הגדרה: תהא      מטריצה.</a:t>
            </a:r>
            <a:br>
              <a:rPr lang="he-IL" sz="2800" dirty="0" smtClean="0"/>
            </a:br>
            <a:r>
              <a:rPr lang="he-IL" sz="2800" dirty="0" smtClean="0"/>
              <a:t>הצורה המדורגת שלה היא מטריצה המתקבלת לאחר ביצוע פעולות אלמנטריות וצורתה כך: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66" y="323166"/>
            <a:ext cx="289179" cy="29923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388725"/>
            <a:ext cx="6248781" cy="2507056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" y="1759107"/>
            <a:ext cx="727710" cy="295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20625" y="4119106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-161814" y="2174220"/>
            <a:ext cx="2022745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ציר = איבר ראשון בשורה שאינו אפס.</a:t>
            </a:r>
          </a:p>
        </p:txBody>
      </p:sp>
      <p:sp>
        <p:nvSpPr>
          <p:cNvPr id="16" name="קשת 15"/>
          <p:cNvSpPr/>
          <p:nvPr/>
        </p:nvSpPr>
        <p:spPr>
          <a:xfrm>
            <a:off x="8773191" y="1128799"/>
            <a:ext cx="1714500" cy="933450"/>
          </a:xfrm>
          <a:prstGeom prst="arc">
            <a:avLst>
              <a:gd name="adj1" fmla="val 10926977"/>
              <a:gd name="adj2" fmla="val 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9782175" y="1636354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כל דבר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88" y="1759107"/>
            <a:ext cx="123825" cy="1238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65714" y="4488438"/>
            <a:ext cx="7955252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500" dirty="0" smtClean="0"/>
              <a:t>כל </a:t>
            </a:r>
            <a:r>
              <a:rPr lang="he-IL" sz="3500" dirty="0"/>
              <a:t>ציר מופיע בימין לציר מעליו</a:t>
            </a:r>
            <a:r>
              <a:rPr lang="he-IL" sz="3500" dirty="0" smtClean="0"/>
              <a:t>.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מתחת לכל ציר יש רק אפסים.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שורות אפסים, אם ישנן, מופיעות בסוף.</a:t>
            </a:r>
            <a:endParaRPr lang="he-IL" sz="3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3" name="קשת 32"/>
          <p:cNvSpPr/>
          <p:nvPr/>
        </p:nvSpPr>
        <p:spPr>
          <a:xfrm flipH="1">
            <a:off x="1729806" y="1072236"/>
            <a:ext cx="1831959" cy="933450"/>
          </a:xfrm>
          <a:prstGeom prst="arc">
            <a:avLst>
              <a:gd name="adj1" fmla="val 10926977"/>
              <a:gd name="adj2" fmla="val 0"/>
            </a:avLst>
          </a:prstGeom>
          <a:ln w="127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5" name="מחבר ישר 34"/>
          <p:cNvCxnSpPr/>
          <p:nvPr/>
        </p:nvCxnSpPr>
        <p:spPr>
          <a:xfrm>
            <a:off x="10020966" y="1072236"/>
            <a:ext cx="10256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קבוצה 48"/>
          <p:cNvGrpSpPr/>
          <p:nvPr/>
        </p:nvGrpSpPr>
        <p:grpSpPr>
          <a:xfrm>
            <a:off x="3148550" y="1882932"/>
            <a:ext cx="6119861" cy="1460049"/>
            <a:chOff x="3148550" y="1882932"/>
            <a:chExt cx="6119861" cy="1460049"/>
          </a:xfrm>
        </p:grpSpPr>
        <p:cxnSp>
          <p:nvCxnSpPr>
            <p:cNvPr id="37" name="מחבר ישר 36"/>
            <p:cNvCxnSpPr/>
            <p:nvPr/>
          </p:nvCxnSpPr>
          <p:spPr>
            <a:xfrm flipV="1">
              <a:off x="3148550" y="1882932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3945699" y="1882932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>
              <a:off x="3945699" y="2369615"/>
              <a:ext cx="145301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/>
            <p:cNvCxnSpPr/>
            <p:nvPr/>
          </p:nvCxnSpPr>
          <p:spPr>
            <a:xfrm>
              <a:off x="5398718" y="2369615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 flipV="1">
              <a:off x="5398718" y="2856298"/>
              <a:ext cx="3068877" cy="21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>
              <a:off x="8467595" y="2856298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V="1">
              <a:off x="8471262" y="3335457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27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16" grpId="0" animBg="1"/>
      <p:bldP spid="16" grpId="1" animBg="1"/>
      <p:bldP spid="27" grpId="0"/>
      <p:bldP spid="30" grpId="0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0736" y="4535424"/>
            <a:ext cx="1051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21" y="4990592"/>
            <a:ext cx="331927" cy="248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5744" y="4807734"/>
            <a:ext cx="1298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נעלמים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43" y="5484368"/>
            <a:ext cx="968121" cy="412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9632" y="5373542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94" y="5484368"/>
            <a:ext cx="238887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2517708"/>
            <a:ext cx="3968039" cy="150373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47" y="2767910"/>
            <a:ext cx="3922776" cy="100332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520467"/>
            <a:ext cx="3643655" cy="150373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53" y="522983"/>
            <a:ext cx="3968039" cy="150373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2" y="4722289"/>
            <a:ext cx="3319272" cy="150373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53" y="4512433"/>
            <a:ext cx="4571543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71342" y="323166"/>
            <a:ext cx="1728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062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44" y="3838158"/>
            <a:ext cx="3922776" cy="10033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731" y="392369"/>
            <a:ext cx="11152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  <p:cxnSp>
        <p:nvCxnSpPr>
          <p:cNvPr id="3" name="מחבר חץ ישר 2"/>
          <p:cNvCxnSpPr/>
          <p:nvPr/>
        </p:nvCxnSpPr>
        <p:spPr>
          <a:xfrm>
            <a:off x="5060515" y="2902823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9426" y="214847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5793609" y="2888176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2757" y="214078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>
            <a:off x="6903741" y="2888176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73" y="3675935"/>
            <a:ext cx="3968039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731" y="392369"/>
            <a:ext cx="11152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5060515" y="2902823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9426" y="214847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>
            <a:off x="5793609" y="2888176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6903741" y="2888176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2757" y="214078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32" y="3464456"/>
            <a:ext cx="552206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731" y="392369"/>
            <a:ext cx="11152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20052" y="1946641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>
            <a:off x="7509674" y="2664005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5889133" y="2687573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8456969" y="2634109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1732" y="1807768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4619574" y="2697480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5276875" y="2707942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6498861" y="2694897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19921"/>
            <a:ext cx="11805488" cy="925338"/>
          </a:xfrm>
        </p:spPr>
        <p:txBody>
          <a:bodyPr>
            <a:normAutofit/>
          </a:bodyPr>
          <a:lstStyle/>
          <a:p>
            <a:pPr lvl="0" algn="ctr"/>
            <a:r>
              <a:rPr lang="he-IL" sz="3500" dirty="0" smtClean="0"/>
              <a:t>מהצורה המדורגת ניתן להסיק האם וכמה פתרונות יש  </a:t>
            </a:r>
            <a:endParaRPr lang="he-IL" sz="35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7039627" y="745453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55693" y="106165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שורת סתירה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3" y="2149738"/>
            <a:ext cx="2187227" cy="7482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7" y="2381885"/>
            <a:ext cx="247142" cy="4002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86866" y="3101526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פתרון למערכת</a:t>
            </a:r>
            <a:endParaRPr lang="he-IL" sz="2800" dirty="0"/>
          </a:p>
        </p:txBody>
      </p:sp>
      <p:cxnSp>
        <p:nvCxnSpPr>
          <p:cNvPr id="36" name="מחבר חץ ישר 35"/>
          <p:cNvCxnSpPr/>
          <p:nvPr/>
        </p:nvCxnSpPr>
        <p:spPr>
          <a:xfrm flipH="1">
            <a:off x="3805101" y="745453"/>
            <a:ext cx="3235514" cy="7932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01977" y="116934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שורת סתירה</a:t>
            </a:r>
            <a:endParaRPr lang="he-IL" sz="2800" dirty="0"/>
          </a:p>
        </p:txBody>
      </p:sp>
      <p:cxnSp>
        <p:nvCxnSpPr>
          <p:cNvPr id="40" name="מחבר חץ ישר 39"/>
          <p:cNvCxnSpPr/>
          <p:nvPr/>
        </p:nvCxnSpPr>
        <p:spPr>
          <a:xfrm>
            <a:off x="3532341" y="2149738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 flipH="1">
            <a:off x="1914584" y="2149738"/>
            <a:ext cx="1617757" cy="5847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17494" y="2987401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משתנים חופשיים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48122" y="2987402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משתנים חופשיים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33" y="4160866"/>
            <a:ext cx="247142" cy="40026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150930" y="4780487"/>
            <a:ext cx="288869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#הפתרונות = #משתנים חופשיים כפול גודל השדה</a:t>
            </a:r>
            <a:endParaRPr lang="he-IL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80386" y="4880698"/>
            <a:ext cx="28886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פתרון יחיד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4" y="4239155"/>
            <a:ext cx="247142" cy="400263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5" y="4768581"/>
            <a:ext cx="3968039" cy="1503731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4" y="4507095"/>
            <a:ext cx="3643655" cy="15037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34" y="1859924"/>
            <a:ext cx="1752553" cy="880695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" y="4846870"/>
            <a:ext cx="3968039" cy="150373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0" y="1901370"/>
            <a:ext cx="1381444" cy="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8" grpId="0"/>
      <p:bldP spid="43" grpId="0"/>
      <p:bldP spid="46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הגדרה: תהא      מטריצה.</a:t>
            </a:r>
            <a:br>
              <a:rPr lang="he-IL" sz="2800" dirty="0" smtClean="0"/>
            </a:br>
            <a:r>
              <a:rPr lang="he-IL" sz="2800" dirty="0" smtClean="0"/>
              <a:t>הצורה הקנונית שלה היא מטריצה המתקבלת לאחר ביצוע פעולות אלמנטריות וצורתה כך: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66" y="323166"/>
            <a:ext cx="289179" cy="299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20625" y="4119106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sp>
        <p:nvSpPr>
          <p:cNvPr id="30" name="TextBox 29"/>
          <p:cNvSpPr txBox="1"/>
          <p:nvPr/>
        </p:nvSpPr>
        <p:spPr>
          <a:xfrm>
            <a:off x="2354893" y="4690682"/>
            <a:ext cx="7955252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500" dirty="0" smtClean="0"/>
              <a:t>היא בצורה מדורגת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מתחת ומעל לכל ציר יש רק אפסים.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כל ציר =1</a:t>
            </a:r>
            <a:endParaRPr lang="he-IL" sz="3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grpSp>
        <p:nvGrpSpPr>
          <p:cNvPr id="49" name="קבוצה 48"/>
          <p:cNvGrpSpPr/>
          <p:nvPr/>
        </p:nvGrpSpPr>
        <p:grpSpPr>
          <a:xfrm>
            <a:off x="3363725" y="1982668"/>
            <a:ext cx="6119861" cy="1460049"/>
            <a:chOff x="3148550" y="1882932"/>
            <a:chExt cx="6119861" cy="1460049"/>
          </a:xfrm>
        </p:grpSpPr>
        <p:cxnSp>
          <p:nvCxnSpPr>
            <p:cNvPr id="37" name="מחבר ישר 36"/>
            <p:cNvCxnSpPr/>
            <p:nvPr/>
          </p:nvCxnSpPr>
          <p:spPr>
            <a:xfrm flipV="1">
              <a:off x="3148550" y="1882932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3945699" y="1882932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>
              <a:off x="3945699" y="2369615"/>
              <a:ext cx="145301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/>
            <p:cNvCxnSpPr/>
            <p:nvPr/>
          </p:nvCxnSpPr>
          <p:spPr>
            <a:xfrm>
              <a:off x="5398718" y="2369615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 flipV="1">
              <a:off x="5398718" y="2856298"/>
              <a:ext cx="3068877" cy="21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>
              <a:off x="8467595" y="2856298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V="1">
              <a:off x="8471262" y="3335457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05" y="1459165"/>
            <a:ext cx="6248781" cy="2507056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322517" y="3380971"/>
            <a:ext cx="3178994" cy="2586457"/>
            <a:chOff x="184731" y="3062781"/>
            <a:chExt cx="3178994" cy="2586457"/>
          </a:xfrm>
        </p:grpSpPr>
        <p:sp>
          <p:nvSpPr>
            <p:cNvPr id="10" name="פיצוץ 1 9"/>
            <p:cNvSpPr/>
            <p:nvPr/>
          </p:nvSpPr>
          <p:spPr>
            <a:xfrm>
              <a:off x="184731" y="3062781"/>
              <a:ext cx="3178994" cy="2586457"/>
            </a:xfrm>
            <a:prstGeom prst="irregularSeal1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953" y="3826718"/>
              <a:ext cx="239563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smtClean="0"/>
                <a:t>הצורה הקנונית </a:t>
              </a:r>
            </a:p>
            <a:p>
              <a:pPr algn="ctr"/>
              <a:r>
                <a:rPr lang="he-IL" sz="2800" dirty="0" smtClean="0"/>
                <a:t>יחידה</a:t>
              </a:r>
              <a:endParaRPr lang="he-I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דוגמאות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77" y="1314624"/>
            <a:ext cx="2947111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62" y="1314624"/>
            <a:ext cx="2947111" cy="10033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88" y="3074693"/>
            <a:ext cx="2992374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אילו ערכי      יש למערכת הבאה פתרון יחיד/אין סוף פתרונות/אין פתרון?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62" y="504739"/>
            <a:ext cx="191110" cy="29420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59" y="1765843"/>
            <a:ext cx="3057754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פתרון: נדרג לצורה </a:t>
            </a:r>
            <a:r>
              <a:rPr lang="he-IL" sz="2800" dirty="0" err="1" smtClean="0"/>
              <a:t>לצורה</a:t>
            </a:r>
            <a:r>
              <a:rPr lang="he-IL" sz="2800" dirty="0" smtClean="0"/>
              <a:t> מדורגת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30" y="1314625"/>
            <a:ext cx="7639355" cy="15037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7" y="3464457"/>
            <a:ext cx="6035040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" y="372997"/>
            <a:ext cx="8164906" cy="1503731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503090" y="2160875"/>
            <a:ext cx="1537918" cy="135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86" y="2364006"/>
            <a:ext cx="940460" cy="294208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1883372" y="372997"/>
            <a:ext cx="546678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2609882" y="872500"/>
            <a:ext cx="1198030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987744" y="1324354"/>
            <a:ext cx="3402612" cy="552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08" y="2523995"/>
            <a:ext cx="2992374" cy="15037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25" y="2179967"/>
            <a:ext cx="130759" cy="26403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33" y="2214646"/>
            <a:ext cx="155905" cy="18859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24" y="4337075"/>
            <a:ext cx="247142" cy="40026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85" y="5046687"/>
            <a:ext cx="3810221" cy="1506247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5483274" y="2163346"/>
            <a:ext cx="76507" cy="6955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2" y="2383919"/>
            <a:ext cx="1277416" cy="29420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58" y="3148994"/>
            <a:ext cx="3319272" cy="150373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00" y="5024502"/>
            <a:ext cx="247142" cy="400263"/>
          </a:xfrm>
          <a:prstGeom prst="rect">
            <a:avLst/>
          </a:prstGeom>
        </p:spPr>
      </p:pic>
      <p:sp>
        <p:nvSpPr>
          <p:cNvPr id="31" name="מלבן 30"/>
          <p:cNvSpPr/>
          <p:nvPr/>
        </p:nvSpPr>
        <p:spPr>
          <a:xfrm>
            <a:off x="4146112" y="4106403"/>
            <a:ext cx="2827339" cy="552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4081319" y="5538200"/>
            <a:ext cx="1853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פתרון</a:t>
            </a:r>
            <a:endParaRPr lang="he-IL" sz="2800" dirty="0"/>
          </a:p>
        </p:txBody>
      </p:sp>
      <p:cxnSp>
        <p:nvCxnSpPr>
          <p:cNvPr id="33" name="מחבר חץ ישר 32"/>
          <p:cNvCxnSpPr/>
          <p:nvPr/>
        </p:nvCxnSpPr>
        <p:spPr>
          <a:xfrm flipH="1">
            <a:off x="2307436" y="1997501"/>
            <a:ext cx="749674" cy="733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" y="2347557"/>
            <a:ext cx="1672208" cy="38976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0" y="3008017"/>
            <a:ext cx="247142" cy="4002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5476" y="3408280"/>
            <a:ext cx="185335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שורת סתירה +</a:t>
            </a:r>
          </a:p>
          <a:p>
            <a:pPr algn="ctr"/>
            <a:r>
              <a:rPr lang="he-IL" sz="2800" dirty="0" smtClean="0"/>
              <a:t>אין משתנים חופשיים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0" y="5338068"/>
            <a:ext cx="247142" cy="40026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2904" y="5852237"/>
            <a:ext cx="1853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פתרון יחיד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0614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1" grpId="0" animBg="1"/>
      <p:bldP spid="32" grpId="0"/>
      <p:bldP spid="38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0736" y="4535424"/>
            <a:ext cx="1051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דוגמאות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97" y="4904756"/>
            <a:ext cx="2117293" cy="86502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1" y="4904756"/>
            <a:ext cx="4621835" cy="3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למערכת משוואות המיוצגת כמטריצה</a:t>
            </a:r>
            <a:r>
              <a:rPr lang="he-IL" altLang="he-IL" sz="2800" dirty="0">
                <a:latin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</a:rPr>
              <a:t>              אין פתרון.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24" y="509767"/>
            <a:ext cx="897712" cy="28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1" y="2261958"/>
            <a:ext cx="1740103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הצורה המדורגת יחידה.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14" y="2338532"/>
            <a:ext cx="6135623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למטריצה מגודל                יש לכל היותר         צירים.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25" y="546229"/>
            <a:ext cx="1106424" cy="21122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89" y="568860"/>
            <a:ext cx="344500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למערכת משוואות עם אין סוף פתרונות תהיה לפחות שורת אפסים אחת במטריצה המקושרת אליה.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238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בצורה הקנונית יש איבר בכל טור יחיד ששונה מאפס</a:t>
            </a:r>
            <a:r>
              <a:rPr lang="he-IL" altLang="he-IL" sz="2800" dirty="0">
                <a:latin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נכון- </a:t>
            </a:r>
          </a:p>
          <a:p>
            <a:r>
              <a:rPr lang="he-IL" sz="2800" dirty="0" smtClean="0"/>
              <a:t>רק בעמודות של הצירים</a:t>
            </a:r>
            <a:endParaRPr lang="he-IL" sz="2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540000"/>
            <a:ext cx="2947111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הצורה המדורגת של מטריצה בגודל              שווה למטריצה עצמה.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57" y="509767"/>
            <a:ext cx="922858" cy="2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הצורה הקנונית של מטריצה בגודל              שווה למטריצה עצמה.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48" y="509767"/>
            <a:ext cx="922858" cy="2841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18" y="2224881"/>
            <a:ext cx="2761031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7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9424" y="4654296"/>
            <a:ext cx="6839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המטרה- לפתור את המערכת.</a:t>
            </a:r>
            <a:endParaRPr lang="he-IL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755575"/>
            <a:ext cx="1032710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מציאת אלו (אם קיימות) הצבות ל                        יקימו את כל    </a:t>
            </a:r>
            <a:r>
              <a:rPr lang="en-US" sz="2500" dirty="0" smtClean="0"/>
              <a:t>    </a:t>
            </a:r>
            <a:r>
              <a:rPr lang="he-IL" sz="2500" dirty="0" smtClean="0"/>
              <a:t>המשוואות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37" y="5862085"/>
            <a:ext cx="1775308" cy="26403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19" y="5908947"/>
            <a:ext cx="344500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איך? </a:t>
            </a:r>
            <a:br>
              <a:rPr lang="he-IL" dirty="0" smtClean="0"/>
            </a:br>
            <a:r>
              <a:rPr lang="he-IL" dirty="0" smtClean="0"/>
              <a:t>בעזרת פעולות על המערכת שלא משנות את פתרונה.</a:t>
            </a:r>
            <a:br>
              <a:rPr lang="he-IL" dirty="0" smtClean="0"/>
            </a:br>
            <a:r>
              <a:rPr lang="he-IL" dirty="0" smtClean="0"/>
              <a:t> פעולות אלו נקראות פעולות אלמנטריות.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49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פעולה 1- החלפת שתי שורות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64" y="824223"/>
            <a:ext cx="2048561" cy="543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49"/>
            <a:ext cx="1372972" cy="44759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44" y="3276482"/>
            <a:ext cx="2215362" cy="1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פעולה 2- הכפלה </a:t>
            </a:r>
            <a:r>
              <a:rPr lang="he-IL" dirty="0" err="1" smtClean="0"/>
              <a:t>בסקלאר</a:t>
            </a:r>
            <a:r>
              <a:rPr lang="he-IL" dirty="0" smtClean="0"/>
              <a:t> שונה מאפס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45" y="794886"/>
            <a:ext cx="2373783" cy="466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51"/>
            <a:ext cx="1538936" cy="4475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5" y="295633"/>
            <a:ext cx="668884" cy="2598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76" y="3276483"/>
            <a:ext cx="2215362" cy="13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e-IL" dirty="0" smtClean="0"/>
              <a:t>פעולה 3- </a:t>
            </a:r>
            <a:r>
              <a:rPr lang="he-IL" altLang="he-IL" dirty="0">
                <a:latin typeface="Arial" panose="020B0604020202020204" pitchFamily="34" charset="0"/>
                <a:cs typeface="Arial" panose="020B0604020202020204" pitchFamily="34" charset="0"/>
              </a:rPr>
              <a:t>הוספת מכפלה של שורה אחת לשורה אחרת</a:t>
            </a:r>
            <a:r>
              <a:rPr lang="he-IL" altLang="he-IL" dirty="0">
                <a:latin typeface="Arial" panose="020B0604020202020204" pitchFamily="34" charset="0"/>
              </a:rPr>
              <a:t> </a:t>
            </a:r>
            <a:br>
              <a:rPr lang="he-IL" altLang="he-IL" dirty="0">
                <a:latin typeface="Arial" panose="020B0604020202020204" pitchFamily="34" charset="0"/>
              </a:rPr>
            </a:b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4" y="1224649"/>
            <a:ext cx="3708198" cy="543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52"/>
            <a:ext cx="2210335" cy="44759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76" y="3276483"/>
            <a:ext cx="2499512" cy="137045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בנוסף לפעולות אלו – נשתמש בכתיב </a:t>
            </a:r>
            <a:r>
              <a:rPr lang="he-IL" dirty="0" err="1" smtClean="0"/>
              <a:t>מטריצי</a:t>
            </a:r>
            <a:r>
              <a:rPr lang="he-IL" dirty="0" smtClean="0"/>
              <a:t>	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4" y="2471810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88" y="2848614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47" y="2336021"/>
            <a:ext cx="3017520" cy="1503731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>
            <a:off x="8065008" y="2194560"/>
            <a:ext cx="1746504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065008" y="4260107"/>
            <a:ext cx="1517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מטריצת המקדמים</a:t>
            </a:r>
            <a:endParaRPr lang="he-IL" dirty="0"/>
          </a:p>
        </p:txBody>
      </p:sp>
      <p:sp>
        <p:nvSpPr>
          <p:cNvPr id="15" name="מלבן מעוגל 14"/>
          <p:cNvSpPr/>
          <p:nvPr/>
        </p:nvSpPr>
        <p:spPr>
          <a:xfrm>
            <a:off x="9985248" y="2141482"/>
            <a:ext cx="470916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811512" y="4211330"/>
            <a:ext cx="889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וקטור תוצאה</a:t>
            </a:r>
            <a:endParaRPr lang="he-IL" dirty="0"/>
          </a:p>
        </p:txBody>
      </p:sp>
      <p:sp>
        <p:nvSpPr>
          <p:cNvPr id="23" name="הסבר ענן 22"/>
          <p:cNvSpPr/>
          <p:nvPr/>
        </p:nvSpPr>
        <p:spPr>
          <a:xfrm>
            <a:off x="2761488" y="4443984"/>
            <a:ext cx="3758787" cy="1828800"/>
          </a:xfrm>
          <a:prstGeom prst="cloudCallout">
            <a:avLst>
              <a:gd name="adj1" fmla="val -52701"/>
              <a:gd name="adj2" fmla="val 7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3630168" y="4906438"/>
            <a:ext cx="20208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חחח</a:t>
            </a:r>
            <a:r>
              <a:rPr lang="he-IL" dirty="0" smtClean="0"/>
              <a:t>...</a:t>
            </a:r>
          </a:p>
          <a:p>
            <a:r>
              <a:rPr lang="he-IL" dirty="0" smtClean="0"/>
              <a:t>בשביל מה זה טוב??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74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23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pagestyle{empty}&#10;\begin{document}&#10;&#10;&#10;$m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78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k &amp; 1 &amp; 1 &amp; 1\\&#10;1 &amp; k &amp; 1 &amp; 1\\&#10;1 &amp; 1 &amp; k &amp; 1&#10;\end{array}\right)\rightarrow\left(\begin{array}{ccc|c}&#10;1 &amp; 1 &amp; k &amp; 1\\&#10;1 &amp; k &amp; 1 &amp; 1\\&#10;k &amp; 1 &amp; 1 &amp; 1&#10;\end{array}\right)\rightarrow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0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}&#10;1 &amp; 1 &amp; k &amp; 1\\&#10;0 &amp; k-1 &amp; 1-k &amp; 0\\&#10;0 &amp; 1-k &amp; 1-k^{2} &amp; 1-k&#10;\end{array}\right)&#10;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35.25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}&#10;1 &amp; 1 &amp; k &amp; 1\\&#10;0 &amp; k-1 &amp; 1-k &amp; 0\\&#10;0 &amp; 0 &amp; (1-k)(1+1+k) &amp; 1-k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280.5"/>
  <p:tag name="OUTPUTDPI" val="1200"/>
  <p:tag name="LATEXADDIN" val="\documentclass{article}&#10;\usepackage{amsmath}&#10;\usepackage{amssymb}&#10;\usepackage{amsthm}&#10;\usepackage{xcolor}&#10;\pagestyle{empty}&#10;\begin{document}&#10;&#10;&#10;$k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1 &amp; 1\\&#10;0 &amp; 0 &amp; 0 &amp; 0\\&#10;0 &amp; 0 &amp; 0 &amp; 0&#10;\end{array}\right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1525.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1-\textcolor{magenta}{s}-\textcolor{blue}{t}\\&#10;\textcolor{blue}{t}\\&#10;\textcolor{magenta}{s}&#10;\end{array}\right)\; &#10;\left|&#10;\vphantom{&#10;\left(\begin{array}{c}&#10;4\\&#10;1&#10;\end{array}\right)&#10;}&#10; \right. &#10;\textcolor{blue}{t},\textcolor{magenta}{s}\in \mathbb{R}&#10;\right\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458.25"/>
  <p:tag name="OUTPUTDPI" val="1200"/>
  <p:tag name="LATEXADDIN" val="\documentclass{article}&#10;\usepackage{amsmath}&#10;\usepackage{amssymb}&#10;\usepackage{amsthm}&#10;\pagestyle{empty}&#10;\begin{document}&#10;&#10;&#10;$R_i\leftrightarrow R_j$&#10;\end{document}"/>
  <p:tag name="IGUANATEXSIZE" val="44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1"/>
  <p:tag name="OUTPUTDPI" val="1200"/>
  <p:tag name="LATEXADDIN" val="\documentclass{article}&#10;\usepackage{amsmath}&#10;\usepackage{amssymb}&#10;\usepackage{amsthm}&#10;\usepackage{xcolor}&#10;\pagestyle{empty}&#10;\begin{document}&#10;&#10;&#10;$k=-2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-2 &amp; 1\\&#10;0 &amp; *&amp; *&amp; *\\&#10;0 &amp; 0 &amp; 0 &amp; 3&#10;\end{array}\right)&#10;$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&#10;$k\neq 1,-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&#10;$4\times 2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51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0 &amp; 0\\&#10;0 &amp; 0\\&#10;0 &amp; 0\\&#10;0 &amp; 0&#10;\end{array}\right)&#10;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3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2 &amp; 0 &amp; 0 &amp; 0\\&#10;0 &amp; 1 &amp; 0 &amp; 0&#10;\end{array}\right)&#10; \left(\begin{array}{cccc}&#10;1 &amp; 0 &amp; 0 &amp; 0\\&#10;0 &amp; 1 &amp; 0 &amp; 0&#10;\end{array}\right)&#10; $&#10;\end{document}"/>
  <p:tag name="IGUANATEXSIZE" val="33"/>
  <p:tag name="IGUANATEXCURSOR" val="297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"/>
  <p:tag name="ORIGINALWIDTH" val="330"/>
  <p:tag name="OUTPUTDPI" val="1200"/>
  <p:tag name="LATEXADDIN" val="\documentclass{article}&#10;\usepackage{amsmath}&#10;\usepackage{amssymb}&#10;\usepackage{amsthm}&#10;\usepackage{xcolor}&#10;\pagestyle{empty}&#10;\begin{document}&#10;&#10;&#10;$m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2 &amp; 0\\&#10;0 &amp; 1 &amp; 3 &amp; 0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75.25"/>
  <p:tag name="OUTPUTDPI" val="1200"/>
  <p:tag name="LATEXADDIN" val="\documentclass{article}&#10;\usepackage{amsmath}&#10;\usepackage{amssymb}&#10;\usepackage{amsthm}&#10;\usepackage{xcolor}&#10;\pagestyle{empty}&#10;\begin{document}&#10;&#10;&#10;$1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409.5"/>
  <p:tag name="OUTPUTDPI" val="1200"/>
  <p:tag name="LATEXADDIN" val="\documentclass{article}&#10;\usepackage{amsmath}&#10;\usepackage{amssymb}&#10;\usepackage{amsthm}&#10;\pagestyle{empty}&#10;\begin{document}&#10;&#10;&#10;$\xrightarrow{R_{1}\leftrightarrow R_{3}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75.25"/>
  <p:tag name="OUTPUTDPI" val="1200"/>
  <p:tag name="LATEXADDIN" val="\documentclass{article}&#10;\usepackage{amsmath}&#10;\usepackage{amssymb}&#10;\usepackage{amsthm}&#10;\usepackage{xcolor}&#10;\pagestyle{empty}&#10;\begin{document}&#10;&#10;&#10;$1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823.5"/>
  <p:tag name="OUTPUTDPI" val="1200"/>
  <p:tag name="LATEXADDIN" val="\documentclass{article}&#10;\usepackage{amsmath}&#10;\usepackage{amssymb}&#10;\usepackage{amsthm}&#10;\usepackage{xcolor}&#10;\pagestyle{empty}&#10;\begin{document}&#10;&#10;&#10;$\left(\begin{array}{cccc}&#10;2 &amp; 0 &amp; 2 &amp; 8\end{array}\right)&#10; 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7.25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-3x -y =2\\&#10;5x+8y=0 \\&#10;2x+y=1&#10;&#10;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31"/>
  <p:tag name="OUTPUTDPI" val="1200"/>
  <p:tag name="LATEXADDIN" val="\documentclass{article}&#10;\usepackage{amsmath}&#10;\usepackage{amssymb}&#10;\usepackage{amsthm}&#10;\pagestyle{empty}&#10;\begin{document}&#10;&#10;&#10;$R_i\rightarrow \alpha R_i$&#10;\end{document}"/>
  <p:tag name="IGUANATEXSIZE" val="44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459"/>
  <p:tag name="OUTPUTDPI" val="1200"/>
  <p:tag name="LATEXADDIN" val="\documentclass{article}&#10;\usepackage{amsmath}&#10;\usepackage{amssymb}&#10;\usepackage{amsthm}&#10;\pagestyle{empty}&#10;\begin{document}&#10;&#10;&#10;$\xrightarrow{R_{1}\rightarrow 2R_{1}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9.25"/>
  <p:tag name="OUTPUTDPI" val="1200"/>
  <p:tag name="LATEXADDIN" val="\documentclass{article}&#10;\usepackage{amsmath}&#10;\usepackage{amssymb}&#10;\usepackage{amsthm}&#10;\pagestyle{empty}&#10;\begin{document}&#10;&#10;&#10;$ \alpha\neq 0$&#10;\end{document}"/>
  <p:tag name="IGUANATEXSIZE" val="22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9.5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4x+2y=2\\&#10;5x+8y=0 \\&#10;-3x -y =2&#10;\end{array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99"/>
  <p:tag name="OUTPUTDPI" val="1200"/>
  <p:tag name="LATEXADDIN" val="\documentclass{article}&#10;\usepackage{amsmath}&#10;\usepackage{amssymb}&#10;\usepackage{amsthm}&#10;\pagestyle{empty}&#10;\begin{document}&#10;&#10;&#10;$x_i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829.5"/>
  <p:tag name="OUTPUTDPI" val="1200"/>
  <p:tag name="LATEXADDIN" val="\documentclass{article}&#10;\usepackage{amsmath}&#10;\usepackage{amssymb}&#10;\usepackage{amsthm}&#10;\pagestyle{empty}&#10;\begin{document}&#10;&#10;&#10;$R_{i}+\alpha R_{j}\rightarrow R_{i}$&#10;\end{document}"/>
  <p:tag name="IGUANATEXSIZE" val="44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59.25"/>
  <p:tag name="OUTPUTDPI" val="1200"/>
  <p:tag name="LATEXADDIN" val="\documentclass{article}&#10;\usepackage{amsmath}&#10;\usepackage{amssymb}&#10;\usepackage{amsthm}&#10;\pagestyle{empty}&#10;\begin{document}&#10;&#10;&#10;$\xrightarrow{R_{1}+2R_2\rightarrow R_{1}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.75"/>
  <p:tag name="ORIGINALWIDTH" val="745.5"/>
  <p:tag name="OUTPUTDPI" val="1200"/>
  <p:tag name="LATEXADDIN" val="\documentclass{article}&#10;\usepackage{amsmath}&#10;\usepackage{amssymb}&#10;\usepackage{amsthm}&#10;\pagestyle{empty}&#10;\begin{document}&#10;&#10;&#10;$\negthickspace\begin{array}{c}&#10;12x+17y=1\\&#10;5x+8y=0 \\&#10;-3x -y =2&#10;\end{array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976.5"/>
  <p:tag name="OUTPUTDPI" val="1200"/>
  <p:tag name="LATEXADDIN" val="\documentclass{article}&#10;\usepackage{amsmath}&#10;\usepackage{amssymb}&#10;\usepackage{amsthm}&#10;\pagestyle{empty}&#10;\begin{document}&#10;&#10;&#10;$&#10;\begin{cases}&#10;x+2y-z=-3\\&#10;x-y+5z=6\\&#10;2x+y-2z=0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1 &amp; -1 &amp; 5 &amp; 6\\&#10;2 &amp; 1 &amp; -2 &amp; 0&#10;\end{array}\right)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184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1 &amp; -1 &amp; 5 &amp; 6\\&#10;2 &amp; 1 &amp; -2 &amp; 0&#10;\end{array}\right)\xrightarrow[R_{3}-2R_{1}\rightarrow R_{3}]{R_{2}-R_{1}\rightarrow R_{2}}\left(\begin{array}{ccc|c}&#10;1 &amp; 2 &amp; -1 &amp; -3\\&#10;0 &amp; -3 &amp; 6 &amp; 9\\&#10;0 &amp; -3 &amp; 0 &amp; 6&#10;\end{array}\right)&#10;$&#10;\end{document}"/>
  <p:tag name="IGUANATEXSIZE" val="33"/>
  <p:tag name="IGUANATEXCURSOR" val="388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288.75"/>
  <p:tag name="OUTPUTDPI" val="1200"/>
  <p:tag name="LATEXADDIN" val="\documentclass{article}&#10;\usepackage{amsmath}&#10;\usepackage{amssymb}&#10;\usepackage{amsthm}&#10;\pagestyle{empty}&#10;\begin{document}&#10;&#10;&#10;$a_{ij},b_{i}$&#10;\end{document}"/>
  <p:tag name="IGUANATEXSIZE" val="33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3675"/>
  <p:tag name="OUTPUTDPI" val="1200"/>
  <p:tag name="LATEXADDIN" val="\documentclass{article}&#10;\usepackage{amsmath}&#10;\usepackage{amssymb}&#10;\usepackage{amsthm}&#10;\pagestyle{empty}&#10;\begin{document}&#10;&#10;&#10;$&#10;\xrightarrow{R_{3}-R_{2}\rightarrow R_{3}}\left(\begin{array}{ccc|c}&#10;1 &amp; 2 &amp; -1 &amp; -3\\&#10;0 &amp; -3 &amp; 6 &amp; 9\\&#10;0 &amp; 0 &amp; -6 &amp; -3&#10;\end{array}\right)&#10;\xrightarrow[-\frac{1}{3}R_{2}\rightarrow R_{2}]{-\frac{1}{6}R_{3}\rightarrow R_{3}}\left(\begin{array}{ccc|c}&#10;1 &amp; 2 &amp; -1 &amp; -3\\&#10;0 &amp; 1 &amp; -2 &amp; -3\\&#10;0 &amp; 0 &amp; 1 &amp; \frac{1}{2}&#10;\end{array}\right)&#10;$&#10;\end{document}"/>
  <p:tag name="IGUANATEXSIZE" val="33"/>
  <p:tag name="IGUANATEXCURSOR" val="453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989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1 &amp; -2 &amp; -3\\&#10;0 &amp; 0 &amp; 1 &amp; \frac{1}{2}&#10;\end{array}\right)\xrightarrow[R_{1}+R_{3}\rightarrow R_{1}]{R_{2}+2R_{3}\rightarrow R_{3}}\left(\begin{array}{ccc|c}&#10;1 &amp; 2 &amp; 0 &amp; -2.5\\&#10;0 &amp; 1 &amp; 0 &amp; -2\\&#10;0 &amp; 0 &amp; 1 &amp; 0.5&#10;\end{array}\right)&#10;$&#10;\end{document}"/>
  <p:tag name="IGUANATEXSIZE" val="33"/>
  <p:tag name="IGUANATEXCURSOR" val="400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27.25"/>
  <p:tag name="OUTPUTDPI" val="1200"/>
  <p:tag name="LATEXADDIN" val="\documentclass{article}&#10;\usepackage{amsmath}&#10;\usepackage{amssymb}&#10;\usepackage{amsthm}&#10;\pagestyle{empty}&#10;\begin{document}&#10;&#10;&#10;$&#10;\xrightarrow{R_{1}-2R_{2}\rightarrow R_{1}}\left(\begin{array}{ccc|c}&#10;1 &amp; 0 &amp; 0 &amp; 1.5\\&#10;0 &amp; 1 &amp; 0 &amp; -2\\&#10;0 &amp; 0 &amp; 1 &amp; 0.5&#10;\end{array}\right)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.5"/>
  <p:tag name="ORIGINALWIDTH" val="387"/>
  <p:tag name="OUTPUTDPI" val="1200"/>
  <p:tag name="LATEXADDIN" val="\documentclass{article}&#10;\usepackage{amsmath}&#10;\usepackage{amssymb}&#10;\usepackage{amsthm}&#10;\pagestyle{empty}&#10;\begin{document}&#10;&#10;$&#10;\begin{array}{c}&#10;x=1.5&#10;\\&#10;y= -2 \\&#10;z= 0.5&#10;\end{array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976.5"/>
  <p:tag name="OUTPUTDPI" val="1200"/>
  <p:tag name="LATEXADDIN" val="\documentclass{article}&#10;\usepackage{amsmath}&#10;\usepackage{amssymb}&#10;\usepackage{amsthm}&#10;\pagestyle{empty}&#10;\begin{document}&#10;&#10;&#10;$&#10;\begin{cases}&#10;x+2y-z=-3\\&#10;x-y+5z=6\\&#10;2x+y-2z=0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1629.75"/>
  <p:tag name="OUTPUTDPI" val="1200"/>
  <p:tag name="LATEXADDIN" val="\documentclass{article}&#10;\usepackage{amsmath}&#10;\usepackage{amssymb}&#10;\usepackage{amsthm}&#10;\pagestyle{empty}&#10;\begin{document}&#10;&#10;&#10;$&#10;\begin{cases}&#10;ix+2y-z=-3\\&#10;\,\,\,\,\,y+5z=6\\&#10;x+(1-2i)y+(5+i)z=3i\text{}&#10;\end{cases}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42.25"/>
  <p:tag name="OUTPUTDPI" val="1200"/>
  <p:tag name="LATEXADDIN" val="\documentclass{article}&#10;\usepackage{amsmath}&#10;\usepackage{amssymb}&#10;\usepackage{amsthm}&#10;\pagestyle{empty}&#10;\begin{document}&#10;&#10;&#10;$&#10;\left(\begin{array}{ccc|c}&#10;i &amp; 2 &amp; -1 &amp; -3\\&#10;0 &amp; 1 &amp; 5 &amp; 6\\&#10;1 &amp; 1-2i &amp; 5+i &amp; 0&#10;\end{array}\right)$&#10;\end{document}"/>
  <p:tag name="IGUANATEXSIZE" val="33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330.75"/>
  <p:tag name="OUTPUTDPI" val="1200"/>
  <p:tag name="LATEXADDIN" val="\documentclass{article}&#10;\usepackage{amsmath}&#10;\usepackage{amssymb}&#10;\usepackage{amsthm}&#10;\pagestyle{empty}&#10;\begin{document}&#10;&#10;&#10;$&#10;\left(\begin{array}{ccc|c}&#10;i &amp; 2 &amp; -1 &amp; -3\\&#10;0 &amp; 1 &amp; 5 &amp; 6\\&#10;1 &amp; 1-2i &amp; 5+i &amp; 3i&#10;\end{array}\right)\xrightarrow{R_{3}+iR_{1}\rightarrow R_{3}}\left(\begin{array}{ccc|c}&#10;i &amp; 2 &amp; -1 &amp; -3\\&#10;0 &amp; 1 &amp; 5 &amp; 6\\&#10;0 &amp; 1 &amp; 5 &amp; 0&#10;\end{array}\right)$&#10;\end{document}"/>
  <p:tag name="IGUANATEXSIZE" val="33"/>
  <p:tag name="IGUANATEXCURSOR" val="360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74.5"/>
  <p:tag name="OUTPUTDPI" val="1200"/>
  <p:tag name="LATEXADDIN" val="\documentclass{article}&#10;\usepackage{amsmath}&#10;\usepackage{amssymb}&#10;\usepackage{amsthm}&#10;\pagestyle{empty}&#10;\begin{document}&#10;&#10;&#10;$&#10;\xrightarrow{R_{3}-R_{2}\rightarrow R_{3}}\left(\begin{array}{ccc|c}&#10;1 &amp; 2 &amp; -1 &amp; -3\\&#10;0 &amp; 1 &amp; 5 &amp; 6\\&#10;0 &amp; 0 &amp; 0 &amp; -6&#10;\end{array}\right)&#10;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pagestyle{empty}&#10;\begin{document}&#10;&#10;$\mathbb{F}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06.5"/>
  <p:tag name="OUTPUTDPI" val="1200"/>
  <p:tag name="LATEXADDIN" val="\documentclass{article}&#10;\usepackage{amsmath}&#10;\usepackage{amssymb}&#10;\usepackage{amsthm}&#10;\pagestyle{empty}&#10;\begin{document}&#10;&#10;&#10;$0x+0y+0z=-6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991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\xrightarrow[R_{3}-3R_{1}\rightarrow R_{3}]{R_{2}-2R_{1}\rightarrow R_{2}}\left(\begin{array}{ccc|c}&#10;1 &amp; 3 &amp; 4 &amp; 2\\&#10;0 &amp; -7 &amp; -8 &amp; -3\\&#10;0 &amp; -7 &amp; -8 &amp; -3&#10;\end{array}\right)&#10;$&#10;\end{document}"/>
  <p:tag name="IGUANATEXSIZE" val="33"/>
  <p:tag name="IGUANATEXCURSOR" val="388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71.25"/>
  <p:tag name="OUTPUTDPI" val="1200"/>
  <p:tag name="LATEXADDIN" val="\documentclass{article}&#10;\usepackage{amsmath}&#10;\usepackage{amssymb}&#10;\usepackage{amsthm}&#10;\pagestyle{empty}&#10;\begin{document}&#10;&#10;&#10;$&#10;\xrightarrow{R_{3}-R_{2}\rightarrow R_{3}}\left(\begin{array}{ccc|c}&#10;1 &amp; 3 &amp; 4 &amp; 2\\&#10;0 &amp; -7 &amp; -8 &amp; -3\\&#10;0 &amp; 0 &amp; 0 &amp; 0&#10;\end{array}\right)&#10;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"/>
  <p:tag name="ORIGINALWIDTH" val="83.25"/>
  <p:tag name="OUTPUTDPI" val="1200"/>
  <p:tag name="LATEXADDIN" val="\documentclass{article}&#10;\usepackage{amsmath}&#10;\usepackage{amssymb}&#10;\usepackage{amsthm}&#10;\pagestyle{empty}&#10;\begin{document}&#10;&#10;&#10;$\approx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827.5"/>
  <p:tag name="OUTPUTDPI" val="1200"/>
  <p:tag name="LATEXADDIN" val="\documentclass{article}&#10;\usepackage{amsmath}&#10;\usepackage{amssymb}&#10;\usepackage{amsthm}&#10;\pagestyle{empty}&#10;\begin{document}&#10;&#10;$&#10;\left(\begin{array}{ccc|c}&#10;1 &amp; 3 &amp; 4 &amp; 2\\&#10;0 &amp; -7 &amp; -8 &amp; -3\\&#10;0 &amp; 0 &amp; 0 &amp; 0&#10;\end{array}\right)\xrightarrow{-\frac{1}{7}R_{2}\rightarrow R_{2}}\left(\begin{array}{ccc|c}&#10;1 &amp; 3 &amp; 4 &amp; 2\\&#10;0 &amp; 1 &amp; \frac{8}{7} &amp; \frac{3}{7}\\&#10;0 &amp; 0 &amp; 0 &amp; 0&#10;\end{array}\right)&#10;$&#10;&#10;\end{document}"/>
  <p:tag name="IGUANATEXSIZE" val="33"/>
  <p:tag name="IGUANATEXCURSOR" val="377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665"/>
  <p:tag name="OUTPUTDPI" val="1200"/>
  <p:tag name="LATEXADDIN" val="\documentclass{article}&#10;\usepackage{amsmath}&#10;\usepackage{amssymb}&#10;\usepackage{amsthm}&#10;\pagestyle{empty}&#10;\begin{document}&#10;&#10;&#10;$&#10;\xrightarrow{R_{1}-3R_{2}\rightarrow R_{1}}\left(\begin{array}{ccc|c}&#10;1 &amp; 0 &amp; \frac{4}{7} &amp; \frac{5}{7}\\&#10;0 &amp; 1 &amp; \frac{8}{7} &amp; \frac{3}{7}\\&#10;0 &amp; 0 &amp; 0 &amp; 0&#10;\end{array}\right)&#10;$&#10;\end{document}"/>
  <p:tag name="IGUANATEXSIZE" val="33"/>
  <p:tag name="IGUANATEXCURSOR" val="29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265.5"/>
  <p:tag name="OUTPUTDPI" val="1200"/>
  <p:tag name="LATEXADDIN" val="\documentclass{article}&#10;\usepackage{amsmath}&#10;\usepackage{amssymb}&#10;\usepackage{amsthm}&#10;\usepackage{xcolor}&#10;\pagestyle{empty}&#10;\begin{document}&#10;&#10;&#10;$z=\textcolor{blue}{t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"/>
  <p:tag name="ORIGINALWIDTH" val="586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x=\frac{5}{7}-\frac{4}{7}\textcolor{blue}{t}&#10;\\[1mm]&#10;&#10;y= \frac{3}{7}-\frac{8}{7}\textcolor{blue}{t}&#10;&#10;\end{array}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318.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-\frac{4}{7}\textcolor{blue}{t}\\&#10;\frac{3}{7}-\frac{8}{7}\textcolor{blue}{t}\\&#10;\textcolor{blue}{t}&#10;\end{array}\right); &#10;\left|&#10;\vphantom{&#10;\left(\begin{array}{c}&#10;4\\&#10;1&#10;\end{array}\right)&#10;}&#10; \right. &#10;\textcolor{blue}{t} \in \mathbb{R}&#10;\right\}&#10;$&#10;\end{document}"/>
  <p:tag name="IGUANATEXSIZE" val="33"/>
  <p:tag name="IGUANATEXCURSOR" val="304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2622.7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-\frac{4}{7}\textcolor{blue}{t}\\&#10;\frac{3}{7}-\frac{8}{7}\textcolor{blue}{t}\\&#10;\textcolor{blue}{t}&#10;\end{array}\right)=\left(\begin{array}{c}&#10;\frac{5}{7}\\&#10;\frac{3}{7}\\&#10;0&#10;\end{array}\right)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520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758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\\&#10;\frac{3}{7}\\&#10;0&#10;\end{array}\right)&#10;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8"/>
  <p:tag name="ORIGINALWIDTH" val="631.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&#10;\end{array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3 &amp; 4 &amp; \textcolor{magenta}{0} \\&#10;2 &amp; -1 &amp; 0 &amp; \textcolor{magenta}{0} \\&#10;3 &amp; 2 &amp; 4 &amp; \textcolor{magenta}{0} &#10;\end{array}\right)$&#10;\end{document}"/>
  <p:tag name="IGUANATEXSIZE" val="33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33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25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.75"/>
  <p:tag name="ORIGINALWIDTH" val="48.75"/>
  <p:tag name="OUTPUTDPI" val="1200"/>
  <p:tag name="LATEXADDIN" val="\documentclass{article}&#10;\usepackage{amsmath}&#10;\usepackage{amssymb}&#10;\usepackage{amsthm}&#10;\usepackage{xcolor}&#10;\pagestyle{empty}&#10;\begin{document}&#10;&#10;&#10;$&#10;\bullet&#10;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78.5"/>
  <p:tag name="OUTPUTDPI" val="1200"/>
  <p:tag name="LATEXADDIN" val="\documentclass{article}&#10;\usepackage{amsmath}&#10;\usepackage{amssymb}&#10;\usepackage{amsthm}&#10;\pagestyle{empty}&#10;\begin{document}&#10;&#10;&#10;$x_{1}+x_{2}+x_{3}+x_{4}=1+i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pagestyle{empty}&#10;\begin{document}&#10;&#10;&#10;$&#10;\left(\begin{array}{cccc}&#10;1 &amp; 2 &amp; -1 &amp; -3\\&#10;0 &amp; 1 &amp; -2 &amp; -3\\&#10;0 &amp; 0 &amp; 1 &amp; \frac{1}{2}&#10;\end{array}\right)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c}&#10;1 &amp; 3 &amp; 4 &amp; 2\\&#10;0 &amp; 0&amp; -8 &amp; 0\\&#10;0 &amp; 0 &amp; 0 &amp; 0&#10;\end{array}\right)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3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|c}&#10;1 &amp; 0 &amp; 0 &amp; 0 &amp; -1 &amp; 1\\&#10;0 &amp; 3 &amp; 0 &amp; 0 &amp; -4 &amp; 5\\&#10;0 &amp; 0 &amp; 0 &amp; 5 &amp; 0 &amp; 0&#10;\end{array}\right)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47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|c}&#10;1 &amp; 0 &amp; 0 &amp; 0 &amp; -1&amp; -1  &amp; 1\\&#10;0 &amp; 3 &amp; 0 &amp; 0 &amp; -4&amp; -4  &amp; 5\\&#10;0 &amp; 0 &amp; 0 &amp; 5 &amp; 0 &amp; 2 &amp; 0&#10;\end{array}\right)&#10;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1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|c}&#10;* &amp; * &amp; * &amp; * &amp; *\\&#10;0 &amp; * &amp; * &amp; * &amp; *\\&#10;0 &amp; 0 &amp; 0 &amp; 0 &amp; a\neq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1 &amp; 5 &amp; 6\\&#10;0 &amp; 0 &amp; 0 &amp; -6&#10;\end{array}\right)&#10;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0 &amp;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* &amp; *\\&#10;0 &amp; 0 &amp; 0 &amp; 0&#10;\end{array}\right)&#10;$&#10;\end{document}"/>
  <p:tag name="IGUANATEXSIZE" val="33"/>
  <p:tag name="IGUANATEXCURSOR" val="252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529.5"/>
  <p:tag name="OUTPUTDPI" val="1200"/>
  <p:tag name="LATEXADDIN" val="\documentclass{article}&#10;\usepackage{amsmath}&#10;\usepackage{amssymb}&#10;\usepackage{amsthm}&#10;\pagestyle{empty}&#10;\begin{document}&#10;&#10;&#10;$x_1,\dots,x_n$&#10;\end{document}"/>
  <p:tag name="IGUANATEXSIZE" val="33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mathbf{\boldsymbol{1}} &amp; 0 &amp; \bullet &amp; 0 &amp; \bullet &amp; \bullet &amp; \bullet &amp; \bullet &amp; 0\\&#10;&#10;0 &amp; \mathbf{\boldsymbol{1}} &amp; \bullet &amp; 0 &amp; \bullet &amp; \bullet &amp; \bullet &amp; \bullet &amp; 0\\&#10;0 &amp; 0 &amp; 0 &amp; \mathbf{\boldsymbol{1}} &amp; \bullet &amp; \bullet &amp; \bullet &amp; \bullet &amp; 0\\&#10;0 &amp; 0 &amp; 0 &amp; 0 &amp; 0 &amp; 0 &amp; 0 &amp; 0 &amp; \mathbf{\boldsymbol{1}}\\&#10;0 &amp; 0 &amp; 0 &amp; 0 &amp; 0 &amp; 0 &amp; 0 &amp; 0 &amp; 0&#10;\end{array}\right)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0 &amp; 0\\&#10;0 &amp; 1 &amp; 0 &amp; 0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0 &amp; 0\\&#10;0 &amp; 0 &amp; 1 &amp; 0&#10;\end{array}\right)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0 &amp; 0\\&#10;0 &amp; 1 &amp; 0 &amp; 0 \\&#10;0 &amp; 0 &amp; 1 &amp; 0 \\&#10;0 &amp; 0 &amp; 0 &amp; 1 \\&#10;&#10;\end{array}\right)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7"/>
  <p:tag name="OUTPUTDPI" val="1200"/>
  <p:tag name="LATEXADDIN" val="\documentclass{article}&#10;\usepackage{amsmath}&#10;\usepackage{amssymb}&#10;\usepackage{amsthm}&#10;\usepackage{xcolor}&#10;\pagestyle{empty}&#10;\begin{document}&#10;&#10;&#10;$k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k &amp; 1 &amp; 1 &amp; 1\\&#10;1 &amp; k &amp; 1 &amp; 1\\&#10;1 &amp; 1 &amp; k &amp; 1&#10;\end{array}\right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438</Words>
  <Application>Microsoft Office PowerPoint</Application>
  <PresentationFormat>מסך רחב</PresentationFormat>
  <Paragraphs>106</Paragraphs>
  <Slides>37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ערכת נושא Office</vt:lpstr>
      <vt:lpstr>מערכת משוואות לינאריות</vt:lpstr>
      <vt:lpstr>מערכת משוואות לינארית </vt:lpstr>
      <vt:lpstr>מערכת משוואות לינארית </vt:lpstr>
      <vt:lpstr>מערכת משוואות לינארית </vt:lpstr>
      <vt:lpstr>איך?  בעזרת פעולות על המערכת שלא משנות את פתרונה.  פעולות אלו נקראות פעולות אלמנטריות.</vt:lpstr>
      <vt:lpstr>פעולה 1- החלפת שתי שורות </vt:lpstr>
      <vt:lpstr>פעולה 2- הכפלה בסקלאר שונה מאפס </vt:lpstr>
      <vt:lpstr>פעולה 3- הוספת מכפלה של שורה אחת לשורה אחרת  </vt:lpstr>
      <vt:lpstr>בנוסף לפעולות אלו – נשתמש בכתיב מטריצי </vt:lpstr>
      <vt:lpstr>תרגיל- פתור</vt:lpstr>
      <vt:lpstr>נמשיך לפשט ע"י פעולות אלמנטריות:</vt:lpstr>
      <vt:lpstr>מצגת של PowerPoint</vt:lpstr>
      <vt:lpstr>תרגיל- פתור</vt:lpstr>
      <vt:lpstr>נמשיך לפשט ע"י פעולות אלמנטריות:</vt:lpstr>
      <vt:lpstr>תרגיל- פתור</vt:lpstr>
      <vt:lpstr>נמשיך</vt:lpstr>
      <vt:lpstr>במילים אחרות</vt:lpstr>
      <vt:lpstr>ועוד נקודה שכדאי לשים לב</vt:lpstr>
      <vt:lpstr>הגדרה: תהא      מטריצה. הצורה המדורגת שלה היא מטריצה המתקבלת לאחר ביצוע פעולות אלמנטריות וצורתה כך: </vt:lpstr>
      <vt:lpstr>מצגת של PowerPoint</vt:lpstr>
      <vt:lpstr>מצגת של PowerPoint</vt:lpstr>
      <vt:lpstr>מצגת של PowerPoint</vt:lpstr>
      <vt:lpstr>מצגת של PowerPoint</vt:lpstr>
      <vt:lpstr>מהצורה המדורגת ניתן להסיק האם וכמה פתרונות יש  </vt:lpstr>
      <vt:lpstr>הגדרה: תהא      מטריצה. הצורה הקנונית שלה היא מטריצה המתקבלת לאחר ביצוע פעולות אלמנטריות וצורתה כך: </vt:lpstr>
      <vt:lpstr>דוגמאות</vt:lpstr>
      <vt:lpstr>תרגיל: עבור אילו ערכי      יש למערכת הבאה פתרון יחיד/אין סוף פתרונות/אין פתרון?</vt:lpstr>
      <vt:lpstr>פתרון: נדרג לצורה לצורה מדורגת</vt:lpstr>
      <vt:lpstr>מצגת של PowerPoint</vt:lpstr>
      <vt:lpstr>תרגיל – נכון/לא נכון: למערכת משוואות המיוצגת כמטריצה               אין פתרון. </vt:lpstr>
      <vt:lpstr>תרגיל – נכון/לא נכון: הצורה המדורגת יחידה.</vt:lpstr>
      <vt:lpstr>תרגיל – נכון/לא נכון: למטריצה מגודל                יש לכל היותר         צירים. </vt:lpstr>
      <vt:lpstr>תרגיל – נכון/לא נכון: למערכת משוואות עם אין סוף פתרונות תהיה לפחות שורת אפסים אחת במטריצה המקושרת אליה.</vt:lpstr>
      <vt:lpstr>תרגיל – נכון/לא נכון: בצורה הקנונית יש איבר בכל טור יחיד ששונה מאפס  </vt:lpstr>
      <vt:lpstr>תרגיל – נכון/לא נכון: הצורה המדורגת של מטריצה בגודל              שווה למטריצה עצמה.</vt:lpstr>
      <vt:lpstr>תרגיל – נכון/לא נכון: הצורה הקנונית של מטריצה בגודל              שווה למטריצה עצמה.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51</cp:revision>
  <dcterms:created xsi:type="dcterms:W3CDTF">2016-09-11T18:49:07Z</dcterms:created>
  <dcterms:modified xsi:type="dcterms:W3CDTF">2016-10-25T17:05:48Z</dcterms:modified>
</cp:coreProperties>
</file>