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443" r:id="rId3"/>
    <p:sldId id="445" r:id="rId4"/>
    <p:sldId id="446" r:id="rId5"/>
    <p:sldId id="333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379" r:id="rId15"/>
    <p:sldId id="455" r:id="rId16"/>
    <p:sldId id="456" r:id="rId17"/>
    <p:sldId id="380" r:id="rId18"/>
    <p:sldId id="457" r:id="rId19"/>
    <p:sldId id="45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68" r:id="rId29"/>
    <p:sldId id="469" r:id="rId30"/>
    <p:sldId id="470" r:id="rId31"/>
    <p:sldId id="471" r:id="rId32"/>
    <p:sldId id="472" r:id="rId33"/>
    <p:sldId id="474" r:id="rId34"/>
    <p:sldId id="476" r:id="rId35"/>
    <p:sldId id="467" r:id="rId36"/>
    <p:sldId id="478" r:id="rId37"/>
    <p:sldId id="487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4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67.xml"/><Relationship Id="rId7" Type="http://schemas.openxmlformats.org/officeDocument/2006/relationships/image" Target="../media/image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5.png"/><Relationship Id="rId4" Type="http://schemas.openxmlformats.org/officeDocument/2006/relationships/tags" Target="../tags/tag68.xml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.png"/><Relationship Id="rId17" Type="http://schemas.openxmlformats.org/officeDocument/2006/relationships/image" Target="../media/image49.png"/><Relationship Id="rId2" Type="http://schemas.openxmlformats.org/officeDocument/2006/relationships/tags" Target="../tags/tag70.xml"/><Relationship Id="rId16" Type="http://schemas.openxmlformats.org/officeDocument/2006/relationships/image" Target="../media/image48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42.png"/><Relationship Id="rId5" Type="http://schemas.openxmlformats.org/officeDocument/2006/relationships/tags" Target="../tags/tag73.xml"/><Relationship Id="rId15" Type="http://schemas.openxmlformats.org/officeDocument/2006/relationships/image" Target="../media/image47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80.xml"/><Relationship Id="rId7" Type="http://schemas.openxmlformats.org/officeDocument/2006/relationships/image" Target="../media/image38.png"/><Relationship Id="rId12" Type="http://schemas.openxmlformats.org/officeDocument/2006/relationships/image" Target="../media/image45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4.png"/><Relationship Id="rId5" Type="http://schemas.openxmlformats.org/officeDocument/2006/relationships/tags" Target="../tags/tag82.xml"/><Relationship Id="rId10" Type="http://schemas.openxmlformats.org/officeDocument/2006/relationships/image" Target="../media/image53.png"/><Relationship Id="rId4" Type="http://schemas.openxmlformats.org/officeDocument/2006/relationships/tags" Target="../tags/tag81.xml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85.xml"/><Relationship Id="rId7" Type="http://schemas.openxmlformats.org/officeDocument/2006/relationships/image" Target="../media/image4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7.png"/><Relationship Id="rId5" Type="http://schemas.openxmlformats.org/officeDocument/2006/relationships/tags" Target="../tags/tag87.xml"/><Relationship Id="rId10" Type="http://schemas.openxmlformats.org/officeDocument/2006/relationships/image" Target="../media/image56.png"/><Relationship Id="rId4" Type="http://schemas.openxmlformats.org/officeDocument/2006/relationships/tags" Target="../tags/tag86.xml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7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../media/image56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55.png"/><Relationship Id="rId5" Type="http://schemas.openxmlformats.org/officeDocument/2006/relationships/tags" Target="../tags/tag92.xml"/><Relationship Id="rId10" Type="http://schemas.openxmlformats.org/officeDocument/2006/relationships/image" Target="../media/image1.png"/><Relationship Id="rId4" Type="http://schemas.openxmlformats.org/officeDocument/2006/relationships/tags" Target="../tags/tag91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97.xml"/><Relationship Id="rId7" Type="http://schemas.openxmlformats.org/officeDocument/2006/relationships/image" Target="../media/image41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5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8.xml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63.png"/><Relationship Id="rId26" Type="http://schemas.openxmlformats.org/officeDocument/2006/relationships/image" Target="../media/image68.png"/><Relationship Id="rId3" Type="http://schemas.openxmlformats.org/officeDocument/2006/relationships/tags" Target="../tags/tag101.xml"/><Relationship Id="rId21" Type="http://schemas.openxmlformats.org/officeDocument/2006/relationships/image" Target="../media/image27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image" Target="../media/image62.png"/><Relationship Id="rId25" Type="http://schemas.openxmlformats.org/officeDocument/2006/relationships/image" Target="../media/image67.png"/><Relationship Id="rId2" Type="http://schemas.openxmlformats.org/officeDocument/2006/relationships/tags" Target="../tags/tag100.xml"/><Relationship Id="rId16" Type="http://schemas.openxmlformats.org/officeDocument/2006/relationships/image" Target="../media/image61.png"/><Relationship Id="rId20" Type="http://schemas.openxmlformats.org/officeDocument/2006/relationships/image" Target="../media/image47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66.png"/><Relationship Id="rId5" Type="http://schemas.openxmlformats.org/officeDocument/2006/relationships/tags" Target="../tags/tag103.xml"/><Relationship Id="rId15" Type="http://schemas.openxmlformats.org/officeDocument/2006/relationships/image" Target="../media/image60.png"/><Relationship Id="rId23" Type="http://schemas.openxmlformats.org/officeDocument/2006/relationships/image" Target="../media/image65.png"/><Relationship Id="rId10" Type="http://schemas.openxmlformats.org/officeDocument/2006/relationships/tags" Target="../tags/tag108.xml"/><Relationship Id="rId19" Type="http://schemas.openxmlformats.org/officeDocument/2006/relationships/image" Target="../media/image7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64.png"/><Relationship Id="rId27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61.png"/><Relationship Id="rId18" Type="http://schemas.openxmlformats.org/officeDocument/2006/relationships/image" Target="../media/image27.png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69.png"/><Relationship Id="rId17" Type="http://schemas.openxmlformats.org/officeDocument/2006/relationships/image" Target="../media/image47.png"/><Relationship Id="rId2" Type="http://schemas.openxmlformats.org/officeDocument/2006/relationships/tags" Target="../tags/tag113.xml"/><Relationship Id="rId16" Type="http://schemas.openxmlformats.org/officeDocument/2006/relationships/image" Target="../media/image7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16.xml"/><Relationship Id="rId15" Type="http://schemas.openxmlformats.org/officeDocument/2006/relationships/image" Target="../media/image63.png"/><Relationship Id="rId10" Type="http://schemas.openxmlformats.org/officeDocument/2006/relationships/tags" Target="../tags/tag121.xml"/><Relationship Id="rId19" Type="http://schemas.openxmlformats.org/officeDocument/2006/relationships/image" Target="../media/image64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24.xml"/><Relationship Id="rId7" Type="http://schemas.openxmlformats.org/officeDocument/2006/relationships/image" Target="../media/image69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1.png"/><Relationship Id="rId5" Type="http://schemas.openxmlformats.org/officeDocument/2006/relationships/tags" Target="../tags/tag126.xml"/><Relationship Id="rId10" Type="http://schemas.openxmlformats.org/officeDocument/2006/relationships/image" Target="../media/image70.png"/><Relationship Id="rId4" Type="http://schemas.openxmlformats.org/officeDocument/2006/relationships/tags" Target="../tags/tag125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5.png"/><Relationship Id="rId3" Type="http://schemas.openxmlformats.org/officeDocument/2006/relationships/tags" Target="../tags/tag129.xml"/><Relationship Id="rId21" Type="http://schemas.openxmlformats.org/officeDocument/2006/relationships/image" Target="../media/image75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73.png"/><Relationship Id="rId2" Type="http://schemas.openxmlformats.org/officeDocument/2006/relationships/tags" Target="../tags/tag12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image" Target="../media/image1.png"/><Relationship Id="rId23" Type="http://schemas.openxmlformats.org/officeDocument/2006/relationships/image" Target="../media/image77.png"/><Relationship Id="rId10" Type="http://schemas.openxmlformats.org/officeDocument/2006/relationships/tags" Target="../tags/tag136.xml"/><Relationship Id="rId19" Type="http://schemas.openxmlformats.org/officeDocument/2006/relationships/image" Target="../media/image74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72.png"/><Relationship Id="rId22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image" Target="../media/image73.png"/><Relationship Id="rId3" Type="http://schemas.openxmlformats.org/officeDocument/2006/relationships/tags" Target="../tags/tag141.xml"/><Relationship Id="rId21" Type="http://schemas.openxmlformats.org/officeDocument/2006/relationships/image" Target="../media/image27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image" Target="../media/image23.png"/><Relationship Id="rId25" Type="http://schemas.openxmlformats.org/officeDocument/2006/relationships/image" Target="../media/image79.png"/><Relationship Id="rId2" Type="http://schemas.openxmlformats.org/officeDocument/2006/relationships/tags" Target="../tags/tag140.xml"/><Relationship Id="rId16" Type="http://schemas.openxmlformats.org/officeDocument/2006/relationships/image" Target="../media/image1.png"/><Relationship Id="rId20" Type="http://schemas.openxmlformats.org/officeDocument/2006/relationships/image" Target="../media/image77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74.png"/><Relationship Id="rId5" Type="http://schemas.openxmlformats.org/officeDocument/2006/relationships/tags" Target="../tags/tag143.xml"/><Relationship Id="rId15" Type="http://schemas.openxmlformats.org/officeDocument/2006/relationships/image" Target="../media/image72.png"/><Relationship Id="rId23" Type="http://schemas.openxmlformats.org/officeDocument/2006/relationships/image" Target="../media/image75.png"/><Relationship Id="rId10" Type="http://schemas.openxmlformats.org/officeDocument/2006/relationships/tags" Target="../tags/tag148.xml"/><Relationship Id="rId19" Type="http://schemas.openxmlformats.org/officeDocument/2006/relationships/image" Target="../media/image35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4.png"/><Relationship Id="rId3" Type="http://schemas.openxmlformats.org/officeDocument/2006/relationships/tags" Target="../tags/tag15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3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7.png"/><Relationship Id="rId5" Type="http://schemas.openxmlformats.org/officeDocument/2006/relationships/tags" Target="../tags/tag158.xml"/><Relationship Id="rId10" Type="http://schemas.openxmlformats.org/officeDocument/2006/relationships/image" Target="../media/image82.png"/><Relationship Id="rId4" Type="http://schemas.openxmlformats.org/officeDocument/2006/relationships/tags" Target="../tags/tag157.xml"/><Relationship Id="rId9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image" Target="../media/image1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86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166.xml"/><Relationship Id="rId7" Type="http://schemas.openxmlformats.org/officeDocument/2006/relationships/image" Target="../media/image86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88.png"/><Relationship Id="rId5" Type="http://schemas.openxmlformats.org/officeDocument/2006/relationships/tags" Target="../tags/tag168.xml"/><Relationship Id="rId10" Type="http://schemas.openxmlformats.org/officeDocument/2006/relationships/image" Target="../media/image87.png"/><Relationship Id="rId4" Type="http://schemas.openxmlformats.org/officeDocument/2006/relationships/tags" Target="../tags/tag167.xml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73.xml"/><Relationship Id="rId7" Type="http://schemas.openxmlformats.org/officeDocument/2006/relationships/image" Target="../media/image1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92.png"/><Relationship Id="rId5" Type="http://schemas.openxmlformats.org/officeDocument/2006/relationships/tags" Target="../tags/tag175.xml"/><Relationship Id="rId10" Type="http://schemas.openxmlformats.org/officeDocument/2006/relationships/image" Target="../media/image91.png"/><Relationship Id="rId4" Type="http://schemas.openxmlformats.org/officeDocument/2006/relationships/tags" Target="../tags/tag174.xml"/><Relationship Id="rId9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78.xml"/><Relationship Id="rId7" Type="http://schemas.openxmlformats.org/officeDocument/2006/relationships/image" Target="../media/image38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3.png"/><Relationship Id="rId5" Type="http://schemas.openxmlformats.org/officeDocument/2006/relationships/tags" Target="../tags/tag180.xml"/><Relationship Id="rId10" Type="http://schemas.openxmlformats.org/officeDocument/2006/relationships/image" Target="../media/image41.png"/><Relationship Id="rId4" Type="http://schemas.openxmlformats.org/officeDocument/2006/relationships/tags" Target="../tags/tag179.xml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3.png"/><Relationship Id="rId5" Type="http://schemas.openxmlformats.org/officeDocument/2006/relationships/tags" Target="../tags/tag14.xml"/><Relationship Id="rId1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tags" Target="../tags/tag13.xml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tags" Target="../tags/tag183.xml"/><Relationship Id="rId7" Type="http://schemas.openxmlformats.org/officeDocument/2006/relationships/image" Target="../media/image38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3.png"/><Relationship Id="rId5" Type="http://schemas.openxmlformats.org/officeDocument/2006/relationships/tags" Target="../tags/tag185.xml"/><Relationship Id="rId10" Type="http://schemas.openxmlformats.org/officeDocument/2006/relationships/image" Target="../media/image41.png"/><Relationship Id="rId4" Type="http://schemas.openxmlformats.org/officeDocument/2006/relationships/tags" Target="../tags/tag184.xml"/><Relationship Id="rId9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6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27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95.png"/><Relationship Id="rId5" Type="http://schemas.openxmlformats.org/officeDocument/2006/relationships/tags" Target="../tags/tag190.xml"/><Relationship Id="rId15" Type="http://schemas.openxmlformats.org/officeDocument/2006/relationships/image" Target="../media/image98.png"/><Relationship Id="rId10" Type="http://schemas.openxmlformats.org/officeDocument/2006/relationships/image" Target="../media/image89.png"/><Relationship Id="rId4" Type="http://schemas.openxmlformats.org/officeDocument/2006/relationships/tags" Target="../tags/tag189.xml"/><Relationship Id="rId9" Type="http://schemas.openxmlformats.org/officeDocument/2006/relationships/image" Target="../media/image1.png"/><Relationship Id="rId1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99.png"/><Relationship Id="rId3" Type="http://schemas.openxmlformats.org/officeDocument/2006/relationships/tags" Target="../tags/tag195.xml"/><Relationship Id="rId7" Type="http://schemas.openxmlformats.org/officeDocument/2006/relationships/tags" Target="../tags/tag199.xml"/><Relationship Id="rId12" Type="http://schemas.openxmlformats.org/officeDocument/2006/relationships/image" Target="../media/image27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image" Target="../media/image95.png"/><Relationship Id="rId5" Type="http://schemas.openxmlformats.org/officeDocument/2006/relationships/tags" Target="../tags/tag197.xml"/><Relationship Id="rId15" Type="http://schemas.openxmlformats.org/officeDocument/2006/relationships/image" Target="../media/image101.png"/><Relationship Id="rId10" Type="http://schemas.openxmlformats.org/officeDocument/2006/relationships/image" Target="../media/image92.png"/><Relationship Id="rId4" Type="http://schemas.openxmlformats.org/officeDocument/2006/relationships/tags" Target="../tags/tag196.xml"/><Relationship Id="rId9" Type="http://schemas.openxmlformats.org/officeDocument/2006/relationships/image" Target="../media/image1.png"/><Relationship Id="rId1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07.xml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tags" Target="../tags/tag202.xml"/><Relationship Id="rId21" Type="http://schemas.openxmlformats.org/officeDocument/2006/relationships/image" Target="../media/image110.png"/><Relationship Id="rId7" Type="http://schemas.openxmlformats.org/officeDocument/2006/relationships/tags" Target="../tags/tag206.xml"/><Relationship Id="rId12" Type="http://schemas.openxmlformats.org/officeDocument/2006/relationships/image" Target="../media/image38.png"/><Relationship Id="rId17" Type="http://schemas.openxmlformats.org/officeDocument/2006/relationships/image" Target="../media/image106.png"/><Relationship Id="rId2" Type="http://schemas.openxmlformats.org/officeDocument/2006/relationships/tags" Target="../tags/tag201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04.xml"/><Relationship Id="rId15" Type="http://schemas.openxmlformats.org/officeDocument/2006/relationships/image" Target="../media/image104.png"/><Relationship Id="rId10" Type="http://schemas.openxmlformats.org/officeDocument/2006/relationships/tags" Target="../tags/tag209.xml"/><Relationship Id="rId19" Type="http://schemas.openxmlformats.org/officeDocument/2006/relationships/image" Target="../media/image108.png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image" Target="../media/image10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image" Target="../media/image112.png"/><Relationship Id="rId18" Type="http://schemas.openxmlformats.org/officeDocument/2006/relationships/image" Target="../media/image116.pn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111.png"/><Relationship Id="rId17" Type="http://schemas.openxmlformats.org/officeDocument/2006/relationships/image" Target="../media/image115.png"/><Relationship Id="rId2" Type="http://schemas.openxmlformats.org/officeDocument/2006/relationships/tags" Target="../tags/tag211.xml"/><Relationship Id="rId16" Type="http://schemas.openxmlformats.org/officeDocument/2006/relationships/image" Target="../media/image47.png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38.png"/><Relationship Id="rId5" Type="http://schemas.openxmlformats.org/officeDocument/2006/relationships/tags" Target="../tags/tag214.xml"/><Relationship Id="rId15" Type="http://schemas.openxmlformats.org/officeDocument/2006/relationships/image" Target="../media/image11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17.png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21.png"/><Relationship Id="rId3" Type="http://schemas.openxmlformats.org/officeDocument/2006/relationships/tags" Target="../tags/tag221.xml"/><Relationship Id="rId21" Type="http://schemas.openxmlformats.org/officeDocument/2006/relationships/image" Target="../media/image52.png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image" Target="../media/image120.png"/><Relationship Id="rId2" Type="http://schemas.openxmlformats.org/officeDocument/2006/relationships/tags" Target="../tags/tag220.xml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image" Target="../media/image27.png"/><Relationship Id="rId23" Type="http://schemas.openxmlformats.org/officeDocument/2006/relationships/image" Target="../media/image125.png"/><Relationship Id="rId10" Type="http://schemas.openxmlformats.org/officeDocument/2006/relationships/tags" Target="../tags/tag228.xml"/><Relationship Id="rId19" Type="http://schemas.openxmlformats.org/officeDocument/2006/relationships/image" Target="../media/image122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118.png"/><Relationship Id="rId22" Type="http://schemas.openxmlformats.org/officeDocument/2006/relationships/image" Target="../media/image1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120.png"/><Relationship Id="rId18" Type="http://schemas.openxmlformats.org/officeDocument/2006/relationships/image" Target="../media/image126.pn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image" Target="../media/image118.png"/><Relationship Id="rId17" Type="http://schemas.openxmlformats.org/officeDocument/2006/relationships/image" Target="../media/image27.png"/><Relationship Id="rId2" Type="http://schemas.openxmlformats.org/officeDocument/2006/relationships/tags" Target="../tags/tag232.xml"/><Relationship Id="rId16" Type="http://schemas.openxmlformats.org/officeDocument/2006/relationships/image" Target="../media/image125.png"/><Relationship Id="rId20" Type="http://schemas.openxmlformats.org/officeDocument/2006/relationships/image" Target="../media/image128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5.xml"/><Relationship Id="rId15" Type="http://schemas.openxmlformats.org/officeDocument/2006/relationships/image" Target="../media/image124.png"/><Relationship Id="rId10" Type="http://schemas.openxmlformats.org/officeDocument/2006/relationships/tags" Target="../tags/tag240.xml"/><Relationship Id="rId19" Type="http://schemas.openxmlformats.org/officeDocument/2006/relationships/image" Target="../media/image127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3.png"/><Relationship Id="rId1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.png"/><Relationship Id="rId17" Type="http://schemas.openxmlformats.org/officeDocument/2006/relationships/image" Target="../media/image12.png"/><Relationship Id="rId2" Type="http://schemas.openxmlformats.org/officeDocument/2006/relationships/tags" Target="../tags/tag18.xml"/><Relationship Id="rId16" Type="http://schemas.openxmlformats.org/officeDocument/2006/relationships/image" Target="../media/image11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.png"/><Relationship Id="rId5" Type="http://schemas.openxmlformats.org/officeDocument/2006/relationships/tags" Target="../tags/tag2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4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28.xml"/><Relationship Id="rId7" Type="http://schemas.openxmlformats.org/officeDocument/2006/relationships/image" Target="../media/image1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6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1.png"/><Relationship Id="rId5" Type="http://schemas.openxmlformats.org/officeDocument/2006/relationships/tags" Target="../tags/tag34.xml"/><Relationship Id="rId10" Type="http://schemas.openxmlformats.org/officeDocument/2006/relationships/image" Target="../media/image20.png"/><Relationship Id="rId4" Type="http://schemas.openxmlformats.org/officeDocument/2006/relationships/tags" Target="../tags/tag3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tags" Target="../tags/tag38.xml"/><Relationship Id="rId21" Type="http://schemas.openxmlformats.org/officeDocument/2006/relationships/image" Target="../media/image26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1.png"/><Relationship Id="rId25" Type="http://schemas.openxmlformats.org/officeDocument/2006/relationships/image" Target="../media/image30.png"/><Relationship Id="rId2" Type="http://schemas.openxmlformats.org/officeDocument/2006/relationships/tags" Target="../tags/tag37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29.png"/><Relationship Id="rId5" Type="http://schemas.openxmlformats.org/officeDocument/2006/relationships/tags" Target="../tags/tag4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tags" Target="../tags/tag45.xml"/><Relationship Id="rId19" Type="http://schemas.openxmlformats.org/officeDocument/2006/relationships/image" Target="../media/image24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.png"/><Relationship Id="rId18" Type="http://schemas.openxmlformats.org/officeDocument/2006/relationships/image" Target="../media/image27.png"/><Relationship Id="rId3" Type="http://schemas.openxmlformats.org/officeDocument/2006/relationships/tags" Target="../tags/tag52.xml"/><Relationship Id="rId21" Type="http://schemas.openxmlformats.org/officeDocument/2006/relationships/image" Target="../media/image31.png"/><Relationship Id="rId7" Type="http://schemas.openxmlformats.org/officeDocument/2006/relationships/tags" Target="../tags/tag56.xml"/><Relationship Id="rId12" Type="http://schemas.openxmlformats.org/officeDocument/2006/relationships/image" Target="../media/image22.png"/><Relationship Id="rId17" Type="http://schemas.openxmlformats.org/officeDocument/2006/relationships/image" Target="../media/image36.png"/><Relationship Id="rId2" Type="http://schemas.openxmlformats.org/officeDocument/2006/relationships/tags" Target="../tags/tag51.xml"/><Relationship Id="rId16" Type="http://schemas.openxmlformats.org/officeDocument/2006/relationships/image" Target="../media/image35.png"/><Relationship Id="rId20" Type="http://schemas.openxmlformats.org/officeDocument/2006/relationships/image" Target="../media/image30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54.xml"/><Relationship Id="rId15" Type="http://schemas.openxmlformats.org/officeDocument/2006/relationships/image" Target="../media/image24.png"/><Relationship Id="rId10" Type="http://schemas.openxmlformats.org/officeDocument/2006/relationships/tags" Target="../tags/tag59.xml"/><Relationship Id="rId19" Type="http://schemas.openxmlformats.org/officeDocument/2006/relationships/image" Target="../media/image37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520952" y="135705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75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4 מרחבי המטריצה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7" y="339380"/>
            <a:ext cx="11504549" cy="1503731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 flipH="1" flipV="1">
            <a:off x="3943351" y="2095502"/>
            <a:ext cx="1190624" cy="523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 flipV="1">
            <a:off x="7315200" y="2181226"/>
            <a:ext cx="1724025" cy="438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5825" y="2600284"/>
            <a:ext cx="30003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אותו מרחב שורות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1" y="3123504"/>
            <a:ext cx="105290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במטריצה מדורגת – שורות שונות מאפס מהוות בסיס למרחב השורות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87" y="3880677"/>
            <a:ext cx="231343" cy="374675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475" y="4403897"/>
            <a:ext cx="4898441" cy="2004136"/>
          </a:xfrm>
          <a:prstGeom prst="rect">
            <a:avLst/>
          </a:prstGeom>
        </p:spPr>
      </p:pic>
      <p:sp>
        <p:nvSpPr>
          <p:cNvPr id="22" name="מלבן מעוגל 21"/>
          <p:cNvSpPr/>
          <p:nvPr/>
        </p:nvSpPr>
        <p:spPr>
          <a:xfrm>
            <a:off x="8448675" y="339380"/>
            <a:ext cx="2085975" cy="94649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מעוגל 23"/>
          <p:cNvSpPr/>
          <p:nvPr/>
        </p:nvSpPr>
        <p:spPr>
          <a:xfrm>
            <a:off x="6486525" y="4121056"/>
            <a:ext cx="2552699" cy="254644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5" name="מחבר חץ ישר 24"/>
          <p:cNvCxnSpPr>
            <a:stCxn id="24" idx="3"/>
          </p:cNvCxnSpPr>
          <p:nvPr/>
        </p:nvCxnSpPr>
        <p:spPr>
          <a:xfrm>
            <a:off x="9039224" y="5394278"/>
            <a:ext cx="1057276" cy="63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53675" y="5139065"/>
            <a:ext cx="1295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בסיס!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9896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2" grpId="0" animBg="1"/>
      <p:bldP spid="24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העמודות</a:t>
            </a:r>
            <a:endParaRPr lang="he-IL" sz="3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6"/>
            <a:ext cx="4020847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3099" y="1178149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מוצאים?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39299" y="2221770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64" y="2264610"/>
            <a:ext cx="2564892" cy="43754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6" y="2366451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357114" y="2178930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כמו מקודם.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9639299" y="3272621"/>
            <a:ext cx="19499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6886575" y="3308231"/>
            <a:ext cx="36514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בעזרת הצורה המדורגת.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358900" y="3122613"/>
            <a:ext cx="3981450" cy="954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מרחב העמודות </a:t>
            </a:r>
            <a:r>
              <a:rPr lang="he-IL" sz="2800" b="1" u="sng" dirty="0" smtClean="0"/>
              <a:t>כן</a:t>
            </a:r>
            <a:r>
              <a:rPr lang="he-IL" sz="2800" dirty="0" smtClean="0"/>
              <a:t> עלול להשתנות במהלך דירוג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03" y="2883191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העמודות</a:t>
            </a:r>
            <a:endParaRPr lang="he-IL" sz="3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6"/>
            <a:ext cx="4020847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0570" y="1178149"/>
            <a:ext cx="29624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אם עמודות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8" y="1262479"/>
            <a:ext cx="1559052" cy="3545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33525" y="1178149"/>
            <a:ext cx="5074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הן עמודות ציר בצורה המדורגת של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67" y="1317801"/>
            <a:ext cx="289179" cy="29923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50570" y="1813547"/>
            <a:ext cx="19745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 אזי עמודות 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18" y="1897877"/>
            <a:ext cx="1559052" cy="3545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33525" y="1813546"/>
            <a:ext cx="50741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הן מהוות בסיס ל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1897877"/>
            <a:ext cx="905256" cy="41742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32" y="4246225"/>
            <a:ext cx="4733925" cy="189928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" y="4246224"/>
            <a:ext cx="4741863" cy="189928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9" y="5086481"/>
            <a:ext cx="1508760" cy="218770"/>
          </a:xfrm>
          <a:prstGeom prst="rect">
            <a:avLst/>
          </a:prstGeom>
        </p:spPr>
      </p:pic>
      <p:grpSp>
        <p:nvGrpSpPr>
          <p:cNvPr id="24" name="קבוצה 23"/>
          <p:cNvGrpSpPr/>
          <p:nvPr/>
        </p:nvGrpSpPr>
        <p:grpSpPr>
          <a:xfrm>
            <a:off x="7305675" y="3686175"/>
            <a:ext cx="3865794" cy="485775"/>
            <a:chOff x="7305675" y="3686175"/>
            <a:chExt cx="3865794" cy="485775"/>
          </a:xfrm>
        </p:grpSpPr>
        <p:cxnSp>
          <p:nvCxnSpPr>
            <p:cNvPr id="22" name="מחבר חץ ישר 21"/>
            <p:cNvCxnSpPr/>
            <p:nvPr/>
          </p:nvCxnSpPr>
          <p:spPr>
            <a:xfrm>
              <a:off x="7305675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מחבר חץ ישר 28"/>
            <p:cNvCxnSpPr/>
            <p:nvPr/>
          </p:nvCxnSpPr>
          <p:spPr>
            <a:xfrm>
              <a:off x="7771044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/>
            <p:nvPr/>
          </p:nvCxnSpPr>
          <p:spPr>
            <a:xfrm>
              <a:off x="8742594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/>
            <p:nvPr/>
          </p:nvCxnSpPr>
          <p:spPr>
            <a:xfrm>
              <a:off x="11171469" y="3686175"/>
              <a:ext cx="0" cy="485775"/>
            </a:xfrm>
            <a:prstGeom prst="straightConnector1">
              <a:avLst/>
            </a:prstGeom>
            <a:ln w="190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219951" y="3038475"/>
            <a:ext cx="4029074" cy="63094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עמודות ציר</a:t>
            </a:r>
            <a:endParaRPr lang="he-IL" sz="3500" dirty="0"/>
          </a:p>
        </p:txBody>
      </p:sp>
      <p:sp>
        <p:nvSpPr>
          <p:cNvPr id="34" name="TextBox 33"/>
          <p:cNvSpPr txBox="1"/>
          <p:nvPr/>
        </p:nvSpPr>
        <p:spPr>
          <a:xfrm>
            <a:off x="620713" y="3038475"/>
            <a:ext cx="4029074" cy="630942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500" dirty="0" smtClean="0"/>
              <a:t>בסיס למרחב העמודות </a:t>
            </a:r>
            <a:endParaRPr lang="he-IL" sz="3500" dirty="0"/>
          </a:p>
        </p:txBody>
      </p:sp>
      <p:grpSp>
        <p:nvGrpSpPr>
          <p:cNvPr id="36" name="קבוצה 35"/>
          <p:cNvGrpSpPr/>
          <p:nvPr/>
        </p:nvGrpSpPr>
        <p:grpSpPr>
          <a:xfrm>
            <a:off x="7158039" y="4277280"/>
            <a:ext cx="4161067" cy="1895585"/>
            <a:chOff x="7158039" y="4277280"/>
            <a:chExt cx="4161067" cy="1895585"/>
          </a:xfrm>
        </p:grpSpPr>
        <p:sp>
          <p:nvSpPr>
            <p:cNvPr id="28" name="מלבן מעוגל 27"/>
            <p:cNvSpPr/>
            <p:nvPr/>
          </p:nvSpPr>
          <p:spPr>
            <a:xfrm>
              <a:off x="7158039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מלבן מעוגל 37"/>
            <p:cNvSpPr/>
            <p:nvPr/>
          </p:nvSpPr>
          <p:spPr>
            <a:xfrm>
              <a:off x="7642457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מעוגל 38"/>
            <p:cNvSpPr/>
            <p:nvPr/>
          </p:nvSpPr>
          <p:spPr>
            <a:xfrm>
              <a:off x="8607891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מלבן מעוגל 39"/>
            <p:cNvSpPr/>
            <p:nvPr/>
          </p:nvSpPr>
          <p:spPr>
            <a:xfrm>
              <a:off x="11023832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554716" y="4277280"/>
            <a:ext cx="4161067" cy="1895585"/>
            <a:chOff x="7158039" y="4277280"/>
            <a:chExt cx="4161067" cy="1895585"/>
          </a:xfrm>
        </p:grpSpPr>
        <p:sp>
          <p:nvSpPr>
            <p:cNvPr id="43" name="מלבן מעוגל 42"/>
            <p:cNvSpPr/>
            <p:nvPr/>
          </p:nvSpPr>
          <p:spPr>
            <a:xfrm>
              <a:off x="7158039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7642457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מלבן מעוגל 44"/>
            <p:cNvSpPr/>
            <p:nvPr/>
          </p:nvSpPr>
          <p:spPr>
            <a:xfrm>
              <a:off x="8607891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מלבן מעוגל 45"/>
            <p:cNvSpPr/>
            <p:nvPr/>
          </p:nvSpPr>
          <p:spPr>
            <a:xfrm>
              <a:off x="11023832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4000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54153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769101"/>
            <a:ext cx="39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העמודות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00975" y="2183796"/>
            <a:ext cx="4054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דירגנו וקיבלנו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2570459"/>
            <a:ext cx="8014030" cy="1503731"/>
          </a:xfrm>
          <a:prstGeom prst="rect">
            <a:avLst/>
          </a:prstGeom>
        </p:spPr>
      </p:pic>
      <p:sp>
        <p:nvSpPr>
          <p:cNvPr id="11" name="מלבן מעוגל 10"/>
          <p:cNvSpPr/>
          <p:nvPr/>
        </p:nvSpPr>
        <p:spPr>
          <a:xfrm>
            <a:off x="5957888" y="2479549"/>
            <a:ext cx="339493" cy="176473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מעוגל 11"/>
          <p:cNvSpPr/>
          <p:nvPr/>
        </p:nvSpPr>
        <p:spPr>
          <a:xfrm>
            <a:off x="6539937" y="2479549"/>
            <a:ext cx="339493" cy="1764739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/>
          <p:cNvSpPr txBox="1"/>
          <p:nvPr/>
        </p:nvSpPr>
        <p:spPr>
          <a:xfrm>
            <a:off x="5524499" y="1906723"/>
            <a:ext cx="1895475" cy="47705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עמודות ציר</a:t>
            </a:r>
            <a:endParaRPr lang="he-IL" sz="25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5613337"/>
            <a:ext cx="372161" cy="23385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79" y="4978400"/>
            <a:ext cx="5735803" cy="1503731"/>
          </a:xfrm>
          <a:prstGeom prst="rect">
            <a:avLst/>
          </a:prstGeom>
        </p:spPr>
      </p:pic>
      <p:sp>
        <p:nvSpPr>
          <p:cNvPr id="17" name="מלבן מעוגל 16"/>
          <p:cNvSpPr/>
          <p:nvPr/>
        </p:nvSpPr>
        <p:spPr>
          <a:xfrm>
            <a:off x="902386" y="2479549"/>
            <a:ext cx="339493" cy="17647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>
            <a:off x="1513010" y="2479549"/>
            <a:ext cx="339493" cy="17647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TextBox 19"/>
          <p:cNvSpPr txBox="1"/>
          <p:nvPr/>
        </p:nvSpPr>
        <p:spPr>
          <a:xfrm>
            <a:off x="85725" y="1906723"/>
            <a:ext cx="3009901" cy="477054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בסיס למרחב העמודות</a:t>
            </a:r>
            <a:endParaRPr lang="he-IL" sz="2500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61" y="4978400"/>
            <a:ext cx="4659554" cy="150373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425" y="4563392"/>
            <a:ext cx="986028" cy="9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6" y="4169327"/>
            <a:ext cx="4733925" cy="18992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77375" y="3246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19" y="425285"/>
            <a:ext cx="1818056" cy="3218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29125" y="324609"/>
            <a:ext cx="2855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הדרגה שלה -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" y="377507"/>
            <a:ext cx="3774415" cy="4174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77375" y="10485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6" y="1154306"/>
            <a:ext cx="6055157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744">
            <a:off x="8408632" y="1888467"/>
            <a:ext cx="279121" cy="98069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V="1">
            <a:off x="6581775" y="1571730"/>
            <a:ext cx="0" cy="321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34075" y="1937501"/>
            <a:ext cx="11321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3401" y="2258942"/>
            <a:ext cx="3371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שורות שונות מאפס בצורה המדורגת</a:t>
            </a:r>
            <a:endParaRPr lang="he-IL" sz="2800" dirty="0"/>
          </a:p>
        </p:txBody>
      </p:sp>
      <p:sp>
        <p:nvSpPr>
          <p:cNvPr id="38" name="מלבן מעוגל 37"/>
          <p:cNvSpPr/>
          <p:nvPr/>
        </p:nvSpPr>
        <p:spPr>
          <a:xfrm>
            <a:off x="4620844" y="4221703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4620844" y="4590304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6" name="מלבן מעוגל 45"/>
          <p:cNvSpPr/>
          <p:nvPr/>
        </p:nvSpPr>
        <p:spPr>
          <a:xfrm>
            <a:off x="4620844" y="4958905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 מעוגל 46"/>
          <p:cNvSpPr/>
          <p:nvPr/>
        </p:nvSpPr>
        <p:spPr>
          <a:xfrm>
            <a:off x="4620844" y="5335776"/>
            <a:ext cx="4206777" cy="26906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 מעוגל 47"/>
          <p:cNvSpPr/>
          <p:nvPr/>
        </p:nvSpPr>
        <p:spPr>
          <a:xfrm>
            <a:off x="8070385" y="2258942"/>
            <a:ext cx="3540590" cy="111005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53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5" grpId="0"/>
      <p:bldP spid="38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תמונה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126" y="4169327"/>
            <a:ext cx="4733925" cy="18992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477375" y="3246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19" y="425285"/>
            <a:ext cx="1818056" cy="3218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429125" y="324609"/>
            <a:ext cx="28558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הדרגה שלה -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" y="377507"/>
            <a:ext cx="3774415" cy="41742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477375" y="1048510"/>
            <a:ext cx="22462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36" y="1154306"/>
            <a:ext cx="6055157" cy="417424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5744">
            <a:off x="8408632" y="1888467"/>
            <a:ext cx="279121" cy="980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53401" y="2258942"/>
            <a:ext cx="33718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שורות שונות מאפס בצורה המדורגת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057275" y="2134319"/>
            <a:ext cx="337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עמודות ציר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7772">
            <a:off x="4313194" y="1887422"/>
            <a:ext cx="279121" cy="9806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7772">
            <a:off x="2486300" y="3037357"/>
            <a:ext cx="279121" cy="980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3515244"/>
            <a:ext cx="33718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מספר משתנים תלויים</a:t>
            </a:r>
            <a:endParaRPr lang="he-IL" sz="2800" dirty="0"/>
          </a:p>
        </p:txBody>
      </p:sp>
      <p:grpSp>
        <p:nvGrpSpPr>
          <p:cNvPr id="40" name="קבוצה 39"/>
          <p:cNvGrpSpPr/>
          <p:nvPr/>
        </p:nvGrpSpPr>
        <p:grpSpPr>
          <a:xfrm>
            <a:off x="4666554" y="4173027"/>
            <a:ext cx="4161067" cy="1895585"/>
            <a:chOff x="7158039" y="4277280"/>
            <a:chExt cx="4161067" cy="1895585"/>
          </a:xfrm>
        </p:grpSpPr>
        <p:sp>
          <p:nvSpPr>
            <p:cNvPr id="41" name="מלבן מעוגל 40"/>
            <p:cNvSpPr/>
            <p:nvPr/>
          </p:nvSpPr>
          <p:spPr>
            <a:xfrm>
              <a:off x="7158039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מעוגל 41"/>
            <p:cNvSpPr/>
            <p:nvPr/>
          </p:nvSpPr>
          <p:spPr>
            <a:xfrm>
              <a:off x="7642457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מעוגל 42"/>
            <p:cNvSpPr/>
            <p:nvPr/>
          </p:nvSpPr>
          <p:spPr>
            <a:xfrm>
              <a:off x="8607891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 מעוגל 43"/>
            <p:cNvSpPr/>
            <p:nvPr/>
          </p:nvSpPr>
          <p:spPr>
            <a:xfrm>
              <a:off x="11023832" y="4277280"/>
              <a:ext cx="295274" cy="1895585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0" name="מלבן מעוגל 49"/>
          <p:cNvSpPr/>
          <p:nvPr/>
        </p:nvSpPr>
        <p:spPr>
          <a:xfrm>
            <a:off x="1160577" y="2096865"/>
            <a:ext cx="3153332" cy="727711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48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145442" y="-3144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945546"/>
            <a:ext cx="8965682" cy="149929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49" y="3289471"/>
            <a:ext cx="4898441" cy="2004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3539674"/>
            <a:ext cx="5735803" cy="1503731"/>
          </a:xfrm>
          <a:prstGeom prst="rect">
            <a:avLst/>
          </a:prstGeom>
        </p:spPr>
      </p:pic>
      <p:cxnSp>
        <p:nvCxnSpPr>
          <p:cNvPr id="11" name="מחבר חץ ישר 10"/>
          <p:cNvCxnSpPr/>
          <p:nvPr/>
        </p:nvCxnSpPr>
        <p:spPr>
          <a:xfrm flipH="1">
            <a:off x="10963275" y="1695193"/>
            <a:ext cx="6953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 flipH="1">
            <a:off x="10925175" y="1190368"/>
            <a:ext cx="6953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>
            <a:off x="2962275" y="245881"/>
            <a:ext cx="9525" cy="5232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 flipH="1">
            <a:off x="3619500" y="245881"/>
            <a:ext cx="9525" cy="52322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סוגר מסולסל ימני 14"/>
          <p:cNvSpPr/>
          <p:nvPr/>
        </p:nvSpPr>
        <p:spPr>
          <a:xfrm rot="16200000">
            <a:off x="8143875" y="278676"/>
            <a:ext cx="319707" cy="1095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7615887" y="74115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תלויים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74" y="6138237"/>
            <a:ext cx="2275713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04" y="459262"/>
            <a:ext cx="3799555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77" y="1298743"/>
            <a:ext cx="5670423" cy="4174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82200" y="216708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ש"ל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78" y="2219978"/>
            <a:ext cx="4302481" cy="417424"/>
          </a:xfrm>
          <a:prstGeom prst="rect">
            <a:avLst/>
          </a:prstGeom>
        </p:spPr>
      </p:pic>
      <p:cxnSp>
        <p:nvCxnSpPr>
          <p:cNvPr id="10" name="מחבר ישר 9"/>
          <p:cNvCxnSpPr/>
          <p:nvPr/>
        </p:nvCxnSpPr>
        <p:spPr>
          <a:xfrm>
            <a:off x="4191000" y="1838325"/>
            <a:ext cx="400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58400" y="308831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3138698"/>
            <a:ext cx="3362020" cy="4224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21697" y="3088314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עמודות 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809751" y="3088314"/>
            <a:ext cx="2381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שמהוות בסיס 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9" y="3200305"/>
            <a:ext cx="289179" cy="29923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" y="3143728"/>
            <a:ext cx="905256" cy="41742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38" y="3906606"/>
            <a:ext cx="231343" cy="374675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541897"/>
            <a:ext cx="11954332" cy="388887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>
            <a:off x="1509378" y="5009847"/>
            <a:ext cx="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5478" y="5647250"/>
            <a:ext cx="1162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  <p:cxnSp>
        <p:nvCxnSpPr>
          <p:cNvPr id="44" name="מחבר חץ ישר 43"/>
          <p:cNvCxnSpPr/>
          <p:nvPr/>
        </p:nvCxnSpPr>
        <p:spPr>
          <a:xfrm flipH="1">
            <a:off x="6457950" y="5105482"/>
            <a:ext cx="1" cy="35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79" y="5521994"/>
            <a:ext cx="6345555" cy="320040"/>
          </a:xfrm>
          <a:prstGeom prst="rect">
            <a:avLst/>
          </a:prstGeom>
        </p:spPr>
      </p:pic>
      <p:grpSp>
        <p:nvGrpSpPr>
          <p:cNvPr id="53" name="קבוצה 52"/>
          <p:cNvGrpSpPr/>
          <p:nvPr/>
        </p:nvGrpSpPr>
        <p:grpSpPr>
          <a:xfrm>
            <a:off x="4586173" y="5973139"/>
            <a:ext cx="2276936" cy="954628"/>
            <a:chOff x="4277937" y="3804049"/>
            <a:chExt cx="7148893" cy="2510979"/>
          </a:xfrm>
        </p:grpSpPr>
        <p:sp>
          <p:nvSpPr>
            <p:cNvPr id="54" name="אליפסה 53"/>
            <p:cNvSpPr/>
            <p:nvPr/>
          </p:nvSpPr>
          <p:spPr>
            <a:xfrm>
              <a:off x="8616621" y="3804049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אליפסה 54"/>
            <p:cNvSpPr/>
            <p:nvPr/>
          </p:nvSpPr>
          <p:spPr>
            <a:xfrm>
              <a:off x="4277937" y="3850234"/>
              <a:ext cx="2810209" cy="24647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אליפסה 55"/>
            <p:cNvSpPr/>
            <p:nvPr/>
          </p:nvSpPr>
          <p:spPr>
            <a:xfrm>
              <a:off x="4727413" y="5443490"/>
              <a:ext cx="914400" cy="828675"/>
            </a:xfrm>
            <a:prstGeom prst="ellipse">
              <a:avLst/>
            </a:prstGeom>
            <a:solidFill>
              <a:srgbClr val="F13F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57" name="תמונה 5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141" y="5667176"/>
              <a:ext cx="248945" cy="301752"/>
            </a:xfrm>
            <a:prstGeom prst="rect">
              <a:avLst/>
            </a:prstGeom>
          </p:spPr>
        </p:pic>
        <p:pic>
          <p:nvPicPr>
            <p:cNvPr id="58" name="תמונה 5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359" y="4830252"/>
              <a:ext cx="414908" cy="291694"/>
            </a:xfrm>
            <a:prstGeom prst="rect">
              <a:avLst/>
            </a:prstGeom>
          </p:spPr>
        </p:pic>
        <p:sp>
          <p:nvSpPr>
            <p:cNvPr id="59" name="אליפסה 58"/>
            <p:cNvSpPr/>
            <p:nvPr/>
          </p:nvSpPr>
          <p:spPr>
            <a:xfrm>
              <a:off x="8691335" y="4040874"/>
              <a:ext cx="2467266" cy="2157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60" name="תמונה 59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225" y="4866380"/>
              <a:ext cx="1420747" cy="417424"/>
            </a:xfrm>
            <a:prstGeom prst="rect">
              <a:avLst/>
            </a:prstGeom>
          </p:spPr>
        </p:pic>
        <p:pic>
          <p:nvPicPr>
            <p:cNvPr id="61" name="תמונה 6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303" y="5126317"/>
              <a:ext cx="372161" cy="233858"/>
            </a:xfrm>
            <a:prstGeom prst="rect">
              <a:avLst/>
            </a:prstGeom>
          </p:spPr>
        </p:pic>
      </p:grpSp>
      <p:cxnSp>
        <p:nvCxnSpPr>
          <p:cNvPr id="62" name="מחבר חץ ישר 61"/>
          <p:cNvCxnSpPr/>
          <p:nvPr/>
        </p:nvCxnSpPr>
        <p:spPr>
          <a:xfrm>
            <a:off x="11074685" y="5009847"/>
            <a:ext cx="0" cy="542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350785" y="5647250"/>
            <a:ext cx="11620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596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35" grpId="0"/>
      <p:bldP spid="36" grpId="0"/>
      <p:bldP spid="43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04" y="459262"/>
            <a:ext cx="3769380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77" y="1298743"/>
            <a:ext cx="5670423" cy="41742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82200" y="216708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ש"ל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78" y="2219978"/>
            <a:ext cx="4302481" cy="417424"/>
          </a:xfrm>
          <a:prstGeom prst="rect">
            <a:avLst/>
          </a:prstGeom>
        </p:spPr>
      </p:pic>
      <p:cxnSp>
        <p:nvCxnSpPr>
          <p:cNvPr id="10" name="מחבר ישר 9"/>
          <p:cNvCxnSpPr/>
          <p:nvPr/>
        </p:nvCxnSpPr>
        <p:spPr>
          <a:xfrm>
            <a:off x="4191000" y="1838325"/>
            <a:ext cx="400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58400" y="308831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50" y="3138698"/>
            <a:ext cx="3362020" cy="4224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121697" y="3088314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עמודות 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1809751" y="3088314"/>
            <a:ext cx="2381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שמהוות בסיס ל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759" y="3200305"/>
            <a:ext cx="289179" cy="29923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77" y="3143728"/>
            <a:ext cx="905256" cy="417423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438" y="3906606"/>
            <a:ext cx="231343" cy="374675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541897"/>
            <a:ext cx="11954332" cy="388887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51" y="5323636"/>
            <a:ext cx="231343" cy="374675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10" y="6185776"/>
            <a:ext cx="4302481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04" y="459262"/>
            <a:ext cx="3769380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24301" y="320776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" y="428916"/>
            <a:ext cx="4295775" cy="3162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05276" y="1157430"/>
            <a:ext cx="77993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הכפלה במטריצה הפיכה לא משנה דרגה. למשל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23" y="2251098"/>
            <a:ext cx="301752" cy="2841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48701" y="2131563"/>
            <a:ext cx="17588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הפיכה אזי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4" y="2184461"/>
            <a:ext cx="3920261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925175" y="2131563"/>
            <a:ext cx="789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407531" y="3022186"/>
            <a:ext cx="1306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0" y="3953421"/>
            <a:ext cx="9236126" cy="447599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>
            <a:off x="2095500" y="843996"/>
            <a:ext cx="3171825" cy="310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>
            <a:off x="2095500" y="843996"/>
            <a:ext cx="5505450" cy="3109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121531" y="5438048"/>
            <a:ext cx="13068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+ </a:t>
            </a:r>
            <a:r>
              <a:rPr lang="he-IL" sz="2800" dirty="0" err="1" smtClean="0"/>
              <a:t>סנוויץ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522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3343" y="458199"/>
            <a:ext cx="987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04" y="558874"/>
            <a:ext cx="1818056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287" y="458199"/>
            <a:ext cx="395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המרחבים הבאים</a:t>
            </a:r>
            <a:r>
              <a:rPr lang="he-IL" sz="2800" dirty="0"/>
              <a:t>:</a:t>
            </a:r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1425668"/>
            <a:ext cx="5796153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69" y="682052"/>
            <a:ext cx="227977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 העמודות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1417660"/>
            <a:ext cx="2937053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1454122"/>
            <a:ext cx="945490" cy="344500"/>
          </a:xfrm>
          <a:prstGeom prst="rect">
            <a:avLst/>
          </a:prstGeom>
        </p:spPr>
      </p:pic>
      <p:grpSp>
        <p:nvGrpSpPr>
          <p:cNvPr id="44" name="קבוצה 43"/>
          <p:cNvGrpSpPr/>
          <p:nvPr/>
        </p:nvGrpSpPr>
        <p:grpSpPr>
          <a:xfrm>
            <a:off x="1051537" y="2880359"/>
            <a:ext cx="10195560" cy="3118145"/>
            <a:chOff x="877824" y="3192651"/>
            <a:chExt cx="10592206" cy="3336206"/>
          </a:xfrm>
        </p:grpSpPr>
        <p:grpSp>
          <p:nvGrpSpPr>
            <p:cNvPr id="45" name="קבוצה 44"/>
            <p:cNvGrpSpPr/>
            <p:nvPr/>
          </p:nvGrpSpPr>
          <p:grpSpPr>
            <a:xfrm>
              <a:off x="877824" y="3192651"/>
              <a:ext cx="5807252" cy="3336206"/>
              <a:chOff x="1737360" y="3073779"/>
              <a:chExt cx="5807252" cy="3336206"/>
            </a:xfrm>
          </p:grpSpPr>
          <p:pic>
            <p:nvPicPr>
              <p:cNvPr id="47" name="תמונה 46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7360" y="3881330"/>
                <a:ext cx="3922776" cy="1503731"/>
              </a:xfrm>
              <a:prstGeom prst="rect">
                <a:avLst/>
              </a:prstGeom>
            </p:spPr>
          </p:pic>
          <p:pic>
            <p:nvPicPr>
              <p:cNvPr id="48" name="תמונה 47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1641" y="3662219"/>
                <a:ext cx="1372971" cy="2253082"/>
              </a:xfrm>
              <a:prstGeom prst="rect">
                <a:avLst/>
              </a:prstGeom>
            </p:spPr>
          </p:pic>
          <p:pic>
            <p:nvPicPr>
              <p:cNvPr id="49" name="תמונה 48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4158" y="6110747"/>
                <a:ext cx="289179" cy="299238"/>
              </a:xfrm>
              <a:prstGeom prst="rect">
                <a:avLst/>
              </a:prstGeom>
            </p:spPr>
          </p:pic>
          <p:pic>
            <p:nvPicPr>
              <p:cNvPr id="50" name="תמונה 49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1106" y="6166048"/>
                <a:ext cx="211226" cy="188595"/>
              </a:xfrm>
              <a:prstGeom prst="rect">
                <a:avLst/>
              </a:prstGeom>
            </p:spPr>
          </p:pic>
          <p:grpSp>
            <p:nvGrpSpPr>
              <p:cNvPr id="51" name="קבוצה 50"/>
              <p:cNvGrpSpPr/>
              <p:nvPr/>
            </p:nvGrpSpPr>
            <p:grpSpPr>
              <a:xfrm>
                <a:off x="2419350" y="3073779"/>
                <a:ext cx="4392982" cy="752552"/>
                <a:chOff x="2419350" y="3073779"/>
                <a:chExt cx="4724400" cy="638766"/>
              </a:xfrm>
            </p:grpSpPr>
            <p:cxnSp>
              <p:nvCxnSpPr>
                <p:cNvPr id="60" name="מחבר ישר 59"/>
                <p:cNvCxnSpPr/>
                <p:nvPr/>
              </p:nvCxnSpPr>
              <p:spPr>
                <a:xfrm flipH="1" flipV="1">
                  <a:off x="6296025" y="3076575"/>
                  <a:ext cx="847725" cy="51994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מחבר ישר 60"/>
                <p:cNvCxnSpPr/>
                <p:nvPr/>
              </p:nvCxnSpPr>
              <p:spPr>
                <a:xfrm flipH="1">
                  <a:off x="2743200" y="3073779"/>
                  <a:ext cx="3562350" cy="3611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מחבר חץ ישר 61"/>
                <p:cNvCxnSpPr/>
                <p:nvPr/>
              </p:nvCxnSpPr>
              <p:spPr>
                <a:xfrm flipH="1">
                  <a:off x="2419350" y="3118078"/>
                  <a:ext cx="319088" cy="59446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קבוצה 51"/>
              <p:cNvGrpSpPr/>
              <p:nvPr/>
            </p:nvGrpSpPr>
            <p:grpSpPr>
              <a:xfrm>
                <a:off x="3280933" y="3319373"/>
                <a:ext cx="3320174" cy="859435"/>
                <a:chOff x="3257550" y="3319373"/>
                <a:chExt cx="3509729" cy="749557"/>
              </a:xfrm>
            </p:grpSpPr>
            <p:cxnSp>
              <p:nvCxnSpPr>
                <p:cNvPr id="57" name="מחבר ישר 56"/>
                <p:cNvCxnSpPr/>
                <p:nvPr/>
              </p:nvCxnSpPr>
              <p:spPr>
                <a:xfrm flipH="1" flipV="1">
                  <a:off x="6120417" y="3323382"/>
                  <a:ext cx="646862" cy="7455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מחבר ישר 57"/>
                <p:cNvCxnSpPr/>
                <p:nvPr/>
              </p:nvCxnSpPr>
              <p:spPr>
                <a:xfrm flipH="1">
                  <a:off x="3409415" y="3319373"/>
                  <a:ext cx="2718270" cy="5178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מחבר חץ ישר 58"/>
                <p:cNvCxnSpPr/>
                <p:nvPr/>
              </p:nvCxnSpPr>
              <p:spPr>
                <a:xfrm flipH="1">
                  <a:off x="3257550" y="3382893"/>
                  <a:ext cx="148232" cy="34909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קבוצה 52"/>
              <p:cNvGrpSpPr/>
              <p:nvPr/>
            </p:nvGrpSpPr>
            <p:grpSpPr>
              <a:xfrm>
                <a:off x="5130159" y="3603864"/>
                <a:ext cx="1637120" cy="1930539"/>
                <a:chOff x="5130159" y="3603864"/>
                <a:chExt cx="1637120" cy="1930539"/>
              </a:xfrm>
            </p:grpSpPr>
            <p:cxnSp>
              <p:nvCxnSpPr>
                <p:cNvPr id="54" name="מחבר ישר 53"/>
                <p:cNvCxnSpPr/>
                <p:nvPr/>
              </p:nvCxnSpPr>
              <p:spPr>
                <a:xfrm flipH="1" flipV="1">
                  <a:off x="6120417" y="3607873"/>
                  <a:ext cx="646862" cy="19265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מחבר ישר 54"/>
                <p:cNvCxnSpPr/>
                <p:nvPr/>
              </p:nvCxnSpPr>
              <p:spPr>
                <a:xfrm flipH="1">
                  <a:off x="5318943" y="3603864"/>
                  <a:ext cx="808742" cy="439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מחבר חץ ישר 55"/>
                <p:cNvCxnSpPr/>
                <p:nvPr/>
              </p:nvCxnSpPr>
              <p:spPr>
                <a:xfrm flipH="1">
                  <a:off x="5130159" y="3620251"/>
                  <a:ext cx="188784" cy="20608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6" name="תמונה 4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984" y="4752984"/>
              <a:ext cx="4486046" cy="309296"/>
            </a:xfrm>
            <a:prstGeom prst="rect">
              <a:avLst/>
            </a:prstGeom>
          </p:spPr>
        </p:pic>
      </p:grpSp>
      <p:cxnSp>
        <p:nvCxnSpPr>
          <p:cNvPr id="64" name="מחבר חץ ישר 63"/>
          <p:cNvCxnSpPr/>
          <p:nvPr/>
        </p:nvCxnSpPr>
        <p:spPr>
          <a:xfrm>
            <a:off x="6324600" y="1971675"/>
            <a:ext cx="0" cy="8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1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האפס</a:t>
            </a:r>
            <a:endParaRPr lang="he-IL" sz="3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00" y="374660"/>
            <a:ext cx="4843121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האפס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377" y="25697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45" y="2682538"/>
            <a:ext cx="2869159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65" y="2661420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05982" y="2569730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92" y="2634636"/>
            <a:ext cx="1714957" cy="41742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3281021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30" y="3856501"/>
            <a:ext cx="1289990" cy="30929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4382025"/>
            <a:ext cx="231343" cy="37467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47" y="4985662"/>
            <a:ext cx="2715768" cy="309296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84" y="6232847"/>
            <a:ext cx="2046884" cy="41742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25" y="5576565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האפס</a:t>
            </a:r>
            <a:endParaRPr lang="he-IL" sz="35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00" y="374660"/>
            <a:ext cx="4843121" cy="417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האפס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7377" y="25697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545" y="2682538"/>
            <a:ext cx="2869159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65" y="2661420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50375" y="2569730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92" y="2634637"/>
            <a:ext cx="2046884" cy="417423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3281021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31" y="3856501"/>
            <a:ext cx="1619403" cy="309296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88" y="4382025"/>
            <a:ext cx="231343" cy="37467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364" y="5005352"/>
            <a:ext cx="1289990" cy="30929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89" y="6213157"/>
            <a:ext cx="1714957" cy="417424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25" y="5576565"/>
            <a:ext cx="231343" cy="374675"/>
          </a:xfrm>
          <a:prstGeom prst="rect">
            <a:avLst/>
          </a:prstGeom>
        </p:spPr>
      </p:pic>
      <p:cxnSp>
        <p:nvCxnSpPr>
          <p:cNvPr id="17" name="מחבר חץ ישר 16"/>
          <p:cNvCxnSpPr/>
          <p:nvPr/>
        </p:nvCxnSpPr>
        <p:spPr>
          <a:xfrm>
            <a:off x="3305982" y="4638675"/>
            <a:ext cx="21994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75806" y="4413439"/>
            <a:ext cx="17526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הכפלה של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09" y="4441357"/>
            <a:ext cx="716661" cy="344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80791" y="4351997"/>
            <a:ext cx="17526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מימין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369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769101"/>
            <a:ext cx="39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האפס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00975" y="2183796"/>
            <a:ext cx="4054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לצורה מדורגת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968626"/>
            <a:ext cx="1076248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899510"/>
            <a:ext cx="7508596" cy="150373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275" y="455942"/>
            <a:ext cx="130759" cy="26403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83" y="490621"/>
            <a:ext cx="155905" cy="18859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01" y="2623535"/>
            <a:ext cx="247142" cy="40026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3542698"/>
            <a:ext cx="5137328" cy="200665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7" y="3794157"/>
            <a:ext cx="4465929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058150" y="245881"/>
            <a:ext cx="3454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האפס השמאלי</a:t>
            </a:r>
            <a:endParaRPr lang="he-IL" sz="35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737" y="358832"/>
            <a:ext cx="5227855" cy="43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משחלפים ופותרים כמו קודם.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769101"/>
            <a:ext cx="39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האפס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94025" y="2183796"/>
            <a:ext cx="6761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לצורה מדורגת את המשוחלפת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3587750"/>
            <a:ext cx="8884082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77" y="707231"/>
            <a:ext cx="8884082" cy="2004136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50" y="328232"/>
            <a:ext cx="130759" cy="26403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52" y="3090366"/>
            <a:ext cx="247142" cy="4002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73" y="4260946"/>
            <a:ext cx="3633597" cy="150624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23" y="4260946"/>
            <a:ext cx="3201085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1" y="386937"/>
            <a:ext cx="74295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סיכום: </a:t>
            </a:r>
            <a:r>
              <a:rPr lang="he-IL" sz="2800" dirty="0" err="1" smtClean="0">
                <a:cs typeface="+mj-cs"/>
              </a:rPr>
              <a:t>אלגורתים</a:t>
            </a:r>
            <a:r>
              <a:rPr lang="he-IL" sz="2800" dirty="0" smtClean="0">
                <a:cs typeface="+mj-cs"/>
              </a:rPr>
              <a:t> למציאת 4 מרחבי המטריצה בהינתן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29" y="487612"/>
            <a:ext cx="1818056" cy="321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0907" y="1295400"/>
            <a:ext cx="51486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נדרג לצורה מדורגת ואז: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62476" y="2533650"/>
            <a:ext cx="73437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שורות שונות מאפס מהוות בסיס למרחב השורות.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81375"/>
            <a:ext cx="11906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עמודות המטריצה המקורות המתאימות לעמודות ציר מהוות בסיס למרחב העמודות.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238625"/>
            <a:ext cx="119062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פותרים בשימוש משתנים חופשים את המערכת ההומוגנית       בסיס למרחב האפס.</a:t>
            </a:r>
            <a:endParaRPr lang="he-IL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43050" y="5105400"/>
            <a:ext cx="10363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משחלפים ומוצאים את מרחב האפס השמאלי בדומה ל 3.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84" y="4438650"/>
            <a:ext cx="314403" cy="1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0725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משפט: תהא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38" y="476585"/>
            <a:ext cx="1818056" cy="321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3550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אזי:</a:t>
            </a:r>
            <a:endParaRPr lang="he-IL" sz="2800" dirty="0"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6" y="1606550"/>
            <a:ext cx="4807915" cy="417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5125" y="3749262"/>
            <a:ext cx="4886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נפעיל את המשפט על המשוחלפת:</a:t>
            </a:r>
            <a:endParaRPr lang="he-IL" sz="2800" dirty="0">
              <a:cs typeface="+mj-cs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6" y="4749800"/>
            <a:ext cx="5217795" cy="437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67" y="2414645"/>
            <a:ext cx="4619320" cy="41742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5557895"/>
            <a:ext cx="5064404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994560" y="2601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25" y="287620"/>
            <a:ext cx="4988052" cy="136702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92" y="5061428"/>
            <a:ext cx="4082796" cy="1367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" y="2303844"/>
            <a:ext cx="5097780" cy="18219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9" y="4833971"/>
            <a:ext cx="4453128" cy="18219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22" y="2413097"/>
            <a:ext cx="5214366" cy="1367028"/>
          </a:xfrm>
          <a:prstGeom prst="rect">
            <a:avLst/>
          </a:prstGeom>
        </p:spPr>
      </p:pic>
      <p:cxnSp>
        <p:nvCxnSpPr>
          <p:cNvPr id="18" name="מחבר ישר 17"/>
          <p:cNvCxnSpPr/>
          <p:nvPr/>
        </p:nvCxnSpPr>
        <p:spPr>
          <a:xfrm flipV="1">
            <a:off x="2895600" y="4295775"/>
            <a:ext cx="2092507" cy="17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 flipV="1">
            <a:off x="8827770" y="4108036"/>
            <a:ext cx="2092507" cy="17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10715625" y="685384"/>
            <a:ext cx="314325" cy="2857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7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3343" y="458199"/>
            <a:ext cx="987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04" y="558874"/>
            <a:ext cx="1818056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287" y="458199"/>
            <a:ext cx="395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המרחבים הבאים</a:t>
            </a:r>
            <a:r>
              <a:rPr lang="he-IL" sz="2800" dirty="0"/>
              <a:t>:</a:t>
            </a:r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1425668"/>
            <a:ext cx="5796153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69" y="682052"/>
            <a:ext cx="227977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 העמודות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1417660"/>
            <a:ext cx="2937053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1454122"/>
            <a:ext cx="945490" cy="344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6769" y="2158358"/>
            <a:ext cx="20969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השורות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2820511"/>
            <a:ext cx="5921883" cy="41742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2760686"/>
            <a:ext cx="4830548" cy="437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935" y="2827871"/>
            <a:ext cx="854964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994560" y="2601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25" y="287620"/>
            <a:ext cx="4988052" cy="136702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92" y="5061428"/>
            <a:ext cx="4082796" cy="1367028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3" y="2303844"/>
            <a:ext cx="5097780" cy="18219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9" y="4833971"/>
            <a:ext cx="4453128" cy="182194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22" y="2413097"/>
            <a:ext cx="5214366" cy="1367028"/>
          </a:xfrm>
          <a:prstGeom prst="rect">
            <a:avLst/>
          </a:prstGeom>
        </p:spPr>
      </p:pic>
      <p:cxnSp>
        <p:nvCxnSpPr>
          <p:cNvPr id="21" name="מחבר ישר 20"/>
          <p:cNvCxnSpPr/>
          <p:nvPr/>
        </p:nvCxnSpPr>
        <p:spPr>
          <a:xfrm flipV="1">
            <a:off x="9923133" y="6647429"/>
            <a:ext cx="757102" cy="642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מלבן 19"/>
          <p:cNvSpPr/>
          <p:nvPr/>
        </p:nvSpPr>
        <p:spPr>
          <a:xfrm>
            <a:off x="10332969" y="684552"/>
            <a:ext cx="314325" cy="2857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ישר 11"/>
          <p:cNvCxnSpPr/>
          <p:nvPr/>
        </p:nvCxnSpPr>
        <p:spPr>
          <a:xfrm flipV="1">
            <a:off x="3000375" y="6734175"/>
            <a:ext cx="1853675" cy="887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6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0725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משפט: תהא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38" y="476585"/>
            <a:ext cx="1818056" cy="321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3550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אזי:</a:t>
            </a:r>
            <a:endParaRPr lang="he-IL" sz="2800" dirty="0"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472572"/>
            <a:ext cx="4807915" cy="417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36362" y="1901982"/>
            <a:ext cx="781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אם </a:t>
            </a:r>
            <a:endParaRPr lang="he-IL" sz="28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47" y="1940082"/>
            <a:ext cx="1865833" cy="321869"/>
          </a:xfrm>
          <a:prstGeom prst="rect">
            <a:avLst/>
          </a:prstGeom>
        </p:spPr>
      </p:pic>
      <p:cxnSp>
        <p:nvCxnSpPr>
          <p:cNvPr id="12" name="מחבר ישר 11"/>
          <p:cNvCxnSpPr/>
          <p:nvPr/>
        </p:nvCxnSpPr>
        <p:spPr>
          <a:xfrm>
            <a:off x="10083160" y="2377831"/>
            <a:ext cx="3631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9433" y="1850537"/>
            <a:ext cx="3638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 נקבל תוצאה חזקה יותר:</a:t>
            </a:r>
            <a:endParaRPr lang="he-IL" sz="2800" dirty="0">
              <a:cs typeface="+mj-cs"/>
            </a:endParaRP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02" y="1353568"/>
            <a:ext cx="367399" cy="31084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2005477"/>
            <a:ext cx="3636645" cy="31623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7" y="3425840"/>
            <a:ext cx="3522955" cy="41742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651" y="4367057"/>
            <a:ext cx="2924478" cy="35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10725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משפט: תהא</a:t>
            </a:r>
            <a:endParaRPr lang="he-IL" sz="28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38" y="476585"/>
            <a:ext cx="1818056" cy="321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3550" y="386937"/>
            <a:ext cx="19145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אזי:</a:t>
            </a:r>
            <a:endParaRPr lang="he-IL" sz="2800" dirty="0">
              <a:cs typeface="+mj-cs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472572"/>
            <a:ext cx="5064404" cy="4375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136362" y="1901982"/>
            <a:ext cx="781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אם </a:t>
            </a:r>
            <a:endParaRPr lang="he-IL" sz="2800" dirty="0"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47" y="1940082"/>
            <a:ext cx="1865833" cy="3218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9433" y="1850537"/>
            <a:ext cx="36385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אזי נקבל תוצאה חזקה יותר:</a:t>
            </a:r>
            <a:endParaRPr lang="he-IL" sz="2800" dirty="0">
              <a:cs typeface="+mj-cs"/>
            </a:endParaRP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402" y="1353568"/>
            <a:ext cx="367399" cy="31084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62" y="2005476"/>
            <a:ext cx="3754755" cy="33147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87" y="3425841"/>
            <a:ext cx="3764357" cy="437541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51" y="4262283"/>
            <a:ext cx="3527982" cy="4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013485" y="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75" y="679191"/>
            <a:ext cx="2494026" cy="68351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45" y="1231617"/>
            <a:ext cx="7242048" cy="182194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51" y="4206256"/>
            <a:ext cx="6231636" cy="1821942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2" y="4853956"/>
            <a:ext cx="875081" cy="349529"/>
          </a:xfrm>
          <a:prstGeom prst="rect">
            <a:avLst/>
          </a:prstGeom>
        </p:spPr>
      </p:pic>
      <p:sp>
        <p:nvSpPr>
          <p:cNvPr id="12" name="סוגר מסולסל ימני 11"/>
          <p:cNvSpPr/>
          <p:nvPr/>
        </p:nvSpPr>
        <p:spPr>
          <a:xfrm rot="5400000">
            <a:off x="2318895" y="2276916"/>
            <a:ext cx="453322" cy="19383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סוגר מסולסל ימני 20"/>
          <p:cNvSpPr/>
          <p:nvPr/>
        </p:nvSpPr>
        <p:spPr>
          <a:xfrm rot="16200000">
            <a:off x="3368983" y="3265658"/>
            <a:ext cx="291484" cy="1500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0" y="3434936"/>
            <a:ext cx="550697" cy="352044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5" y="146063"/>
            <a:ext cx="902741" cy="417424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16200000">
            <a:off x="1944979" y="-579245"/>
            <a:ext cx="376575" cy="30282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סוגר מסולסל ימני 26"/>
          <p:cNvSpPr/>
          <p:nvPr/>
        </p:nvSpPr>
        <p:spPr>
          <a:xfrm rot="16200000">
            <a:off x="5876736" y="-753105"/>
            <a:ext cx="376575" cy="3548107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52" y="146063"/>
            <a:ext cx="963091" cy="417424"/>
          </a:xfrm>
          <a:prstGeom prst="rect">
            <a:avLst/>
          </a:prstGeom>
        </p:spPr>
      </p:pic>
      <p:sp>
        <p:nvSpPr>
          <p:cNvPr id="31" name="סוגר מסולסל ימני 30"/>
          <p:cNvSpPr/>
          <p:nvPr/>
        </p:nvSpPr>
        <p:spPr>
          <a:xfrm rot="5400000">
            <a:off x="6265420" y="2106661"/>
            <a:ext cx="453322" cy="231298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סוגר מסולסל ימני 31"/>
          <p:cNvSpPr/>
          <p:nvPr/>
        </p:nvSpPr>
        <p:spPr>
          <a:xfrm rot="16200000">
            <a:off x="5826996" y="2906571"/>
            <a:ext cx="353314" cy="2280193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14" y="3489816"/>
            <a:ext cx="583387" cy="347015"/>
          </a:xfrm>
          <a:prstGeom prst="rect">
            <a:avLst/>
          </a:prstGeom>
        </p:spPr>
      </p:pic>
      <p:sp>
        <p:nvSpPr>
          <p:cNvPr id="35" name="סוגר מסולסל ימני 34"/>
          <p:cNvSpPr/>
          <p:nvPr/>
        </p:nvSpPr>
        <p:spPr>
          <a:xfrm rot="5400000">
            <a:off x="4770929" y="3917683"/>
            <a:ext cx="240705" cy="455125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640" y="6372792"/>
            <a:ext cx="643737" cy="35707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210" y="3082509"/>
            <a:ext cx="3162520" cy="7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4" grpId="0" animBg="1"/>
      <p:bldP spid="27" grpId="0" animBg="1"/>
      <p:bldP spid="31" grpId="0" animBg="1"/>
      <p:bldP spid="32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013485" y="0"/>
            <a:ext cx="1197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75" y="679191"/>
            <a:ext cx="2494026" cy="68351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5" y="1574515"/>
            <a:ext cx="6620256" cy="13670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51" y="4282454"/>
            <a:ext cx="5609844" cy="136702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2" y="4930156"/>
            <a:ext cx="870052" cy="347014"/>
          </a:xfrm>
          <a:prstGeom prst="rect">
            <a:avLst/>
          </a:prstGeom>
        </p:spPr>
      </p:pic>
      <p:sp>
        <p:nvSpPr>
          <p:cNvPr id="12" name="סוגר מסולסל ימני 11"/>
          <p:cNvSpPr/>
          <p:nvPr/>
        </p:nvSpPr>
        <p:spPr>
          <a:xfrm rot="5400000">
            <a:off x="2884959" y="2126336"/>
            <a:ext cx="453322" cy="2158759"/>
          </a:xfrm>
          <a:prstGeom prst="rightBrace">
            <a:avLst>
              <a:gd name="adj1" fmla="val 833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סוגר מסולסל ימני 20"/>
          <p:cNvSpPr/>
          <p:nvPr/>
        </p:nvSpPr>
        <p:spPr>
          <a:xfrm rot="16200000">
            <a:off x="3753595" y="2957245"/>
            <a:ext cx="353314" cy="233124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11" y="3424926"/>
            <a:ext cx="548182" cy="35204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09" y="536728"/>
            <a:ext cx="905256" cy="417424"/>
          </a:xfrm>
          <a:prstGeom prst="rect">
            <a:avLst/>
          </a:prstGeom>
        </p:spPr>
      </p:pic>
      <p:sp>
        <p:nvSpPr>
          <p:cNvPr id="24" name="סוגר מסולסל ימני 23"/>
          <p:cNvSpPr/>
          <p:nvPr/>
        </p:nvSpPr>
        <p:spPr>
          <a:xfrm rot="16200000">
            <a:off x="2439820" y="-563968"/>
            <a:ext cx="376575" cy="36750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סוגר מסולסל ימני 26"/>
          <p:cNvSpPr/>
          <p:nvPr/>
        </p:nvSpPr>
        <p:spPr>
          <a:xfrm rot="16200000">
            <a:off x="6206812" y="205620"/>
            <a:ext cx="357815" cy="2335211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01" y="562474"/>
            <a:ext cx="1108938" cy="437541"/>
          </a:xfrm>
          <a:prstGeom prst="rect">
            <a:avLst/>
          </a:prstGeom>
        </p:spPr>
      </p:pic>
      <p:sp>
        <p:nvSpPr>
          <p:cNvPr id="31" name="סוגר מסולסל ימני 30"/>
          <p:cNvSpPr/>
          <p:nvPr/>
        </p:nvSpPr>
        <p:spPr>
          <a:xfrm rot="5400000">
            <a:off x="6455126" y="2772616"/>
            <a:ext cx="453322" cy="98107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סוגר מסולסל ימני 31"/>
          <p:cNvSpPr/>
          <p:nvPr/>
        </p:nvSpPr>
        <p:spPr>
          <a:xfrm rot="16200000">
            <a:off x="5814572" y="3579943"/>
            <a:ext cx="353314" cy="1085849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9" y="3408743"/>
            <a:ext cx="699059" cy="352044"/>
          </a:xfrm>
          <a:prstGeom prst="rect">
            <a:avLst/>
          </a:prstGeom>
        </p:spPr>
      </p:pic>
      <p:sp>
        <p:nvSpPr>
          <p:cNvPr id="35" name="סוגר מסולסל ימני 34"/>
          <p:cNvSpPr/>
          <p:nvPr/>
        </p:nvSpPr>
        <p:spPr>
          <a:xfrm rot="5400000">
            <a:off x="4522625" y="3924091"/>
            <a:ext cx="230627" cy="401966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20" y="6218365"/>
            <a:ext cx="638708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  <p:bldP spid="32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18" y="483459"/>
            <a:ext cx="2250564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83" y="5374961"/>
            <a:ext cx="231343" cy="374675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79" y="6210178"/>
            <a:ext cx="2504542" cy="4174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89478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0" y="390946"/>
            <a:ext cx="4398035" cy="41742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99" y="2949151"/>
            <a:ext cx="4091254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79" y="3790111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118" y="4488177"/>
            <a:ext cx="2567407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29" y="6210178"/>
            <a:ext cx="4043477" cy="41742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72" y="6301961"/>
            <a:ext cx="372161" cy="23385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41" y="1342625"/>
            <a:ext cx="1388059" cy="38976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363508" y="1232300"/>
            <a:ext cx="3494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נניח בשלילה כי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9" y="1352807"/>
            <a:ext cx="1388059" cy="30929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6" y="2013675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82200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18" y="483459"/>
            <a:ext cx="2250564" cy="3847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2200" y="1245845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 כי: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9478" y="324610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כך ש: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0" y="390946"/>
            <a:ext cx="4398035" cy="417424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10" y="2726250"/>
            <a:ext cx="4043477" cy="417424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41" y="1342625"/>
            <a:ext cx="1388059" cy="38976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363508" y="1232300"/>
            <a:ext cx="34940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נניח בשלילה כי</a:t>
            </a:r>
            <a:endParaRPr lang="he-IL" sz="2800" dirty="0"/>
          </a:p>
        </p:txBody>
      </p:sp>
      <p:pic>
        <p:nvPicPr>
          <p:cNvPr id="44" name="תמונה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9" y="1352807"/>
            <a:ext cx="1388059" cy="30929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6" y="2013675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93" y="4425875"/>
            <a:ext cx="8524495" cy="417424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06" y="3507437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3" y="4475786"/>
            <a:ext cx="648767" cy="241402"/>
          </a:xfrm>
          <a:prstGeom prst="rect">
            <a:avLst/>
          </a:prstGeom>
        </p:spPr>
      </p:pic>
      <p:cxnSp>
        <p:nvCxnSpPr>
          <p:cNvPr id="7" name="מחבר מרפקי 6"/>
          <p:cNvCxnSpPr/>
          <p:nvPr/>
        </p:nvCxnSpPr>
        <p:spPr>
          <a:xfrm rot="5400000">
            <a:off x="-69152" y="2034768"/>
            <a:ext cx="3265587" cy="951627"/>
          </a:xfrm>
          <a:prstGeom prst="bentConnector3">
            <a:avLst>
              <a:gd name="adj1" fmla="val 298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>
            <a:off x="10852906" y="4943475"/>
            <a:ext cx="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תמונה 1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5" y="4596487"/>
            <a:ext cx="656311" cy="18859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362368" y="5616218"/>
            <a:ext cx="9810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cs typeface="+mj-cs"/>
              </a:rPr>
              <a:t>משפט</a:t>
            </a:r>
            <a:endParaRPr lang="he-IL" sz="2800" dirty="0"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3025" y="5616218"/>
            <a:ext cx="17414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סתירה!</a:t>
            </a:r>
            <a:endParaRPr lang="he-IL" sz="2800" dirty="0"/>
          </a:p>
        </p:txBody>
      </p:sp>
      <p:sp>
        <p:nvSpPr>
          <p:cNvPr id="29" name="ברק 28"/>
          <p:cNvSpPr/>
          <p:nvPr/>
        </p:nvSpPr>
        <p:spPr>
          <a:xfrm>
            <a:off x="4713336" y="5494159"/>
            <a:ext cx="879378" cy="91793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2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35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3343" y="458199"/>
            <a:ext cx="987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תהא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04" y="558874"/>
            <a:ext cx="1818056" cy="321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0287" y="458199"/>
            <a:ext cx="39593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את המרחבים הבאים</a:t>
            </a:r>
            <a:r>
              <a:rPr lang="he-IL" sz="2800" dirty="0"/>
              <a:t>:</a:t>
            </a:r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1425668"/>
            <a:ext cx="5796153" cy="41742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6769" y="682052"/>
            <a:ext cx="2279771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 העמודות</a:t>
            </a:r>
            <a:endParaRPr lang="he-IL" sz="25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1417660"/>
            <a:ext cx="2937053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7" y="1454122"/>
            <a:ext cx="945490" cy="3445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6769" y="2158358"/>
            <a:ext cx="2096979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השורות</a:t>
            </a:r>
            <a:endParaRPr lang="he-IL" sz="2500" dirty="0"/>
          </a:p>
        </p:txBody>
      </p:sp>
      <p:sp>
        <p:nvSpPr>
          <p:cNvPr id="34" name="TextBox 33"/>
          <p:cNvSpPr txBox="1"/>
          <p:nvPr/>
        </p:nvSpPr>
        <p:spPr>
          <a:xfrm>
            <a:off x="6791326" y="3922438"/>
            <a:ext cx="550224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האפס –</a:t>
            </a:r>
          </a:p>
          <a:p>
            <a:pPr algn="ctr"/>
            <a:r>
              <a:rPr lang="he-IL" sz="2500" dirty="0" smtClean="0"/>
              <a:t>אוסף הפתרונות למערכת הומוגנית:</a:t>
            </a:r>
            <a:endParaRPr lang="he-IL" sz="2500" dirty="0"/>
          </a:p>
        </p:txBody>
      </p:sp>
      <p:sp>
        <p:nvSpPr>
          <p:cNvPr id="36" name="TextBox 35"/>
          <p:cNvSpPr txBox="1"/>
          <p:nvPr/>
        </p:nvSpPr>
        <p:spPr>
          <a:xfrm>
            <a:off x="7525612" y="5636336"/>
            <a:ext cx="372148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מרחב האפס השמאלי:</a:t>
            </a:r>
            <a:endParaRPr lang="he-IL" sz="25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9" y="2820511"/>
            <a:ext cx="5921883" cy="417424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43" y="2760686"/>
            <a:ext cx="4830548" cy="43754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935" y="2827871"/>
            <a:ext cx="854964" cy="3445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2" y="4215354"/>
            <a:ext cx="5879135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2" y="5610197"/>
            <a:ext cx="6351880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9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245881"/>
            <a:ext cx="4322597" cy="100332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4" y="1925002"/>
            <a:ext cx="5705627" cy="1003326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4" y="1674799"/>
            <a:ext cx="4898441" cy="1503732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6" y="3788924"/>
            <a:ext cx="4463415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50" y="245881"/>
            <a:ext cx="4322597" cy="1003325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9" y="4039126"/>
            <a:ext cx="2916936" cy="100332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5551767"/>
            <a:ext cx="1790321" cy="109919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986" y="3788924"/>
            <a:ext cx="4088740" cy="150373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4" y="1925002"/>
            <a:ext cx="5705627" cy="1003326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4" y="1674799"/>
            <a:ext cx="4898441" cy="15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השורות</a:t>
            </a:r>
            <a:r>
              <a:rPr lang="he-IL" sz="3500" dirty="0" smtClean="0"/>
              <a:t>  </a:t>
            </a:r>
            <a:endParaRPr lang="he-IL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7"/>
            <a:ext cx="4254705" cy="43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השורות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5275" y="2408711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76" y="2579413"/>
            <a:ext cx="2745943" cy="417424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715" y="3522388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809488" y="3401274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24" y="3476625"/>
            <a:ext cx="2112264" cy="43754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66" y="4151038"/>
            <a:ext cx="231343" cy="374675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3" y="4759523"/>
            <a:ext cx="7810348" cy="447599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435" y="4774610"/>
            <a:ext cx="1609344" cy="417424"/>
          </a:xfrm>
          <a:prstGeom prst="rect">
            <a:avLst/>
          </a:prstGeom>
        </p:spPr>
      </p:pic>
      <p:sp>
        <p:nvSpPr>
          <p:cNvPr id="28" name="סוגר מסולסל ימני 27"/>
          <p:cNvSpPr/>
          <p:nvPr/>
        </p:nvSpPr>
        <p:spPr>
          <a:xfrm rot="5400000">
            <a:off x="7361668" y="4869240"/>
            <a:ext cx="248899" cy="970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97" y="5588083"/>
            <a:ext cx="316840" cy="319354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81" y="6142552"/>
            <a:ext cx="3495294" cy="291694"/>
          </a:xfrm>
          <a:prstGeom prst="rect">
            <a:avLst/>
          </a:prstGeom>
        </p:spPr>
      </p:pic>
      <p:sp>
        <p:nvSpPr>
          <p:cNvPr id="32" name="סוגר מסולסל ימני 31"/>
          <p:cNvSpPr/>
          <p:nvPr/>
        </p:nvSpPr>
        <p:spPr>
          <a:xfrm rot="5400000">
            <a:off x="3803482" y="4933552"/>
            <a:ext cx="248899" cy="970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63" y="5630670"/>
            <a:ext cx="196139" cy="281635"/>
          </a:xfrm>
          <a:prstGeom prst="rect">
            <a:avLst/>
          </a:prstGeom>
        </p:spPr>
      </p:pic>
      <p:cxnSp>
        <p:nvCxnSpPr>
          <p:cNvPr id="36" name="מחבר חץ ישר 35"/>
          <p:cNvCxnSpPr>
            <a:endCxn id="39" idx="0"/>
          </p:cNvCxnSpPr>
          <p:nvPr/>
        </p:nvCxnSpPr>
        <p:spPr>
          <a:xfrm flipH="1">
            <a:off x="5578779" y="5192034"/>
            <a:ext cx="2" cy="1096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132" y="6288399"/>
            <a:ext cx="2547293" cy="437540"/>
          </a:xfrm>
          <a:prstGeom prst="rect">
            <a:avLst/>
          </a:prstGeom>
        </p:spPr>
      </p:pic>
      <p:cxnSp>
        <p:nvCxnSpPr>
          <p:cNvPr id="42" name="מחבר חץ ישר 41"/>
          <p:cNvCxnSpPr/>
          <p:nvPr/>
        </p:nvCxnSpPr>
        <p:spPr>
          <a:xfrm>
            <a:off x="8389764" y="5166785"/>
            <a:ext cx="855344" cy="889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סוגר מסולסל ימני 43"/>
          <p:cNvSpPr/>
          <p:nvPr/>
        </p:nvSpPr>
        <p:spPr>
          <a:xfrm rot="16200000">
            <a:off x="4362003" y="4330763"/>
            <a:ext cx="246836" cy="68409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7" name="תמונה 4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75" y="4205125"/>
            <a:ext cx="201168" cy="1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28" grpId="0" animBg="1"/>
      <p:bldP spid="32" grpId="0" animBg="1"/>
      <p:bldP spid="32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820150" y="245881"/>
            <a:ext cx="269286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 smtClean="0">
                <a:cs typeface="+mj-cs"/>
              </a:rPr>
              <a:t>מרחב השורות</a:t>
            </a:r>
            <a:r>
              <a:rPr lang="he-IL" sz="3500" dirty="0" smtClean="0"/>
              <a:t>  </a:t>
            </a:r>
            <a:endParaRPr lang="he-IL" sz="35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76" y="386937"/>
            <a:ext cx="4254705" cy="437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30989" y="1178149"/>
            <a:ext cx="85820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מרחב השורות לא מתקלקל במהלך דירוג המטריצה.</a:t>
            </a:r>
            <a:endParaRPr lang="he-IL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5275" y="1793430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 נסמן מכפלת המטריצות האלמנטריות שמדרגות את המטריצה ב 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386937"/>
            <a:ext cx="1818056" cy="32186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1" y="1912965"/>
            <a:ext cx="306781" cy="2841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5275" y="2408711"/>
            <a:ext cx="11217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צ"ל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76" y="2579413"/>
            <a:ext cx="2745943" cy="41742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715" y="3522388"/>
            <a:ext cx="56830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36460" y="3365971"/>
            <a:ext cx="10071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40" y="3441592"/>
            <a:ext cx="2740914" cy="43754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8" y="4115735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31" y="4757270"/>
            <a:ext cx="4475988" cy="437541"/>
          </a:xfrm>
          <a:prstGeom prst="rect">
            <a:avLst/>
          </a:prstGeom>
        </p:spPr>
      </p:pic>
      <p:sp>
        <p:nvSpPr>
          <p:cNvPr id="28" name="סוגר מסולסל ימני 27"/>
          <p:cNvSpPr/>
          <p:nvPr/>
        </p:nvSpPr>
        <p:spPr>
          <a:xfrm rot="5400000">
            <a:off x="8144822" y="4912867"/>
            <a:ext cx="165771" cy="7706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87" y="5598293"/>
            <a:ext cx="316840" cy="31935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4" y="2672243"/>
            <a:ext cx="5242943" cy="4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809357" y="245881"/>
            <a:ext cx="20465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25" y="254610"/>
            <a:ext cx="5486857" cy="1503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25" y="769101"/>
            <a:ext cx="39338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 בסיס למרחב השורות</a:t>
            </a:r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00975" y="2183796"/>
            <a:ext cx="4054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נדרג לצורה מדורגת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968626"/>
            <a:ext cx="10762488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1.25"/>
  <p:tag name="OUTPUTDPI" val="1200"/>
  <p:tag name="LATEXADDIN" val="\documentclass{article}&#10;\usepackage{amsmath}&#10;\usepackage{amssymb}&#10;\usepackage{amsthm}&#10;\usepackage{xcolor}&#10;\pagestyle{empty}&#10;\begin{document}&#10;&#10;&#10;$rank(AB)\leq rank(A),rank(B)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3.25"/>
  <p:tag name="OUTPUTDPI" val="1200"/>
  <p:tag name="LATEXADDIN" val="\documentclass{article}&#10;\usepackage{amsmath}&#10;\usepackage{amssymb}&#10;\usepackage{amsthm}&#10;\usepackage{xcolor}&#10;\pagestyle{empty}&#10;\begin{document}&#10;&#10;&#10;$\dim C(AB)\leq \dim 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C_{i_1}(A),\dots, C_{i_k}(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988.5"/>
  <p:tag name="OUTPUTDPI" val="1200"/>
  <p:tag name="LATEXADDIN" val="\documentclass{article}&#10;\usepackage{amsmath}&#10;\usepackage{amssymb}&#10;\usepackage{amsthm}&#10;\usepackage{xcolor}&#10;\pagestyle{empty}&#10;\begin{document}&#10;&#10;&#10;$&#10;C(AB)=&#10;sapn\{C_1(AB),\dots C_p(AB)\}\subseteq &#10;sapn\{C_{i_1}(A),\dots C_{i_k}(A)\} =&#10;C(A)&#10;$&#10;\end{document}"/>
  <p:tag name="IGUANATEXSIZE" val="29.5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2498.25"/>
  <p:tag name="OUTPUTDPI" val="1200"/>
  <p:tag name="LATEXADDIN" val="\documentclass{article}&#10;\usepackage{amsmath}&#10;\usepackage{amssymb}&#10;\usepackage{amsthm}&#10;\usepackage{xcolor}&#10;\pagestyle{empty}&#10;\begin{document}&#10;&#10;&#10;$C_i(AB)=AC_i(B)\in span\{C_{i_1}(A),\dots C_{i_k}(A)\}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C(A)=span\{C_1(A),\dots C_n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23.75"/>
  <p:tag name="OUTPUTDPI" val="1200"/>
  <p:tag name="LATEXADDIN" val="\documentclass{article}&#10;\usepackage{amsmath}&#10;\usepackage{amssymb}&#10;\usepackage{amsthm}&#10;\usepackage{xcolor}&#10;\pagestyle{empty}&#10;\begin{document}&#10;&#10;&#10;$span(S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&#10;A\in\mathbb{F}^{m\times n},B\in\mathbb{F}^{n\times p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1.25"/>
  <p:tag name="OUTPUTDPI" val="1200"/>
  <p:tag name="LATEXADDIN" val="\documentclass{article}&#10;\usepackage{amsmath}&#10;\usepackage{amssymb}&#10;\usepackage{amsthm}&#10;\usepackage{xcolor}&#10;\pagestyle{empty}&#10;\begin{document}&#10;&#10;&#10;$rank(AB)\leq rank(A),rank(B)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3.25"/>
  <p:tag name="OUTPUTDPI" val="1200"/>
  <p:tag name="LATEXADDIN" val="\documentclass{article}&#10;\usepackage{amsmath}&#10;\usepackage{amssymb}&#10;\usepackage{amsthm}&#10;\usepackage{xcolor}&#10;\pagestyle{empty}&#10;\begin{document}&#10;&#10;&#10;$\dim C(AB)\leq \dim 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6"/>
  <p:tag name="ORIGINALWIDTH" val="1002.75"/>
  <p:tag name="OUTPUTDPI" val="1200"/>
  <p:tag name="LATEXADDIN" val="\documentclass{article}&#10;\usepackage{amsmath}&#10;\usepackage{amssymb}&#10;\usepackage{amsthm}&#10;\usepackage{xcolor}&#10;\pagestyle{empty}&#10;\begin{document}&#10;&#10;&#10;$C_{i_1}(A),\dots, C_{i_k}(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3988.5"/>
  <p:tag name="OUTPUTDPI" val="1200"/>
  <p:tag name="LATEXADDIN" val="\documentclass{article}&#10;\usepackage{amsmath}&#10;\usepackage{amssymb}&#10;\usepackage{amsthm}&#10;\usepackage{xcolor}&#10;\pagestyle{empty}&#10;\begin{document}&#10;&#10;&#10;$&#10;C(AB)=&#10;sapn\{C_1(AB),\dots C_p(AB)\}\subseteq &#10;sapn\{C_{i_1}(A),\dots C_{i_k}(A)\} =&#10;C(A)&#10;$&#10;\end{document}"/>
  <p:tag name="IGUANATEXSIZE" val="29.5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6"/>
  <p:tag name="OUTPUTDPI" val="1200"/>
  <p:tag name="LATEXADDIN" val="\documentclass{article}&#10;\usepackage{amsmath}&#10;\usepackage{amssymb}&#10;\usepackage{amsthm}&#10;\usepackage{xcolor}&#10;\pagestyle{empty}&#10;\begin{document}&#10;&#10;&#10;$=\{Ax : x\in \mathbb{F}^n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3.25"/>
  <p:tag name="OUTPUTDPI" val="1200"/>
  <p:tag name="LATEXADDIN" val="\documentclass{article}&#10;\usepackage{amsmath}&#10;\usepackage{amssymb}&#10;\usepackage{amsthm}&#10;\usepackage{xcolor}&#10;\pagestyle{empty}&#10;\begin{document}&#10;&#10;&#10;$\dim C(AB)\leq \dim 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24.25"/>
  <p:tag name="OUTPUTDPI" val="1200"/>
  <p:tag name="LATEXADDIN" val="\documentclass{article}&#10;\usepackage{amsmath}&#10;\usepackage{amssymb}&#10;\usepackage{amsthm}&#10;\usepackage{xcolor}&#10;\pagestyle{empty}&#10;\begin{document}&#10;&#10;&#10;$&#10;A\in\mathbb{F}^{m\times n},B\in\mathbb{F}^{n\times p}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1.25"/>
  <p:tag name="OUTPUTDPI" val="1200"/>
  <p:tag name="LATEXADDIN" val="\documentclass{article}&#10;\usepackage{amsmath}&#10;\usepackage{amssymb}&#10;\usepackage{amsthm}&#10;\usepackage{xcolor}&#10;\pagestyle{empty}&#10;\begin{document}&#10;&#10;&#10;$rank(AB)\leq rank(A),rank(B)$&#10;\end{document}"/>
  <p:tag name="IGUANATEXSIZE" val="25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69.25"/>
  <p:tag name="OUTPUTDPI" val="1200"/>
  <p:tag name="LATEXADDIN" val="\documentclass{article}&#10;\usepackage{amsmath}&#10;\usepackage{amssymb}&#10;\usepackage{amsthm}&#10;\usepackage{xcolor}&#10;\pagestyle{empty}&#10;\begin{document}&#10;&#10;&#10;$rank(AB) =  rank(A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754.75"/>
  <p:tag name="OUTPUTDPI" val="1200"/>
  <p:tag name="LATEXADDIN" val="\documentclass{article}&#10;\usepackage{amsmath}&#10;\usepackage{amssymb}&#10;\usepackage{amsthm}&#10;\usepackage{xcolor}&#10;\pagestyle{empty}&#10;\begin{document}&#10;&#10;&#10;$rank(A)=rank(ABB^{-1})\leq rank(AB)\leq rank(A)$&#10;\end{document}"/>
  <p:tag name="IGUANATEXSIZE" val="33"/>
  <p:tag name="IGUANATEXCURSOR" val="191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44.5"/>
  <p:tag name="OUTPUTDPI" val="1200"/>
  <p:tag name="LATEXADDIN" val="\documentclass{article}&#10;\usepackage{amsmath}&#10;\usepackage{amssymb}&#10;\usepackage{amsthm}&#10;\usepackage{xcolor}&#10;\pagestyle{empty}&#10;\begin{document}&#10;&#10;&#10;$N(A)=\{x\in \mathbb{F}^n : Ax = 0\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\leq \mathbb{F}^m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5.75"/>
  <p:tag name="OUTPUTDPI" val="1200"/>
  <p:tag name="LATEXADDIN" val="\documentclass{article}&#10;\usepackage{amsmath}&#10;\usepackage{amssymb}&#10;\usepackage{amsthm}&#10;\usepackage{xcolor}&#10;\pagestyle{empty}&#10;\begin{document}&#10;&#10;&#10;$N(A)=N(E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1.5"/>
  <p:tag name="OUTPUTDPI" val="1200"/>
  <p:tag name="LATEXADDIN" val="\documentclass{article}&#10;\usepackage{amsmath}&#10;\usepackage{amssymb}&#10;\usepackage{amsthm}&#10;\usepackage{xcolor}&#10;\pagestyle{empty}&#10;\begin{document}&#10;&#10;&#10;$x\in N(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84.75"/>
  <p:tag name="OUTPUTDPI" val="1200"/>
  <p:tag name="LATEXADDIN" val="\documentclass{article}&#10;\usepackage{amsmath}&#10;\usepackage{amssymb}&#10;\usepackage{amsthm}&#10;\usepackage{xcolor}&#10;\pagestyle{empty}&#10;\begin{document}&#10;&#10;&#10;$&#10;Ax=0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810"/>
  <p:tag name="OUTPUTDPI" val="1200"/>
  <p:tag name="LATEXADDIN" val="\documentclass{article}&#10;\usepackage{amsmath}&#10;\usepackage{amssymb}&#10;\usepackage{amsthm}&#10;\usepackage{xcolor}&#10;\pagestyle{empty}&#10;\begin{document}&#10;&#10;&#10;$&#10;EAx=E0=0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x\in N(E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44.5"/>
  <p:tag name="OUTPUTDPI" val="1200"/>
  <p:tag name="LATEXADDIN" val="\documentclass{article}&#10;\usepackage{amsmath}&#10;\usepackage{amssymb}&#10;\usepackage{amsthm}&#10;\usepackage{xcolor}&#10;\pagestyle{empty}&#10;\begin{document}&#10;&#10;&#10;$N(A)=\{x\in \mathbb{F}^n : Ax = 0\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66.25"/>
  <p:tag name="OUTPUTDPI" val="1200"/>
  <p:tag name="LATEXADDIN" val="\documentclass{article}&#10;\usepackage{amsmath}&#10;\usepackage{amssymb}&#10;\usepackage{amsthm}&#10;\usepackage{xcolor}&#10;\pagestyle{empty}&#10;\begin{document}&#10;&#10;&#10;$R(A)=span\{R_1(A),\dots R_m(A)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55.75"/>
  <p:tag name="OUTPUTDPI" val="1200"/>
  <p:tag name="LATEXADDIN" val="\documentclass{article}&#10;\usepackage{amsmath}&#10;\usepackage{amssymb}&#10;\usepackage{amsthm}&#10;\usepackage{xcolor}&#10;\pagestyle{empty}&#10;\begin{document}&#10;&#10;&#10;$N(A)=N(E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x\in N(EA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83"/>
  <p:tag name="OUTPUTDPI" val="1200"/>
  <p:tag name="LATEXADDIN" val="\documentclass{article}&#10;\usepackage{amsmath}&#10;\usepackage{amssymb}&#10;\usepackage{amsthm}&#10;\usepackage{xcolor}&#10;\pagestyle{empty}&#10;\begin{document}&#10;&#10;&#10;$&#10;EAx=0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384.75"/>
  <p:tag name="OUTPUTDPI" val="1200"/>
  <p:tag name="LATEXADDIN" val="\documentclass{article}&#10;\usepackage{amsmath}&#10;\usepackage{amssymb}&#10;\usepackage{amsthm}&#10;\usepackage{xcolor}&#10;\pagestyle{empty}&#10;\begin{document}&#10;&#10;&#10;$&#10;Ax=0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1.5"/>
  <p:tag name="OUTPUTDPI" val="1200"/>
  <p:tag name="LATEXADDIN" val="\documentclass{article}&#10;\usepackage{amsmath}&#10;\usepackage{amssymb}&#10;\usepackage{amsthm}&#10;\usepackage{xcolor}&#10;\pagestyle{empty}&#10;\begin{document}&#10;&#10;&#10;$x\in N(A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440.75"/>
  <p:tag name="OUTPUTDPI" val="1200"/>
  <p:tag name="LATEXADDIN" val="\documentclass{article}&#10;\usepackage{amsmath}&#10;\usepackage{amssymb}&#10;\usepackage{amsthm}&#10;\usepackage{xcolor}&#10;\pagestyle{empty}&#10;\begin{document}&#10;&#10;&#10;$=\{A^tx : x\in \mathbb{F}^m\}=C(A^t)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13.75"/>
  <p:tag name="OUTPUTDPI" val="1200"/>
  <p:tag name="LATEXADDIN" val="\documentclass{article}&#10;\usepackage{amsmath}&#10;\usepackage{amssymb}&#10;\usepackage{amsthm}&#10;\usepackage{xcolor}&#10;\pagestyle{empty}&#10;\begin{document}&#10;&#10;&#10;$E^{-1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21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3 &amp; 4\\&#10;0 &amp; 1 &amp; 0 &amp; 1\\&#10;1 &amp; 3 &amp; 3 &amp; 5&#10;\end{array}\right)\to\left(\begin{array}{cccc}&#10;1 &amp; 2 &amp; 3 &amp; 4\\&#10;0 &amp; 1 &amp; 0 &amp; 1\\&#10;0 &amp; 1 &amp; 0 &amp; 1&#10;\end{array}\right)\to\left(\begin{array}{cccc}&#10;1 &amp; 2 &amp; 3 &amp; 4\\&#10;0 &amp; 1 &amp; 0 &amp; 1\\&#10;0 &amp; 0 &amp; 0 &amp; 0&#10;\end{array}\right)&#10;$&#10;\end{document}"/>
  <p:tag name="IGUANATEXSIZE" val="33"/>
  <p:tag name="IGUANATEXCURSOR" val="421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39.5"/>
  <p:tag name="OUTPUTDPI" val="1200"/>
  <p:tag name="LATEXADDIN" val="\documentclass{article}&#10;\usepackage{amsmath}&#10;\usepackage{amssymb}&#10;\usepackage{amsthm}&#10;\usepackage{xcolor}&#10;\pagestyle{empty}&#10;\begin{document}&#10;&#10;&#10;$&#10;\to\left(\begin{array}{cccc}&#10;1 &amp; 2 &amp; 3 &amp; 4\\&#10;0 &amp; 1 &amp; 0 &amp; 1\\&#10;0 &amp; 0 &amp; 0 &amp; 0&#10;\end{array}\right)&#10;\to\left(\begin{array}{cccc}&#10;1 &amp; 0 &amp; 3 &amp; 2\\&#10;0 &amp; 1 &amp; 0 &amp; 1\\&#10;0 &amp; 0 &amp; 0 &amp; 0&#10;\end{array}\right)&#10;$&#10;\end{document}"/>
  <p:tag name="IGUANATEXSIZE" val="33"/>
  <p:tag name="IGUANATEXCURSOR" val="332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1532.2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-2\textcolor{magenta}{s}-3\textcolor{blue}{t}\\&#10;-\textcolor{magenta}{s}\\&#10;\textcolor{blue}{t}\\&#10;\textcolor{magenta}{s}&#10;\end{array}\right)\; &#10;\left|&#10;\vphantom{&#10;\left(\begin{array}{c}&#10;4\\&#10;1&#10;\end{array}\right)&#10;}&#10; \right. &#10;\textcolor{blue}{t},\textcolor{magenta}{s}\in \mathbb{R}&#10;\right\}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332"/>
  <p:tag name="OUTPUTDPI" val="1200"/>
  <p:tag name="LATEXADDIN" val="\documentclass{article}&#10;\usepackage{amsmath}&#10;\usepackage{amssymb}&#10;\usepackage{amsthm}&#10;\usepackage{xcolor}&#10;\pagestyle{empty}&#10;\begin{document}&#10;&#10;&#10;$&#10;=span&#10;\{&#10;\begin{pmatrix}&#10;-3\\&#10;0\\&#10;1\\&#10;0&#10;\end{pmatrix},&#10;\begin{pmatrix}&#10;-2\\&#10;-1\\&#10;0\\&#10;1&#10;\end{pmatrix}&#10;\}&#10;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55"/>
  <p:tag name="OUTPUTDPI" val="1200"/>
  <p:tag name="LATEXADDIN" val="\documentclass{article}&#10;\usepackage{amsmath}&#10;\usepackage{amssymb}&#10;\usepackage{amsthm}&#10;\usepackage{xcolor}&#10;\pagestyle{empty}&#10;\begin{document}&#10;&#10;&#10;$\leq \mathbb{F}^n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59.25"/>
  <p:tag name="OUTPUTDPI" val="1200"/>
  <p:tag name="LATEXADDIN" val="\documentclass{article}&#10;\usepackage{amsmath}&#10;\usepackage{amssymb}&#10;\usepackage{amsthm}&#10;\usepackage{xcolor}&#10;\pagestyle{empty}&#10;\begin{document}&#10;&#10;&#10;$N(A^t)=\{x\in \mathbb{F}^m : A^tx = 0\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649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1\\&#10;2 &amp; 1 &amp; 3\\&#10;3 &amp; 0 &amp; 3\\&#10;4 &amp; 1 &amp; 5&#10;\end{array}\right)\to\left(\begin{array}{ccc}&#10;1 &amp; 0 &amp; 1\\&#10;0 &amp; 1 &amp; 1\\&#10;0 &amp; 0 &amp; 0\\&#10;0 &amp; 1 &amp; 1&#10;\end{array}\right)\to\left(\begin{array}{ccc}&#10;1 &amp; 0 &amp; 1\\&#10;0 &amp; 1 &amp; 1\\&#10;0 &amp; 0 &amp; 0\\&#10;0 &amp; 0 &amp; 0&#10;\end{array}\right)&#10;$&#10;\end{document}"/>
  <p:tag name="IGUANATEXSIZE" val="33"/>
  <p:tag name="IGUANATEXCURSOR" val="418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649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}&#10;1 &amp; 0 &amp; 1\\&#10;2 &amp; 1 &amp; 3\\&#10;3 &amp; 0 &amp; 3\\&#10;4 &amp; 1 &amp; 5&#10;\end{array}\right)\to\left(\begin{array}{ccc}&#10;1 &amp; 0 &amp; 1\\&#10;0 &amp; 1 &amp; 1\\&#10;0 &amp; 0 &amp; 0\\&#10;0 &amp; 1 &amp; 1&#10;\end{array}\right)\to\left(\begin{array}{ccc}&#10;1 &amp; 0 &amp; 1\\&#10;0 &amp; 1 &amp; 1\\&#10;0 &amp; 0 &amp; 0\\&#10;0 &amp; 0 &amp; 0&#10;\end{array}\right)&#10;$&#10;\end{document}"/>
  <p:tag name="IGUANATEXSIZE" val="33"/>
  <p:tag name="IGUANATEXCURSOR" val="418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083.7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-\textcolor{blue}{t}\\&#10;-\textcolor{blue}{t}\\&#10;\textcolor{blue}{t}\\&#10;\end{array}\right)\; &#10;\left|&#10;\vphantom{&#10;\left(\begin{array}{c}&#10;4\\&#10;1&#10;\end{array}\right)&#10;}&#10; \right. &#10;\textcolor{blue}{t}\in \mathbb{R}&#10;\right\}&#10;$&#10;\end{document}"/>
  <p:tag name="IGUANATEXSIZE" val="33"/>
  <p:tag name="IGUANATEXCURSOR" val="363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54.75"/>
  <p:tag name="OUTPUTDPI" val="1200"/>
  <p:tag name="LATEXADDIN" val="\documentclass{article}&#10;\usepackage{amsmath}&#10;\usepackage{amssymb}&#10;\usepackage{amsthm}&#10;\usepackage{xcolor}&#10;\pagestyle{empty}&#10;\begin{document}&#10;&#10;&#10;$&#10;=span&#10;\{&#10;\begin{pmatrix}&#10;-1\\&#10;-1\\&#10;1&#10;\end{pmatrix},&#10;\}&#10;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34"/>
  <p:tag name="OUTPUTDPI" val="1200"/>
  <p:tag name="LATEXADDIN" val="\documentclass{article}&#10;\usepackage{amsmath}&#10;\usepackage{amssymb}&#10;\usepackage{amsthm}&#10;\usepackage{xcolor}&#10;\pagestyle{empty}&#10;\begin{document}&#10;&#10;&#10;$\dim C(A)+\dim N(A)= n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56.25"/>
  <p:tag name="OUTPUTDPI" val="1200"/>
  <p:tag name="LATEXADDIN" val="\documentclass{article}&#10;\usepackage{amsmath}&#10;\usepackage{amssymb}&#10;\usepackage{amsthm}&#10;\usepackage{xcolor}&#10;\pagestyle{empty}&#10;\begin{document}&#10;&#10;&#10;$\dim C(A^t)+\dim N(A^t)= m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77.75"/>
  <p:tag name="OUTPUTDPI" val="1200"/>
  <p:tag name="LATEXADDIN" val="\documentclass{article}&#10;\usepackage{amsmath}&#10;\usepackage{amssymb}&#10;\usepackage{amsthm}&#10;\usepackage{xcolor}&#10;\pagestyle{empty}&#10;\begin{document}&#10;&#10;&#10;$rank(A)+\dim N(A)= n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10.5"/>
  <p:tag name="OUTPUTDPI" val="1200"/>
  <p:tag name="LATEXADDIN" val="\documentclass{article}&#10;\usepackage{amsmath}&#10;\usepackage{amssymb}&#10;\usepackage{amsthm}&#10;\usepackage{xcolor}&#10;\pagestyle{empty}&#10;\begin{document}&#10;&#10;&#10;$\dim R(A)+\dim N(A^t)= m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0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39.5"/>
  <p:tag name="OUTPUTDPI" val="1200"/>
  <p:tag name="LATEXADDIN" val="\documentclass{article}&#10;\usepackage{amsmath}&#10;\usepackage{amssymb}&#10;\usepackage{amsthm}&#10;\usepackage{xcolor}&#10;\pagestyle{empty}&#10;\begin{document}&#10;&#10;&#10;$N(A^t)&#10;=span&#10;\{&#10;\begin{pmatrix}&#10;-1\\&#10;-1\\&#10;1&#10;\end{pmatrix},&#10;\}&#10;$&#10;\end{document}"/>
  <p:tag name="IGUANATEXSIZE" val="3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72.5"/>
  <p:tag name="OUTPUTDPI" val="1200"/>
  <p:tag name="LATEXADDIN" val="\documentclass{article}&#10;\usepackage{amsmath}&#10;\usepackage{amssymb}&#10;\usepackage{amsthm}&#10;\usepackage{xcolor}&#10;\pagestyle{empty}&#10;\begin{document}&#10;&#10;&#10;$N(A)&#10;=span&#10;\{&#10;\begin{pmatrix}&#10;-3\\&#10;0\\&#10;1\\&#10;0&#10;\end{pmatrix},&#10;\begin{pmatrix}&#10;-2\\&#10;-1\\&#10;0\\&#10;1&#10;\end{pmatrix}&#10;\}&#10;$&#10;\end{document}"/>
  <p:tag name="IGUANATEXSIZE" val="3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0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C(A)=span\{C_1(A),\dots C_n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0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0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39.5"/>
  <p:tag name="OUTPUTDPI" val="1200"/>
  <p:tag name="LATEXADDIN" val="\documentclass{article}&#10;\usepackage{amsmath}&#10;\usepackage{amssymb}&#10;\usepackage{amsthm}&#10;\usepackage{xcolor}&#10;\pagestyle{empty}&#10;\begin{document}&#10;&#10;&#10;$N(A^t)&#10;=span&#10;\{&#10;\begin{pmatrix}&#10;-1\\&#10;-1\\&#10;1&#10;\end{pmatrix},&#10;\}&#10;$&#10;\end{document}"/>
  <p:tag name="IGUANATEXSIZE" val="30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672.5"/>
  <p:tag name="OUTPUTDPI" val="1200"/>
  <p:tag name="LATEXADDIN" val="\documentclass{article}&#10;\usepackage{amsmath}&#10;\usepackage{amssymb}&#10;\usepackage{amsthm}&#10;\usepackage{xcolor}&#10;\pagestyle{empty}&#10;\begin{document}&#10;&#10;&#10;$N(A)&#10;=span&#10;\{&#10;\begin{pmatrix}&#10;-3\\&#10;0\\&#10;1\\&#10;0&#10;\end{pmatrix},&#10;\begin{pmatrix}&#10;-2\\&#10;-1\\&#10;0\\&#10;1&#10;\end{pmatrix}&#10;\}&#10;$&#10;\end{document}"/>
  <p:tag name="IGUANATEXSIZE" val="3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0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0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34"/>
  <p:tag name="OUTPUTDPI" val="1200"/>
  <p:tag name="LATEXADDIN" val="\documentclass{article}&#10;\usepackage{amsmath}&#10;\usepackage{amssymb}&#10;\usepackage{amsthm}&#10;\usepackage{xcolor}&#10;\pagestyle{empty}&#10;\begin{document}&#10;&#10;&#10;$\dim C(A)+\dim N(A)= n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6"/>
  <p:tag name="OUTPUTDPI" val="1200"/>
  <p:tag name="LATEXADDIN" val="\documentclass{article}&#10;\usepackage{amsmath}&#10;\usepackage{amssymb}&#10;\usepackage{amsthm}&#10;\usepackage{xcolor}&#10;\pagestyle{empty}&#10;\begin{document}&#10;&#10;&#10;$=\{Ax : x\in \mathbb{F}^n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31.75"/>
  <p:tag name="OUTPUTDPI" val="1200"/>
  <p:tag name="LATEXADDIN" val="\documentclass{article}&#10;\usepackage{amsmath}&#10;\usepackage{amssymb}&#10;\usepackage{amsthm}&#10;\usepackage{xcolor}&#10;\pagestyle{empty}&#10;\begin{document}&#10;&#10;&#10;$\dim R(A)+\dim N(A)= n$&#10;\end{document}"/>
  <p:tag name="IGUANATEXSIZE" val="25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50.75"/>
  <p:tag name="OUTPUTDPI" val="1200"/>
  <p:tag name="LATEXADDIN" val="\documentclass{article}&#10;\usepackage{amsmath}&#10;\usepackage{amssymb}&#10;\usepackage{amsthm}&#10;\usepackage{xcolor}&#10;\pagestyle{empty}&#10;\begin{document}&#10;&#10;&#10;$ R(A)+ N(A)= \mathbb{R}^n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872.25"/>
  <p:tag name="OUTPUTDPI" val="1200"/>
  <p:tag name="LATEXADDIN" val="\documentclass{article}&#10;\usepackage{amsmath}&#10;\usepackage{amssymb}&#10;\usepackage{amsthm}&#10;\usepackage{xcolor}&#10;\pagestyle{empty}&#10;\begin{document}&#10;&#10;&#10;$B_R\cup B_N= B_{\mathbb{R}^n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10.5"/>
  <p:tag name="OUTPUTDPI" val="1200"/>
  <p:tag name="LATEXADDIN" val="\documentclass{article}&#10;\usepackage{amsmath}&#10;\usepackage{amssymb}&#10;\usepackage{amsthm}&#10;\usepackage{xcolor}&#10;\pagestyle{empty}&#10;\begin{document}&#10;&#10;&#10;$\dim R(A)+\dim N(A^t)= m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56.5"/>
  <p:tag name="OUTPUTDPI" val="1200"/>
  <p:tag name="LATEXADDIN" val="\documentclass{article}&#10;\usepackage{amsmath}&#10;\usepackage{amssymb}&#10;\usepackage{amsthm}&#10;\usepackage{xcolor}&#10;\pagestyle{empty}&#10;\begin{document}&#10;&#10;&#10;$A\in \mathbb{R}^{m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478.25"/>
  <p:tag name="OUTPUTDPI" val="1200"/>
  <p:tag name="LATEXADDIN" val="\documentclass{article}&#10;\usepackage{amsmath}&#10;\usepackage{amssymb}&#10;\usepackage{amsthm}&#10;\usepackage{xcolor}&#10;\pagestyle{empty}&#10;\begin{document}&#10;&#10;&#10;$\dim C(A)+\dim N(A^t)= n$&#10;\end{document}"/>
  <p:tag name="IGUANATEXSIZE" val="25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122.75"/>
  <p:tag name="OUTPUTDPI" val="1200"/>
  <p:tag name="LATEXADDIN" val="\documentclass{article}&#10;\usepackage{amsmath}&#10;\usepackage{amssymb}&#10;\usepackage{amsthm}&#10;\usepackage{xcolor}&#10;\pagestyle{empty}&#10;\begin{document}&#10;&#10;&#10;$ C(A)+ N(A^t)= \mathbb{R}^m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"/>
  <p:tag name="ORIGINALWIDTH" val="1052.25"/>
  <p:tag name="OUTPUTDPI" val="1200"/>
  <p:tag name="LATEXADDIN" val="\documentclass{article}&#10;\usepackage{amsmath}&#10;\usepackage{amssymb}&#10;\usepackage{amsthm}&#10;\usepackage{xcolor}&#10;\pagestyle{empty}&#10;\begin{document}&#10;&#10;&#10;$B_C\cup B_(N^t)= B_{\mathbb{R}^m}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28.75"/>
  <p:tag name="OUTPUTDPI" val="1200"/>
  <p:tag name="LATEXADDIN" val="\documentclass{article}&#10;\usepackage{amsmath}&#10;\usepackage{amssymb}&#10;\usepackage{amsthm}&#10;\usepackage{xcolor}&#10;\pagestyle{empty}&#10;\begin{document}&#10;&#10;&#10;$C(A)=span\{C_1(A),\dots C_n(A)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\leq \mathbb{F}^m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15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376"/>
  <p:tag name="OUTPUTDPI" val="1200"/>
  <p:tag name="LATEXADDIN" val="\documentclass{article}&#10;\usepackage{amsmath}&#10;\usepackage{amssymb}&#10;\usepackage{amsthm}&#10;\usepackage{xcolor}&#10;\pagestyle{empty}&#10;\begin{document}&#10;&#10;&#10;$span&#10;\{&#10;\begin{pmatrix}&#10;1 \\&#10;2\\&#10;3\\&#10;4&#10;\end{pmatrix}&#10;,&#10;\begin{pmatrix}&#10;0\\&#10;1\\&#10;0\\&#10;1&#10;\end{pmatrix}&#10;\}&#10;+&#10;span&#10;\{&#10;\begin{pmatrix}&#10;-3\\&#10;0\\&#10;1\\&#10;0&#10;\end{pmatrix},&#10;\begin{pmatrix}&#10;-2\\&#10;-1\\&#10;0\\&#10;1&#10;\end{pmatrix}&#10;\}&#10;$&#10;\end{document}"/>
  <p:tag name="IGUANATEXSIZE" val="30"/>
  <p:tag name="IGUANATEXCURSOR" val="350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044.5"/>
  <p:tag name="OUTPUTDPI" val="1200"/>
  <p:tag name="LATEXADDIN" val="\documentclass{article}&#10;\usepackage{amsmath}&#10;\usepackage{amssymb}&#10;\usepackage{amsthm}&#10;\usepackage{xcolor}&#10;\pagestyle{empty}&#10;\begin{document}&#10;&#10;&#10;$=span&#10;\{&#10;\begin{pmatrix}&#10;1 \\&#10;2\\&#10;3\\&#10;4&#10;\end{pmatrix}&#10;,&#10;\begin{pmatrix}&#10;0\\&#10;1\\&#10;0\\&#10;1&#10;\end{pmatrix}&#10;,&#10;\begin{pmatrix}&#10;-3\\&#10;0\\&#10;1\\&#10;0&#10;\end{pmatrix},&#10;\begin{pmatrix}&#10;-2\\&#10;-1\\&#10;0\\&#10;1&#10;\end{pmatrix}&#10;\}&#10;$&#10;\end{document}"/>
  <p:tag name="IGUANATEXSIZE" val="30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261"/>
  <p:tag name="OUTPUTDPI" val="1200"/>
  <p:tag name="LATEXADDIN" val="\documentclass{article}&#10;\usepackage{amsmath}&#10;\usepackage{amssymb}&#10;\usepackage{amsthm}&#10;\usepackage{xcolor}&#10;\pagestyle{empty}&#10;\begin{document}&#10;&#10;&#10;$=\mathbb{R}^4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64.25"/>
  <p:tag name="OUTPUTDPI" val="1200"/>
  <p:tag name="LATEXADDIN" val="\documentclass{article}&#10;\usepackage{amsmath}&#10;\usepackage{amssymb}&#10;\usepackage{amsthm}&#10;\usepackage{xcolor}&#10;\pagestyle{empty}&#10;\begin{document}&#10;&#10;&#10;$B_R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9.25"/>
  <p:tag name="OUTPUTDPI" val="1200"/>
  <p:tag name="LATEXADDIN" val="\documentclass{article}&#10;\usepackage{amsmath}&#10;\usepackage{amssymb}&#10;\usepackage{amsthm}&#10;\usepackage{xcolor}&#10;\pagestyle{empty}&#10;\begin{document}&#10;&#10;&#10;$R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87.25"/>
  <p:tag name="OUTPUTDPI" val="1200"/>
  <p:tag name="LATEXADDIN" val="\documentclass{article}&#10;\usepackage{amsmath}&#10;\usepackage{amssymb}&#10;\usepackage{amsthm}&#10;\usepackage{xcolor}&#10;\pagestyle{empty}&#10;\begin{document}&#10;&#10;&#10;$N(A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74"/>
  <p:tag name="OUTPUTDPI" val="1200"/>
  <p:tag name="LATEXADDIN" val="\documentclass{article}&#10;\usepackage{amsmath}&#10;\usepackage{amssymb}&#10;\usepackage{amsthm}&#10;\usepackage{xcolor}&#10;\pagestyle{empty}&#10;\begin{document}&#10;&#10;&#10;$B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92"/>
  <p:tag name="OUTPUTDPI" val="1200"/>
  <p:tag name="LATEXADDIN" val="\documentclass{article}&#10;\usepackage{amsmath}&#10;\usepackage{amssymb}&#10;\usepackage{amsthm}&#10;\usepackage{xcolor}&#10;\pagestyle{empty}&#10;\begin{document}&#10;&#10;&#10;$B_{\mathbb{R}^4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.75"/>
  <p:tag name="ORIGINALWIDTH" val="1182"/>
  <p:tag name="OUTPUTDPI" val="1200"/>
  <p:tag name="LATEXADDIN" val="\documentclass{article}&#10;\usepackage{amsmath}&#10;\usepackage{amssymb}&#10;\usepackage{amsthm}&#10;\usepackage{xcolor}&#10;\pagestyle{empty}&#10;\begin{document}&#10;&#10;&#10;$\begin{array}{c}&#10;span(A)+span(B)=\\&#10;span(A\cup B)&#10;\end{array}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66.25"/>
  <p:tag name="OUTPUTDPI" val="1200"/>
  <p:tag name="LATEXADDIN" val="\documentclass{article}&#10;\usepackage{amsmath}&#10;\usepackage{amssymb}&#10;\usepackage{amsthm}&#10;\usepackage{xcolor}&#10;\pagestyle{empty}&#10;\begin{document}&#10;&#10;&#10;$R(A)=span\{R_1(A),\dots R_m(A)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15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72"/>
  <p:tag name="OUTPUTDPI" val="1200"/>
  <p:tag name="LATEXADDIN" val="\documentclass{article}&#10;\usepackage{amsmath}&#10;\usepackage{amssymb}&#10;\usepackage{amsthm}&#10;\usepackage{xcolor}&#10;\pagestyle{empty}&#10;\begin{document}&#10;&#10;&#10;$&#10;span\{\left(\begin{array}{c}&#10;1\\&#10;0\\&#10;1&#10;\end{array}\right),\left(\begin{array}{c}&#10;2\\&#10;1\\&#10;3&#10;\end{array}\right)\}&#10;+&#10;span&#10;\{&#10;\begin{pmatrix}&#10;-1\\&#10;-1\\&#10;1&#10;\end{pmatrix}&#10;\}&#10;$&#10;\end{document}"/>
  <p:tag name="IGUANATEXSIZE" val="30"/>
  <p:tag name="IGUANATEXCURSOR" val="311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40.5"/>
  <p:tag name="OUTPUTDPI" val="1200"/>
  <p:tag name="LATEXADDIN" val="\documentclass{article}&#10;\usepackage{amsmath}&#10;\usepackage{amssymb}&#10;\usepackage{amsthm}&#10;\usepackage{xcolor}&#10;\pagestyle{empty}&#10;\begin{document}&#10;&#10;&#10;$=&#10;span\{\left(\begin{array}{c}&#10;1\\&#10;0\\&#10;1&#10;\end{array}\right),\left(\begin{array}{c}&#10;2\\&#10;1\\&#10;3&#10;\end{array}\right),&#10;\begin{pmatrix}&#10;-1\\&#10;-1\\&#10;1&#10;\end{pmatrix}&#10;\}&#10;$&#10;\end{document}"/>
  <p:tag name="IGUANATEXSIZE" val="30"/>
  <p:tag name="IGUANATEXCURSOR" val="301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59.5"/>
  <p:tag name="OUTPUTDPI" val="1200"/>
  <p:tag name="LATEXADDIN" val="\documentclass{article}&#10;\usepackage{amsmath}&#10;\usepackage{amssymb}&#10;\usepackage{amsthm}&#10;\usepackage{xcolor}&#10;\pagestyle{empty}&#10;\begin{document}&#10;&#10;&#10;$=\mathbb{R}^3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63.5"/>
  <p:tag name="OUTPUTDPI" val="1200"/>
  <p:tag name="LATEXADDIN" val="\documentclass{article}&#10;\usepackage{amsmath}&#10;\usepackage{amssymb}&#10;\usepackage{amsthm}&#10;\usepackage{xcolor}&#10;\pagestyle{empty}&#10;\begin{document}&#10;&#10;&#10;$B_C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330.75"/>
  <p:tag name="OUTPUTDPI" val="1200"/>
  <p:tag name="LATEXADDIN" val="\documentclass{article}&#10;\usepackage{amsmath}&#10;\usepackage{amssymb}&#10;\usepackage{amsthm}&#10;\usepackage{xcolor}&#10;\pagestyle{empty}&#10;\begin{document}&#10;&#10;&#10;$N(A^t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208.5"/>
  <p:tag name="OUTPUTDPI" val="1200"/>
  <p:tag name="LATEXADDIN" val="\documentclass{article}&#10;\usepackage{amsmath}&#10;\usepackage{amssymb}&#10;\usepackage{amsthm}&#10;\usepackage{xcolor}&#10;\pagestyle{empty}&#10;\begin{document}&#10;&#10;&#10;$B_{N^t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190.5"/>
  <p:tag name="OUTPUTDPI" val="1200"/>
  <p:tag name="LATEXADDIN" val="\documentclass{article}&#10;\usepackage{amsmath}&#10;\usepackage{amssymb}&#10;\usepackage{amsthm}&#10;\usepackage{xcolor}&#10;\pagestyle{empty}&#10;\begin{document}&#10;&#10;&#10;$B_{\mathbb{R}^3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&#10;A,B\in\mathbb{F}^{n\times n}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440.75"/>
  <p:tag name="OUTPUTDPI" val="1200"/>
  <p:tag name="LATEXADDIN" val="\documentclass{article}&#10;\usepackage{amsmath}&#10;\usepackage{amssymb}&#10;\usepackage{amsthm}&#10;\usepackage{xcolor}&#10;\pagestyle{empty}&#10;\begin{document}&#10;&#10;&#10;$=\{A^tx : x\in \mathbb{F}^m\}=C(A^t)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47"/>
  <p:tag name="OUTPUTDPI" val="1200"/>
  <p:tag name="LATEXADDIN" val="\documentclass{article}&#10;\usepackage{amsmath}&#10;\usepackage{amssymb}&#10;\usepackage{amsthm}&#10;\usepackage{xcolor}&#10;\pagestyle{empty}&#10;\begin{document}&#10;&#10;&#10;$ C(B)\leq  N(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 rank(A)+rank(B)&gt;n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20.25"/>
  <p:tag name="OUTPUTDPI" val="1200"/>
  <p:tag name="LATEXADDIN" val="\documentclass{article}&#10;\usepackage{amsmath}&#10;\usepackage{amssymb}&#10;\usepackage{amsthm}&#10;\usepackage{xcolor}&#10;\pagestyle{empty}&#10;\begin{document}&#10;&#10;&#10;$0=C_i(AB)=AC_i(B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65.75"/>
  <p:tag name="OUTPUTDPI" val="1200"/>
  <p:tag name="LATEXADDIN" val="\documentclass{article}&#10;\usepackage{amsmath}&#10;\usepackage{amssymb}&#10;\usepackage{amsthm}&#10;\usepackage{xcolor}&#10;\pagestyle{empty}&#10;\begin{document}&#10;&#10;&#10;$C_i(B)\in N(A)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\dim C(B)\leq \dim N(A)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\neq 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= 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55"/>
  <p:tag name="OUTPUTDPI" val="1200"/>
  <p:tag name="LATEXADDIN" val="\documentclass{article}&#10;\usepackage{amsmath}&#10;\usepackage{amssymb}&#10;\usepackage{amsthm}&#10;\usepackage{xcolor}&#10;\pagestyle{empty}&#10;\begin{document}&#10;&#10;&#10;$\leq \mathbb{F}^n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671.25"/>
  <p:tag name="OUTPUTDPI" val="1200"/>
  <p:tag name="LATEXADDIN" val="\documentclass{article}&#10;\usepackage{amsmath}&#10;\usepackage{amssymb}&#10;\usepackage{amsthm}&#10;\usepackage{xcolor}&#10;\pagestyle{empty}&#10;\begin{document}&#10;&#10;&#10;$&#10;A,B\in\mathbb{F}^{n\times n}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 rank(A)+rank(B)&gt;n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\dim C(B)\leq \dim N(A)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\neq 0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14"/>
  <p:tag name="OUTPUTDPI" val="1200"/>
  <p:tag name="LATEXADDIN" val="\documentclass{article}&#10;\usepackage{amsmath}&#10;\usepackage{amssymb}&#10;\usepackage{amsthm}&#10;\usepackage{xcolor}&#10;\pagestyle{empty}&#10;\begin{document}&#10;&#10;&#10;$AB= 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542.5"/>
  <p:tag name="OUTPUTDPI" val="1200"/>
  <p:tag name="LATEXADDIN" val="\documentclass{article}&#10;\usepackage{amsmath}&#10;\usepackage{amssymb}&#10;\usepackage{amsthm}&#10;\usepackage{xcolor}&#10;\pagestyle{empty}&#10;\begin{document}&#10;&#10;&#10;$\dim C(B)+\dim C(A)\leq \dim N(A)+\dim C(A)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"/>
  <p:tag name="ORIGINALWIDTH" val="193.5"/>
  <p:tag name="OUTPUTDPI" val="1200"/>
  <p:tag name="LATEXADDIN" val="\documentclass{article}&#10;\usepackage{amsmath}&#10;\usepackage{amssymb}&#10;\usepackage{amsthm}&#10;\usepackage{xcolor}&#10;\pagestyle{empty}&#10;\begin{document}&#10;&#10;&#10;$n&lt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53.5"/>
  <p:tag name="OUTPUTDPI" val="1200"/>
  <p:tag name="LATEXADDIN" val="\documentclass{article}&#10;\usepackage{amsmath}&#10;\usepackage{amssymb}&#10;\usepackage{amsthm}&#10;\usepackage{xcolor}&#10;\pagestyle{empty}&#10;\begin{document}&#10;&#10;&#10;$N(A)=\{x\in \mathbb{F}^n : Ax=0\}\leq \mathbb{F}^n 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95.75"/>
  <p:tag name="OUTPUTDPI" val="1200"/>
  <p:tag name="LATEXADDIN" val="\documentclass{article}&#10;\usepackage{amsmath}&#10;\usepackage{amssymb}&#10;\usepackage{amsthm}&#10;\usepackage{xcolor}&#10;\pagestyle{empty}&#10;\begin{document}&#10;&#10;&#10;$=n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894.5"/>
  <p:tag name="OUTPUTDPI" val="1200"/>
  <p:tag name="LATEXADDIN" val="\documentclass{article}&#10;\usepackage{amsmath}&#10;\usepackage{amssymb}&#10;\usepackage{amsthm}&#10;\usepackage{xcolor}&#10;\pagestyle{empty}&#10;\begin{document}&#10;&#10;&#10;$N(A^t)=\{x\in \mathbb{F}^m : A^tx=0\}\leq \mathbb{F}^m 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89.2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1 &amp;1&amp;0\\&#10;0&amp;0&amp;1&#10;\end{pmatrix}&#10;\in \mathbb{R}^{2\times 3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01.75"/>
  <p:tag name="OUTPUTDPI" val="1200"/>
  <p:tag name="LATEXADDIN" val="\documentclass{article}&#10;\usepackage{amsmath}&#10;\usepackage{amssymb}&#10;\usepackage{amsthm}&#10;\usepackage{xcolor}&#10;\pagestyle{empty}&#10;\begin{document}&#10;&#10;&#10;$C(A)=span\{&#10;\begin{pmatrix}&#10;1\\&#10;0&#10;\end{pmatrix},&#10;\begin{pmatrix}&#10;0\\&#10;1&#10;\end{pmatrix}&#10;\}&#10;=&#10;\mathbb{R}^2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\{&#10;\begin{pmatrix}&#10;1\\&#10;1\\&#10;0&#10;\end{pmatrix},&#10;\begin{pmatrix}&#10;0\\0\\1&#10;\end{pmatrix}&#10;\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31.25"/>
  <p:tag name="OUTPUTDPI" val="1200"/>
  <p:tag name="LATEXADDIN" val="\documentclass{article}&#10;\usepackage{amsmath}&#10;\usepackage{amssymb}&#10;\usepackage{amsthm}&#10;\usepackage{xcolor}&#10;\pagestyle{empty}&#10;\begin{document}&#10;&#10;&#10;$N(A)=\{&#10;\begin{pmatrix}&#10;-t\\&#10;t\\&#10;0&#10;\end{pmatrix}&#10;:&#10;t\in \mathbb{R}&#10;\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76"/>
  <p:tag name="OUTPUTDPI" val="1200"/>
  <p:tag name="LATEXADDIN" val="\documentclass{article}&#10;\usepackage{amsmath}&#10;\usepackage{amssymb}&#10;\usepackage{amsthm}&#10;\usepackage{xcolor}&#10;\pagestyle{empty}&#10;\begin{document}&#10;&#10;&#10;$=\{Ax : x\in \mathbb{F}^n\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289.25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1 &amp;1&amp;0\\&#10;0&amp;0&amp;1&#10;\end{pmatrix}&#10;\in \mathbb{R}^{2\times 3}&#10;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0"/>
  <p:tag name="OUTPUTDPI" val="1200"/>
  <p:tag name="LATEXADDIN" val="\documentclass{article}&#10;\usepackage{amsmath}&#10;\usepackage{amssymb}&#10;\usepackage{amsthm}&#10;\usepackage{xcolor}&#10;\pagestyle{empty}&#10;\begin{document}&#10;&#10;&#10;$N(A^t)=&#10;\{&#10;\begin{pmatrix}&#10;0\\&#10;0&#10;\end{pmatrix}&#10;\}&#10;$&#10;\end{document}"/>
  <p:tag name="IGUANATEXSIZE" val="33"/>
  <p:tag name="IGUANATEXCURSOR" val="190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730.5"/>
  <p:tag name="OUTPUTDPI" val="1200"/>
  <p:tag name="LATEXADDIN" val="\documentclass{article}&#10;\usepackage{amsmath}&#10;\usepackage{amssymb}&#10;\usepackage{amsthm}&#10;\usepackage{xcolor}&#10;\pagestyle{empty}&#10;\begin{document}&#10;&#10;&#10;$&#10;A^t=&#10;\begin{pmatrix}&#10;1 &amp;0\\&#10;1&amp;0\\&#10;0 &amp;1&#10;\end{pmatrix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19.5"/>
  <p:tag name="OUTPUTDPI" val="1200"/>
  <p:tag name="LATEXADDIN" val="\documentclass{article}&#10;\usepackage{amsmath}&#10;\usepackage{amssymb}&#10;\usepackage{amsthm}&#10;\usepackage{xcolor}&#10;\pagestyle{empty}&#10;\begin{document}&#10;&#10;&#10;$N(A)&#10;=&#10;span\{&#10;\begin{pmatrix}&#10;-1\\&#10;1\\&#10;0&#10;\end{pmatrix}&#10;\}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701.75"/>
  <p:tag name="OUTPUTDPI" val="1200"/>
  <p:tag name="LATEXADDIN" val="\documentclass{article}&#10;\usepackage{amsmath}&#10;\usepackage{amssymb}&#10;\usepackage{amsthm}&#10;\usepackage{xcolor}&#10;\pagestyle{empty}&#10;\begin{document}&#10;&#10;&#10;$C(A)=span\{&#10;\begin{pmatrix}&#10;1\\&#10;0&#10;\end{pmatrix},&#10;\begin{pmatrix}&#10;0\\&#10;1&#10;\end{pmatrix}&#10;\}&#10;=&#10;\mathbb{R}^2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\{&#10;\begin{pmatrix}&#10;1\\&#10;1\\&#10;0&#10;\end{pmatrix},&#10;\begin{pmatrix}&#10;0\\0\\1&#10;\end{pmatrix}&#10;\}&#10;$&#10;\end{document}"/>
  <p:tag name="IGUANATEXSIZE" val="33"/>
  <p:tag name="IGUANATEXCURSOR" val="237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69"/>
  <p:tag name="OUTPUTDPI" val="1200"/>
  <p:tag name="LATEXADDIN" val="\documentclass{article}&#10;\usepackage{amsmath}&#10;\usepackage{amssymb}&#10;\usepackage{amsthm}&#10;\usepackage{xcolor}&#10;\pagestyle{empty}&#10;\begin{document}&#10;&#10;&#10;$R(A)=\{A^tx : x\in \mathbb{F}^m\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9"/>
  <p:tag name="OUTPUTDPI" val="1200"/>
  <p:tag name="LATEXADDIN" val="\documentclass{article}&#10;\usepackage{amsmath}&#10;\usepackage{amssymb}&#10;\usepackage{amsthm}&#10;\usepackage{xcolor}&#10;\pagestyle{empty}&#10;\begin{document}&#10;&#10;&#10;$R(A)=R(E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282"/>
  <p:tag name="OUTPUTDPI" val="1200"/>
  <p:tag name="LATEXADDIN" val="\documentclass{article}&#10;\usepackage{amsmath}&#10;\usepackage{amssymb}&#10;\usepackage{amsthm}&#10;\usepackage{xcolor}&#10;\pagestyle{empty}&#10;\begin{document}&#10;&#10;&#10;$\leq \mathbb{F}^m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bseteq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630"/>
  <p:tag name="OUTPUTDPI" val="1200"/>
  <p:tag name="LATEXADDIN" val="\documentclass{article}&#10;\usepackage{amsmath}&#10;\usepackage{amssymb}&#10;\usepackage{amsthm}&#10;\usepackage{xcolor}&#10;\pagestyle{empty}&#10;\begin{document}&#10;&#10;&#10;$A^tx\in R(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2329.5"/>
  <p:tag name="OUTPUTDPI" val="1200"/>
  <p:tag name="LATEXADDIN" val="\documentclass{article}&#10;\usepackage{amsmath}&#10;\usepackage{amssymb}&#10;\usepackage{amsthm}&#10;\usepackage{xcolor}&#10;\pagestyle{empty}&#10;\begin{document}&#10;&#10;&#10;$&#10;A^tx=(IA)^tx =(E^{-1}EA)^tx=(EA)^tE^{-t}x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80"/>
  <p:tag name="OUTPUTDPI" val="1200"/>
  <p:tag name="LATEXADDIN" val="\documentclass{article}&#10;\usepackage{amsmath}&#10;\usepackage{amssymb}&#10;\usepackage{amsthm}&#10;\usepackage{xcolor}&#10;\pagestyle{empty}&#10;\begin{document}&#10;&#10;&#10;$\in R(E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5"/>
  <p:tag name="ORIGINALWIDTH" val="94.5"/>
  <p:tag name="OUTPUTDPI" val="1200"/>
  <p:tag name="LATEXADDIN" val="\documentclass{article}&#10;\usepackage{amsmath}&#10;\usepackage{amssymb}&#10;\usepackage{amsthm}&#10;\usepackage{xcolor}&#10;\pagestyle{empty}&#10;\begin{document}&#10;&#10;&#10;$x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63.75"/>
  <p:tag name="OUTPUTDPI" val="1200"/>
  <p:tag name="LATEXADDIN" val="\documentclass{article}&#10;\usepackage{amsmath}&#10;\usepackage{amssymb}&#10;\usepackage{amsthm}&#10;\usepackage{xcolor}&#10;\pagestyle{empty}&#10;\begin{document}&#10;&#10;&#10;$R(EA)=\{(EA)^tx : x\in \mathbb{F}^m\}$&#10;\end{document}"/>
  <p:tag name="IGUANATEXSIZE" val="22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59.75"/>
  <p:tag name="OUTPUTDPI" val="1200"/>
  <p:tag name="LATEXADDIN" val="\documentclass{article}&#10;\usepackage{amsmath}&#10;\usepackage{amssymb}&#10;\usepackage{amsthm}&#10;\usepackage{xcolor}&#10;\pagestyle{empty}&#10;\begin{document}&#10;&#10;&#10;$(AB)^t=B^tA^t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0"/>
  <p:tag name="OUTPUTDPI" val="1200"/>
  <p:tag name="LATEXADDIN" val="\documentclass{article}&#10;\usepackage{amsmath}&#10;\usepackage{amssymb}&#10;\usepackage{amsthm}&#10;\usepackage{xcolor}&#10;\pagestyle{empty}&#10;\begin{document}&#10;&#10;&#10;$B$&#10;\end{document}"/>
  <p:tag name="IGUANATEXSIZE" val="22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1338"/>
  <p:tag name="OUTPUTDPI" val="1200"/>
  <p:tag name="LATEXADDIN" val="\documentclass{article}&#10;\usepackage{amsmath}&#10;\usepackage{amssymb}&#10;\usepackage{amsthm}&#10;\usepackage{xcolor}&#10;\pagestyle{empty}&#10;\begin{document}&#10;&#10;&#10;$=x_1v_1+x_2v_2+\cdots x_nv_n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269"/>
  <p:tag name="OUTPUTDPI" val="1200"/>
  <p:tag name="LATEXADDIN" val="\documentclass{article}&#10;\usepackage{amsmath}&#10;\usepackage{amssymb}&#10;\usepackage{amsthm}&#10;\usepackage{xcolor}&#10;\pagestyle{empty}&#10;\begin{document}&#10;&#10;&#10;$R(A)=\{A^tx : x\in \mathbb{F}^m\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91.5"/>
  <p:tag name="OUTPUTDPI" val="1200"/>
  <p:tag name="LATEXADDIN" val="\documentclass{article}&#10;\usepackage{amsmath}&#10;\usepackage{amssymb}&#10;\usepackage{amsthm}&#10;\usepackage{xcolor}&#10;\pagestyle{empty}&#10;\begin{document}&#10;&#10;&#10;$E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9"/>
  <p:tag name="OUTPUTDPI" val="1200"/>
  <p:tag name="LATEXADDIN" val="\documentclass{article}&#10;\usepackage{amsmath}&#10;\usepackage{amssymb}&#10;\usepackage{amsthm}&#10;\usepackage{xcolor}&#10;\pagestyle{empty}&#10;\begin{document}&#10;&#10;&#10;$R(A)=R(EA)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9.5"/>
  <p:tag name="OUTPUTDPI" val="1200"/>
  <p:tag name="LATEXADDIN" val="\documentclass{article}&#10;\usepackage{amsmath}&#10;\usepackage{amssymb}&#10;\usepackage{amsthm}&#10;\usepackage{xcolor}&#10;\pagestyle{empty}&#10;\begin{document}&#10;&#10;&#10;$(\supseteq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17.5"/>
  <p:tag name="OUTPUTDPI" val="1200"/>
  <p:tag name="LATEXADDIN" val="\documentclass{article}&#10;\usepackage{amsmath}&#10;\usepackage{amssymb}&#10;\usepackage{amsthm}&#10;\usepackage{xcolor}&#10;\pagestyle{empty}&#10;\begin{document}&#10;&#10;&#10;$(EA)^tx\in R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335"/>
  <p:tag name="OUTPUTDPI" val="1200"/>
  <p:tag name="LATEXADDIN" val="\documentclass{article}&#10;\usepackage{amsmath}&#10;\usepackage{amssymb}&#10;\usepackage{amsthm}&#10;\usepackage{xcolor}&#10;\pagestyle{empty}&#10;\begin{document}&#10;&#10;&#10;$&#10;(EA)^tx=A^tE^tx \in R(A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5"/>
  <p:tag name="ORIGINALWIDTH" val="94.5"/>
  <p:tag name="OUTPUTDPI" val="1200"/>
  <p:tag name="LATEXADDIN" val="\documentclass{article}&#10;\usepackage{amsmath}&#10;\usepackage{amssymb}&#10;\usepackage{amsthm}&#10;\usepackage{xcolor}&#10;\pagestyle{empty}&#10;\begin{document}&#10;&#10;&#10;$x'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1563.75"/>
  <p:tag name="OUTPUTDPI" val="1200"/>
  <p:tag name="LATEXADDIN" val="\documentclass{article}&#10;\usepackage{amsmath}&#10;\usepackage{amssymb}&#10;\usepackage{amsthm}&#10;\usepackage{xcolor}&#10;\pagestyle{empty}&#10;\begin{document}&#10;&#10;&#10;$R(EA)=\{(EA)^tx : x\in \mathbb{F}^m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| &amp;|&amp;&amp;|\\&#10;v_1 &amp; v_2 &amp; \cdots&amp;v_n \\&#10;|&amp;|&amp;&amp;|\\&#10;\end{array}\right)&#10;$&#10;\end{document}"/>
  <p:tag name="IGUANATEXSIZE" val="33"/>
  <p:tag name="IGUANATEXCURSOR" val="21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21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3 &amp; 4\\&#10;0 &amp; 1 &amp; 0 &amp; 1\\&#10;1 &amp; 3 &amp; 3 &amp; 5&#10;\end{array}\right)\to\left(\begin{array}{cccc}&#10;1 &amp; 2 &amp; 3 &amp; 4\\&#10;0 &amp; 1 &amp; 0 &amp; 1\\&#10;0 &amp; 1 &amp; 0 &amp; 1&#10;\end{array}\right)\to\left(\begin{array}{cccc}&#10;1 &amp; 2 &amp; 3 &amp; 4\\&#10;0 &amp; 1 &amp; 0 &amp; 1\\&#10;0 &amp; 0 &amp; 0 &amp; 0&#10;\end{array}\right)&#10;$&#10;\end{document}"/>
  <p:tag name="IGUANATEXSIZE" val="33"/>
  <p:tag name="IGUANATEXCURSOR" val="421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892.5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c}&#10;1 &amp; 2 &amp; 3 &amp; 4\\&#10;0 &amp; 1 &amp; 0 &amp; 1\\&#10;1 &amp; 3 &amp; 3 &amp; 5&#10;\end{array}\right)\to\left(\begin{array}{cccc}&#10;1 &amp; 2 &amp; 3 &amp; 4\\&#10;0 &amp; 1 &amp; 0 &amp; 1\\&#10;0 &amp; 1 &amp; 0 &amp; 1&#10;\end{array}\right)\to\left(\begin{array}{cccc}&#10;1 &amp; 2 &amp; 3 &amp; 4\\&#10;0 &amp; 1 &amp; 0 &amp; 1\\&#10;0 &amp; 0 &amp; 0 &amp; 0&#10;\end{array}\right)&#10;=EA&#10;$&#10;\end{document}"/>
  <p:tag name="IGUANATEXSIZE" val="33"/>
  <p:tag name="IGUANATEXCURSOR" val="427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&#10;\Downarrow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99.25"/>
  <p:tag name="OUTPUTDPI" val="1200"/>
  <p:tag name="LATEXADDIN" val="\documentclass{article}&#10;\usepackage{amsmath}&#10;\usepackage{amssymb}&#10;\usepackage{amsthm}&#10;\usepackage{xcolor}&#10;\pagestyle{empty}&#10;\begin{document}&#10;&#10;&#10;$C(A)=\{Ax : x\in \mathbb{F}^n\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C(A)=R(A^t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99.25"/>
  <p:tag name="OUTPUTDPI" val="1200"/>
  <p:tag name="LATEXADDIN" val="\documentclass{article}&#10;\usepackage{amsmath}&#10;\usepackage{amssymb}&#10;\usepackage{amsthm}&#10;\usepackage{xcolor}&#10;\pagestyle{empty}&#10;\begin{document}&#10;&#10;&#10;$C(A)=\{Ax : x\in \mathbb{F}^n\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409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}&#10; x_1\\&#10; x_2\\&#10;  \vdots\\&#10; x_n&#10;\end{array}\right)&#10;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5"/>
  <p:tag name="OUTPUTDPI" val="1200"/>
  <p:tag name="LATEXADDIN" val="\documentclass{article}&#10;\usepackage{amsmath}&#10;\usepackage{amssymb}&#10;\usepackage{amsthm}&#10;\usepackage{xcolor}&#10;\pagestyle{empty}&#10;\begin{document}&#10;&#10;&#10;$i_1, \dots, i_k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465"/>
  <p:tag name="OUTPUTDPI" val="1200"/>
  <p:tag name="LATEXADDIN" val="\documentclass{article}&#10;\usepackage{amsmath}&#10;\usepackage{amssymb}&#10;\usepackage{amsthm}&#10;\usepackage{xcolor}&#10;\pagestyle{empty}&#10;\begin{document}&#10;&#10;&#10;$i_1, \dots, i_k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70"/>
  <p:tag name="OUTPUTDPI" val="1200"/>
  <p:tag name="LATEXADDIN" val="\documentclass{article}&#10;\usepackage{amsmath}&#10;\usepackage{amssymb}&#10;\usepackage{amsthm}&#10;\usepackage{xcolor}&#10;\pagestyle{empty}&#10;\begin{document}&#10;&#10;&#10;$C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25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26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bullet&amp; \bullet &amp; \bullet &amp; \bullet &amp; \bullet &amp; \bullet &amp; \bullet &amp; \bullet &amp; \bullet\\&#10;\bullet&amp; \bullet &amp; \bullet &amp; \bullet &amp; \bullet &amp; \bullet &amp; \bullet &amp; \bullet &amp; \bullet\\&#10;\bullet&amp; \bullet &amp; \bullet &amp; \bullet &amp; \bullet &amp; \bullet &amp; \bullet &amp; \bullet &amp; \bullet\\&#10;\bullet&amp; \bullet &amp; \bullet &amp; \bullet &amp; \bullet &amp; \bullet &amp; \bullet &amp; \bullet &amp; \bullet\\&#10;\bullet&amp; \bullet &amp; \bullet &amp; \bullet &amp; \bullet &amp; \bullet &amp; \bullet &amp; \bullet &amp; \bullet\\&#10;\end{array}\right)&#10;$&#10;\end{document}"/>
  <p:tag name="IGUANATEXSIZE" val="25"/>
  <p:tag name="IGUANATEXCURSOR" val="620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5.25"/>
  <p:tag name="ORIGINALWIDTH" val="450"/>
  <p:tag name="OUTPUTDPI" val="1200"/>
  <p:tag name="LATEXADDIN" val="\documentclass{article}&#10;\usepackage{amsmath}&#10;\usepackage{amssymb}&#10;\usepackage{amsthm}&#10;\usepackage{xcolor}&#10;\pagestyle{empty}&#10;\begin{document}&#10;&#10;&#10;$\to \cdots \to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36.5"/>
  <p:tag name="OUTPUTDPI" val="1200"/>
  <p:tag name="LATEXADDIN" val="\documentclass{article}&#10;\usepackage{amsmath}&#10;\usepackage{amssymb}&#10;\usepackage{amsthm}&#10;\usepackage{xcolor}&#10;\pagestyle{empty}&#10;\begin{document}&#10;&#10;&#10;$A=\left(\begin{array}{cccc}&#10;1 &amp; 2 &amp; 3 &amp; 4\\&#10;0 &amp; 1 &amp; 0 &amp; 1\\&#10;1 &amp; 3 &amp; 3 &amp; 5&#10;\end{array}\right)&#10;\in &#10;\mathbb{R}^{3\times 4}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390.2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3 &amp; 4\\&#10;0 &amp; 1 &amp; 0 &amp; 1\\&#10;1 &amp; 3 &amp; 3 &amp; 5&#10;\end{array}\right)&#10;\to&#10;\cdots&#10;\to&#10;\left(\begin{array}{cccc}&#10;1 &amp; 2 &amp; 3 &amp; 4\\&#10;0 &amp; 1 &amp; 0 &amp; 1\\&#10;0 &amp; 0 &amp; 0 &amp; 0&#10;\end{array}\right)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3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89.75"/>
  <p:tag name="OUTPUTDPI" val="1200"/>
  <p:tag name="LATEXADDIN" val="\documentclass{article}&#10;\usepackage{amsmath}&#10;\usepackage{amssymb}&#10;\usepackage{amsthm}&#10;\usepackage{xcolor}&#10;\pagestyle{empty}&#10;\begin{document}&#10;&#10;&#10;$\neq &#10;C\left(&#10;\left(\begin{array}{cccc}&#10;1 &amp; 2 &amp; 3 &amp; 4\\&#10;0 &amp; 1 &amp; 0 &amp; 1\\&#10;0 &amp; 0 &amp; 0 &amp; 0&#10;\end{array}\right)&#10;\right)&#10;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25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25.75"/>
  <p:tag name="OUTPUTDPI" val="1200"/>
  <p:tag name="LATEXADDIN" val="\documentclass{article}&#10;\usepackage{amsmath}&#10;\usepackage{amssymb}&#10;\usepackage{amsthm}&#10;\usepackage{xcolor}&#10;\pagestyle{empty}&#10;\begin{document}&#10;&#10;&#10;$rank(A)=\dim C(A) 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6"/>
  <p:tag name="OUTPUTDPI" val="1200"/>
  <p:tag name="LATEXADDIN" val="\documentclass{article}&#10;\usepackage{amsmath}&#10;\usepackage{amssymb}&#10;\usepackage{amsthm}&#10;\usepackage{xcolor}&#10;\pagestyle{empty}&#10;\begin{document}&#10;&#10;&#10;$rank(A)=\dim C(A)=\dim R(A) 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25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25.75"/>
  <p:tag name="OUTPUTDPI" val="1200"/>
  <p:tag name="LATEXADDIN" val="\documentclass{article}&#10;\usepackage{amsmath}&#10;\usepackage{amssymb}&#10;\usepackage{amsthm}&#10;\usepackage{xcolor}&#10;\pagestyle{empty}&#10;\begin{document}&#10;&#10;&#10;$rank(A)=\dim C(A) 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6"/>
  <p:tag name="OUTPUTDPI" val="1200"/>
  <p:tag name="LATEXADDIN" val="\documentclass{article}&#10;\usepackage{amsmath}&#10;\usepackage{amssymb}&#10;\usepackage{amsthm}&#10;\usepackage{xcolor}&#10;\pagestyle{empty}&#10;\begin{document}&#10;&#10;&#10;$rank(A)=\dim C(A)=\dim R(A) 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682"/>
  <p:tag name="OUTPUTDPI" val="1200"/>
  <p:tag name="LATEXADDIN" val="\documentclass{article}&#10;\usepackage{amsmath}&#10;\usepackage{amssymb}&#10;\usepackage{amsthm}&#10;\usepackage{xcolor}&#10;\pagestyle{empty}&#10;\begin{document}&#10;&#10;&#10;$A=&#10;\left(\begin{array}{cccc}&#10;1 &amp; 2 &amp; 3 &amp; 4\\&#10;0 &amp; 1 &amp; 0 &amp; 1\\&#10;1 &amp; 3 &amp; 3 &amp; 5&#10;\end{array}\right)&#10;\to&#10;\cdots\to\left(\begin{array}{cccc}&#10;1 &amp; 2 &amp; 3 &amp; 4\\&#10;0 &amp; 1 &amp; 0 &amp; 1\\&#10;0 &amp; 0 &amp; 0 &amp; 0&#10;\end{array}\right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1461"/>
  <p:tag name="OUTPUTDPI" val="1200"/>
  <p:tag name="LATEXADDIN" val="\documentclass{article}&#10;\usepackage{amsmath}&#10;\usepackage{amssymb}&#10;\usepackage{amsthm}&#10;\usepackage{xcolor}&#10;\pagestyle{empty}&#10;\begin{document}&#10;&#10;&#10;$R(A)=span&#10;\{&#10;\begin{pmatrix}&#10;1 \\&#10;2\\&#10;3\\&#10;4&#10;\end{pmatrix}&#10;,&#10;\begin{pmatrix}&#10;0\\&#10;1\\&#10;0\\&#10;1&#10;\end{pmatrix}&#10;\}&#10;$&#10;\end{document}"/>
  <p:tag name="IGUANATEXSIZE" val="33"/>
  <p:tag name="IGUANATEXCURSOR" val="250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10.75"/>
  <p:tag name="OUTPUTDPI" val="1200"/>
  <p:tag name="LATEXADDIN" val="\documentclass{article}&#10;\usepackage{amsmath}&#10;\usepackage{amssymb}&#10;\usepackage{amsthm}&#10;\usepackage{xcolor}&#10;\pagestyle{empty}&#10;\begin{document}&#10;&#10;&#10;$&#10;C(A)=&#10;span\{\left(\begin{array}{c}&#10;1\\&#10;0\\&#10;1&#10;\end{array}\right),\left(\begin{array}{c}&#10;2\\&#10;1\\&#10;3&#10;\end{array}\right)\}&#10;$&#10;\end{document}"/>
  <p:tag name="IGUANATEXSIZE" val="33"/>
  <p:tag name="IGUANATEXCURSOR" val="26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78.75"/>
  <p:tag name="OUTPUTDPI" val="1200"/>
  <p:tag name="LATEXADDIN" val="\documentclass{article}&#10;\usepackage{amsmath}&#10;\usepackage{amssymb}&#10;\usepackage{amsthm}&#10;\usepackage{xcolor}&#10;\pagestyle{empty}&#10;\begin{document}&#10;&#10;&#10;$rank(A)=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33.25"/>
  <p:tag name="OUTPUTDPI" val="1200"/>
  <p:tag name="LATEXADDIN" val="\documentclass{article}&#10;\usepackage{amsmath}&#10;\usepackage{amssymb}&#10;\usepackage{amsthm}&#10;\usepackage{xcolor}&#10;\pagestyle{empty}&#10;\begin{document}&#10;&#10;&#10;$&#10;A\in\mathbb{F}^{m\times n},B\in\mathbb{F}^{n\times n}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12679</TotalTime>
  <Words>495</Words>
  <Application>Microsoft Office PowerPoint</Application>
  <PresentationFormat>מסך רחב</PresentationFormat>
  <Paragraphs>137</Paragraphs>
  <Slides>37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407</cp:revision>
  <dcterms:created xsi:type="dcterms:W3CDTF">2016-09-11T18:49:07Z</dcterms:created>
  <dcterms:modified xsi:type="dcterms:W3CDTF">2016-10-25T17:04:53Z</dcterms:modified>
</cp:coreProperties>
</file>