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3"/>
  </p:notesMasterIdLst>
  <p:sldIdLst>
    <p:sldId id="256" r:id="rId2"/>
    <p:sldId id="299" r:id="rId3"/>
    <p:sldId id="257" r:id="rId4"/>
    <p:sldId id="258" r:id="rId5"/>
    <p:sldId id="312" r:id="rId6"/>
    <p:sldId id="310" r:id="rId7"/>
    <p:sldId id="311" r:id="rId8"/>
    <p:sldId id="313" r:id="rId9"/>
    <p:sldId id="259" r:id="rId10"/>
    <p:sldId id="261" r:id="rId11"/>
    <p:sldId id="314" r:id="rId12"/>
    <p:sldId id="262" r:id="rId13"/>
    <p:sldId id="315" r:id="rId14"/>
    <p:sldId id="316" r:id="rId15"/>
    <p:sldId id="263" r:id="rId16"/>
    <p:sldId id="318" r:id="rId17"/>
    <p:sldId id="319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320" r:id="rId26"/>
    <p:sldId id="272" r:id="rId27"/>
    <p:sldId id="273" r:id="rId28"/>
    <p:sldId id="274" r:id="rId29"/>
    <p:sldId id="321" r:id="rId30"/>
    <p:sldId id="275" r:id="rId31"/>
    <p:sldId id="322" r:id="rId32"/>
    <p:sldId id="276" r:id="rId33"/>
    <p:sldId id="323" r:id="rId34"/>
    <p:sldId id="324" r:id="rId35"/>
    <p:sldId id="277" r:id="rId36"/>
    <p:sldId id="325" r:id="rId37"/>
    <p:sldId id="278" r:id="rId38"/>
    <p:sldId id="326" r:id="rId39"/>
    <p:sldId id="279" r:id="rId40"/>
    <p:sldId id="280" r:id="rId41"/>
    <p:sldId id="327" r:id="rId42"/>
    <p:sldId id="281" r:id="rId43"/>
    <p:sldId id="329" r:id="rId44"/>
    <p:sldId id="328" r:id="rId45"/>
    <p:sldId id="282" r:id="rId46"/>
    <p:sldId id="330" r:id="rId47"/>
    <p:sldId id="331" r:id="rId48"/>
    <p:sldId id="283" r:id="rId49"/>
    <p:sldId id="284" r:id="rId50"/>
    <p:sldId id="332" r:id="rId51"/>
    <p:sldId id="285" r:id="rId52"/>
    <p:sldId id="286" r:id="rId53"/>
    <p:sldId id="334" r:id="rId54"/>
    <p:sldId id="337" r:id="rId55"/>
    <p:sldId id="335" r:id="rId56"/>
    <p:sldId id="287" r:id="rId57"/>
    <p:sldId id="288" r:id="rId58"/>
    <p:sldId id="289" r:id="rId59"/>
    <p:sldId id="336" r:id="rId60"/>
    <p:sldId id="291" r:id="rId61"/>
    <p:sldId id="292" r:id="rId6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2796" autoAdjust="0"/>
  </p:normalViewPr>
  <p:slideViewPr>
    <p:cSldViewPr>
      <p:cViewPr varScale="1">
        <p:scale>
          <a:sx n="60" d="100"/>
          <a:sy n="60" d="100"/>
        </p:scale>
        <p:origin x="-16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930F80-A30C-4C0F-87DA-AB35DF11AB83}" type="datetimeFigureOut">
              <a:rPr lang="he-IL" smtClean="0"/>
              <a:pPr/>
              <a:t>ה'/שבט/תשע"ה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2A10297-260C-4561-A5D5-A7B7366282EF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הסבר לשורה האחרונה בטבלה: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פונקציית</a:t>
            </a:r>
            <a:r>
              <a:rPr lang="he-I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המטרה בשלב זה היא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10297-260C-4561-A5D5-A7B7366282EF}" type="slidenum">
              <a:rPr lang="he-IL" smtClean="0"/>
              <a:pPr/>
              <a:t>52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10297-260C-4561-A5D5-A7B7366282EF}" type="slidenum">
              <a:rPr lang="he-IL" smtClean="0"/>
              <a:pPr/>
              <a:t>53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F(x) = X3+4X1+X2</a:t>
            </a:r>
          </a:p>
          <a:p>
            <a:r>
              <a:rPr lang="en-US" dirty="0" smtClean="0"/>
              <a:t>C = (1,4,1)</a:t>
            </a:r>
          </a:p>
          <a:p>
            <a:r>
              <a:rPr lang="en-US" dirty="0" err="1" smtClean="0"/>
              <a:t>Cb</a:t>
            </a:r>
            <a:r>
              <a:rPr lang="en-US" dirty="0" smtClean="0"/>
              <a:t> = (1,4)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10297-260C-4561-A5D5-A7B7366282EF}" type="slidenum">
              <a:rPr lang="he-IL" smtClean="0"/>
              <a:pPr/>
              <a:t>58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2504-DDD7-410E-8B82-BCE29D10306F}" type="datetimeFigureOut">
              <a:rPr lang="he-IL" smtClean="0"/>
              <a:pPr/>
              <a:t>ה'/שבט/תשע"ה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D407-ADA5-4589-81E6-AC16AA93498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2504-DDD7-410E-8B82-BCE29D10306F}" type="datetimeFigureOut">
              <a:rPr lang="he-IL" smtClean="0"/>
              <a:pPr/>
              <a:t>ה'/שבט/תשע"ה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D407-ADA5-4589-81E6-AC16AA93498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2504-DDD7-410E-8B82-BCE29D10306F}" type="datetimeFigureOut">
              <a:rPr lang="he-IL" smtClean="0"/>
              <a:pPr/>
              <a:t>ה'/שבט/תשע"ה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D407-ADA5-4589-81E6-AC16AA93498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2504-DDD7-410E-8B82-BCE29D10306F}" type="datetimeFigureOut">
              <a:rPr lang="he-IL" smtClean="0"/>
              <a:pPr/>
              <a:t>ה'/שבט/תשע"ה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D407-ADA5-4589-81E6-AC16AA93498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2504-DDD7-410E-8B82-BCE29D10306F}" type="datetimeFigureOut">
              <a:rPr lang="he-IL" smtClean="0"/>
              <a:pPr/>
              <a:t>ה'/שבט/תשע"ה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D407-ADA5-4589-81E6-AC16AA93498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2504-DDD7-410E-8B82-BCE29D10306F}" type="datetimeFigureOut">
              <a:rPr lang="he-IL" smtClean="0"/>
              <a:pPr/>
              <a:t>ה'/שבט/תשע"ה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D407-ADA5-4589-81E6-AC16AA93498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2504-DDD7-410E-8B82-BCE29D10306F}" type="datetimeFigureOut">
              <a:rPr lang="he-IL" smtClean="0"/>
              <a:pPr/>
              <a:t>ה'/שבט/תשע"ה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D407-ADA5-4589-81E6-AC16AA93498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2504-DDD7-410E-8B82-BCE29D10306F}" type="datetimeFigureOut">
              <a:rPr lang="he-IL" smtClean="0"/>
              <a:pPr/>
              <a:t>ה'/שבט/תשע"ה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D407-ADA5-4589-81E6-AC16AA93498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2504-DDD7-410E-8B82-BCE29D10306F}" type="datetimeFigureOut">
              <a:rPr lang="he-IL" smtClean="0"/>
              <a:pPr/>
              <a:t>ה'/שבט/תשע"ה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D407-ADA5-4589-81E6-AC16AA93498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2504-DDD7-410E-8B82-BCE29D10306F}" type="datetimeFigureOut">
              <a:rPr lang="he-IL" smtClean="0"/>
              <a:pPr/>
              <a:t>ה'/שבט/תשע"ה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D407-ADA5-4589-81E6-AC16AA93498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2504-DDD7-410E-8B82-BCE29D10306F}" type="datetimeFigureOut">
              <a:rPr lang="he-IL" smtClean="0"/>
              <a:pPr/>
              <a:t>ה'/שבט/תשע"ה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D407-ADA5-4589-81E6-AC16AA93498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C2504-DDD7-410E-8B82-BCE29D10306F}" type="datetimeFigureOut">
              <a:rPr lang="he-IL" smtClean="0"/>
              <a:pPr/>
              <a:t>ה'/שבט/תשע"ה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9D407-ADA5-4589-81E6-AC16AA934987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תכנון </a:t>
            </a:r>
            <a:r>
              <a:rPr lang="he-IL" dirty="0" err="1" smtClean="0"/>
              <a:t>לינארי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פתרונות בסיסיים ופתרונות בסיסיים חוקיים</a:t>
            </a:r>
            <a:endParaRPr lang="he-IL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939424" cy="59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פתרונות בסיסיים ופתרונות בסיסיים חוקיים</a:t>
            </a:r>
            <a:endParaRPr lang="he-IL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939424" cy="59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92896"/>
            <a:ext cx="8160909" cy="276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פתרונות בסיסיים ופתרונות בסיסיים חוקיים</a:t>
            </a:r>
            <a:endParaRPr lang="he-IL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2021770" cy="118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פתרונות בסיסיים ופתרונות בסיסיים חוקיים</a:t>
            </a:r>
            <a:endParaRPr lang="he-IL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2021770" cy="118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24944"/>
            <a:ext cx="8623190" cy="245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פתרונות בסיסיים ופתרונות בסיסיים חוקיים</a:t>
            </a:r>
            <a:endParaRPr lang="he-IL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2021770" cy="118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24944"/>
            <a:ext cx="8623190" cy="245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661248"/>
            <a:ext cx="1544724" cy="44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פתרונות בסיסיים ופתרונות בסיסיים חוקיים</a:t>
            </a:r>
            <a:endParaRPr lang="he-IL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084241" cy="143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– מציאת פתרונות בסיסיים</a:t>
            </a:r>
            <a:endParaRPr lang="he-IL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852936"/>
            <a:ext cx="1964978" cy="140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– מציאת פתרונות בסיסיים</a:t>
            </a:r>
            <a:endParaRPr lang="he-IL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852936"/>
            <a:ext cx="1964978" cy="140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628800"/>
            <a:ext cx="5767157" cy="483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– מציאת פתרונות בסיסיים</a:t>
            </a:r>
            <a:endParaRPr lang="he-IL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5"/>
            <a:ext cx="3296735" cy="10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96952"/>
            <a:ext cx="4463796" cy="221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– מציאת פתרונות בסיסיים</a:t>
            </a:r>
            <a:endParaRPr lang="he-IL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4787507" cy="122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8569295" cy="217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הבעיה הקנונית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339802" cy="409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– מציאת פתרונות בסיסיים</a:t>
            </a:r>
            <a:endParaRPr lang="he-IL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72816"/>
            <a:ext cx="5767157" cy="483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מציין מיקום תוכן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7414104" cy="35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נקודות קיצון בתחום קמור</a:t>
            </a:r>
            <a:endParaRPr lang="he-IL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305727" cy="430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5877272"/>
            <a:ext cx="7488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(קבוצה קמורה – כל המיתרים שמחברים שתי נקודות בקבוצה נכללים בקבוצה.</a:t>
            </a:r>
          </a:p>
          <a:p>
            <a:r>
              <a:rPr lang="he-IL" dirty="0" smtClean="0"/>
              <a:t>נקודת קיצון לא נמצאת על אף מיתר בתוך הקבוצה הקמורה, רק בשפה)</a:t>
            </a:r>
            <a:endParaRPr lang="he-I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משפטי בעיית התכנון הליניארי</a:t>
            </a:r>
            <a:endParaRPr lang="he-IL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7132986" cy="271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המשמעות הגיאומטרית</a:t>
            </a:r>
            <a:endParaRPr lang="he-IL" dirty="0"/>
          </a:p>
        </p:txBody>
      </p:sp>
      <p:pic>
        <p:nvPicPr>
          <p:cNvPr id="21506" name="Picture 2" descr="C:\Users\max\Downloads\Simplex-method-3-dimension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525963" cy="4525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2080" y="1340768"/>
            <a:ext cx="3528392" cy="5324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e-IL" sz="2800" dirty="0" smtClean="0"/>
              <a:t>כל אילוץ אי שוויון מגדיר חצי מרחב (היפר מישור מחלק מרחב לשניים)</a:t>
            </a:r>
          </a:p>
          <a:p>
            <a:endParaRPr lang="he-IL" sz="2800" dirty="0" smtClean="0"/>
          </a:p>
          <a:p>
            <a:pPr>
              <a:buFont typeface="Arial" pitchFamily="34" charset="0"/>
              <a:buChar char="•"/>
            </a:pPr>
            <a:r>
              <a:rPr lang="he-IL" sz="2800" dirty="0" smtClean="0"/>
              <a:t>אוסף החיתוכים נקרא </a:t>
            </a:r>
            <a:r>
              <a:rPr lang="he-IL" sz="2800" dirty="0" err="1" smtClean="0"/>
              <a:t>פוליטופ</a:t>
            </a:r>
            <a:r>
              <a:rPr lang="he-IL" sz="2800" dirty="0" smtClean="0"/>
              <a:t>, גוף קמור במרחב שהפאות שלו הן חלקי מישורי האילוצים.</a:t>
            </a:r>
          </a:p>
          <a:p>
            <a:pPr>
              <a:buFont typeface="Arial" pitchFamily="34" charset="0"/>
              <a:buChar char="•"/>
            </a:pPr>
            <a:endParaRPr lang="he-IL" sz="2800" dirty="0" smtClean="0"/>
          </a:p>
          <a:p>
            <a:pPr>
              <a:buFont typeface="Arial" pitchFamily="34" charset="0"/>
              <a:buChar char="•"/>
            </a:pPr>
            <a:r>
              <a:rPr lang="he-IL" sz="2800" dirty="0" smtClean="0"/>
              <a:t>נקודות הקיצון במפגש הפאות</a:t>
            </a:r>
          </a:p>
          <a:p>
            <a:pPr>
              <a:buFont typeface="Arial" pitchFamily="34" charset="0"/>
              <a:buChar char="•"/>
            </a:pPr>
            <a:endParaRPr lang="he-I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מסקנה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מספיק לבדוק את הפתרונות הבסיסיים החוקיים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מסקנה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מספיק לבדוק את הפתרונות הבסיסיים החוקיים</a:t>
            </a:r>
          </a:p>
          <a:p>
            <a:r>
              <a:rPr lang="he-IL" dirty="0" smtClean="0"/>
              <a:t>בעיה: ישנם -  </a:t>
            </a:r>
            <a:endParaRPr lang="he-IL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068960"/>
            <a:ext cx="5008992" cy="107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he-IL" dirty="0" err="1" smtClean="0"/>
              <a:t>הסימפלקס</a:t>
            </a:r>
            <a:endParaRPr lang="he-IL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496452" cy="499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טבלת </a:t>
            </a:r>
            <a:r>
              <a:rPr lang="he-IL" dirty="0" err="1" smtClean="0"/>
              <a:t>הסימפלקס</a:t>
            </a:r>
            <a:endParaRPr lang="he-IL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7087554" cy="296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בעיה 1</a:t>
            </a:r>
            <a:endParaRPr lang="he-IL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6349266" cy="47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בעיה 1</a:t>
            </a:r>
            <a:endParaRPr lang="he-IL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6349266" cy="47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564904"/>
            <a:ext cx="8024610" cy="280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דוגמא:</a:t>
            </a:r>
            <a:r>
              <a:rPr lang="en-US" dirty="0" smtClean="0"/>
              <a:t> </a:t>
            </a:r>
            <a:r>
              <a:rPr lang="he-IL" dirty="0" smtClean="0"/>
              <a:t>בעיית הדיאטה</a:t>
            </a:r>
            <a:endParaRPr lang="he-I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891624" cy="536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</a:t>
            </a:r>
            <a:endParaRPr lang="he-IL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058686" cy="159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</a:t>
            </a:r>
            <a:endParaRPr lang="he-IL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058686" cy="159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717032"/>
            <a:ext cx="1507809" cy="25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293096"/>
            <a:ext cx="1456697" cy="216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717032"/>
            <a:ext cx="2291529" cy="28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293096"/>
            <a:ext cx="920019" cy="218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</a:t>
            </a:r>
            <a:endParaRPr lang="he-IL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7964979" cy="418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</a:t>
            </a:r>
            <a:endParaRPr lang="he-IL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7862756" cy="399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</a:t>
            </a:r>
            <a:endParaRPr lang="he-IL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041647" cy="254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בעיה 2</a:t>
            </a:r>
            <a:endParaRPr lang="he-IL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525320" cy="28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בעיה 2</a:t>
            </a:r>
            <a:endParaRPr lang="he-IL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525320" cy="28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20888"/>
            <a:ext cx="7973498" cy="364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בעיה 2</a:t>
            </a:r>
            <a:endParaRPr lang="he-IL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8058686" cy="163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בעיה 2</a:t>
            </a:r>
            <a:endParaRPr lang="he-IL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8058686" cy="163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84984"/>
            <a:ext cx="8058686" cy="255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המשך התרגיל</a:t>
            </a:r>
            <a:endParaRPr lang="he-IL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2845244" cy="135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717032"/>
            <a:ext cx="4387128" cy="22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140968"/>
            <a:ext cx="2674871" cy="32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דוגמא:</a:t>
            </a:r>
            <a:r>
              <a:rPr lang="en-US" dirty="0" smtClean="0"/>
              <a:t> </a:t>
            </a:r>
            <a:r>
              <a:rPr lang="he-IL" dirty="0" smtClean="0"/>
              <a:t>בעיית הדיאטה</a:t>
            </a:r>
            <a:endParaRPr lang="he-IL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433507" cy="442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בעיה 3</a:t>
            </a:r>
            <a:endParaRPr lang="he-IL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930905" cy="58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בעיה 3</a:t>
            </a:r>
            <a:endParaRPr lang="he-IL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930905" cy="58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060848"/>
            <a:ext cx="3637482" cy="212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509120"/>
            <a:ext cx="3211548" cy="178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בעיה 3</a:t>
            </a:r>
            <a:endParaRPr lang="he-IL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1"/>
            <a:ext cx="8024610" cy="237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בעיה 3</a:t>
            </a:r>
            <a:endParaRPr lang="he-IL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1"/>
            <a:ext cx="8024610" cy="237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933056"/>
            <a:ext cx="8177946" cy="136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בעיה 3</a:t>
            </a:r>
            <a:endParaRPr lang="he-IL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1"/>
            <a:ext cx="8024610" cy="237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933056"/>
            <a:ext cx="8177946" cy="136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589240"/>
            <a:ext cx="8033129" cy="69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בעיה 3</a:t>
            </a:r>
            <a:endParaRPr lang="he-IL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973498" cy="156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בעיה 3</a:t>
            </a:r>
            <a:endParaRPr lang="he-IL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973498" cy="156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852936"/>
            <a:ext cx="8041647" cy="215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בעיה 3</a:t>
            </a:r>
            <a:endParaRPr lang="he-IL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973498" cy="156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852936"/>
            <a:ext cx="8041647" cy="215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239447"/>
            <a:ext cx="7973498" cy="161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בעיה 3 – צעד ותנאי עצירה</a:t>
            </a:r>
            <a:endParaRPr lang="he-IL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628800"/>
            <a:ext cx="1967819" cy="34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5187885" cy="32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988840"/>
            <a:ext cx="3586371" cy="28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בעיה 4</a:t>
            </a:r>
            <a:endParaRPr lang="he-IL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268760"/>
            <a:ext cx="3083768" cy="29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הבעיה הקנונית עם אילוצי אי שוויון</a:t>
            </a:r>
            <a:endParaRPr lang="he-I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1788926" cy="150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בעיה 4</a:t>
            </a:r>
            <a:endParaRPr lang="he-IL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268760"/>
            <a:ext cx="3083768" cy="29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60848"/>
            <a:ext cx="7964979" cy="435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בעיה 4</a:t>
            </a:r>
            <a:endParaRPr lang="he-IL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99055" cy="426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733256"/>
            <a:ext cx="6661619" cy="75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(עבור בעיות 3,4)</a:t>
            </a:r>
            <a:endParaRPr lang="he-IL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44824"/>
            <a:ext cx="8024610" cy="138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17032"/>
            <a:ext cx="2589683" cy="136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5085184"/>
            <a:ext cx="79208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 חישובי ביניים בטבלה: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(עבור בעיות 3,4)</a:t>
            </a:r>
            <a:endParaRPr lang="he-IL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8152391" cy="349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(עבור בעיות 3,4)</a:t>
            </a:r>
            <a:endParaRPr lang="he-IL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970" y="1600200"/>
            <a:ext cx="567405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(עבור בעיות 3,4)</a:t>
            </a:r>
            <a:endParaRPr lang="he-IL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862756" cy="282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149080"/>
            <a:ext cx="7982016" cy="253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שיטת שני השלבים</a:t>
            </a:r>
            <a:endParaRPr lang="he-IL" dirty="0"/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757218" cy="76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המשך התרגיל</a:t>
            </a:r>
            <a:endParaRPr lang="he-IL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2317085" cy="17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7" y="3933055"/>
            <a:ext cx="7871274" cy="227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המשך התרגיל</a:t>
            </a:r>
            <a:endParaRPr lang="he-IL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56992"/>
            <a:ext cx="8135354" cy="206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484784"/>
            <a:ext cx="1967819" cy="111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355976" y="1484784"/>
            <a:ext cx="374441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נעבור לצורה קנונית:</a:t>
            </a:r>
          </a:p>
          <a:p>
            <a:r>
              <a:rPr lang="en-US" dirty="0" smtClean="0"/>
              <a:t>F(x) = X3+4X1+X2</a:t>
            </a:r>
          </a:p>
          <a:p>
            <a:r>
              <a:rPr lang="en-US" dirty="0" smtClean="0"/>
              <a:t>C = (1,4,1)</a:t>
            </a:r>
          </a:p>
          <a:p>
            <a:r>
              <a:rPr lang="he-IL" dirty="0" smtClean="0"/>
              <a:t>(</a:t>
            </a:r>
            <a:r>
              <a:rPr lang="en-US" dirty="0" err="1" smtClean="0"/>
              <a:t>Cb</a:t>
            </a:r>
            <a:r>
              <a:rPr lang="en-US" dirty="0" smtClean="0"/>
              <a:t> = (</a:t>
            </a:r>
            <a:r>
              <a:rPr lang="en-US" dirty="0" smtClean="0"/>
              <a:t>1,4</a:t>
            </a:r>
            <a:r>
              <a:rPr lang="he-IL" dirty="0" smtClean="0"/>
              <a:t> כי 2</a:t>
            </a:r>
            <a:r>
              <a:rPr lang="en-US" dirty="0" smtClean="0"/>
              <a:t>X</a:t>
            </a:r>
            <a:r>
              <a:rPr lang="he-IL" dirty="0" smtClean="0"/>
              <a:t> אינו משתנה בסיסי</a:t>
            </a:r>
          </a:p>
          <a:p>
            <a:r>
              <a:rPr lang="he-IL" dirty="0" smtClean="0"/>
              <a:t>בשלב זה, ערכו אפס בפתרון הבסיסי</a:t>
            </a:r>
          </a:p>
          <a:p>
            <a:r>
              <a:rPr lang="he-IL" dirty="0" smtClean="0"/>
              <a:t>הנוכחי </a:t>
            </a:r>
            <a:r>
              <a:rPr lang="en-US" dirty="0" smtClean="0"/>
              <a:t>(1/2,0,3/2)</a:t>
            </a:r>
            <a:endParaRPr lang="he-I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he-IL" dirty="0" err="1" smtClean="0"/>
              <a:t>הסימפלקס</a:t>
            </a:r>
            <a:endParaRPr lang="he-I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340768"/>
            <a:ext cx="2955869" cy="514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הבעיה הקנונית עם אילוצי אי שוויון</a:t>
            </a:r>
            <a:endParaRPr lang="he-I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1788926" cy="150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96952"/>
            <a:ext cx="8246096" cy="363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שלב ראשון</a:t>
            </a:r>
            <a:endParaRPr lang="he-IL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556792"/>
            <a:ext cx="4685282" cy="411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שלב שני</a:t>
            </a:r>
            <a:endParaRPr lang="he-IL" dirty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340768"/>
            <a:ext cx="4710270" cy="526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הבעיה הקנונית עם אילוצי אי שוויון</a:t>
            </a:r>
            <a:endParaRPr lang="he-IL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79" y="1844824"/>
            <a:ext cx="8348321" cy="108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068960"/>
            <a:ext cx="8084241" cy="212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ההנחות לגבי האילוצים בבעיה הקנונית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יש </a:t>
            </a:r>
            <a:r>
              <a:rPr lang="en-US" dirty="0" smtClean="0"/>
              <a:t>n</a:t>
            </a:r>
            <a:r>
              <a:rPr lang="he-IL" dirty="0" smtClean="0"/>
              <a:t> משתנים ו-</a:t>
            </a:r>
            <a:r>
              <a:rPr lang="en-US" dirty="0" smtClean="0"/>
              <a:t>m</a:t>
            </a:r>
            <a:r>
              <a:rPr lang="he-IL" dirty="0" smtClean="0"/>
              <a:t> אילוצים, </a:t>
            </a:r>
            <a:r>
              <a:rPr lang="en-US" dirty="0" smtClean="0"/>
              <a:t>m&lt;n</a:t>
            </a:r>
            <a:endParaRPr lang="en-US" dirty="0"/>
          </a:p>
          <a:p>
            <a:r>
              <a:rPr lang="he-IL" dirty="0" smtClean="0"/>
              <a:t> דרגת מטריצת האילוצים </a:t>
            </a:r>
            <a:r>
              <a:rPr lang="en-US" dirty="0" smtClean="0"/>
              <a:t>A</a:t>
            </a:r>
            <a:r>
              <a:rPr lang="he-IL" dirty="0" smtClean="0"/>
              <a:t> היא </a:t>
            </a:r>
            <a:r>
              <a:rPr lang="en-US" dirty="0" smtClean="0"/>
              <a:t>m</a:t>
            </a:r>
            <a:endParaRPr lang="he-IL" dirty="0" smtClean="0"/>
          </a:p>
          <a:p>
            <a:r>
              <a:rPr lang="he-IL" dirty="0" smtClean="0"/>
              <a:t>אין סתירה בין האילוצים (קיים פתרון)</a:t>
            </a:r>
          </a:p>
          <a:p>
            <a:r>
              <a:rPr lang="en-US" dirty="0" smtClean="0"/>
              <a:t>b&gt;=0</a:t>
            </a:r>
            <a:r>
              <a:rPr lang="he-IL" dirty="0" smtClean="0"/>
              <a:t>, אם אחד מאיבריו שלילי נכפיל את האילוץ במינוס אחד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פתרון: אלגוריתם </a:t>
            </a:r>
            <a:r>
              <a:rPr lang="he-IL" dirty="0" err="1" smtClean="0"/>
              <a:t>הסימפלקס</a:t>
            </a:r>
            <a:endParaRPr lang="he-I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340768"/>
            <a:ext cx="2955869" cy="514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373</Words>
  <Application>Microsoft Office PowerPoint</Application>
  <PresentationFormat>‫הצגה על המסך (4:3)</PresentationFormat>
  <Paragraphs>91</Paragraphs>
  <Slides>61</Slides>
  <Notes>3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61</vt:i4>
      </vt:variant>
    </vt:vector>
  </HeadingPairs>
  <TitlesOfParts>
    <vt:vector size="62" baseType="lpstr">
      <vt:lpstr>ערכת נושא Office</vt:lpstr>
      <vt:lpstr>תכנון לינארי</vt:lpstr>
      <vt:lpstr>הבעיה הקנונית</vt:lpstr>
      <vt:lpstr>דוגמא: בעיית הדיאטה</vt:lpstr>
      <vt:lpstr>דוגמא: בעיית הדיאטה</vt:lpstr>
      <vt:lpstr>הבעיה הקנונית עם אילוצי אי שוויון</vt:lpstr>
      <vt:lpstr>הבעיה הקנונית עם אילוצי אי שוויון</vt:lpstr>
      <vt:lpstr>הבעיה הקנונית עם אילוצי אי שוויון</vt:lpstr>
      <vt:lpstr>ההנחות לגבי האילוצים בבעיה הקנונית</vt:lpstr>
      <vt:lpstr>פתרון: אלגוריתם הסימפלקס</vt:lpstr>
      <vt:lpstr>פתרונות בסיסיים ופתרונות בסיסיים חוקיים</vt:lpstr>
      <vt:lpstr>פתרונות בסיסיים ופתרונות בסיסיים חוקיים</vt:lpstr>
      <vt:lpstr>פתרונות בסיסיים ופתרונות בסיסיים חוקיים</vt:lpstr>
      <vt:lpstr>פתרונות בסיסיים ופתרונות בסיסיים חוקיים</vt:lpstr>
      <vt:lpstr>פתרונות בסיסיים ופתרונות בסיסיים חוקיים</vt:lpstr>
      <vt:lpstr>פתרונות בסיסיים ופתרונות בסיסיים חוקיים</vt:lpstr>
      <vt:lpstr>תרגיל – מציאת פתרונות בסיסיים</vt:lpstr>
      <vt:lpstr>תרגיל – מציאת פתרונות בסיסיים</vt:lpstr>
      <vt:lpstr>תרגיל – מציאת פתרונות בסיסיים</vt:lpstr>
      <vt:lpstr>תרגיל – מציאת פתרונות בסיסיים</vt:lpstr>
      <vt:lpstr>תרגיל – מציאת פתרונות בסיסיים</vt:lpstr>
      <vt:lpstr>נקודות קיצון בתחום קמור</vt:lpstr>
      <vt:lpstr>משפטי בעיית התכנון הליניארי</vt:lpstr>
      <vt:lpstr>המשמעות הגיאומטרית</vt:lpstr>
      <vt:lpstr>מסקנה</vt:lpstr>
      <vt:lpstr>מסקנה</vt:lpstr>
      <vt:lpstr>אלגוריתם הסימפלקס</vt:lpstr>
      <vt:lpstr>טבלת הסימפלקס</vt:lpstr>
      <vt:lpstr>בעיה 1</vt:lpstr>
      <vt:lpstr>בעיה 1</vt:lpstr>
      <vt:lpstr>תרגיל</vt:lpstr>
      <vt:lpstr>תרגיל</vt:lpstr>
      <vt:lpstr>תרגיל</vt:lpstr>
      <vt:lpstr>תרגיל</vt:lpstr>
      <vt:lpstr>תרגיל</vt:lpstr>
      <vt:lpstr>בעיה 2</vt:lpstr>
      <vt:lpstr>בעיה 2</vt:lpstr>
      <vt:lpstr>בעיה 2</vt:lpstr>
      <vt:lpstr>בעיה 2</vt:lpstr>
      <vt:lpstr>המשך התרגיל</vt:lpstr>
      <vt:lpstr>בעיה 3</vt:lpstr>
      <vt:lpstr>בעיה 3</vt:lpstr>
      <vt:lpstr>בעיה 3</vt:lpstr>
      <vt:lpstr>בעיה 3</vt:lpstr>
      <vt:lpstr>בעיה 3</vt:lpstr>
      <vt:lpstr>בעיה 3</vt:lpstr>
      <vt:lpstr>בעיה 3</vt:lpstr>
      <vt:lpstr>בעיה 3</vt:lpstr>
      <vt:lpstr>בעיה 3 – צעד ותנאי עצירה</vt:lpstr>
      <vt:lpstr>בעיה 4</vt:lpstr>
      <vt:lpstr>בעיה 4</vt:lpstr>
      <vt:lpstr>בעיה 4</vt:lpstr>
      <vt:lpstr>תרגיל (עבור בעיות 3,4)</vt:lpstr>
      <vt:lpstr>תרגיל (עבור בעיות 3,4)</vt:lpstr>
      <vt:lpstr>תרגיל (עבור בעיות 3,4)</vt:lpstr>
      <vt:lpstr>תרגיל (עבור בעיות 3,4)</vt:lpstr>
      <vt:lpstr>שיטת שני השלבים</vt:lpstr>
      <vt:lpstr>המשך התרגיל</vt:lpstr>
      <vt:lpstr>המשך התרגיל</vt:lpstr>
      <vt:lpstr>אלגוריתם הסימפלקס</vt:lpstr>
      <vt:lpstr>שלב ראשון</vt:lpstr>
      <vt:lpstr>שלב שני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תכנות לינארי</dc:title>
  <dc:creator>Yonatan</dc:creator>
  <cp:lastModifiedBy>Yonatan</cp:lastModifiedBy>
  <cp:revision>84</cp:revision>
  <dcterms:created xsi:type="dcterms:W3CDTF">2015-01-24T15:00:04Z</dcterms:created>
  <dcterms:modified xsi:type="dcterms:W3CDTF">2015-01-25T20:31:25Z</dcterms:modified>
</cp:coreProperties>
</file>