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33" r:id="rId2"/>
    <p:sldId id="541" r:id="rId3"/>
    <p:sldId id="542" r:id="rId4"/>
    <p:sldId id="543" r:id="rId5"/>
    <p:sldId id="544" r:id="rId6"/>
    <p:sldId id="556" r:id="rId7"/>
    <p:sldId id="557" r:id="rId8"/>
    <p:sldId id="558" r:id="rId9"/>
    <p:sldId id="559" r:id="rId10"/>
    <p:sldId id="545" r:id="rId11"/>
    <p:sldId id="546" r:id="rId12"/>
    <p:sldId id="547" r:id="rId13"/>
    <p:sldId id="548" r:id="rId14"/>
    <p:sldId id="560" r:id="rId15"/>
    <p:sldId id="561" r:id="rId16"/>
    <p:sldId id="562" r:id="rId17"/>
    <p:sldId id="563" r:id="rId18"/>
    <p:sldId id="564" r:id="rId19"/>
    <p:sldId id="565" r:id="rId20"/>
    <p:sldId id="566" r:id="rId21"/>
    <p:sldId id="567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D62AD"/>
    <a:srgbClr val="000066"/>
    <a:srgbClr val="00008E"/>
    <a:srgbClr val="008000"/>
    <a:srgbClr val="000099"/>
    <a:srgbClr val="0000A8"/>
    <a:srgbClr val="1B3177"/>
    <a:srgbClr val="DA7D00"/>
    <a:srgbClr val="FF920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8" autoAdjust="0"/>
    <p:restoredTop sz="93482" autoAdjust="0"/>
  </p:normalViewPr>
  <p:slideViewPr>
    <p:cSldViewPr>
      <p:cViewPr varScale="1">
        <p:scale>
          <a:sx n="105" d="100"/>
          <a:sy n="105" d="100"/>
        </p:scale>
        <p:origin x="-1122" y="-78"/>
      </p:cViewPr>
      <p:guideLst>
        <p:guide orient="horz" pos="3045"/>
        <p:guide pos="2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D8B7194-39ED-47DA-AEBB-377F2EA39D7A}" type="datetimeFigureOut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B6D564-76CE-431A-A0CA-55FFF65890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2419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564-76CE-431A-A0CA-55FFF65890F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6396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72000" y="857232"/>
            <a:ext cx="7200000" cy="25200"/>
          </a:xfrm>
          <a:prstGeom prst="rect">
            <a:avLst/>
          </a:prstGeom>
          <a:solidFill>
            <a:schemeClr val="dk2"/>
          </a:solidFill>
          <a:ln>
            <a:noFill/>
          </a:ln>
          <a:effectLst/>
        </p:spPr>
        <p:style>
          <a:lnRef idx="1">
            <a:schemeClr val="accent5"/>
          </a:lnRef>
          <a:fillRef idx="1001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288000" y="1170000"/>
            <a:ext cx="8542800" cy="520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2035711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98800"/>
            <a:ext cx="8730000" cy="493200"/>
          </a:xfrm>
        </p:spPr>
        <p:txBody>
          <a:bodyPr/>
          <a:lstStyle>
            <a:lvl1pPr algn="r" rtl="1">
              <a:defRPr lang="en-US" sz="2600" b="1" u="sng" kern="1200" smtClean="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/>
          </p:nvPr>
        </p:nvSpPr>
        <p:spPr>
          <a:xfrm>
            <a:off x="277672" y="800708"/>
            <a:ext cx="8542800" cy="55784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</p:spTree>
    <p:extLst>
      <p:ext uri="{BB962C8B-B14F-4D97-AF65-F5344CB8AC3E}">
        <p14:creationId xmlns="" xmlns:p14="http://schemas.microsoft.com/office/powerpoint/2010/main" val="9720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78D04B-6A46-4289-997E-9E92A82344B0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7EDB3B-091D-4B71-BB88-6359D01CDB39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A6FABC-9170-4894-BCC2-CC18C1055943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A8F204-195B-4F54-A9EE-7EE4FE0CE7D3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F5FF5A-7EEF-46EB-96C0-35879E3D523D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649418-B872-40DF-B78F-4BE2F6FAEDBD}" type="datetime1">
              <a:rPr lang="en-US" smtClean="0"/>
              <a:pPr/>
              <a:t>12/11/2014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056E97-E805-4B90-9C26-300E1528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000" y="0"/>
            <a:ext cx="8730000" cy="85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524" y="1171289"/>
            <a:ext cx="8541261" cy="5210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26103" y="6453143"/>
            <a:ext cx="426987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56E97-E805-4B90-9C26-300E152887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902" y="6500813"/>
            <a:ext cx="1402948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אלגוריתמים 1 </a:t>
            </a:r>
            <a:r>
              <a:rPr lang="he-IL" sz="1000" dirty="0">
                <a:solidFill>
                  <a:schemeClr val="bg1">
                    <a:lumMod val="50000"/>
                  </a:schemeClr>
                </a:solidFill>
              </a:rPr>
              <a:t>- טכניון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©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1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125000"/>
        </a:lnSpc>
        <a:spcBef>
          <a:spcPts val="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85750" algn="r" defTabSz="914400" rtl="1" eaLnBrk="1" latinLnBrk="0" hangingPunct="1">
        <a:lnSpc>
          <a:spcPct val="125000"/>
        </a:lnSpc>
        <a:spcBef>
          <a:spcPct val="200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5000"/>
        </a:lnSpc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099592" y="3384575"/>
            <a:ext cx="6944816" cy="1752600"/>
          </a:xfrm>
        </p:spPr>
        <p:txBody>
          <a:bodyPr/>
          <a:lstStyle/>
          <a:p>
            <a:r>
              <a:rPr lang="he-IL" sz="2900" b="1" dirty="0" smtClean="0">
                <a:solidFill>
                  <a:prstClr val="black"/>
                </a:solidFill>
                <a:ea typeface="+mj-ea"/>
              </a:rPr>
              <a:t>זרימה מקסימלית</a:t>
            </a:r>
          </a:p>
          <a:p>
            <a:r>
              <a:rPr lang="en-US" sz="2900" b="1" dirty="0" smtClean="0">
                <a:solidFill>
                  <a:prstClr val="black"/>
                </a:solidFill>
                <a:ea typeface="+mj-ea"/>
              </a:rPr>
              <a:t>(Maximum Flow)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2981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𝑉</m:t>
                        </m:r>
                        <m:r>
                          <a:rPr lang="en-US" i="1">
                            <a:latin typeface="Cambria Math"/>
                          </a:rPr>
                          <m:t>∖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/>
                  <a:t> נקרא חתך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/>
                  <a:t> אם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he-IL" dirty="0"/>
                  <a:t> 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∉</m:t>
                    </m:r>
                    <m:r>
                      <a:rPr lang="en-US" i="1">
                        <a:latin typeface="Cambria Math"/>
                      </a:rPr>
                      <m:t>𝑆</m:t>
                    </m:r>
                  </m:oMath>
                </a14:m>
                <a:r>
                  <a:rPr lang="he-IL" dirty="0"/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סימון: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600" b="0" dirty="0" smtClean="0">
                    <a:solidFill>
                      <a:srgbClr val="000099"/>
                    </a:solidFill>
                  </a:rPr>
                  <a:t/>
                </a:r>
                <a:br>
                  <a:rPr lang="en-US" sz="1600" b="0" dirty="0" smtClean="0">
                    <a:solidFill>
                      <a:srgbClr val="000099"/>
                    </a:solidFill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𝛿</m:t>
                        </m:r>
                      </m:e>
                      <m:sup>
                        <m:r>
                          <a:rPr lang="he-IL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𝑢𝑣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  </m:t>
                        </m:r>
                      </m:e>
                    </m:d>
                  </m:oMath>
                </a14:m>
                <a:r>
                  <a:rPr lang="en-US" sz="1600" dirty="0" smtClean="0">
                    <a:solidFill>
                      <a:srgbClr val="000099"/>
                    </a:solidFill>
                  </a:rPr>
                  <a:t>                            </a:t>
                </a:r>
                <a:endParaRPr lang="he-IL" sz="1600" dirty="0" smtClean="0">
                  <a:solidFill>
                    <a:srgbClr val="000099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קיבול </a:t>
                </a:r>
                <a:r>
                  <a:rPr lang="he-IL" sz="1600" dirty="0">
                    <a:solidFill>
                      <a:srgbClr val="000099"/>
                    </a:solidFill>
                  </a:rPr>
                  <a:t>החתך:</a:t>
                </a:r>
              </a:p>
              <a:p>
                <a:pPr algn="l" rtl="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99"/>
                          </a:solidFill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1600" i="1">
                          <a:solidFill>
                            <a:srgbClr val="000099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𝑒</m:t>
                          </m:r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0099"/>
                              </a:solidFill>
                              <a:latin typeface="Cambria Math"/>
                            </a:rPr>
                            <m:t>𝑐</m:t>
                          </m:r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0099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 smtClean="0">
                  <a:solidFill>
                    <a:srgbClr val="000099"/>
                  </a:solidFill>
                </a:endParaRPr>
              </a:p>
              <a:p>
                <a:pPr algn="r">
                  <a:lnSpc>
                    <a:spcPct val="135000"/>
                  </a:lnSpc>
                </a:pPr>
                <a:endParaRPr lang="he-IL" dirty="0" smtClean="0">
                  <a:solidFill>
                    <a:srgbClr val="000099"/>
                  </a:solidFill>
                </a:endParaRPr>
              </a:p>
              <a:p>
                <a:pPr algn="r">
                  <a:lnSpc>
                    <a:spcPct val="135000"/>
                  </a:lnSpc>
                </a:pPr>
                <a:endParaRPr lang="en-US" dirty="0" smtClean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טענה:</a:t>
                </a:r>
                <a:r>
                  <a:rPr lang="he-IL" dirty="0" smtClean="0"/>
                  <a:t> לכל זרימה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/>
                  <a:t>ברשת זרימה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dirty="0"/>
                  <a:t> </a:t>
                </a: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וחתך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  <m:r>
                          <a:rPr lang="en-US" b="0" i="1" dirty="0" smtClean="0">
                            <a:latin typeface="Cambria Math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𝑉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∖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/>
                  <a:t> שהוא חתך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/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>
                  <a:lnSpc>
                    <a:spcPct val="135000"/>
                  </a:lnSpc>
                </a:pPr>
                <a:endParaRPr lang="en-US" dirty="0" smtClean="0"/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מסקנה: </a:t>
                </a:r>
                <a:r>
                  <a:rPr lang="he-IL" dirty="0" smtClean="0"/>
                  <a:t>לכל זרימה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 וחתך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∖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/>
                  <a:t> שהוא חתך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 smtClean="0"/>
                  <a:t>-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 smtClean="0"/>
                  <a:t>:</a:t>
                </a:r>
              </a:p>
              <a:p>
                <a:pPr>
                  <a:lnSpc>
                    <a:spcPct val="13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≤ </m:t>
                      </m:r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74" name="Freeform 73"/>
          <p:cNvSpPr/>
          <p:nvPr/>
        </p:nvSpPr>
        <p:spPr>
          <a:xfrm>
            <a:off x="393837" y="1497734"/>
            <a:ext cx="921810" cy="1283194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10" h="1283194">
                <a:moveTo>
                  <a:pt x="91938" y="860063"/>
                </a:moveTo>
                <a:cubicBezTo>
                  <a:pt x="-20775" y="731476"/>
                  <a:pt x="-36649" y="647338"/>
                  <a:pt x="82413" y="507638"/>
                </a:cubicBezTo>
                <a:cubicBezTo>
                  <a:pt x="201475" y="367938"/>
                  <a:pt x="693601" y="-106725"/>
                  <a:pt x="806313" y="21863"/>
                </a:cubicBezTo>
                <a:cubicBezTo>
                  <a:pt x="919026" y="150451"/>
                  <a:pt x="1015863" y="1361713"/>
                  <a:pt x="758688" y="1279163"/>
                </a:cubicBezTo>
                <a:cubicBezTo>
                  <a:pt x="501513" y="1196613"/>
                  <a:pt x="204651" y="988651"/>
                  <a:pt x="91938" y="860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Freeform 74"/>
          <p:cNvSpPr/>
          <p:nvPr/>
        </p:nvSpPr>
        <p:spPr>
          <a:xfrm flipH="1">
            <a:off x="1565475" y="1519091"/>
            <a:ext cx="853638" cy="1261583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  <a:gd name="connsiteX0" fmla="*/ 91938 w 833182"/>
              <a:gd name="connsiteY0" fmla="*/ 838706 h 1261583"/>
              <a:gd name="connsiteX1" fmla="*/ 82413 w 833182"/>
              <a:gd name="connsiteY1" fmla="*/ 486281 h 1261583"/>
              <a:gd name="connsiteX2" fmla="*/ 806313 w 833182"/>
              <a:gd name="connsiteY2" fmla="*/ 506 h 1261583"/>
              <a:gd name="connsiteX3" fmla="*/ 685565 w 833182"/>
              <a:gd name="connsiteY3" fmla="*/ 581531 h 1261583"/>
              <a:gd name="connsiteX4" fmla="*/ 758688 w 833182"/>
              <a:gd name="connsiteY4" fmla="*/ 1257806 h 1261583"/>
              <a:gd name="connsiteX5" fmla="*/ 91938 w 833182"/>
              <a:gd name="connsiteY5" fmla="*/ 838706 h 1261583"/>
              <a:gd name="connsiteX0" fmla="*/ 91938 w 848467"/>
              <a:gd name="connsiteY0" fmla="*/ 838706 h 1261583"/>
              <a:gd name="connsiteX1" fmla="*/ 82413 w 848467"/>
              <a:gd name="connsiteY1" fmla="*/ 486281 h 1261583"/>
              <a:gd name="connsiteX2" fmla="*/ 806313 w 848467"/>
              <a:gd name="connsiteY2" fmla="*/ 506 h 1261583"/>
              <a:gd name="connsiteX3" fmla="*/ 761765 w 848467"/>
              <a:gd name="connsiteY3" fmla="*/ 581531 h 1261583"/>
              <a:gd name="connsiteX4" fmla="*/ 758688 w 848467"/>
              <a:gd name="connsiteY4" fmla="*/ 1257806 h 1261583"/>
              <a:gd name="connsiteX5" fmla="*/ 91938 w 848467"/>
              <a:gd name="connsiteY5" fmla="*/ 838706 h 1261583"/>
              <a:gd name="connsiteX0" fmla="*/ 91938 w 853638"/>
              <a:gd name="connsiteY0" fmla="*/ 838706 h 1261583"/>
              <a:gd name="connsiteX1" fmla="*/ 82413 w 853638"/>
              <a:gd name="connsiteY1" fmla="*/ 486281 h 1261583"/>
              <a:gd name="connsiteX2" fmla="*/ 806313 w 853638"/>
              <a:gd name="connsiteY2" fmla="*/ 506 h 1261583"/>
              <a:gd name="connsiteX3" fmla="*/ 780815 w 853638"/>
              <a:gd name="connsiteY3" fmla="*/ 581531 h 1261583"/>
              <a:gd name="connsiteX4" fmla="*/ 758688 w 853638"/>
              <a:gd name="connsiteY4" fmla="*/ 1257806 h 1261583"/>
              <a:gd name="connsiteX5" fmla="*/ 91938 w 853638"/>
              <a:gd name="connsiteY5" fmla="*/ 838706 h 1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8" h="1261583">
                <a:moveTo>
                  <a:pt x="91938" y="838706"/>
                </a:moveTo>
                <a:cubicBezTo>
                  <a:pt x="-20775" y="710119"/>
                  <a:pt x="-36649" y="625981"/>
                  <a:pt x="82413" y="486281"/>
                </a:cubicBezTo>
                <a:cubicBezTo>
                  <a:pt x="201475" y="346581"/>
                  <a:pt x="689913" y="-15369"/>
                  <a:pt x="806313" y="506"/>
                </a:cubicBezTo>
                <a:cubicBezTo>
                  <a:pt x="922713" y="16381"/>
                  <a:pt x="788753" y="371981"/>
                  <a:pt x="780815" y="581531"/>
                </a:cubicBezTo>
                <a:cubicBezTo>
                  <a:pt x="772878" y="791081"/>
                  <a:pt x="873501" y="1214944"/>
                  <a:pt x="758688" y="1257806"/>
                </a:cubicBezTo>
                <a:cubicBezTo>
                  <a:pt x="643875" y="1300668"/>
                  <a:pt x="204651" y="967294"/>
                  <a:pt x="91938" y="8387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495441" y="2059882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s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49115" y="204933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t</a:t>
            </a:r>
            <a:endParaRPr lang="en-US" sz="1000" dirty="0"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173769" y="1606940"/>
            <a:ext cx="504056" cy="419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173769" y="1678947"/>
            <a:ext cx="504056" cy="731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173769" y="1787234"/>
            <a:ext cx="530340" cy="357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233054" y="1925780"/>
            <a:ext cx="516779" cy="411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∖</m:t>
                      </m:r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H="1">
            <a:off x="1187624" y="2396836"/>
            <a:ext cx="516485" cy="714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87624" y="2545981"/>
            <a:ext cx="504056" cy="2490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219200" y="2668658"/>
            <a:ext cx="443345" cy="4683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40775" y="3918768"/>
                <a:ext cx="3483518" cy="80047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latin typeface="Cambria Math"/>
                        </a:rPr>
                        <m:t>  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75" y="3918768"/>
                <a:ext cx="3483518" cy="800476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38514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35534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משפט </a:t>
                </a:r>
                <a:r>
                  <a:rPr lang="en-US" b="1" dirty="0"/>
                  <a:t>Min-Cut Max-Flow</a:t>
                </a:r>
                <a:r>
                  <a:rPr lang="he-IL" b="1" dirty="0"/>
                  <a:t>:</a:t>
                </a:r>
                <a:r>
                  <a:rPr lang="he-IL" dirty="0"/>
                  <a:t> תהא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/>
                  <a:t> רשת זרימה.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/>
                  <a:t>התנאים הבאים שקולים זה לזה: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היא זרימה מקסימלית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הרשת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אינה מכילה אף מסלול שיפור.</a:t>
                </a:r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r>
                  <a:rPr lang="he-IL" dirty="0">
                    <a:solidFill>
                      <a:srgbClr val="000099"/>
                    </a:solidFill>
                  </a:rPr>
                  <a:t>קיים חתך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dirty="0">
                    <a:solidFill>
                      <a:srgbClr val="000099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∖</m:t>
                        </m:r>
                        <m:r>
                          <a:rPr lang="en-US" i="1" dirty="0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ב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</m:oMath>
                </a14:m>
                <a:r>
                  <a:rPr lang="he-IL" dirty="0">
                    <a:solidFill>
                      <a:srgbClr val="000099"/>
                    </a:solidFill>
                  </a:rPr>
                  <a:t> עבורו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>
                  <a:lnSpc>
                    <a:spcPct val="135000"/>
                  </a:lnSpc>
                </a:pPr>
                <a:endParaRPr lang="he-IL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b="1" dirty="0" smtClean="0"/>
                  <a:t>הוכחה: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1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2</a:t>
                </a:r>
                <a:r>
                  <a:rPr lang="he-IL" dirty="0" smtClean="0"/>
                  <a:t> :  לפי הגדרת הרשת השיורית.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3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1</a:t>
                </a:r>
                <a:r>
                  <a:rPr lang="he-IL" dirty="0" smtClean="0"/>
                  <a:t> :  לפי המסקנה מהשקף הקודם.</a:t>
                </a: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   </a:t>
                </a:r>
                <a:r>
                  <a:rPr lang="en-US" dirty="0" smtClean="0"/>
                  <a:t>2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3</a:t>
                </a:r>
                <a:r>
                  <a:rPr lang="he-IL" dirty="0" smtClean="0"/>
                  <a:t> </a:t>
                </a:r>
                <a:r>
                  <a:rPr lang="he-IL" dirty="0"/>
                  <a:t>:  </a:t>
                </a:r>
                <a:r>
                  <a:rPr lang="he-IL" dirty="0" smtClean="0"/>
                  <a:t>נגדיר את החתך הבא: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e>
                      <m:e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השיורית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ברשת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מ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he-IL" b="0" i="1" smtClean="0">
                            <a:latin typeface="Cambria Math"/>
                          </a:rPr>
                          <m:t>ישיג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  <m:r>
                          <a:rPr lang="he-IL" b="0" i="1" smtClean="0"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endParaRPr lang="he-IL" dirty="0" smtClean="0"/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זהו חתך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en-US" sz="1600" dirty="0" smtClean="0">
                    <a:solidFill>
                      <a:srgbClr val="000099"/>
                    </a:solidFill>
                    <a:ea typeface="Times New Roman"/>
                  </a:rPr>
                  <a:t>-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, שכן ההנחה היא ש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ל ישיג מ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𝑠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ברשת השיורית.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הבחנה 1: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כל קשת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𝑆</m:t>
                        </m:r>
                      </m:e>
                    </m:d>
                  </m:oMath>
                </a14:m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שיוצאת מהחתך חייבת לקיים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𝑐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(רוויה).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הבחנה 2: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 כל קשת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𝑒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∈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𝛿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𝑠</m:t>
                        </m:r>
                      </m:e>
                    </m:d>
                  </m:oMath>
                </a14:m>
                <a:r>
                  <a:rPr lang="he-IL" sz="1600" b="1" dirty="0" smtClean="0">
                    <a:solidFill>
                      <a:srgbClr val="000099"/>
                    </a:solidFill>
                    <a:ea typeface="Times New Roman"/>
                  </a:rPr>
                  <a:t> </a:t>
                </a: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שנכנסת לחתך חייבת לקיים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  <a:ea typeface="Times New Roman"/>
                          </a:rPr>
                          <m:t>𝑒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  <a:ea typeface="Times New Roman"/>
                      </a:rPr>
                      <m:t>0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.</a:t>
                </a:r>
              </a:p>
              <a:p>
                <a:pPr marL="1338263" lvl="0" indent="-342900">
                  <a:lnSpc>
                    <a:spcPct val="135000"/>
                  </a:lnSpc>
                  <a:buFont typeface="Wingdings"/>
                  <a:buChar char=""/>
                </a:pPr>
                <a:r>
                  <a:rPr lang="he-IL" sz="1600" dirty="0" smtClean="0">
                    <a:solidFill>
                      <a:srgbClr val="000099"/>
                    </a:solidFill>
                    <a:ea typeface="Times New Roman"/>
                  </a:rPr>
                  <a:t>הטענה נובעת מהשקף הקודם.</a:t>
                </a:r>
                <a:endParaRPr lang="he-IL" sz="1600" dirty="0">
                  <a:solidFill>
                    <a:srgbClr val="000099"/>
                  </a:solidFill>
                  <a:ea typeface="Times New Roman"/>
                </a:endParaRPr>
              </a:p>
              <a:p>
                <a:pPr>
                  <a:lnSpc>
                    <a:spcPct val="135000"/>
                  </a:lnSpc>
                </a:pPr>
                <a:endParaRPr lang="he-IL" dirty="0" smtClean="0"/>
              </a:p>
              <a:p>
                <a:pPr marL="714375" indent="-342900">
                  <a:lnSpc>
                    <a:spcPct val="135000"/>
                  </a:lnSpc>
                  <a:buFont typeface="+mj-lt"/>
                  <a:buAutoNum type="arabicPeriod"/>
                </a:pPr>
                <a:endParaRPr lang="he-IL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355344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74" name="Freeform 73"/>
          <p:cNvSpPr/>
          <p:nvPr/>
        </p:nvSpPr>
        <p:spPr>
          <a:xfrm>
            <a:off x="393837" y="1497734"/>
            <a:ext cx="921810" cy="1283194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810" h="1283194">
                <a:moveTo>
                  <a:pt x="91938" y="860063"/>
                </a:moveTo>
                <a:cubicBezTo>
                  <a:pt x="-20775" y="731476"/>
                  <a:pt x="-36649" y="647338"/>
                  <a:pt x="82413" y="507638"/>
                </a:cubicBezTo>
                <a:cubicBezTo>
                  <a:pt x="201475" y="367938"/>
                  <a:pt x="693601" y="-106725"/>
                  <a:pt x="806313" y="21863"/>
                </a:cubicBezTo>
                <a:cubicBezTo>
                  <a:pt x="919026" y="150451"/>
                  <a:pt x="1015863" y="1361713"/>
                  <a:pt x="758688" y="1279163"/>
                </a:cubicBezTo>
                <a:cubicBezTo>
                  <a:pt x="501513" y="1196613"/>
                  <a:pt x="204651" y="988651"/>
                  <a:pt x="91938" y="860063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5" name="Freeform 74"/>
          <p:cNvSpPr/>
          <p:nvPr/>
        </p:nvSpPr>
        <p:spPr>
          <a:xfrm flipH="1">
            <a:off x="1565475" y="1519091"/>
            <a:ext cx="853638" cy="1261583"/>
          </a:xfrm>
          <a:custGeom>
            <a:avLst/>
            <a:gdLst>
              <a:gd name="connsiteX0" fmla="*/ 9525 w 733425"/>
              <a:gd name="connsiteY0" fmla="*/ 838200 h 1257300"/>
              <a:gd name="connsiteX1" fmla="*/ 0 w 733425"/>
              <a:gd name="connsiteY1" fmla="*/ 552450 h 1257300"/>
              <a:gd name="connsiteX2" fmla="*/ 723900 w 733425"/>
              <a:gd name="connsiteY2" fmla="*/ 0 h 1257300"/>
              <a:gd name="connsiteX3" fmla="*/ 733425 w 733425"/>
              <a:gd name="connsiteY3" fmla="*/ 1257300 h 1257300"/>
              <a:gd name="connsiteX4" fmla="*/ 9525 w 733425"/>
              <a:gd name="connsiteY4" fmla="*/ 838200 h 1257300"/>
              <a:gd name="connsiteX0" fmla="*/ 9525 w 819247"/>
              <a:gd name="connsiteY0" fmla="*/ 855053 h 1274153"/>
              <a:gd name="connsiteX1" fmla="*/ 0 w 819247"/>
              <a:gd name="connsiteY1" fmla="*/ 569303 h 1274153"/>
              <a:gd name="connsiteX2" fmla="*/ 723900 w 819247"/>
              <a:gd name="connsiteY2" fmla="*/ 16853 h 1274153"/>
              <a:gd name="connsiteX3" fmla="*/ 733425 w 819247"/>
              <a:gd name="connsiteY3" fmla="*/ 1274153 h 1274153"/>
              <a:gd name="connsiteX4" fmla="*/ 9525 w 819247"/>
              <a:gd name="connsiteY4" fmla="*/ 855053 h 1274153"/>
              <a:gd name="connsiteX0" fmla="*/ 9525 w 869625"/>
              <a:gd name="connsiteY0" fmla="*/ 855053 h 1284796"/>
              <a:gd name="connsiteX1" fmla="*/ 0 w 869625"/>
              <a:gd name="connsiteY1" fmla="*/ 569303 h 1284796"/>
              <a:gd name="connsiteX2" fmla="*/ 723900 w 869625"/>
              <a:gd name="connsiteY2" fmla="*/ 16853 h 1284796"/>
              <a:gd name="connsiteX3" fmla="*/ 733425 w 869625"/>
              <a:gd name="connsiteY3" fmla="*/ 1274153 h 1284796"/>
              <a:gd name="connsiteX4" fmla="*/ 9525 w 869625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142552 w 1002652"/>
              <a:gd name="connsiteY0" fmla="*/ 855053 h 1284796"/>
              <a:gd name="connsiteX1" fmla="*/ 133027 w 1002652"/>
              <a:gd name="connsiteY1" fmla="*/ 569303 h 1284796"/>
              <a:gd name="connsiteX2" fmla="*/ 856927 w 1002652"/>
              <a:gd name="connsiteY2" fmla="*/ 16853 h 1284796"/>
              <a:gd name="connsiteX3" fmla="*/ 866452 w 1002652"/>
              <a:gd name="connsiteY3" fmla="*/ 1274153 h 1284796"/>
              <a:gd name="connsiteX4" fmla="*/ 142552 w 1002652"/>
              <a:gd name="connsiteY4" fmla="*/ 855053 h 1284796"/>
              <a:gd name="connsiteX0" fmla="*/ 93066 w 928288"/>
              <a:gd name="connsiteY0" fmla="*/ 855053 h 1284796"/>
              <a:gd name="connsiteX1" fmla="*/ 83541 w 928288"/>
              <a:gd name="connsiteY1" fmla="*/ 569303 h 1284796"/>
              <a:gd name="connsiteX2" fmla="*/ 807441 w 928288"/>
              <a:gd name="connsiteY2" fmla="*/ 16853 h 1284796"/>
              <a:gd name="connsiteX3" fmla="*/ 778866 w 928288"/>
              <a:gd name="connsiteY3" fmla="*/ 1274153 h 1284796"/>
              <a:gd name="connsiteX4" fmla="*/ 93066 w 928288"/>
              <a:gd name="connsiteY4" fmla="*/ 855053 h 1284796"/>
              <a:gd name="connsiteX0" fmla="*/ 93066 w 928288"/>
              <a:gd name="connsiteY0" fmla="*/ 860063 h 1289891"/>
              <a:gd name="connsiteX1" fmla="*/ 83541 w 928288"/>
              <a:gd name="connsiteY1" fmla="*/ 507638 h 1289891"/>
              <a:gd name="connsiteX2" fmla="*/ 807441 w 928288"/>
              <a:gd name="connsiteY2" fmla="*/ 21863 h 1289891"/>
              <a:gd name="connsiteX3" fmla="*/ 778866 w 928288"/>
              <a:gd name="connsiteY3" fmla="*/ 1279163 h 1289891"/>
              <a:gd name="connsiteX4" fmla="*/ 93066 w 928288"/>
              <a:gd name="connsiteY4" fmla="*/ 860063 h 1289891"/>
              <a:gd name="connsiteX0" fmla="*/ 90266 w 897607"/>
              <a:gd name="connsiteY0" fmla="*/ 860063 h 1289891"/>
              <a:gd name="connsiteX1" fmla="*/ 80741 w 897607"/>
              <a:gd name="connsiteY1" fmla="*/ 507638 h 1289891"/>
              <a:gd name="connsiteX2" fmla="*/ 804641 w 897607"/>
              <a:gd name="connsiteY2" fmla="*/ 21863 h 1289891"/>
              <a:gd name="connsiteX3" fmla="*/ 728441 w 897607"/>
              <a:gd name="connsiteY3" fmla="*/ 1279163 h 1289891"/>
              <a:gd name="connsiteX4" fmla="*/ 90266 w 897607"/>
              <a:gd name="connsiteY4" fmla="*/ 860063 h 1289891"/>
              <a:gd name="connsiteX0" fmla="*/ 91938 w 915546"/>
              <a:gd name="connsiteY0" fmla="*/ 860063 h 1289891"/>
              <a:gd name="connsiteX1" fmla="*/ 82413 w 915546"/>
              <a:gd name="connsiteY1" fmla="*/ 507638 h 1289891"/>
              <a:gd name="connsiteX2" fmla="*/ 806313 w 915546"/>
              <a:gd name="connsiteY2" fmla="*/ 21863 h 1289891"/>
              <a:gd name="connsiteX3" fmla="*/ 758688 w 915546"/>
              <a:gd name="connsiteY3" fmla="*/ 1279163 h 1289891"/>
              <a:gd name="connsiteX4" fmla="*/ 91938 w 915546"/>
              <a:gd name="connsiteY4" fmla="*/ 860063 h 1289891"/>
              <a:gd name="connsiteX0" fmla="*/ 91938 w 921810"/>
              <a:gd name="connsiteY0" fmla="*/ 860063 h 1283194"/>
              <a:gd name="connsiteX1" fmla="*/ 82413 w 921810"/>
              <a:gd name="connsiteY1" fmla="*/ 507638 h 1283194"/>
              <a:gd name="connsiteX2" fmla="*/ 806313 w 921810"/>
              <a:gd name="connsiteY2" fmla="*/ 21863 h 1283194"/>
              <a:gd name="connsiteX3" fmla="*/ 758688 w 921810"/>
              <a:gd name="connsiteY3" fmla="*/ 1279163 h 1283194"/>
              <a:gd name="connsiteX4" fmla="*/ 91938 w 921810"/>
              <a:gd name="connsiteY4" fmla="*/ 860063 h 1283194"/>
              <a:gd name="connsiteX0" fmla="*/ 91938 w 833182"/>
              <a:gd name="connsiteY0" fmla="*/ 838706 h 1261583"/>
              <a:gd name="connsiteX1" fmla="*/ 82413 w 833182"/>
              <a:gd name="connsiteY1" fmla="*/ 486281 h 1261583"/>
              <a:gd name="connsiteX2" fmla="*/ 806313 w 833182"/>
              <a:gd name="connsiteY2" fmla="*/ 506 h 1261583"/>
              <a:gd name="connsiteX3" fmla="*/ 685565 w 833182"/>
              <a:gd name="connsiteY3" fmla="*/ 581531 h 1261583"/>
              <a:gd name="connsiteX4" fmla="*/ 758688 w 833182"/>
              <a:gd name="connsiteY4" fmla="*/ 1257806 h 1261583"/>
              <a:gd name="connsiteX5" fmla="*/ 91938 w 833182"/>
              <a:gd name="connsiteY5" fmla="*/ 838706 h 1261583"/>
              <a:gd name="connsiteX0" fmla="*/ 91938 w 848467"/>
              <a:gd name="connsiteY0" fmla="*/ 838706 h 1261583"/>
              <a:gd name="connsiteX1" fmla="*/ 82413 w 848467"/>
              <a:gd name="connsiteY1" fmla="*/ 486281 h 1261583"/>
              <a:gd name="connsiteX2" fmla="*/ 806313 w 848467"/>
              <a:gd name="connsiteY2" fmla="*/ 506 h 1261583"/>
              <a:gd name="connsiteX3" fmla="*/ 761765 w 848467"/>
              <a:gd name="connsiteY3" fmla="*/ 581531 h 1261583"/>
              <a:gd name="connsiteX4" fmla="*/ 758688 w 848467"/>
              <a:gd name="connsiteY4" fmla="*/ 1257806 h 1261583"/>
              <a:gd name="connsiteX5" fmla="*/ 91938 w 848467"/>
              <a:gd name="connsiteY5" fmla="*/ 838706 h 1261583"/>
              <a:gd name="connsiteX0" fmla="*/ 91938 w 853638"/>
              <a:gd name="connsiteY0" fmla="*/ 838706 h 1261583"/>
              <a:gd name="connsiteX1" fmla="*/ 82413 w 853638"/>
              <a:gd name="connsiteY1" fmla="*/ 486281 h 1261583"/>
              <a:gd name="connsiteX2" fmla="*/ 806313 w 853638"/>
              <a:gd name="connsiteY2" fmla="*/ 506 h 1261583"/>
              <a:gd name="connsiteX3" fmla="*/ 780815 w 853638"/>
              <a:gd name="connsiteY3" fmla="*/ 581531 h 1261583"/>
              <a:gd name="connsiteX4" fmla="*/ 758688 w 853638"/>
              <a:gd name="connsiteY4" fmla="*/ 1257806 h 1261583"/>
              <a:gd name="connsiteX5" fmla="*/ 91938 w 853638"/>
              <a:gd name="connsiteY5" fmla="*/ 838706 h 1261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638" h="1261583">
                <a:moveTo>
                  <a:pt x="91938" y="838706"/>
                </a:moveTo>
                <a:cubicBezTo>
                  <a:pt x="-20775" y="710119"/>
                  <a:pt x="-36649" y="625981"/>
                  <a:pt x="82413" y="486281"/>
                </a:cubicBezTo>
                <a:cubicBezTo>
                  <a:pt x="201475" y="346581"/>
                  <a:pt x="689913" y="-15369"/>
                  <a:pt x="806313" y="506"/>
                </a:cubicBezTo>
                <a:cubicBezTo>
                  <a:pt x="922713" y="16381"/>
                  <a:pt x="788753" y="371981"/>
                  <a:pt x="780815" y="581531"/>
                </a:cubicBezTo>
                <a:cubicBezTo>
                  <a:pt x="772878" y="791081"/>
                  <a:pt x="873501" y="1214944"/>
                  <a:pt x="758688" y="1257806"/>
                </a:cubicBezTo>
                <a:cubicBezTo>
                  <a:pt x="643875" y="1300668"/>
                  <a:pt x="204651" y="967294"/>
                  <a:pt x="91938" y="838706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6" name="Oval 75"/>
          <p:cNvSpPr/>
          <p:nvPr/>
        </p:nvSpPr>
        <p:spPr>
          <a:xfrm>
            <a:off x="495441" y="2059882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s</a:t>
            </a:r>
            <a:endParaRPr lang="en-US" sz="1000" dirty="0"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2149115" y="2049331"/>
            <a:ext cx="180000" cy="180000"/>
          </a:xfrm>
          <a:prstGeom prst="ellipse">
            <a:avLst/>
          </a:prstGeom>
          <a:ln>
            <a:solidFill>
              <a:schemeClr val="dk1">
                <a:shade val="95000"/>
                <a:satMod val="105000"/>
                <a:alpha val="40000"/>
              </a:schemeClr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00" dirty="0" smtClean="0">
                <a:cs typeface="Arial" pitchFamily="34" charset="0"/>
              </a:rPr>
              <a:t>t</a:t>
            </a:r>
            <a:endParaRPr lang="en-US" sz="1000" dirty="0">
              <a:cs typeface="Arial" pitchFamily="34" charset="0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 flipV="1">
            <a:off x="1173769" y="1606940"/>
            <a:ext cx="504056" cy="4195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1173769" y="1678947"/>
            <a:ext cx="504056" cy="73151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V="1">
            <a:off x="1173769" y="1787234"/>
            <a:ext cx="530340" cy="3572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233054" y="1925780"/>
            <a:ext cx="516779" cy="41199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2" name="TextBox 81"/>
              <p:cNvSpPr txBox="1"/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27" y="1388083"/>
                <a:ext cx="355417" cy="33855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𝑉</m:t>
                      </m:r>
                      <m:r>
                        <a:rPr lang="en-US" sz="1600" b="0" i="1" smtClean="0">
                          <a:latin typeface="Cambria Math"/>
                        </a:rPr>
                        <m:t>∖</m:t>
                      </m:r>
                      <m:r>
                        <a:rPr lang="en-US" sz="1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he-IL" sz="1600" dirty="0"/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682" y="1397608"/>
                <a:ext cx="695190" cy="33855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/>
          <p:nvPr/>
        </p:nvCxnSpPr>
        <p:spPr>
          <a:xfrm flipH="1">
            <a:off x="1187624" y="2396836"/>
            <a:ext cx="516485" cy="7146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>
            <a:off x="1187624" y="2545981"/>
            <a:ext cx="504056" cy="2490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1219200" y="2668658"/>
            <a:ext cx="443345" cy="46833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1237211"/>
                <a:ext cx="690189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𝛿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he-IL" sz="1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893" y="2742090"/>
                <a:ext cx="690189" cy="307777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1393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he-IL" sz="2600" b="1" u="sng" dirty="0" smtClean="0">
                    <a:solidFill>
                      <a:srgbClr val="000066"/>
                    </a:solidFill>
                  </a:rPr>
                  <a:t>אלגוריתם </a:t>
                </a:r>
                <a:r>
                  <a:rPr lang="en-US" sz="2600" b="1" u="sng" dirty="0" smtClean="0">
                    <a:solidFill>
                      <a:srgbClr val="000066"/>
                    </a:solidFill>
                  </a:rPr>
                  <a:t>Ford-Fulkerson</a:t>
                </a:r>
                <a:endParaRPr lang="he-IL" sz="2600" b="1" u="sng" dirty="0" smtClean="0">
                  <a:solidFill>
                    <a:srgbClr val="000066"/>
                  </a:solidFill>
                </a:endParaRP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התחל מזרימה ריקה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כל עוד קיים מסלול שיפור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b="0" dirty="0" smtClean="0"/>
                  <a:t>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2.1</a:t>
                </a:r>
                <a:r>
                  <a:rPr lang="he-IL" dirty="0" smtClean="0"/>
                  <a:t>.   העבר זרימה דרך מסלול שיפור זה (עדכן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 lvl="0"/>
                <a:endParaRPr lang="he-IL" dirty="0"/>
              </a:p>
              <a:p>
                <a:pPr lvl="0"/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לפי משפט ה </a:t>
                </a:r>
                <a:r>
                  <a:rPr lang="en-US" dirty="0" smtClean="0"/>
                  <a:t>Min-Cut Max-Flow</a:t>
                </a:r>
                <a:r>
                  <a:rPr lang="he-IL" dirty="0" smtClean="0"/>
                  <a:t>.</a:t>
                </a:r>
              </a:p>
              <a:p>
                <a:pPr lvl="0"/>
                <a:endParaRPr lang="he-IL" b="1" dirty="0" smtClean="0"/>
              </a:p>
              <a:p>
                <a:pPr lvl="0"/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אם </a:t>
                </a:r>
                <a:r>
                  <a:rPr lang="he-IL" dirty="0" err="1" smtClean="0"/>
                  <a:t>הקיבולים</a:t>
                </a:r>
                <a:r>
                  <a:rPr lang="he-IL" dirty="0" smtClean="0"/>
                  <a:t> שלמים, סיבוכיות הזמן היא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כאשר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000099"/>
                            </a:solidFill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rgbClr val="000099"/>
                            </a:solidFill>
                          </a:rPr>
                          <m:t>𝑓</m:t>
                        </m:r>
                      </m:e>
                      <m:sup>
                        <m:r>
                          <a:rPr lang="en-US" sz="1600" b="0" i="1">
                            <a:solidFill>
                              <a:srgbClr val="000099"/>
                            </a:solidFill>
                          </a:rPr>
                          <m:t>∗</m:t>
                        </m:r>
                      </m:sup>
                    </m:sSup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זרימת המקסימום 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ברשת ו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rgbClr val="000099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 ערכה.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r>
                  <a:rPr lang="he-IL" dirty="0" smtClean="0"/>
                  <a:t>אחרת, לא מובטח שהאלגוריתם עוצר.</a:t>
                </a: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r>
                  <a:rPr lang="he-IL" b="1" u="sng" dirty="0" smtClean="0"/>
                  <a:t>משפט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ברשת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𝐺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b="1" dirty="0" smtClean="0"/>
                  <a:t> </a:t>
                </a:r>
                <a:r>
                  <a:rPr lang="he-IL" dirty="0" smtClean="0"/>
                  <a:t>בה כל </a:t>
                </a:r>
                <a:r>
                  <a:rPr lang="he-IL" dirty="0" err="1" smtClean="0"/>
                  <a:t>הקיבולים</a:t>
                </a:r>
                <a:r>
                  <a:rPr lang="he-IL" dirty="0" smtClean="0"/>
                  <a:t> שלמים מובטח שקיימת זרימת מקסימום בשלמים.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אלגוריתם </a:t>
                </a:r>
                <a:r>
                  <a:rPr lang="en-US" sz="1600" dirty="0" smtClean="0">
                    <a:solidFill>
                      <a:srgbClr val="000099"/>
                    </a:solidFill>
                  </a:rPr>
                  <a:t>Ford-Fulkerson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 מוצא אותה.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  <a:blipFill rotWithShape="1">
                <a:blip r:embed="rId3" cstate="print"/>
                <a:stretch>
                  <a:fillRect t="-114" r="-1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266268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1560214"/>
            <a:ext cx="7678184" cy="453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he-IL" sz="2600" b="1" u="sng" dirty="0" smtClean="0">
                    <a:solidFill>
                      <a:srgbClr val="000066"/>
                    </a:solidFill>
                  </a:rPr>
                  <a:t>אלגוריתם </a:t>
                </a:r>
                <a:r>
                  <a:rPr lang="en-US" sz="2600" b="1" u="sng" dirty="0" smtClean="0">
                    <a:solidFill>
                      <a:srgbClr val="000066"/>
                    </a:solidFill>
                  </a:rPr>
                  <a:t>Edmonds-Karp</a:t>
                </a:r>
                <a:endParaRPr lang="he-IL" sz="2600" b="1" u="sng" dirty="0" smtClean="0">
                  <a:solidFill>
                    <a:srgbClr val="000066"/>
                  </a:solidFill>
                </a:endParaRP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התחל מזרימה ריקה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he-IL" dirty="0" smtClean="0"/>
                  <a:t>.</a:t>
                </a:r>
              </a:p>
              <a:p>
                <a:pPr marL="342900" lvl="0" indent="-342900">
                  <a:buFont typeface="+mj-lt"/>
                  <a:buAutoNum type="arabicPeriod"/>
                </a:pPr>
                <a:r>
                  <a:rPr lang="he-IL" dirty="0" smtClean="0"/>
                  <a:t>כל עוד קיים מסלול שיפור מ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he-IL" dirty="0" smtClean="0"/>
                  <a:t> ל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he-IL" dirty="0" smtClean="0"/>
                  <a:t> ברשת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b="0" dirty="0" smtClean="0"/>
                  <a:t>:</a:t>
                </a:r>
                <a:r>
                  <a:rPr lang="en-US" b="0" dirty="0" smtClean="0"/>
                  <a:t/>
                </a:r>
                <a:br>
                  <a:rPr lang="en-US" b="0" dirty="0" smtClean="0"/>
                </a:br>
                <a:r>
                  <a:rPr lang="en-US" dirty="0" smtClean="0"/>
                  <a:t>2.1</a:t>
                </a:r>
                <a:r>
                  <a:rPr lang="he-IL" dirty="0" smtClean="0"/>
                  <a:t>.   העבר זרימה דרך </a:t>
                </a:r>
                <a:r>
                  <a:rPr lang="he-IL" u="sng" dirty="0" smtClean="0"/>
                  <a:t>מסלול השיפור הקצר ביותר</a:t>
                </a:r>
                <a:r>
                  <a:rPr lang="he-IL" dirty="0" smtClean="0"/>
                  <a:t> (עדכן את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 smtClean="0"/>
                  <a:t>).</a:t>
                </a:r>
              </a:p>
              <a:p>
                <a:pPr lvl="0"/>
                <a:endParaRPr lang="he-IL" dirty="0"/>
              </a:p>
              <a:p>
                <a:pPr lvl="0"/>
                <a:r>
                  <a:rPr lang="he-IL" b="1" u="sng" dirty="0" smtClean="0"/>
                  <a:t>נכונות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לפי משפט ה </a:t>
                </a:r>
                <a:r>
                  <a:rPr lang="en-US" dirty="0" smtClean="0"/>
                  <a:t>Min-Cut Max-Flow</a:t>
                </a:r>
                <a:r>
                  <a:rPr lang="he-IL" dirty="0" smtClean="0"/>
                  <a:t>.</a:t>
                </a:r>
              </a:p>
              <a:p>
                <a:pPr lvl="0"/>
                <a:endParaRPr lang="he-IL" b="1" dirty="0" smtClean="0"/>
              </a:p>
              <a:p>
                <a:pPr lvl="0"/>
                <a:r>
                  <a:rPr lang="he-IL" b="1" u="sng" dirty="0" smtClean="0"/>
                  <a:t>סיבוכיות</a:t>
                </a:r>
                <a:r>
                  <a:rPr lang="he-IL" b="1" dirty="0" smtClean="0"/>
                  <a:t>:</a:t>
                </a:r>
                <a:r>
                  <a:rPr lang="he-IL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𝐸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he-IL" dirty="0" smtClean="0"/>
                  <a:t>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גם אם </a:t>
                </a:r>
                <a:r>
                  <a:rPr lang="he-IL" sz="1600" dirty="0" err="1" smtClean="0">
                    <a:solidFill>
                      <a:srgbClr val="000099"/>
                    </a:solidFill>
                  </a:rPr>
                  <a:t>הקיבולים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 אינם שלמים.</a:t>
                </a:r>
              </a:p>
              <a:p>
                <a:pPr marL="628650" indent="-285750">
                  <a:lnSpc>
                    <a:spcPct val="135000"/>
                  </a:lnSpc>
                  <a:buFont typeface="Wingdings" pitchFamily="2" charset="2"/>
                  <a:buChar char="§"/>
                  <a:tabLst>
                    <a:tab pos="720725" algn="l"/>
                    <a:tab pos="1620838" algn="l"/>
                  </a:tabLst>
                </a:pPr>
                <a:r>
                  <a:rPr lang="he-IL" sz="1600" dirty="0" smtClean="0">
                    <a:solidFill>
                      <a:srgbClr val="000099"/>
                    </a:solidFill>
                  </a:rPr>
                  <a:t>נובע מכך שמספר הפעמים שקשת יכולה להיות צוואר בקבוק של מסלול שיפור הוא לכל היותר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/</m:t>
                    </m:r>
                    <m:r>
                      <a:rPr lang="en-US" sz="1600" b="0" i="1" smtClean="0">
                        <a:solidFill>
                          <a:srgbClr val="000099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  <a:p>
                <a:pPr>
                  <a:lnSpc>
                    <a:spcPct val="135000"/>
                  </a:lnSpc>
                </a:pPr>
                <a:endParaRPr lang="he-IL" dirty="0"/>
              </a:p>
              <a:p>
                <a:pPr>
                  <a:lnSpc>
                    <a:spcPct val="135000"/>
                  </a:lnSpc>
                </a:pPr>
                <a:endParaRPr lang="he-IL" b="1" u="sng" dirty="0" smtClean="0"/>
              </a:p>
              <a:p>
                <a:pPr>
                  <a:lnSpc>
                    <a:spcPct val="135000"/>
                  </a:lnSpc>
                </a:pPr>
                <a:r>
                  <a:rPr lang="he-IL" sz="1600" b="1" u="sng" dirty="0" smtClean="0"/>
                  <a:t>הערה</a:t>
                </a:r>
                <a:r>
                  <a:rPr lang="he-IL" sz="1600" b="1" dirty="0" smtClean="0"/>
                  <a:t>:</a:t>
                </a:r>
                <a:r>
                  <a:rPr lang="he-IL" sz="1600" dirty="0" smtClean="0"/>
                  <a:t> קיימים אלגוריתמים טובים יותר, כגון אלגוריתם </a:t>
                </a:r>
                <a:r>
                  <a:rPr lang="en-US" sz="1600" dirty="0" err="1" smtClean="0"/>
                  <a:t>Dinic</a:t>
                </a:r>
                <a:r>
                  <a:rPr lang="he-IL" sz="1600" dirty="0" smtClean="0"/>
                  <a:t> שזמן ריצתו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16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400" dirty="0" smtClean="0">
                    <a:solidFill>
                      <a:srgbClr val="000099"/>
                    </a:solidFill>
                  </a:rPr>
                  <a:t>.</a:t>
                </a:r>
                <a:endParaRPr lang="he-IL" sz="14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0" y="1170000"/>
                <a:ext cx="8830799" cy="5355344"/>
              </a:xfrm>
              <a:blipFill rotWithShape="1">
                <a:blip r:embed="rId3" cstate="print"/>
                <a:stretch>
                  <a:fillRect t="-114" r="-1242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אלגוריתמים למציאת זרימת מקסימום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6573" name="Oval 1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6574" name="Oval 1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6576" name="Oval 1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6577" name="Oval 1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6578" name="Oval 1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6579" name="Line 1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0" name="Line 2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1" name="Line 2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2" name="Line 2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3" name="Line 2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4" name="Line 2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5" name="Line 2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6" name="Line 2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7" name="Line 27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89" name="Text Box 29"/>
          <p:cNvSpPr txBox="1">
            <a:spLocks noChangeArrowheads="1"/>
          </p:cNvSpPr>
          <p:nvPr/>
        </p:nvSpPr>
        <p:spPr bwMode="auto">
          <a:xfrm>
            <a:off x="2971800" y="4724400"/>
            <a:ext cx="44958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This is the original network, plus reversals of the arcs.</a:t>
            </a:r>
          </a:p>
        </p:txBody>
      </p:sp>
      <p:sp>
        <p:nvSpPr>
          <p:cNvPr id="66590" name="Line 30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1" name="Line 31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2" name="Line 32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3" name="Line 33"/>
          <p:cNvSpPr>
            <a:spLocks noChangeShapeType="1"/>
          </p:cNvSpPr>
          <p:nvPr/>
        </p:nvSpPr>
        <p:spPr bwMode="auto">
          <a:xfrm>
            <a:off x="4495800" y="1828800"/>
            <a:ext cx="838200" cy="9144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4" name="Line 34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 flipV="1">
            <a:off x="5791200" y="1752600"/>
            <a:ext cx="6096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6" name="Line 3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7" name="Line 3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8" name="Line 38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6599" name="Line 39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7597" name="Oval 1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7598" name="Oval 1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7600" name="Oval 1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7601" name="Oval 1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7602" name="Oval 1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7603" name="Line 1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4" name="Line 2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8" name="Line 2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09" name="Line 2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0" name="Line 2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1" name="Line 2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2971800" y="4724400"/>
            <a:ext cx="4495800" cy="118745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This is the original network, and the original residual network. </a:t>
            </a:r>
          </a:p>
        </p:txBody>
      </p:sp>
      <p:sp>
        <p:nvSpPr>
          <p:cNvPr id="67613" name="Line 2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862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2971800" y="4724400"/>
            <a:ext cx="44958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in G(x)  </a:t>
            </a:r>
          </a:p>
        </p:txBody>
      </p:sp>
      <p:sp>
        <p:nvSpPr>
          <p:cNvPr id="68622" name="Oval 14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8624" name="Oval 16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8625" name="Oval 17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8628" name="Line 2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29" name="Line 21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0" name="Line 22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1" name="Line 2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2" name="Line 2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3" name="Line 2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4" name="Line 26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5" name="Line 27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6" name="Line 28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7" name="Line 2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8" name="Line 3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39" name="Line 3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8640" name="Line 32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21" grpId="0" animBg="1" autoUpdateAnimBg="0"/>
      <p:bldP spid="68638" grpId="0" animBg="1"/>
      <p:bldP spid="68639" grpId="0" animBg="1"/>
      <p:bldP spid="686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96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438400" y="46609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514600" y="52832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46" name="Text Box 14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47" name="Text Box 15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69648" name="Text Box 1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49" name="Text Box 17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69650" name="Text Box 18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69651" name="Text Box 19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69652" name="Oval 20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69653" name="Oval 21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69654" name="Oval 22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69655" name="Oval 23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69656" name="Oval 24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69658" name="Line 26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59" name="Line 27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0" name="Line 28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1" name="Line 29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2" name="Line 30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3" name="Line 31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4" name="Line 32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5" name="Line 33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6" name="Line 3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7" name="Line 35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8" name="Line 36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1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2" name="Line 40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3" name="Line 41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69674" name="Line 42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animBg="1" autoUpdateAnimBg="0"/>
      <p:bldP spid="69636" grpId="0" animBg="1" autoUpdateAnimBg="0"/>
      <p:bldP spid="69641" grpId="0" animBg="1" autoUpdateAnimBg="0"/>
      <p:bldP spid="69642" grpId="0" animBg="1" autoUpdateAnimBg="0"/>
      <p:bldP spid="69645" grpId="0" animBg="1" autoUpdateAnimBg="0"/>
      <p:bldP spid="69647" grpId="0" animBg="1" autoUpdateAnimBg="0"/>
      <p:bldP spid="69650" grpId="0" animBg="1" autoUpdateAnimBg="0"/>
      <p:bldP spid="69671" grpId="0" animBg="1"/>
      <p:bldP spid="69672" grpId="0" animBg="1"/>
      <p:bldP spid="69673" grpId="0" animBg="1"/>
      <p:bldP spid="696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 </a:t>
            </a:r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6326188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0675" name="Oval 19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0676" name="Oval 20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0681" name="Line 25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2" name="Line 26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3" name="Line 27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4" name="Line 28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5" name="Line 29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6" name="Line 30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7" name="Line 3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8" name="Line 32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89" name="Line 33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0" name="Line 3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1" name="Line 35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2" name="Line 3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4" name="Line 38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5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6" name="Line 40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7" name="Line 4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animBg="1" autoUpdateAnimBg="0"/>
      <p:bldP spid="70696" grpId="0" animBg="1"/>
      <p:bldP spid="70697" grpId="0" animBg="1"/>
      <p:bldP spid="706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נתונה רשת 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כאשר:</a:t>
                </a:r>
                <a:endParaRPr lang="he-IL" sz="1600" dirty="0">
                  <a:solidFill>
                    <a:prstClr val="black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גרף מכוון.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he-IL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צומת מקור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וצומת בור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: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פונקציית קיבול: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- הזרימה המקסימלית שניתן להעביר דרך קשת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latin typeface="Cambria Math"/>
                      </a:rPr>
                      <m:t>e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sp>
        <p:nvSpPr>
          <p:cNvPr id="24" name="TextBox 23"/>
          <p:cNvSpPr txBox="1"/>
          <p:nvPr/>
        </p:nvSpPr>
        <p:spPr>
          <a:xfrm>
            <a:off x="4261659" y="6500813"/>
            <a:ext cx="620683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rtl="1">
              <a:defRPr/>
            </a:pPr>
            <a:r>
              <a:rPr lang="he-IL" sz="1000" dirty="0" smtClean="0">
                <a:solidFill>
                  <a:schemeClr val="bg1">
                    <a:lumMod val="50000"/>
                  </a:schemeClr>
                </a:solidFill>
              </a:rPr>
              <a:t>יונתן יניב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259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35229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1695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1703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1704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1705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1706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1707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1708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1709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0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1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2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3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4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5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6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7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8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19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0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1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4" name="Line 44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5" name="Line 45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6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27" name="Text Box 47"/>
          <p:cNvSpPr txBox="1">
            <a:spLocks noChangeArrowheads="1"/>
          </p:cNvSpPr>
          <p:nvPr/>
        </p:nvSpPr>
        <p:spPr bwMode="auto">
          <a:xfrm>
            <a:off x="2438400" y="46863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1728" name="Text Box 48"/>
          <p:cNvSpPr txBox="1">
            <a:spLocks noChangeArrowheads="1"/>
          </p:cNvSpPr>
          <p:nvPr/>
        </p:nvSpPr>
        <p:spPr bwMode="auto">
          <a:xfrm>
            <a:off x="2514600" y="52832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1729" name="Line 49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0" name="Line 50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1" name="Line 51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1732" name="Line 5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 autoUpdateAnimBg="0"/>
      <p:bldP spid="71685" grpId="0" animBg="1" autoUpdateAnimBg="0"/>
      <p:bldP spid="71693" grpId="0" animBg="1" autoUpdateAnimBg="0"/>
      <p:bldP spid="71698" grpId="0" animBg="1" autoUpdateAnimBg="0"/>
      <p:bldP spid="71699" grpId="0" animBg="1" autoUpdateAnimBg="0"/>
      <p:bldP spid="71727" grpId="0" animBg="1" autoUpdateAnimBg="0"/>
      <p:bldP spid="71728" grpId="0" animBg="1" autoUpdateAnimBg="0"/>
      <p:bldP spid="71729" grpId="0" animBg="1"/>
      <p:bldP spid="71730" grpId="0" animBg="1"/>
      <p:bldP spid="71731" grpId="0" animBg="1"/>
      <p:bldP spid="717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271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2726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2727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2728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2729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2730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2732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7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1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2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3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4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5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6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7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8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</a:t>
            </a:r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2" name="Line 48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3" name="Line 4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4" name="Line 50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2755" name="Line 51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9" grpId="0" animBg="1" autoUpdateAnimBg="0"/>
      <p:bldP spid="72754" grpId="0" animBg="1"/>
      <p:bldP spid="727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374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7" name="Text Box 19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48" name="Text Box 20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3749" name="Text Box 21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3751" name="Oval 23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3752" name="Oval 24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3753" name="Oval 25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3754" name="Oval 26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3755" name="Oval 27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3756" name="Oval 28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6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7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79" name="Text Box 51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3780" name="Text Box 52"/>
          <p:cNvSpPr txBox="1">
            <a:spLocks noChangeArrowheads="1"/>
          </p:cNvSpPr>
          <p:nvPr/>
        </p:nvSpPr>
        <p:spPr bwMode="auto">
          <a:xfrm>
            <a:off x="2514600" y="53213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3781" name="Line 53"/>
          <p:cNvSpPr>
            <a:spLocks noChangeShapeType="1"/>
          </p:cNvSpPr>
          <p:nvPr/>
        </p:nvSpPr>
        <p:spPr bwMode="auto">
          <a:xfrm>
            <a:off x="3200400" y="2819400"/>
            <a:ext cx="2209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>
            <a:off x="5791200" y="2819400"/>
            <a:ext cx="1752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3783" name="Text Box 55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7" grpId="0" animBg="1" autoUpdateAnimBg="0"/>
      <p:bldP spid="73740" grpId="0" animBg="1" autoUpdateAnimBg="0"/>
      <p:bldP spid="73742" grpId="0" animBg="1" autoUpdateAnimBg="0"/>
      <p:bldP spid="73779" grpId="0" animBg="1" autoUpdateAnimBg="0"/>
      <p:bldP spid="73780" grpId="0" animBg="1" autoUpdateAnimBg="0"/>
      <p:bldP spid="73781" grpId="0" animBg="1"/>
      <p:bldP spid="73782" grpId="0" animBg="1"/>
      <p:bldP spid="7378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2" name="Text Box 10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4767" name="Text Box 15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4770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4774" name="Text Box 22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4775" name="Text Box 23"/>
          <p:cNvSpPr txBox="1">
            <a:spLocks noChangeArrowheads="1"/>
          </p:cNvSpPr>
          <p:nvPr/>
        </p:nvSpPr>
        <p:spPr bwMode="auto">
          <a:xfrm>
            <a:off x="3806825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4776" name="Text Box 24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4777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4778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4779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4780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4781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4782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4783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4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5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6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89" name="Line 3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1" name="Line 39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2" name="Line 40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3" name="Line 41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4" name="Line 42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5" name="Line 43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6" name="Line 44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7" name="Line 45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8" name="Line 46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799" name="Line 47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0" name="Line 48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1" name="Text Box 49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 </a:t>
            </a:r>
          </a:p>
        </p:txBody>
      </p:sp>
      <p:sp>
        <p:nvSpPr>
          <p:cNvPr id="74802" name="Line 5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4803" name="Line 5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801" grpId="0" animBg="1" autoUpdateAnimBg="0"/>
      <p:bldP spid="74802" grpId="0" animBg="1"/>
      <p:bldP spid="748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6096000" y="3140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6096000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87" name="Text Box 11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90" name="Text Box 14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6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802" name="Text Box 26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5803" name="Oval 27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5804" name="Oval 28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5808" name="Oval 32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5809" name="Line 33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0" name="Line 34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1" name="Line 35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2" name="Line 36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3" name="Line 37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4" name="Line 38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5" name="Line 3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6" name="Line 40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8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19" name="Line 43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0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1" name="Line 45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2" name="Line 46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3" name="Line 4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4" name="Line 48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5" name="Line 4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6" name="Line 50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7" name="Line 51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28" name="Text Box 52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2514600" y="54864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5830" name="Text Box 54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5831" name="Line 55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5832" name="Line 56"/>
          <p:cNvSpPr>
            <a:spLocks noChangeShapeType="1"/>
          </p:cNvSpPr>
          <p:nvPr/>
        </p:nvSpPr>
        <p:spPr bwMode="auto">
          <a:xfrm flipV="1">
            <a:off x="5181600" y="3048000"/>
            <a:ext cx="2362200" cy="1066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2" grpId="0" animBg="1" autoUpdateAnimBg="0"/>
      <p:bldP spid="75788" grpId="0" animBg="1" autoUpdateAnimBg="0"/>
      <p:bldP spid="75801" grpId="0" animBg="1" autoUpdateAnimBg="0"/>
      <p:bldP spid="75828" grpId="0" animBg="1" autoUpdateAnimBg="0"/>
      <p:bldP spid="75829" grpId="0" animBg="1" autoUpdateAnimBg="0"/>
      <p:bldP spid="75830" grpId="0" animBg="1" autoUpdateAnimBg="0"/>
      <p:bldP spid="758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2" name="Text Box 12"/>
          <p:cNvSpPr txBox="1">
            <a:spLocks noChangeArrowheads="1"/>
          </p:cNvSpPr>
          <p:nvPr/>
        </p:nvSpPr>
        <p:spPr bwMode="auto">
          <a:xfrm>
            <a:off x="6397625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13" name="Text Box 13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6814" name="Text Box 14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6815" name="Text Box 15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16" name="Text Box 16"/>
          <p:cNvSpPr txBox="1">
            <a:spLocks noChangeArrowheads="1"/>
          </p:cNvSpPr>
          <p:nvPr/>
        </p:nvSpPr>
        <p:spPr bwMode="auto">
          <a:xfrm>
            <a:off x="6329363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6817" name="Text Box 17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1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6819" name="Text Box 19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0" name="Text Box 20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3657600" y="24384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6822" name="Text Box 22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49530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6826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6827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6828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6829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6830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6831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2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3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4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5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6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7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8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39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0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1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2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3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47" name="Text Box 47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Find any s-t path  </a:t>
            </a:r>
          </a:p>
        </p:txBody>
      </p:sp>
      <p:sp>
        <p:nvSpPr>
          <p:cNvPr id="76848" name="Text Box 48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6849" name="Line 49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0" name="Line 50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1" name="Line 51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6852" name="Line 52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47" grpId="0" animBg="1" autoUpdateAnimBg="0"/>
      <p:bldP spid="76850" grpId="0" animBg="1"/>
      <p:bldP spid="76851" grpId="0" animBg="1"/>
      <p:bldP spid="7685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7840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7846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7847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7848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7851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7855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6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7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8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59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0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1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2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3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4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6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7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8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69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0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1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7872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3" name="Line 49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4" name="Line 50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5" name="Line 51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6" name="Line 52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7" name="Line 53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8" name="Line 54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7879" name="Text Box 55"/>
          <p:cNvSpPr txBox="1">
            <a:spLocks noChangeArrowheads="1"/>
          </p:cNvSpPr>
          <p:nvPr/>
        </p:nvSpPr>
        <p:spPr bwMode="auto">
          <a:xfrm>
            <a:off x="2438400" y="4724400"/>
            <a:ext cx="58674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Determine the capacity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of the path.   </a:t>
            </a:r>
          </a:p>
        </p:txBody>
      </p:sp>
      <p:sp>
        <p:nvSpPr>
          <p:cNvPr id="77880" name="Text Box 56"/>
          <p:cNvSpPr txBox="1">
            <a:spLocks noChangeArrowheads="1"/>
          </p:cNvSpPr>
          <p:nvPr/>
        </p:nvSpPr>
        <p:spPr bwMode="auto">
          <a:xfrm>
            <a:off x="2514600" y="5308600"/>
            <a:ext cx="57912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Send </a:t>
            </a:r>
            <a:r>
              <a:rPr lang="en-US" sz="2400" b="1">
                <a:latin typeface="Symbol" pitchFamily="18" charset="2"/>
              </a:rPr>
              <a:t>D</a:t>
            </a:r>
            <a:r>
              <a:rPr lang="en-US" sz="2400" b="1"/>
              <a:t> units of flow in the path.</a:t>
            </a:r>
            <a:br>
              <a:rPr lang="en-US" sz="2400" b="1"/>
            </a:br>
            <a:r>
              <a:rPr lang="en-US" sz="2400" b="1"/>
              <a:t>Update residual capacities.   </a:t>
            </a:r>
          </a:p>
        </p:txBody>
      </p:sp>
      <p:sp>
        <p:nvSpPr>
          <p:cNvPr id="77881" name="Line 57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 autoUpdateAnimBg="0"/>
      <p:bldP spid="77829" grpId="0" animBg="1" autoUpdateAnimBg="0"/>
      <p:bldP spid="77830" grpId="0" animBg="1" autoUpdateAnimBg="0"/>
      <p:bldP spid="77839" grpId="0" animBg="1" autoUpdateAnimBg="0"/>
      <p:bldP spid="77846" grpId="0" animBg="1" autoUpdateAnimBg="0"/>
      <p:bldP spid="77847" grpId="0" animBg="1" autoUpdateAnimBg="0"/>
      <p:bldP spid="77876" grpId="0" animBg="1"/>
      <p:bldP spid="77877" grpId="0" animBg="1"/>
      <p:bldP spid="77878" grpId="0" animBg="1"/>
      <p:bldP spid="77879" grpId="0" animBg="1" autoUpdateAnimBg="0"/>
      <p:bldP spid="77880" grpId="0" animBg="1" autoUpdateAnimBg="0"/>
      <p:bldP spid="7788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5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8856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57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59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8861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2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3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8864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5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6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6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8870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8871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8872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8873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8874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8875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8876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8877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8878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8879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0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1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2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3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4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5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6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7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8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89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0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1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2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3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4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5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8896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7" name="Line 4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8" name="Line 50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899" name="Line 51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900" name="Line 52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8901" name="Text Box 53"/>
          <p:cNvSpPr txBox="1">
            <a:spLocks noChangeArrowheads="1"/>
          </p:cNvSpPr>
          <p:nvPr/>
        </p:nvSpPr>
        <p:spPr bwMode="auto">
          <a:xfrm>
            <a:off x="2438400" y="4724400"/>
            <a:ext cx="58674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There is no s-t path in the residual network.  This flow is optimal </a:t>
            </a:r>
          </a:p>
        </p:txBody>
      </p:sp>
      <p:sp>
        <p:nvSpPr>
          <p:cNvPr id="78902" name="Line 5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01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5638800" y="17526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4949825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254625" y="15240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705600" y="22860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733800" y="2133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4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248400" y="39020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3505200" y="367347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3806825" y="3124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6" name="Text Box 14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87" name="Text Box 15"/>
          <p:cNvSpPr txBox="1">
            <a:spLocks noChangeArrowheads="1"/>
          </p:cNvSpPr>
          <p:nvPr/>
        </p:nvSpPr>
        <p:spPr bwMode="auto">
          <a:xfrm>
            <a:off x="5102225" y="990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3</a:t>
            </a:r>
          </a:p>
        </p:txBody>
      </p:sp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6248400" y="38862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4340225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4800600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79891" name="Text Box 19"/>
          <p:cNvSpPr txBox="1">
            <a:spLocks noChangeArrowheads="1"/>
          </p:cNvSpPr>
          <p:nvPr/>
        </p:nvSpPr>
        <p:spPr bwMode="auto">
          <a:xfrm>
            <a:off x="6478588" y="2971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892" name="Text Box 20"/>
          <p:cNvSpPr txBox="1">
            <a:spLocks noChangeArrowheads="1"/>
          </p:cNvSpPr>
          <p:nvPr/>
        </p:nvSpPr>
        <p:spPr bwMode="auto">
          <a:xfrm>
            <a:off x="4803775" y="3352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93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sp>
        <p:nvSpPr>
          <p:cNvPr id="79894" name="Text Box 22"/>
          <p:cNvSpPr txBox="1">
            <a:spLocks noChangeArrowheads="1"/>
          </p:cNvSpPr>
          <p:nvPr/>
        </p:nvSpPr>
        <p:spPr bwMode="auto">
          <a:xfrm>
            <a:off x="7086600" y="1828800"/>
            <a:ext cx="538163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he-IL" sz="2400" b="1"/>
          </a:p>
        </p:txBody>
      </p:sp>
      <p:sp>
        <p:nvSpPr>
          <p:cNvPr id="79895" name="Text Box 23"/>
          <p:cNvSpPr txBox="1">
            <a:spLocks noChangeArrowheads="1"/>
          </p:cNvSpPr>
          <p:nvPr/>
        </p:nvSpPr>
        <p:spPr bwMode="auto">
          <a:xfrm>
            <a:off x="3276600" y="18288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2</a:t>
            </a:r>
          </a:p>
        </p:txBody>
      </p:sp>
      <p:sp>
        <p:nvSpPr>
          <p:cNvPr id="79896" name="Text Box 24"/>
          <p:cNvSpPr txBox="1">
            <a:spLocks noChangeArrowheads="1"/>
          </p:cNvSpPr>
          <p:nvPr/>
        </p:nvSpPr>
        <p:spPr bwMode="auto">
          <a:xfrm>
            <a:off x="3810000" y="3108325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1</a:t>
            </a:r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9898" name="Oval 2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9899" name="Oval 2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9900" name="Oval 2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9901" name="Oval 2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  <p:sp>
        <p:nvSpPr>
          <p:cNvPr id="79902" name="Oval 30"/>
          <p:cNvSpPr>
            <a:spLocks noChangeArrowheads="1"/>
          </p:cNvSpPr>
          <p:nvPr/>
        </p:nvSpPr>
        <p:spPr bwMode="auto">
          <a:xfrm>
            <a:off x="7543800" y="2743200"/>
            <a:ext cx="533400" cy="533400"/>
          </a:xfrm>
          <a:prstGeom prst="ellipse">
            <a:avLst/>
          </a:prstGeom>
          <a:solidFill>
            <a:srgbClr val="00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t</a:t>
            </a:r>
          </a:p>
        </p:txBody>
      </p:sp>
      <p:sp>
        <p:nvSpPr>
          <p:cNvPr id="79903" name="Line 31"/>
          <p:cNvSpPr>
            <a:spLocks noChangeShapeType="1"/>
          </p:cNvSpPr>
          <p:nvPr/>
        </p:nvSpPr>
        <p:spPr bwMode="auto">
          <a:xfrm>
            <a:off x="3276600" y="3048000"/>
            <a:ext cx="1524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4" name="Line 32"/>
          <p:cNvSpPr>
            <a:spLocks noChangeShapeType="1"/>
          </p:cNvSpPr>
          <p:nvPr/>
        </p:nvSpPr>
        <p:spPr bwMode="auto">
          <a:xfrm flipV="1">
            <a:off x="3048000" y="1600200"/>
            <a:ext cx="9906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5" name="Line 33"/>
          <p:cNvSpPr>
            <a:spLocks noChangeShapeType="1"/>
          </p:cNvSpPr>
          <p:nvPr/>
        </p:nvSpPr>
        <p:spPr bwMode="auto">
          <a:xfrm flipH="1" flipV="1">
            <a:off x="4572000" y="1676400"/>
            <a:ext cx="990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6" name="Line 34"/>
          <p:cNvSpPr>
            <a:spLocks noChangeShapeType="1"/>
          </p:cNvSpPr>
          <p:nvPr/>
        </p:nvSpPr>
        <p:spPr bwMode="auto">
          <a:xfrm>
            <a:off x="4572000" y="13716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7" name="Line 35"/>
          <p:cNvSpPr>
            <a:spLocks noChangeShapeType="1"/>
          </p:cNvSpPr>
          <p:nvPr/>
        </p:nvSpPr>
        <p:spPr bwMode="auto">
          <a:xfrm flipH="1">
            <a:off x="5638800" y="1676400"/>
            <a:ext cx="609600" cy="1066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8" name="Line 36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09" name="Line 37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0" name="Line 38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1" name="Line 39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2" name="Line 40"/>
          <p:cNvSpPr>
            <a:spLocks noChangeShapeType="1"/>
          </p:cNvSpPr>
          <p:nvPr/>
        </p:nvSpPr>
        <p:spPr bwMode="auto">
          <a:xfrm flipH="1">
            <a:off x="5867400" y="29718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5" name="Line 43"/>
          <p:cNvSpPr>
            <a:spLocks noChangeShapeType="1"/>
          </p:cNvSpPr>
          <p:nvPr/>
        </p:nvSpPr>
        <p:spPr bwMode="auto">
          <a:xfrm flipH="1" flipV="1">
            <a:off x="3352800" y="2971800"/>
            <a:ext cx="19050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6" name="Line 44"/>
          <p:cNvSpPr>
            <a:spLocks noChangeShapeType="1"/>
          </p:cNvSpPr>
          <p:nvPr/>
        </p:nvSpPr>
        <p:spPr bwMode="auto">
          <a:xfrm flipV="1">
            <a:off x="5029200" y="3200400"/>
            <a:ext cx="3810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7" name="Line 45"/>
          <p:cNvSpPr>
            <a:spLocks noChangeShapeType="1"/>
          </p:cNvSpPr>
          <p:nvPr/>
        </p:nvSpPr>
        <p:spPr bwMode="auto">
          <a:xfrm flipH="1">
            <a:off x="5257800" y="3276600"/>
            <a:ext cx="2362200" cy="10668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8" name="Line 46"/>
          <p:cNvSpPr>
            <a:spLocks noChangeShapeType="1"/>
          </p:cNvSpPr>
          <p:nvPr/>
        </p:nvSpPr>
        <p:spPr bwMode="auto">
          <a:xfrm flipH="1">
            <a:off x="5181600" y="3276600"/>
            <a:ext cx="381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19" name="Text Box 47"/>
          <p:cNvSpPr txBox="1">
            <a:spLocks noChangeArrowheads="1"/>
          </p:cNvSpPr>
          <p:nvPr/>
        </p:nvSpPr>
        <p:spPr bwMode="auto">
          <a:xfrm>
            <a:off x="3505200" y="3657600"/>
            <a:ext cx="536575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2</a:t>
            </a:r>
          </a:p>
        </p:txBody>
      </p:sp>
      <p:sp>
        <p:nvSpPr>
          <p:cNvPr id="79920" name="Line 48"/>
          <p:cNvSpPr>
            <a:spLocks noChangeShapeType="1"/>
          </p:cNvSpPr>
          <p:nvPr/>
        </p:nvSpPr>
        <p:spPr bwMode="auto">
          <a:xfrm flipH="1" flipV="1">
            <a:off x="3124200" y="3276600"/>
            <a:ext cx="15240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1" name="Line 49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2" name="Line 50"/>
          <p:cNvSpPr>
            <a:spLocks noChangeShapeType="1"/>
          </p:cNvSpPr>
          <p:nvPr/>
        </p:nvSpPr>
        <p:spPr bwMode="auto">
          <a:xfrm flipH="1">
            <a:off x="3276600" y="1828800"/>
            <a:ext cx="858838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3" name="Line 51"/>
          <p:cNvSpPr>
            <a:spLocks noChangeShapeType="1"/>
          </p:cNvSpPr>
          <p:nvPr/>
        </p:nvSpPr>
        <p:spPr bwMode="auto">
          <a:xfrm flipH="1" flipV="1">
            <a:off x="4572000" y="1600200"/>
            <a:ext cx="1600200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4" name="Line 52"/>
          <p:cNvSpPr>
            <a:spLocks noChangeShapeType="1"/>
          </p:cNvSpPr>
          <p:nvPr/>
        </p:nvSpPr>
        <p:spPr bwMode="auto">
          <a:xfrm flipH="1" flipV="1">
            <a:off x="6629400" y="1905000"/>
            <a:ext cx="838200" cy="99060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5" name="Text Box 53"/>
          <p:cNvSpPr txBox="1">
            <a:spLocks noChangeArrowheads="1"/>
          </p:cNvSpPr>
          <p:nvPr/>
        </p:nvSpPr>
        <p:spPr bwMode="auto">
          <a:xfrm>
            <a:off x="2438400" y="4724400"/>
            <a:ext cx="5867400" cy="822325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These are the nodes that are reachable from node s.</a:t>
            </a:r>
          </a:p>
        </p:txBody>
      </p:sp>
      <p:sp>
        <p:nvSpPr>
          <p:cNvPr id="79926" name="Line 54"/>
          <p:cNvSpPr>
            <a:spLocks noChangeShapeType="1"/>
          </p:cNvSpPr>
          <p:nvPr/>
        </p:nvSpPr>
        <p:spPr bwMode="auto">
          <a:xfrm>
            <a:off x="6781800" y="1752600"/>
            <a:ext cx="8382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79927" name="Oval 55"/>
          <p:cNvSpPr>
            <a:spLocks noChangeArrowheads="1"/>
          </p:cNvSpPr>
          <p:nvPr/>
        </p:nvSpPr>
        <p:spPr bwMode="auto">
          <a:xfrm>
            <a:off x="2743200" y="27432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s</a:t>
            </a:r>
          </a:p>
        </p:txBody>
      </p:sp>
      <p:sp>
        <p:nvSpPr>
          <p:cNvPr id="79928" name="Oval 56"/>
          <p:cNvSpPr>
            <a:spLocks noChangeArrowheads="1"/>
          </p:cNvSpPr>
          <p:nvPr/>
        </p:nvSpPr>
        <p:spPr bwMode="auto">
          <a:xfrm>
            <a:off x="4038600" y="1295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2</a:t>
            </a:r>
          </a:p>
        </p:txBody>
      </p:sp>
      <p:sp>
        <p:nvSpPr>
          <p:cNvPr id="79929" name="Oval 57"/>
          <p:cNvSpPr>
            <a:spLocks noChangeArrowheads="1"/>
          </p:cNvSpPr>
          <p:nvPr/>
        </p:nvSpPr>
        <p:spPr bwMode="auto">
          <a:xfrm>
            <a:off x="5334000" y="27432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4</a:t>
            </a:r>
          </a:p>
        </p:txBody>
      </p:sp>
      <p:sp>
        <p:nvSpPr>
          <p:cNvPr id="79930" name="Oval 58"/>
          <p:cNvSpPr>
            <a:spLocks noChangeArrowheads="1"/>
          </p:cNvSpPr>
          <p:nvPr/>
        </p:nvSpPr>
        <p:spPr bwMode="auto">
          <a:xfrm>
            <a:off x="6248400" y="1295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5</a:t>
            </a:r>
          </a:p>
        </p:txBody>
      </p:sp>
      <p:sp>
        <p:nvSpPr>
          <p:cNvPr id="79931" name="Oval 59"/>
          <p:cNvSpPr>
            <a:spLocks noChangeArrowheads="1"/>
          </p:cNvSpPr>
          <p:nvPr/>
        </p:nvSpPr>
        <p:spPr bwMode="auto">
          <a:xfrm>
            <a:off x="4724400" y="3962400"/>
            <a:ext cx="533400" cy="5334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/>
            <a:r>
              <a:rPr lang="en-US" sz="2800" b="1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25" grpId="0" animBg="1" autoUpdateAnimBg="0"/>
      <p:bldP spid="79927" grpId="0" animBg="1" autoUpdateAnimBg="0"/>
      <p:bldP spid="79928" grpId="0" animBg="1" autoUpdateAnimBg="0"/>
      <p:bldP spid="79929" grpId="0" animBg="1" autoUpdateAnimBg="0"/>
      <p:bldP spid="79930" grpId="0" animBg="1" autoUpdateAnimBg="0"/>
      <p:bldP spid="79931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Ford-Fulkerson Max Flow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990600"/>
            <a:ext cx="5334000" cy="3505200"/>
            <a:chOff x="1728" y="624"/>
            <a:chExt cx="3360" cy="2208"/>
          </a:xfrm>
        </p:grpSpPr>
        <p:sp>
          <p:nvSpPr>
            <p:cNvPr id="80900" name="Text Box 4"/>
            <p:cNvSpPr txBox="1">
              <a:spLocks noChangeArrowheads="1"/>
            </p:cNvSpPr>
            <p:nvPr/>
          </p:nvSpPr>
          <p:spPr bwMode="auto">
            <a:xfrm>
              <a:off x="3214" y="624"/>
              <a:ext cx="33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2400" b="1"/>
                <a:t>1</a:t>
              </a: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28" y="816"/>
              <a:ext cx="3360" cy="2016"/>
              <a:chOff x="1728" y="816"/>
              <a:chExt cx="3360" cy="2016"/>
            </a:xfrm>
          </p:grpSpPr>
          <p:sp>
            <p:nvSpPr>
              <p:cNvPr id="80902" name="Text Box 6"/>
              <p:cNvSpPr txBox="1">
                <a:spLocks noChangeArrowheads="1"/>
              </p:cNvSpPr>
              <p:nvPr/>
            </p:nvSpPr>
            <p:spPr bwMode="auto">
              <a:xfrm>
                <a:off x="4464" y="1152"/>
                <a:ext cx="339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1</a:t>
                </a:r>
              </a:p>
            </p:txBody>
          </p:sp>
          <p:sp>
            <p:nvSpPr>
              <p:cNvPr id="80903" name="Text Box 7"/>
              <p:cNvSpPr txBox="1">
                <a:spLocks noChangeArrowheads="1"/>
              </p:cNvSpPr>
              <p:nvPr/>
            </p:nvSpPr>
            <p:spPr bwMode="auto">
              <a:xfrm>
                <a:off x="3985" y="1536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4" name="Text Box 8"/>
              <p:cNvSpPr txBox="1">
                <a:spLocks noChangeArrowheads="1"/>
              </p:cNvSpPr>
              <p:nvPr/>
            </p:nvSpPr>
            <p:spPr bwMode="auto">
              <a:xfrm>
                <a:off x="3840" y="1968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5" name="Text Box 9"/>
              <p:cNvSpPr txBox="1">
                <a:spLocks noChangeArrowheads="1"/>
              </p:cNvSpPr>
              <p:nvPr/>
            </p:nvSpPr>
            <p:spPr bwMode="auto">
              <a:xfrm>
                <a:off x="2304" y="1536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6" name="Text Box 10"/>
              <p:cNvSpPr txBox="1">
                <a:spLocks noChangeArrowheads="1"/>
              </p:cNvSpPr>
              <p:nvPr/>
            </p:nvSpPr>
            <p:spPr bwMode="auto">
              <a:xfrm>
                <a:off x="2064" y="1152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1</a:t>
                </a:r>
              </a:p>
            </p:txBody>
          </p:sp>
          <p:sp>
            <p:nvSpPr>
              <p:cNvPr id="80907" name="Text Box 11"/>
              <p:cNvSpPr txBox="1">
                <a:spLocks noChangeArrowheads="1"/>
              </p:cNvSpPr>
              <p:nvPr/>
            </p:nvSpPr>
            <p:spPr bwMode="auto">
              <a:xfrm>
                <a:off x="2398" y="1958"/>
                <a:ext cx="338" cy="288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400" b="1"/>
                  <a:t>2</a:t>
                </a:r>
              </a:p>
            </p:txBody>
          </p:sp>
          <p:sp>
            <p:nvSpPr>
              <p:cNvPr id="80908" name="Oval 12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s</a:t>
                </a:r>
              </a:p>
            </p:txBody>
          </p:sp>
          <p:sp>
            <p:nvSpPr>
              <p:cNvPr id="80909" name="Oval 13"/>
              <p:cNvSpPr>
                <a:spLocks noChangeArrowheads="1"/>
              </p:cNvSpPr>
              <p:nvPr/>
            </p:nvSpPr>
            <p:spPr bwMode="auto">
              <a:xfrm>
                <a:off x="2544" y="81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2</a:t>
                </a:r>
              </a:p>
            </p:txBody>
          </p:sp>
          <p:sp>
            <p:nvSpPr>
              <p:cNvPr id="80910" name="Oval 14"/>
              <p:cNvSpPr>
                <a:spLocks noChangeArrowheads="1"/>
              </p:cNvSpPr>
              <p:nvPr/>
            </p:nvSpPr>
            <p:spPr bwMode="auto">
              <a:xfrm>
                <a:off x="3360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4</a:t>
                </a:r>
              </a:p>
            </p:txBody>
          </p:sp>
          <p:sp>
            <p:nvSpPr>
              <p:cNvPr id="80911" name="Oval 15"/>
              <p:cNvSpPr>
                <a:spLocks noChangeArrowheads="1"/>
              </p:cNvSpPr>
              <p:nvPr/>
            </p:nvSpPr>
            <p:spPr bwMode="auto">
              <a:xfrm>
                <a:off x="3936" y="81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5</a:t>
                </a:r>
              </a:p>
            </p:txBody>
          </p:sp>
          <p:sp>
            <p:nvSpPr>
              <p:cNvPr id="80912" name="Oval 16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3</a:t>
                </a:r>
              </a:p>
            </p:txBody>
          </p:sp>
          <p:sp>
            <p:nvSpPr>
              <p:cNvPr id="80913" name="Oval 17"/>
              <p:cNvSpPr>
                <a:spLocks noChangeArrowheads="1"/>
              </p:cNvSpPr>
              <p:nvPr/>
            </p:nvSpPr>
            <p:spPr bwMode="auto">
              <a:xfrm>
                <a:off x="4752" y="1728"/>
                <a:ext cx="336" cy="336"/>
              </a:xfrm>
              <a:prstGeom prst="ellipse">
                <a:avLst/>
              </a:prstGeom>
              <a:solidFill>
                <a:srgbClr val="00FF00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r>
                  <a:rPr lang="en-US" sz="2800" b="1"/>
                  <a:t>t</a:t>
                </a:r>
              </a:p>
            </p:txBody>
          </p:sp>
          <p:sp>
            <p:nvSpPr>
              <p:cNvPr id="80914" name="Line 18"/>
              <p:cNvSpPr>
                <a:spLocks noChangeShapeType="1"/>
              </p:cNvSpPr>
              <p:nvPr/>
            </p:nvSpPr>
            <p:spPr bwMode="auto">
              <a:xfrm>
                <a:off x="2064" y="1920"/>
                <a:ext cx="96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5" name="Line 19"/>
              <p:cNvSpPr>
                <a:spLocks noChangeShapeType="1"/>
              </p:cNvSpPr>
              <p:nvPr/>
            </p:nvSpPr>
            <p:spPr bwMode="auto">
              <a:xfrm flipV="1">
                <a:off x="1920" y="1008"/>
                <a:ext cx="624" cy="7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6" name="Line 20"/>
              <p:cNvSpPr>
                <a:spLocks noChangeShapeType="1"/>
              </p:cNvSpPr>
              <p:nvPr/>
            </p:nvSpPr>
            <p:spPr bwMode="auto">
              <a:xfrm>
                <a:off x="2016" y="1776"/>
                <a:ext cx="13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7" name="Line 21"/>
              <p:cNvSpPr>
                <a:spLocks noChangeShapeType="1"/>
              </p:cNvSpPr>
              <p:nvPr/>
            </p:nvSpPr>
            <p:spPr bwMode="auto">
              <a:xfrm>
                <a:off x="2880" y="86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8" name="Line 22"/>
              <p:cNvSpPr>
                <a:spLocks noChangeShapeType="1"/>
              </p:cNvSpPr>
              <p:nvPr/>
            </p:nvSpPr>
            <p:spPr bwMode="auto">
              <a:xfrm>
                <a:off x="3648" y="1776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19" name="Line 23"/>
              <p:cNvSpPr>
                <a:spLocks noChangeShapeType="1"/>
              </p:cNvSpPr>
              <p:nvPr/>
            </p:nvSpPr>
            <p:spPr bwMode="auto">
              <a:xfrm flipV="1">
                <a:off x="3264" y="1920"/>
                <a:ext cx="1488" cy="67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80920" name="Line 24"/>
              <p:cNvSpPr>
                <a:spLocks noChangeShapeType="1"/>
              </p:cNvSpPr>
              <p:nvPr/>
            </p:nvSpPr>
            <p:spPr bwMode="auto">
              <a:xfrm>
                <a:off x="4272" y="1104"/>
                <a:ext cx="528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  <a:effectLst/>
            </p:spPr>
            <p:txBody>
              <a:bodyPr/>
              <a:lstStyle/>
              <a:p>
                <a:endParaRPr lang="he-IL"/>
              </a:p>
            </p:txBody>
          </p:sp>
        </p:grpSp>
      </p:grpSp>
      <p:sp>
        <p:nvSpPr>
          <p:cNvPr id="80921" name="Text Box 25"/>
          <p:cNvSpPr txBox="1">
            <a:spLocks noChangeArrowheads="1"/>
          </p:cNvSpPr>
          <p:nvPr/>
        </p:nvSpPr>
        <p:spPr bwMode="auto">
          <a:xfrm>
            <a:off x="2971800" y="4724400"/>
            <a:ext cx="4495800" cy="45720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b="1"/>
              <a:t>Here is the optimal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21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נתונה רשת 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𝐺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כאשר:</a:t>
                </a:r>
                <a:endParaRPr lang="he-IL" sz="1600" dirty="0">
                  <a:solidFill>
                    <a:prstClr val="black"/>
                  </a:solidFill>
                </a:endParaRP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𝐺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𝑉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𝐸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גרף מכוון.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,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  <m:r>
                      <a:rPr lang="he-IL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צומת מקור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וצומת בור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: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→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	פונקציית קיבול: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- הזרימה המקסימלית שניתן להעביר דרך קשת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rgbClr val="000099"/>
                        </a:solidFill>
                        <a:latin typeface="Cambria Math"/>
                      </a:rPr>
                      <m:t>e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∈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𝐸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sz="1400" dirty="0" smtClean="0">
                  <a:ea typeface="Times New Roman"/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זרימה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: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ℝ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היא פונקציה המקיימת שני חוקים: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חוק הקשת: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לכל קשת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𝑒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: </a:t>
                </a:r>
                <a:r>
                  <a:rPr lang="he-IL" sz="1600" b="1" dirty="0">
                    <a:solidFill>
                      <a:srgbClr val="000099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≤</m:t>
                    </m:r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000099"/>
                            </a:solidFill>
                            <a:latin typeface="Cambria Math"/>
                          </a:rPr>
                          <m:t>𝑒</m:t>
                        </m:r>
                      </m:e>
                    </m:d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חוק הצומת: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לכל צומת (למעט המקור והבור), סכום הזרימה היוצאת = סכום הזרימה הנכנסת.</a:t>
                </a:r>
                <a:endParaRPr lang="he-IL" sz="1600" b="1" dirty="0">
                  <a:solidFill>
                    <a:srgbClr val="000099"/>
                  </a:solidFill>
                </a:endParaRP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ea typeface="Times New Roman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056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884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16732"/>
            <a:ext cx="7624231" cy="525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088740"/>
            <a:ext cx="8297208" cy="27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540" y="1088740"/>
            <a:ext cx="8297208" cy="275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0" y="3706083"/>
            <a:ext cx="8160909" cy="315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567440" cy="544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תרגילים</a:t>
            </a:r>
            <a:endParaRPr lang="he-IL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2"/>
            <a:ext cx="7922385" cy="30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285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ערך (עוצמת) הזרימה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מוגדר להיות סכום הזרימה שיוצאת מ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b="1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ערך הזרימה = סכום הזרימה שנכנסת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7" name="Group 6"/>
          <p:cNvGrpSpPr/>
          <p:nvPr/>
        </p:nvGrpSpPr>
        <p:grpSpPr>
          <a:xfrm>
            <a:off x="2239115" y="3933056"/>
            <a:ext cx="4680000" cy="2601610"/>
            <a:chOff x="395536" y="3923454"/>
            <a:chExt cx="4680000" cy="2601610"/>
          </a:xfrm>
        </p:grpSpPr>
        <p:sp>
          <p:nvSpPr>
            <p:cNvPr id="8" name="Oval 7"/>
            <p:cNvSpPr/>
            <p:nvPr/>
          </p:nvSpPr>
          <p:spPr>
            <a:xfrm>
              <a:off x="39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 smtClean="0">
                  <a:cs typeface="Arial" pitchFamily="34" charset="0"/>
                </a:rPr>
                <a:t>s</a:t>
              </a:r>
              <a:endParaRPr lang="en-US" sz="1200" b="1" dirty="0">
                <a:cs typeface="Arial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47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47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635536" y="400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635536" y="616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55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cs typeface="Arial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15536" y="5085064"/>
              <a:ext cx="360000" cy="360000"/>
            </a:xfrm>
            <a:prstGeom prst="ellipse">
              <a:avLst/>
            </a:prstGeom>
            <a:ln>
              <a:solidFill>
                <a:schemeClr val="dk1">
                  <a:shade val="95000"/>
                  <a:satMod val="105000"/>
                  <a:alpha val="40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cs typeface="Arial" pitchFamily="34" charset="0"/>
                </a:rPr>
                <a:t>t</a:t>
              </a:r>
            </a:p>
          </p:txBody>
        </p:sp>
        <p:cxnSp>
          <p:nvCxnSpPr>
            <p:cNvPr id="15" name="Straight Arrow Connector 14"/>
            <p:cNvCxnSpPr>
              <a:stCxn id="8" idx="7"/>
              <a:endCxn id="9" idx="3"/>
            </p:cNvCxnSpPr>
            <p:nvPr/>
          </p:nvCxnSpPr>
          <p:spPr>
            <a:xfrm flipV="1">
              <a:off x="70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5"/>
              <a:endCxn id="10" idx="1"/>
            </p:cNvCxnSpPr>
            <p:nvPr/>
          </p:nvCxnSpPr>
          <p:spPr>
            <a:xfrm>
              <a:off x="70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>
            <a:xfrm>
              <a:off x="1835536" y="418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5"/>
              <a:endCxn id="13" idx="1"/>
            </p:cNvCxnSpPr>
            <p:nvPr/>
          </p:nvCxnSpPr>
          <p:spPr>
            <a:xfrm>
              <a:off x="178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0" idx="7"/>
              <a:endCxn id="13" idx="3"/>
            </p:cNvCxnSpPr>
            <p:nvPr/>
          </p:nvCxnSpPr>
          <p:spPr>
            <a:xfrm flipV="1">
              <a:off x="178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3" idx="7"/>
              <a:endCxn id="11" idx="3"/>
            </p:cNvCxnSpPr>
            <p:nvPr/>
          </p:nvCxnSpPr>
          <p:spPr>
            <a:xfrm flipV="1">
              <a:off x="286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1" idx="5"/>
              <a:endCxn id="14" idx="1"/>
            </p:cNvCxnSpPr>
            <p:nvPr/>
          </p:nvCxnSpPr>
          <p:spPr>
            <a:xfrm>
              <a:off x="3942815" y="431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7"/>
              <a:endCxn id="14" idx="3"/>
            </p:cNvCxnSpPr>
            <p:nvPr/>
          </p:nvCxnSpPr>
          <p:spPr>
            <a:xfrm flipV="1">
              <a:off x="3942815" y="5392343"/>
              <a:ext cx="825442" cy="82544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4"/>
              <a:endCxn id="12" idx="0"/>
            </p:cNvCxnSpPr>
            <p:nvPr/>
          </p:nvCxnSpPr>
          <p:spPr>
            <a:xfrm>
              <a:off x="381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0" idx="6"/>
              <a:endCxn id="12" idx="2"/>
            </p:cNvCxnSpPr>
            <p:nvPr/>
          </p:nvCxnSpPr>
          <p:spPr>
            <a:xfrm>
              <a:off x="1835536" y="6345064"/>
              <a:ext cx="180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676084" y="4558243"/>
                  <a:ext cx="591829" cy="246221"/>
                </a:xfrm>
                <a:prstGeom prst="rect">
                  <a:avLst/>
                </a:prstGeom>
                <a:blipFill rotWithShape="1">
                  <a:blip r:embed="rId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7" name="TextBox 26"/>
                <p:cNvSpPr txBox="1"/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1812314" y="5605049"/>
                  <a:ext cx="591829" cy="246221"/>
                </a:xfrm>
                <a:prstGeom prst="rect">
                  <a:avLst/>
                </a:prstGeom>
                <a:blipFill rotWithShape="1">
                  <a:blip r:embed="rId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2881177" y="4557845"/>
                  <a:ext cx="591829" cy="246221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10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-2700000">
                  <a:off x="3963192" y="5638243"/>
                  <a:ext cx="591829" cy="246221"/>
                </a:xfrm>
                <a:prstGeom prst="rect">
                  <a:avLst/>
                </a:prstGeom>
                <a:blipFill rotWithShape="1">
                  <a:blip r:embed="rId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3923454"/>
                  <a:ext cx="521297" cy="246221"/>
                </a:xfrm>
                <a:prstGeom prst="rect">
                  <a:avLst/>
                </a:prstGeom>
                <a:blipFill rotWithShape="1">
                  <a:blip r:embed="rId8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3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91462" y="6101827"/>
                  <a:ext cx="521297" cy="246221"/>
                </a:xfrm>
                <a:prstGeom prst="rect">
                  <a:avLst/>
                </a:prstGeom>
                <a:blipFill rotWithShape="1">
                  <a:blip r:embed="rId9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>
              <a:stCxn id="9" idx="4"/>
              <a:endCxn id="10" idx="0"/>
            </p:cNvCxnSpPr>
            <p:nvPr/>
          </p:nvCxnSpPr>
          <p:spPr>
            <a:xfrm>
              <a:off x="1655536" y="4365064"/>
              <a:ext cx="0" cy="1800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3" name="TextBox 32"/>
                <p:cNvSpPr txBox="1"/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4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040038" y="4539193"/>
                  <a:ext cx="521297" cy="246221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4" name="TextBox 33"/>
                <p:cNvSpPr txBox="1"/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12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4183823" y="4511422"/>
                  <a:ext cx="591829" cy="246221"/>
                </a:xfrm>
                <a:prstGeom prst="rect">
                  <a:avLst/>
                </a:prstGeom>
                <a:blipFill rotWithShape="1">
                  <a:blip r:embed="rId1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5" name="TextBox 34"/>
                <p:cNvSpPr txBox="1"/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497847" y="5107493"/>
                  <a:ext cx="554446" cy="261610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6" name="TextBox 35"/>
                <p:cNvSpPr txBox="1"/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100" b="0" i="1" smtClean="0">
                            <a:latin typeface="Cambria Math"/>
                          </a:rPr>
                          <m:t>=</m:t>
                        </m:r>
                        <m:r>
                          <a:rPr lang="en-US" sz="1100" b="0" i="1" smtClean="0">
                            <a:latin typeface="Cambria Math"/>
                          </a:rPr>
                          <m:t>5</m:t>
                        </m:r>
                      </m:oMath>
                    </m:oMathPara>
                  </a14:m>
                  <a:endParaRPr lang="he-IL" sz="1100" dirty="0"/>
                </a:p>
              </p:txBody>
            </p:sp>
          </mc:Choice>
          <mc:Fallback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3665592" y="5134259"/>
                  <a:ext cx="554446" cy="261610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37" name="TextBox 36"/>
                <p:cNvSpPr txBox="1"/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/>
                          </a:rPr>
                          <m:t>𝑐</m:t>
                        </m:r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15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883327" y="5605049"/>
                  <a:ext cx="591829" cy="246221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200861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</p:spPr>
            <p:txBody>
              <a:bodyPr>
                <a:normAutofit/>
              </a:bodyPr>
              <a:lstStyle/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ערך (עוצמת) הזרימה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מוגדר להיות סכום הזרימה שיוצאת מ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b="1" dirty="0">
                    <a:solidFill>
                      <a:srgbClr val="000099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ערך הזרימה = סכום הזרימה שנכנסת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</a:p>
              <a:p>
                <a:pPr lvl="0">
                  <a:lnSpc>
                    <a:spcPct val="135000"/>
                  </a:lnSpc>
                </a:pPr>
                <a:endParaRPr lang="he-IL" dirty="0" smtClean="0">
                  <a:solidFill>
                    <a:srgbClr val="000099"/>
                  </a:solidFill>
                </a:endParaRPr>
              </a:p>
              <a:p>
                <a:pPr lvl="0">
                  <a:lnSpc>
                    <a:spcPct val="135000"/>
                  </a:lnSpc>
                </a:pPr>
                <a:r>
                  <a:rPr lang="he-IL" dirty="0">
                    <a:solidFill>
                      <a:prstClr val="black"/>
                    </a:solidFill>
                  </a:rPr>
                  <a:t>הרשת השיורית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 מתארת את הזרימה שניתן להעביר ברשת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𝑁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, ביחס לזרימה קיימת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dirty="0">
                    <a:solidFill>
                      <a:prstClr val="black"/>
                    </a:solidFill>
                  </a:rPr>
                  <a:t>.</a:t>
                </a:r>
              </a:p>
              <a:p>
                <a:pPr marL="628650" lvl="0" indent="-285750">
                  <a:lnSpc>
                    <a:spcPct val="135000"/>
                  </a:lnSpc>
                  <a:buFont typeface="Wingdings" pitchFamily="2" charset="2"/>
                  <a:buChar char="§"/>
                </a:pPr>
                <a:r>
                  <a:rPr lang="he-IL" sz="1600" b="1" dirty="0">
                    <a:solidFill>
                      <a:srgbClr val="000099"/>
                    </a:solidFill>
                  </a:rPr>
                  <a:t>משפט:</a:t>
                </a:r>
                <a:r>
                  <a:rPr lang="he-IL" sz="1600" dirty="0">
                    <a:solidFill>
                      <a:srgbClr val="000099"/>
                    </a:solidFill>
                  </a:rPr>
                  <a:t> </a:t>
                </a:r>
                <a:r>
                  <a:rPr lang="he-IL" sz="1600" dirty="0">
                    <a:solidFill>
                      <a:srgbClr val="000099"/>
                    </a:solidFill>
                  </a:rPr>
                  <a:t>אם אין מסלול מ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ל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ברשת השיורית, אזי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000099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he-IL" sz="1600" dirty="0">
                    <a:solidFill>
                      <a:srgbClr val="000099"/>
                    </a:solidFill>
                  </a:rPr>
                  <a:t> אופטימלית</a:t>
                </a:r>
                <a:r>
                  <a:rPr lang="he-IL" sz="1600" dirty="0" smtClean="0">
                    <a:solidFill>
                      <a:srgbClr val="000099"/>
                    </a:solidFill>
                  </a:rPr>
                  <a:t>.</a:t>
                </a:r>
                <a:endParaRPr lang="he-IL" sz="1600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166254" y="1170000"/>
                <a:ext cx="8664545" cy="5209200"/>
              </a:xfrm>
              <a:blipFill rotWithShape="1">
                <a:blip r:embed="rId3" cstate="print"/>
                <a:stretch>
                  <a:fillRect r="-56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זרימת מקסימלית</a:t>
            </a:r>
            <a:endParaRPr lang="he-IL" dirty="0"/>
          </a:p>
        </p:txBody>
      </p:sp>
      <p:grpSp>
        <p:nvGrpSpPr>
          <p:cNvPr id="4" name="Group 3"/>
          <p:cNvGrpSpPr/>
          <p:nvPr/>
        </p:nvGrpSpPr>
        <p:grpSpPr>
          <a:xfrm>
            <a:off x="2239115" y="3933259"/>
            <a:ext cx="4680000" cy="2601610"/>
            <a:chOff x="2239115" y="3851726"/>
            <a:chExt cx="4680000" cy="2601610"/>
          </a:xfrm>
        </p:grpSpPr>
        <p:grpSp>
          <p:nvGrpSpPr>
            <p:cNvPr id="38" name="Group 37"/>
            <p:cNvGrpSpPr/>
            <p:nvPr/>
          </p:nvGrpSpPr>
          <p:grpSpPr>
            <a:xfrm>
              <a:off x="2239115" y="3851726"/>
              <a:ext cx="4680000" cy="2601610"/>
              <a:chOff x="395536" y="3923454"/>
              <a:chExt cx="4680000" cy="2601610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39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 smtClean="0">
                    <a:cs typeface="Arial" pitchFamily="34" charset="0"/>
                  </a:rPr>
                  <a:t>s</a:t>
                </a:r>
                <a:endParaRPr lang="en-US" sz="1200" b="1" dirty="0">
                  <a:cs typeface="Arial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475536" y="400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75536" y="616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635536" y="400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635536" y="616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55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 dirty="0">
                  <a:cs typeface="Arial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715536" y="5085064"/>
                <a:ext cx="360000" cy="360000"/>
              </a:xfrm>
              <a:prstGeom prst="ellipse">
                <a:avLst/>
              </a:prstGeom>
              <a:ln>
                <a:solidFill>
                  <a:schemeClr val="dk1">
                    <a:shade val="95000"/>
                    <a:satMod val="105000"/>
                    <a:alpha val="40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200" b="1" dirty="0">
                    <a:cs typeface="Arial" pitchFamily="34" charset="0"/>
                  </a:rPr>
                  <a:t>t</a:t>
                </a:r>
              </a:p>
            </p:txBody>
          </p:sp>
          <p:cxnSp>
            <p:nvCxnSpPr>
              <p:cNvPr id="46" name="Straight Arrow Connector 45"/>
              <p:cNvCxnSpPr>
                <a:stCxn id="40" idx="6"/>
                <a:endCxn id="42" idx="2"/>
              </p:cNvCxnSpPr>
              <p:nvPr/>
            </p:nvCxnSpPr>
            <p:spPr>
              <a:xfrm>
                <a:off x="1835536" y="4185064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40" idx="5"/>
                <a:endCxn id="44" idx="1"/>
              </p:cNvCxnSpPr>
              <p:nvPr/>
            </p:nvCxnSpPr>
            <p:spPr>
              <a:xfrm>
                <a:off x="178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>
                <a:stCxn id="44" idx="7"/>
                <a:endCxn id="42" idx="3"/>
              </p:cNvCxnSpPr>
              <p:nvPr/>
            </p:nvCxnSpPr>
            <p:spPr>
              <a:xfrm flipV="1">
                <a:off x="286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2" idx="5"/>
                <a:endCxn id="45" idx="1"/>
              </p:cNvCxnSpPr>
              <p:nvPr/>
            </p:nvCxnSpPr>
            <p:spPr>
              <a:xfrm>
                <a:off x="3942815" y="431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 w="sm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43" idx="7"/>
                <a:endCxn id="45" idx="3"/>
              </p:cNvCxnSpPr>
              <p:nvPr/>
            </p:nvCxnSpPr>
            <p:spPr>
              <a:xfrm flipV="1">
                <a:off x="3942815" y="5392343"/>
                <a:ext cx="825442" cy="82544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/>
              <p:cNvCxnSpPr>
                <a:stCxn id="42" idx="4"/>
                <a:endCxn id="43" idx="0"/>
              </p:cNvCxnSpPr>
              <p:nvPr/>
            </p:nvCxnSpPr>
            <p:spPr>
              <a:xfrm>
                <a:off x="3815536" y="4365064"/>
                <a:ext cx="0" cy="18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>
                <a:stCxn id="41" idx="6"/>
                <a:endCxn id="43" idx="2"/>
              </p:cNvCxnSpPr>
              <p:nvPr/>
            </p:nvCxnSpPr>
            <p:spPr>
              <a:xfrm>
                <a:off x="1835536" y="6345064"/>
                <a:ext cx="180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3" name="TextBox 52"/>
                  <p:cNvSpPr txBox="1"/>
                  <p:nvPr/>
                </p:nvSpPr>
                <p:spPr>
                  <a:xfrm rot="18900000">
                    <a:off x="696559" y="4490785"/>
                    <a:ext cx="494558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</m:oMath>
                    </a14:m>
                    <a:r>
                      <a:rPr lang="en-US" sz="1000" dirty="0" smtClean="0"/>
                      <a:t>4</a:t>
                    </a:r>
                    <a:endParaRPr lang="he-IL" sz="1000" dirty="0"/>
                  </a:p>
                </p:txBody>
              </p:sp>
            </mc:Choice>
            <mc:Fallback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696559" y="4490785"/>
                    <a:ext cx="494558" cy="258532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 r="-2273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 rot="18900000">
                    <a:off x="2856683" y="4551690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2" name="TextBox 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2856683" y="4551690"/>
                    <a:ext cx="640816" cy="258532"/>
                  </a:xfrm>
                  <a:prstGeom prst="rect">
                    <a:avLst/>
                  </a:prstGeom>
                  <a:blipFill rotWithShape="1">
                    <a:blip r:embed="rId5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5" name="TextBox 54"/>
                  <p:cNvSpPr txBox="1"/>
                  <p:nvPr/>
                </p:nvSpPr>
                <p:spPr>
                  <a:xfrm rot="18900000">
                    <a:off x="3938698" y="5632088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10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8900000">
                    <a:off x="3938698" y="5632088"/>
                    <a:ext cx="640816" cy="258532"/>
                  </a:xfrm>
                  <a:prstGeom prst="rect">
                    <a:avLst/>
                  </a:prstGeom>
                  <a:blipFill rotWithShape="1">
                    <a:blip r:embed="rId6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442475" y="3923454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2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2475" y="3923454"/>
                    <a:ext cx="570284" cy="258532"/>
                  </a:xfrm>
                  <a:prstGeom prst="rect">
                    <a:avLst/>
                  </a:prstGeom>
                  <a:blipFill rotWithShape="1">
                    <a:blip r:embed="rId7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2442475" y="6101827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3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2475" y="6101827"/>
                    <a:ext cx="570284" cy="258532"/>
                  </a:xfrm>
                  <a:prstGeom prst="rect">
                    <a:avLst/>
                  </a:prstGeom>
                  <a:blipFill rotWithShape="1">
                    <a:blip r:embed="rId8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8" name="Straight Arrow Connector 57"/>
              <p:cNvCxnSpPr>
                <a:stCxn id="40" idx="4"/>
                <a:endCxn id="41" idx="0"/>
              </p:cNvCxnSpPr>
              <p:nvPr/>
            </p:nvCxnSpPr>
            <p:spPr>
              <a:xfrm>
                <a:off x="1655536" y="4365064"/>
                <a:ext cx="0" cy="180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triangle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59" name="TextBox 58"/>
                  <p:cNvSpPr txBox="1"/>
                  <p:nvPr/>
                </p:nvSpPr>
                <p:spPr>
                  <a:xfrm rot="2700000">
                    <a:off x="2015544" y="4533038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4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2015544" y="4533038"/>
                    <a:ext cx="570284" cy="258532"/>
                  </a:xfrm>
                  <a:prstGeom prst="rect">
                    <a:avLst/>
                  </a:prstGeom>
                  <a:blipFill rotWithShape="1">
                    <a:blip r:embed="rId9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0" name="TextBox 59"/>
                  <p:cNvSpPr txBox="1"/>
                  <p:nvPr/>
                </p:nvSpPr>
                <p:spPr>
                  <a:xfrm rot="2700000">
                    <a:off x="4159329" y="4505267"/>
                    <a:ext cx="640816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12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4159329" y="4505267"/>
                    <a:ext cx="640816" cy="258532"/>
                  </a:xfrm>
                  <a:prstGeom prst="rect">
                    <a:avLst/>
                  </a:prstGeom>
                  <a:blipFill rotWithShape="1">
                    <a:blip r:embed="rId10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1" name="TextBox 60"/>
                  <p:cNvSpPr txBox="1"/>
                  <p:nvPr/>
                </p:nvSpPr>
                <p:spPr>
                  <a:xfrm rot="5400000">
                    <a:off x="1470532" y="5100728"/>
                    <a:ext cx="609076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e-IL" sz="1100" dirty="0"/>
                  </a:p>
                </p:txBody>
              </p:sp>
            </mc:Choice>
            <mc:Fallback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1470532" y="5100728"/>
                    <a:ext cx="609076" cy="275140"/>
                  </a:xfrm>
                  <a:prstGeom prst="rect">
                    <a:avLst/>
                  </a:prstGeom>
                  <a:blipFill rotWithShape="1">
                    <a:blip r:embed="rId11" cstate="print"/>
                    <a:stretch>
                      <a:fillRect l="-2222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2" name="TextBox 61"/>
                  <p:cNvSpPr txBox="1"/>
                  <p:nvPr/>
                </p:nvSpPr>
                <p:spPr>
                  <a:xfrm rot="5400000">
                    <a:off x="3638277" y="5127494"/>
                    <a:ext cx="609076" cy="275140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1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1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1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1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100" b="0" i="1" smtClean="0">
                              <a:latin typeface="Cambria Math"/>
                            </a:rPr>
                            <m:t>5</m:t>
                          </m:r>
                        </m:oMath>
                      </m:oMathPara>
                    </a14:m>
                    <a:endParaRPr lang="he-IL" sz="1100" dirty="0"/>
                  </a:p>
                </p:txBody>
              </p:sp>
            </mc:Choice>
            <mc:Fallback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3638277" y="5127494"/>
                    <a:ext cx="609076" cy="275140"/>
                  </a:xfrm>
                  <a:prstGeom prst="rect">
                    <a:avLst/>
                  </a:prstGeom>
                  <a:blipFill rotWithShape="1">
                    <a:blip r:embed="rId12" cstate="print"/>
                    <a:stretch>
                      <a:fillRect l="-2222"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="" xmlns:a14="http://schemas.microsoft.com/office/drawing/2010/main" Requires="a14">
              <p:sp>
                <p:nvSpPr>
                  <p:cNvPr id="63" name="TextBox 62"/>
                  <p:cNvSpPr txBox="1"/>
                  <p:nvPr/>
                </p:nvSpPr>
                <p:spPr>
                  <a:xfrm rot="2700000">
                    <a:off x="916413" y="5537059"/>
                    <a:ext cx="570284" cy="258532"/>
                  </a:xfrm>
                  <a:prstGeom prst="rect">
                    <a:avLst/>
                  </a:prstGeom>
                  <a:noFill/>
                </p:spPr>
                <p:txBody>
                  <a:bodyPr wrap="none" rtlCol="1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1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1000" b="0" i="1" smtClean="0">
                              <a:latin typeface="Cambria Math"/>
                            </a:rPr>
                            <m:t>9</m:t>
                          </m:r>
                        </m:oMath>
                      </m:oMathPara>
                    </a14:m>
                    <a:endParaRPr lang="he-IL" sz="1000" dirty="0"/>
                  </a:p>
                </p:txBody>
              </p:sp>
            </mc:Choice>
            <mc:Fallback>
              <p:sp>
                <p:nvSpPr>
                  <p:cNvPr id="101" name="TextBox 10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700000">
                    <a:off x="916413" y="5537059"/>
                    <a:ext cx="570284" cy="258532"/>
                  </a:xfrm>
                  <a:prstGeom prst="rect">
                    <a:avLst/>
                  </a:prstGeom>
                  <a:blipFill rotWithShape="1">
                    <a:blip r:embed="rId13" cstate="print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e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4" name="TextBox 63"/>
                <p:cNvSpPr txBox="1"/>
                <p:nvPr/>
              </p:nvSpPr>
              <p:spPr>
                <a:xfrm rot="2700000">
                  <a:off x="2548098" y="5704711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1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700000">
                  <a:off x="2548098" y="5704711"/>
                  <a:ext cx="570284" cy="258532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Freeform 64"/>
            <p:cNvSpPr/>
            <p:nvPr/>
          </p:nvSpPr>
          <p:spPr>
            <a:xfrm>
              <a:off x="2505075" y="4191000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Freeform 65"/>
            <p:cNvSpPr/>
            <p:nvPr/>
          </p:nvSpPr>
          <p:spPr>
            <a:xfrm flipH="1" flipV="1">
              <a:off x="2569085" y="4285378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67" name="TextBox 66"/>
                <p:cNvSpPr txBox="1"/>
                <p:nvPr/>
              </p:nvSpPr>
              <p:spPr>
                <a:xfrm rot="18900000">
                  <a:off x="3909227" y="5708208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3909227" y="5708208"/>
                  <a:ext cx="570284" cy="258532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Freeform 67"/>
            <p:cNvSpPr/>
            <p:nvPr/>
          </p:nvSpPr>
          <p:spPr>
            <a:xfrm>
              <a:off x="3606459" y="5281741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Freeform 68"/>
            <p:cNvSpPr/>
            <p:nvPr/>
          </p:nvSpPr>
          <p:spPr>
            <a:xfrm flipH="1" flipV="1">
              <a:off x="3670469" y="5376119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0" name="TextBox 69"/>
                <p:cNvSpPr txBox="1"/>
                <p:nvPr/>
              </p:nvSpPr>
              <p:spPr>
                <a:xfrm rot="18900000">
                  <a:off x="3698094" y="5513110"/>
                  <a:ext cx="494558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000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sz="1000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sz="1000" b="0" i="1" smtClean="0">
                          <a:latin typeface="Cambria Math"/>
                        </a:rPr>
                        <m:t>=</m:t>
                      </m:r>
                    </m:oMath>
                  </a14:m>
                  <a:r>
                    <a:rPr lang="en-US" sz="1000" dirty="0" smtClean="0"/>
                    <a:t>4</a:t>
                  </a:r>
                  <a:endParaRPr lang="he-IL" sz="1000" dirty="0"/>
                </a:p>
              </p:txBody>
            </p:sp>
          </mc:Choice>
          <mc:Fallback>
            <p:sp>
              <p:nvSpPr>
                <p:cNvPr id="70" name="TextBox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3698094" y="5513110"/>
                  <a:ext cx="494558" cy="258532"/>
                </a:xfrm>
                <a:prstGeom prst="rect">
                  <a:avLst/>
                </a:prstGeom>
                <a:blipFill rotWithShape="1">
                  <a:blip r:embed="rId16" cstate="print"/>
                  <a:stretch>
                    <a:fillRect r="-1136"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Freeform 70"/>
            <p:cNvSpPr/>
            <p:nvPr/>
          </p:nvSpPr>
          <p:spPr>
            <a:xfrm rot="5400000">
              <a:off x="2583484" y="5284988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Freeform 71"/>
            <p:cNvSpPr/>
            <p:nvPr/>
          </p:nvSpPr>
          <p:spPr>
            <a:xfrm rot="5400000" flipH="1" flipV="1">
              <a:off x="2521159" y="5345854"/>
              <a:ext cx="828675" cy="828675"/>
            </a:xfrm>
            <a:custGeom>
              <a:avLst/>
              <a:gdLst>
                <a:gd name="connsiteX0" fmla="*/ 0 w 828675"/>
                <a:gd name="connsiteY0" fmla="*/ 828675 h 828675"/>
                <a:gd name="connsiteX1" fmla="*/ 828675 w 828675"/>
                <a:gd name="connsiteY1" fmla="*/ 0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28675" h="828675">
                  <a:moveTo>
                    <a:pt x="0" y="828675"/>
                  </a:moveTo>
                  <a:lnTo>
                    <a:pt x="828675" y="0"/>
                  </a:lnTo>
                </a:path>
              </a:pathLst>
            </a:custGeom>
            <a:ln w="12700">
              <a:solidFill>
                <a:schemeClr val="tx1"/>
              </a:solidFill>
              <a:headEnd type="none" w="med" len="med"/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73" name="TextBox 72"/>
                <p:cNvSpPr txBox="1"/>
                <p:nvPr/>
              </p:nvSpPr>
              <p:spPr>
                <a:xfrm rot="18900000">
                  <a:off x="2750778" y="4653656"/>
                  <a:ext cx="570284" cy="25853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000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000" b="0" i="1" smtClean="0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en-US" sz="1000" b="0" i="1" smtClean="0">
                            <a:latin typeface="Cambria Math"/>
                          </a:rPr>
                          <m:t>=</m:t>
                        </m:r>
                        <m:r>
                          <a:rPr lang="en-US" sz="1000" b="0" i="0" smtClean="0">
                            <a:latin typeface="Cambria Math"/>
                          </a:rPr>
                          <m:t>6</m:t>
                        </m:r>
                      </m:oMath>
                    </m:oMathPara>
                  </a14:m>
                  <a:endParaRPr lang="he-IL" sz="1000" dirty="0"/>
                </a:p>
              </p:txBody>
            </p:sp>
          </mc:Choice>
          <mc:Fallback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900000">
                  <a:off x="2750778" y="4653656"/>
                  <a:ext cx="570284" cy="258532"/>
                </a:xfrm>
                <a:prstGeom prst="rect">
                  <a:avLst/>
                </a:prstGeom>
                <a:blipFill rotWithShape="1">
                  <a:blip r:embed="rId17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e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הרשת השיורית</a:t>
            </a:r>
            <a:endParaRPr lang="he-I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050166" cy="470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הרשת השיורית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1" y="1700808"/>
            <a:ext cx="7787222" cy="36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8432371" cy="9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מסלול שיפור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556" y="1664804"/>
            <a:ext cx="7922385" cy="28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חתך מינימום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he-IL" dirty="0" smtClean="0"/>
          </a:p>
          <a:p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60748"/>
            <a:ext cx="50149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57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17199</TotalTime>
  <Words>632</Words>
  <Application>Microsoft Office PowerPoint</Application>
  <PresentationFormat>‫הצגה על המסך (4:3)</PresentationFormat>
  <Paragraphs>500</Paragraphs>
  <Slides>34</Slides>
  <Notes>18</Notes>
  <HiddenSlides>1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34</vt:i4>
      </vt:variant>
    </vt:vector>
  </HeadingPairs>
  <TitlesOfParts>
    <vt:vector size="35" baseType="lpstr">
      <vt:lpstr>Office Theme</vt:lpstr>
      <vt:lpstr>שקופית 1</vt:lpstr>
      <vt:lpstr>זרימת מקסימלית</vt:lpstr>
      <vt:lpstr>זרימת מקסימלית</vt:lpstr>
      <vt:lpstr>זרימת מקסימלית</vt:lpstr>
      <vt:lpstr>זרימת מקסימלית</vt:lpstr>
      <vt:lpstr>הרשת השיורית</vt:lpstr>
      <vt:lpstr>הרשת השיורית</vt:lpstr>
      <vt:lpstr>מסלול שיפור</vt:lpstr>
      <vt:lpstr>חתך מינימום</vt:lpstr>
      <vt:lpstr>חתך מינימום</vt:lpstr>
      <vt:lpstr>חתך מינימום</vt:lpstr>
      <vt:lpstr>אלגוריתמים למציאת זרימת מקסימום</vt:lpstr>
      <vt:lpstr>אלגוריתמים למציאת זרימת מקסימום</vt:lpstr>
      <vt:lpstr>אלגוריתמים למציאת זרימת מקסימום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Ford-Fulkerson Max Flow</vt:lpstr>
      <vt:lpstr>תרגילים</vt:lpstr>
      <vt:lpstr>תרגילים</vt:lpstr>
      <vt:lpstr>תרגילים</vt:lpstr>
      <vt:lpstr>תרגילים</vt:lpstr>
      <vt:lpstr>תרגילים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234247 Algorithms 1;Jonathan Yaniv</dc:creator>
  <cp:lastModifiedBy>Yonatan</cp:lastModifiedBy>
  <cp:revision>608</cp:revision>
  <cp:lastPrinted>2012-06-09T23:16:17Z</cp:lastPrinted>
  <dcterms:created xsi:type="dcterms:W3CDTF">2009-09-05T14:36:13Z</dcterms:created>
  <dcterms:modified xsi:type="dcterms:W3CDTF">2014-12-11T14:22:01Z</dcterms:modified>
</cp:coreProperties>
</file>