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5"/>
  </p:notesMasterIdLst>
  <p:handoutMasterIdLst>
    <p:handoutMasterId r:id="rId36"/>
  </p:handoutMasterIdLst>
  <p:sldIdLst>
    <p:sldId id="258" r:id="rId2"/>
    <p:sldId id="261" r:id="rId3"/>
    <p:sldId id="291" r:id="rId4"/>
    <p:sldId id="262" r:id="rId5"/>
    <p:sldId id="263" r:id="rId6"/>
    <p:sldId id="264" r:id="rId7"/>
    <p:sldId id="265" r:id="rId8"/>
    <p:sldId id="266" r:id="rId9"/>
    <p:sldId id="267" r:id="rId10"/>
    <p:sldId id="268" r:id="rId11"/>
    <p:sldId id="269" r:id="rId12"/>
    <p:sldId id="292" r:id="rId13"/>
    <p:sldId id="270" r:id="rId14"/>
    <p:sldId id="271" r:id="rId15"/>
    <p:sldId id="272" r:id="rId16"/>
    <p:sldId id="273" r:id="rId17"/>
    <p:sldId id="293" r:id="rId18"/>
    <p:sldId id="274" r:id="rId19"/>
    <p:sldId id="275" r:id="rId20"/>
    <p:sldId id="280" r:id="rId21"/>
    <p:sldId id="290" r:id="rId22"/>
    <p:sldId id="281" r:id="rId23"/>
    <p:sldId id="282" r:id="rId24"/>
    <p:sldId id="285" r:id="rId25"/>
    <p:sldId id="287" r:id="rId26"/>
    <p:sldId id="288" r:id="rId27"/>
    <p:sldId id="294" r:id="rId28"/>
    <p:sldId id="296" r:id="rId29"/>
    <p:sldId id="297" r:id="rId30"/>
    <p:sldId id="298" r:id="rId31"/>
    <p:sldId id="299" r:id="rId32"/>
    <p:sldId id="300" r:id="rId33"/>
    <p:sldId id="301" r:id="rId34"/>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404" autoAdjust="0"/>
    <p:restoredTop sz="93073" autoAdjust="0"/>
  </p:normalViewPr>
  <p:slideViewPr>
    <p:cSldViewPr>
      <p:cViewPr varScale="1">
        <p:scale>
          <a:sx n="65" d="100"/>
          <a:sy n="65" d="100"/>
        </p:scale>
        <p:origin x="-122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3FC4EEF8-D779-45DA-8441-FD90A980B1E8}" type="datetimeFigureOut">
              <a:rPr lang="he-IL" smtClean="0"/>
              <a:pPr/>
              <a:t>כ"ז/טבת/תשע"ה</a:t>
            </a:fld>
            <a:endParaRPr lang="he-IL"/>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C61B9D1A-C8D9-4E5D-B416-F1E9AF21E70A}" type="slidenum">
              <a:rPr lang="he-IL" smtClean="0"/>
              <a:pPr/>
              <a:t>‹#›</a:t>
            </a:fld>
            <a:endParaRPr lang="he-IL"/>
          </a:p>
        </p:txBody>
      </p:sp>
    </p:spTree>
    <p:extLst>
      <p:ext uri="{BB962C8B-B14F-4D97-AF65-F5344CB8AC3E}">
        <p14:creationId xmlns="" xmlns:p14="http://schemas.microsoft.com/office/powerpoint/2010/main" val="312893988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B3BBC49-F8C9-45EA-BCD7-4C6EDEA04733}" type="datetimeFigureOut">
              <a:rPr lang="he-IL" smtClean="0"/>
              <a:pPr/>
              <a:t>כ"ז/טבת/תשע"ה</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4711046-CEBA-4C51-8456-30BEA62B8680}" type="slidenum">
              <a:rPr lang="he-IL" smtClean="0"/>
              <a:pPr/>
              <a:t>‹#›</a:t>
            </a:fld>
            <a:endParaRPr lang="he-IL"/>
          </a:p>
        </p:txBody>
      </p:sp>
    </p:spTree>
    <p:extLst>
      <p:ext uri="{BB962C8B-B14F-4D97-AF65-F5344CB8AC3E}">
        <p14:creationId xmlns="" xmlns:p14="http://schemas.microsoft.com/office/powerpoint/2010/main" val="2812673144"/>
      </p:ext>
    </p:extLst>
  </p:cSld>
  <p:clrMap bg1="lt1" tx1="dk1" bg2="lt2" tx2="dk2" accent1="accent1" accent2="accent2" accent3="accent3" accent4="accent4" accent5="accent5" accent6="accent6" hlink="hlink" folHlink="folHlink"/>
  <p:hf sldNum="0"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2A6FCB-9C50-45AF-B8FC-A280B4CC9B4B}" type="slidenum">
              <a:rPr lang="he-IL"/>
              <a:pPr/>
              <a:t>1</a:t>
            </a:fld>
            <a:endParaRPr lang="en-US"/>
          </a:p>
        </p:txBody>
      </p:sp>
      <p:sp>
        <p:nvSpPr>
          <p:cNvPr id="343042" name="Rectangle 2"/>
          <p:cNvSpPr>
            <a:spLocks noGrp="1" noRot="1" noChangeAspect="1"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343043" name="Rectangle 3"/>
          <p:cNvSpPr>
            <a:spLocks noGrp="1" noChangeArrowheads="1"/>
          </p:cNvSpPr>
          <p:nvPr>
            <p:ph type="body" idx="1"/>
          </p:nvPr>
        </p:nvSpPr>
        <p:spPr bwMode="auto">
          <a:xfrm>
            <a:off x="912981" y="4342686"/>
            <a:ext cx="5032041" cy="4115627"/>
          </a:xfrm>
          <a:prstGeom prst="rect">
            <a:avLst/>
          </a:prstGeom>
          <a:solidFill>
            <a:srgbClr val="FFFFFF"/>
          </a:solidFill>
          <a:ln>
            <a:solidFill>
              <a:srgbClr val="000000"/>
            </a:solidFill>
            <a:miter lim="800000"/>
            <a:headEnd/>
            <a:tailEnd/>
          </a:ln>
        </p:spPr>
        <p:txBody>
          <a:bodyPr lIns="90931" tIns="45465" rIns="90931" bIns="45465"/>
          <a:lstStyle/>
          <a:p>
            <a:endParaRPr lang="he-I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D2472C-E621-47A3-ADEF-82D3A4AC7608}" type="slidenum">
              <a:rPr lang="he-IL"/>
              <a:pPr/>
              <a:t>10</a:t>
            </a:fld>
            <a:endParaRPr lang="en-US"/>
          </a:p>
        </p:txBody>
      </p:sp>
      <p:sp>
        <p:nvSpPr>
          <p:cNvPr id="349186"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349187" name="Rectangle 3"/>
          <p:cNvSpPr>
            <a:spLocks noGrp="1" noChangeArrowheads="1"/>
          </p:cNvSpPr>
          <p:nvPr>
            <p:ph type="body" idx="1"/>
          </p:nvPr>
        </p:nvSpPr>
        <p:spPr bwMode="auto">
          <a:xfrm>
            <a:off x="912680" y="4343216"/>
            <a:ext cx="5032640" cy="4115168"/>
          </a:xfrm>
          <a:prstGeom prst="rect">
            <a:avLst/>
          </a:prstGeom>
          <a:solidFill>
            <a:srgbClr val="FFFFFF"/>
          </a:solidFill>
          <a:ln>
            <a:solidFill>
              <a:srgbClr val="000000"/>
            </a:solidFill>
            <a:miter lim="800000"/>
            <a:headEnd/>
            <a:tailEnd/>
          </a:ln>
        </p:spPr>
        <p:txBody>
          <a:bodyPr lIns="92976" tIns="46488" rIns="92976" bIns="46488"/>
          <a:lstStyle/>
          <a:p>
            <a:endParaRPr lang="he-I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82F0F0-77C0-4E0D-AB77-5AC1A3788CEB}" type="slidenum">
              <a:rPr lang="he-IL"/>
              <a:pPr/>
              <a:t>11</a:t>
            </a:fld>
            <a:endParaRPr lang="en-US"/>
          </a:p>
        </p:txBody>
      </p:sp>
      <p:sp>
        <p:nvSpPr>
          <p:cNvPr id="351234"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351235" name="Rectangle 3"/>
          <p:cNvSpPr>
            <a:spLocks noGrp="1" noChangeArrowheads="1"/>
          </p:cNvSpPr>
          <p:nvPr>
            <p:ph type="body" idx="1"/>
          </p:nvPr>
        </p:nvSpPr>
        <p:spPr bwMode="auto">
          <a:xfrm>
            <a:off x="912680" y="4343216"/>
            <a:ext cx="5032640" cy="4115168"/>
          </a:xfrm>
          <a:prstGeom prst="rect">
            <a:avLst/>
          </a:prstGeom>
          <a:solidFill>
            <a:srgbClr val="FFFFFF"/>
          </a:solidFill>
          <a:ln>
            <a:solidFill>
              <a:srgbClr val="000000"/>
            </a:solidFill>
            <a:miter lim="800000"/>
            <a:headEnd/>
            <a:tailEnd/>
          </a:ln>
        </p:spPr>
        <p:txBody>
          <a:bodyPr lIns="92976" tIns="46488" rIns="92976" bIns="46488"/>
          <a:lstStyle/>
          <a:p>
            <a:endParaRPr lang="he-I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45EE01-2E74-433D-9461-95F23115BEA2}" type="slidenum">
              <a:rPr lang="he-IL"/>
              <a:pPr/>
              <a:t>13</a:t>
            </a:fld>
            <a:endParaRPr lang="en-US"/>
          </a:p>
        </p:txBody>
      </p:sp>
      <p:sp>
        <p:nvSpPr>
          <p:cNvPr id="353282"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353283" name="Rectangle 3"/>
          <p:cNvSpPr>
            <a:spLocks noGrp="1" noChangeArrowheads="1"/>
          </p:cNvSpPr>
          <p:nvPr>
            <p:ph type="body" idx="1"/>
          </p:nvPr>
        </p:nvSpPr>
        <p:spPr bwMode="auto">
          <a:xfrm>
            <a:off x="912680" y="4343216"/>
            <a:ext cx="5032640" cy="4115168"/>
          </a:xfrm>
          <a:prstGeom prst="rect">
            <a:avLst/>
          </a:prstGeom>
          <a:solidFill>
            <a:srgbClr val="FFFFFF"/>
          </a:solidFill>
          <a:ln>
            <a:solidFill>
              <a:srgbClr val="000000"/>
            </a:solidFill>
            <a:miter lim="800000"/>
            <a:headEnd/>
            <a:tailEnd/>
          </a:ln>
        </p:spPr>
        <p:txBody>
          <a:bodyPr lIns="92976" tIns="46488" rIns="92976" bIns="46488"/>
          <a:lstStyle/>
          <a:p>
            <a:endParaRPr lang="he-I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46B78F-1255-4CAB-B562-C3C9F176F6B4}" type="slidenum">
              <a:rPr lang="he-IL"/>
              <a:pPr/>
              <a:t>14</a:t>
            </a:fld>
            <a:endParaRPr lang="en-US"/>
          </a:p>
        </p:txBody>
      </p:sp>
      <p:sp>
        <p:nvSpPr>
          <p:cNvPr id="355330"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355331" name="Rectangle 3"/>
          <p:cNvSpPr>
            <a:spLocks noGrp="1" noChangeArrowheads="1"/>
          </p:cNvSpPr>
          <p:nvPr>
            <p:ph type="body" idx="1"/>
          </p:nvPr>
        </p:nvSpPr>
        <p:spPr bwMode="auto">
          <a:xfrm>
            <a:off x="912680" y="4343216"/>
            <a:ext cx="5032640" cy="4115168"/>
          </a:xfrm>
          <a:prstGeom prst="rect">
            <a:avLst/>
          </a:prstGeom>
          <a:solidFill>
            <a:srgbClr val="FFFFFF"/>
          </a:solidFill>
          <a:ln>
            <a:solidFill>
              <a:srgbClr val="000000"/>
            </a:solidFill>
            <a:miter lim="800000"/>
            <a:headEnd/>
            <a:tailEnd/>
          </a:ln>
        </p:spPr>
        <p:txBody>
          <a:bodyPr lIns="92976" tIns="46488" rIns="92976" bIns="46488"/>
          <a:lstStyle/>
          <a:p>
            <a:endParaRPr lang="he-I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BA0F10-1405-43CC-B781-936539CCD2F9}" type="slidenum">
              <a:rPr lang="he-IL"/>
              <a:pPr/>
              <a:t>15</a:t>
            </a:fld>
            <a:endParaRPr lang="en-US"/>
          </a:p>
        </p:txBody>
      </p:sp>
      <p:sp>
        <p:nvSpPr>
          <p:cNvPr id="357378"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357379" name="Rectangle 3"/>
          <p:cNvSpPr>
            <a:spLocks noGrp="1" noChangeArrowheads="1"/>
          </p:cNvSpPr>
          <p:nvPr>
            <p:ph type="body" idx="1"/>
          </p:nvPr>
        </p:nvSpPr>
        <p:spPr bwMode="auto">
          <a:xfrm>
            <a:off x="912680" y="4343216"/>
            <a:ext cx="5032640" cy="4115168"/>
          </a:xfrm>
          <a:prstGeom prst="rect">
            <a:avLst/>
          </a:prstGeom>
          <a:solidFill>
            <a:srgbClr val="FFFFFF"/>
          </a:solidFill>
          <a:ln>
            <a:solidFill>
              <a:srgbClr val="000000"/>
            </a:solidFill>
            <a:miter lim="800000"/>
            <a:headEnd/>
            <a:tailEnd/>
          </a:ln>
        </p:spPr>
        <p:txBody>
          <a:bodyPr lIns="92976" tIns="46488" rIns="92976" bIns="46488"/>
          <a:lstStyle/>
          <a:p>
            <a:endParaRPr lang="he-I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C27AE7-719F-4347-BEC1-0F59144D8157}" type="slidenum">
              <a:rPr lang="he-IL"/>
              <a:pPr/>
              <a:t>16</a:t>
            </a:fld>
            <a:endParaRPr lang="en-US"/>
          </a:p>
        </p:txBody>
      </p:sp>
      <p:sp>
        <p:nvSpPr>
          <p:cNvPr id="359426"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359427" name="Rectangle 3"/>
          <p:cNvSpPr>
            <a:spLocks noGrp="1" noChangeArrowheads="1"/>
          </p:cNvSpPr>
          <p:nvPr>
            <p:ph type="body" idx="1"/>
          </p:nvPr>
        </p:nvSpPr>
        <p:spPr bwMode="auto">
          <a:xfrm>
            <a:off x="912680" y="4343216"/>
            <a:ext cx="5032640" cy="4115168"/>
          </a:xfrm>
          <a:prstGeom prst="rect">
            <a:avLst/>
          </a:prstGeom>
          <a:solidFill>
            <a:srgbClr val="FFFFFF"/>
          </a:solidFill>
          <a:ln>
            <a:solidFill>
              <a:srgbClr val="000000"/>
            </a:solidFill>
            <a:miter lim="800000"/>
            <a:headEnd/>
            <a:tailEnd/>
          </a:ln>
        </p:spPr>
        <p:txBody>
          <a:bodyPr lIns="92976" tIns="46488" rIns="92976" bIns="46488"/>
          <a:lstStyle/>
          <a:p>
            <a:endParaRPr lang="he-I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95BECB-9B2E-4122-925F-90F54BCEF528}" type="slidenum">
              <a:rPr lang="he-IL"/>
              <a:pPr/>
              <a:t>17</a:t>
            </a:fld>
            <a:endParaRPr lang="en-US"/>
          </a:p>
        </p:txBody>
      </p:sp>
      <p:sp>
        <p:nvSpPr>
          <p:cNvPr id="361474"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361475" name="Rectangle 3"/>
          <p:cNvSpPr>
            <a:spLocks noGrp="1" noChangeArrowheads="1"/>
          </p:cNvSpPr>
          <p:nvPr>
            <p:ph type="body" idx="1"/>
          </p:nvPr>
        </p:nvSpPr>
        <p:spPr bwMode="auto">
          <a:xfrm>
            <a:off x="912680" y="4343216"/>
            <a:ext cx="5032640" cy="4115168"/>
          </a:xfrm>
          <a:prstGeom prst="rect">
            <a:avLst/>
          </a:prstGeom>
          <a:solidFill>
            <a:srgbClr val="FFFFFF"/>
          </a:solidFill>
          <a:ln>
            <a:solidFill>
              <a:srgbClr val="000000"/>
            </a:solidFill>
            <a:miter lim="800000"/>
            <a:headEnd/>
            <a:tailEnd/>
          </a:ln>
        </p:spPr>
        <p:txBody>
          <a:bodyPr lIns="92976" tIns="46488" rIns="92976" bIns="46488"/>
          <a:lstStyle/>
          <a:p>
            <a:endParaRPr lang="he-I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95BECB-9B2E-4122-925F-90F54BCEF528}" type="slidenum">
              <a:rPr lang="he-IL"/>
              <a:pPr/>
              <a:t>18</a:t>
            </a:fld>
            <a:endParaRPr lang="en-US"/>
          </a:p>
        </p:txBody>
      </p:sp>
      <p:sp>
        <p:nvSpPr>
          <p:cNvPr id="361474"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361475" name="Rectangle 3"/>
          <p:cNvSpPr>
            <a:spLocks noGrp="1" noChangeArrowheads="1"/>
          </p:cNvSpPr>
          <p:nvPr>
            <p:ph type="body" idx="1"/>
          </p:nvPr>
        </p:nvSpPr>
        <p:spPr bwMode="auto">
          <a:xfrm>
            <a:off x="912680" y="4343216"/>
            <a:ext cx="5032640" cy="4115168"/>
          </a:xfrm>
          <a:prstGeom prst="rect">
            <a:avLst/>
          </a:prstGeom>
          <a:solidFill>
            <a:srgbClr val="FFFFFF"/>
          </a:solidFill>
          <a:ln>
            <a:solidFill>
              <a:srgbClr val="000000"/>
            </a:solidFill>
            <a:miter lim="800000"/>
            <a:headEnd/>
            <a:tailEnd/>
          </a:ln>
        </p:spPr>
        <p:txBody>
          <a:bodyPr lIns="92976" tIns="46488" rIns="92976" bIns="46488"/>
          <a:lstStyle/>
          <a:p>
            <a:endParaRPr lang="he-I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A990B8-6607-4E64-B7C1-F2A1B95C754C}" type="slidenum">
              <a:rPr lang="he-IL"/>
              <a:pPr/>
              <a:t>19</a:t>
            </a:fld>
            <a:endParaRPr lang="en-US"/>
          </a:p>
        </p:txBody>
      </p:sp>
      <p:sp>
        <p:nvSpPr>
          <p:cNvPr id="363522"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363523" name="Rectangle 3"/>
          <p:cNvSpPr>
            <a:spLocks noGrp="1" noChangeArrowheads="1"/>
          </p:cNvSpPr>
          <p:nvPr>
            <p:ph type="body" idx="1"/>
          </p:nvPr>
        </p:nvSpPr>
        <p:spPr bwMode="auto">
          <a:xfrm>
            <a:off x="912680" y="4343216"/>
            <a:ext cx="5032640" cy="4115168"/>
          </a:xfrm>
          <a:prstGeom prst="rect">
            <a:avLst/>
          </a:prstGeom>
          <a:solidFill>
            <a:srgbClr val="FFFFFF"/>
          </a:solidFill>
          <a:ln>
            <a:solidFill>
              <a:srgbClr val="000000"/>
            </a:solidFill>
            <a:miter lim="800000"/>
            <a:headEnd/>
            <a:tailEnd/>
          </a:ln>
        </p:spPr>
        <p:txBody>
          <a:bodyPr lIns="92976" tIns="46488" rIns="92976" bIns="46488"/>
          <a:lstStyle/>
          <a:p>
            <a:endParaRPr lang="he-I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0AC339-A455-4096-856D-7F7D6ED8039F}" type="slidenum">
              <a:rPr lang="he-IL"/>
              <a:pPr/>
              <a:t>20</a:t>
            </a:fld>
            <a:endParaRPr lang="en-US"/>
          </a:p>
        </p:txBody>
      </p:sp>
      <p:sp>
        <p:nvSpPr>
          <p:cNvPr id="373762"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373763" name="Rectangle 3"/>
          <p:cNvSpPr>
            <a:spLocks noGrp="1" noChangeArrowheads="1"/>
          </p:cNvSpPr>
          <p:nvPr>
            <p:ph type="body" idx="1"/>
          </p:nvPr>
        </p:nvSpPr>
        <p:spPr bwMode="auto">
          <a:xfrm>
            <a:off x="912680" y="4343216"/>
            <a:ext cx="5032640" cy="4115168"/>
          </a:xfrm>
          <a:prstGeom prst="rect">
            <a:avLst/>
          </a:prstGeom>
          <a:solidFill>
            <a:srgbClr val="FFFFFF"/>
          </a:solidFill>
          <a:ln>
            <a:solidFill>
              <a:srgbClr val="000000"/>
            </a:solidFill>
            <a:miter lim="800000"/>
            <a:headEnd/>
            <a:tailEnd/>
          </a:ln>
        </p:spPr>
        <p:txBody>
          <a:bodyPr lIns="92976" tIns="46488" rIns="92976" bIns="46488"/>
          <a:lstStyle/>
          <a:p>
            <a:endParaRPr 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325488-0FE7-4B78-9E59-EEFD24C51944}" type="slidenum">
              <a:rPr lang="he-IL"/>
              <a:pPr/>
              <a:t>2</a:t>
            </a:fld>
            <a:endParaRPr lang="en-US"/>
          </a:p>
        </p:txBody>
      </p:sp>
      <p:sp>
        <p:nvSpPr>
          <p:cNvPr id="400386"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400387" name="Rectangle 3"/>
          <p:cNvSpPr>
            <a:spLocks noGrp="1" noChangeArrowheads="1"/>
          </p:cNvSpPr>
          <p:nvPr>
            <p:ph type="body" idx="1"/>
          </p:nvPr>
        </p:nvSpPr>
        <p:spPr bwMode="auto">
          <a:xfrm>
            <a:off x="912680" y="4343216"/>
            <a:ext cx="5032640" cy="4115168"/>
          </a:xfrm>
          <a:prstGeom prst="rect">
            <a:avLst/>
          </a:prstGeom>
          <a:solidFill>
            <a:srgbClr val="FFFFFF"/>
          </a:solidFill>
          <a:ln>
            <a:solidFill>
              <a:srgbClr val="000000"/>
            </a:solidFill>
            <a:miter lim="800000"/>
            <a:headEnd/>
            <a:tailEnd/>
          </a:ln>
        </p:spPr>
        <p:txBody>
          <a:bodyPr lIns="92976" tIns="46488" rIns="92976" bIns="46488"/>
          <a:lstStyle/>
          <a:p>
            <a:endParaRPr lang="he-I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40F519-CEA6-4F67-A5C7-4746BFD78925}" type="slidenum">
              <a:rPr lang="he-IL"/>
              <a:pPr/>
              <a:t>22</a:t>
            </a:fld>
            <a:endParaRPr lang="en-US"/>
          </a:p>
        </p:txBody>
      </p:sp>
      <p:sp>
        <p:nvSpPr>
          <p:cNvPr id="375810"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375811" name="Rectangle 3"/>
          <p:cNvSpPr>
            <a:spLocks noGrp="1" noChangeArrowheads="1"/>
          </p:cNvSpPr>
          <p:nvPr>
            <p:ph type="body" idx="1"/>
          </p:nvPr>
        </p:nvSpPr>
        <p:spPr bwMode="auto">
          <a:xfrm>
            <a:off x="912680" y="4343216"/>
            <a:ext cx="5032640" cy="4115168"/>
          </a:xfrm>
          <a:prstGeom prst="rect">
            <a:avLst/>
          </a:prstGeom>
          <a:solidFill>
            <a:srgbClr val="FFFFFF"/>
          </a:solidFill>
          <a:ln>
            <a:solidFill>
              <a:srgbClr val="000000"/>
            </a:solidFill>
            <a:miter lim="800000"/>
            <a:headEnd/>
            <a:tailEnd/>
          </a:ln>
        </p:spPr>
        <p:txBody>
          <a:bodyPr lIns="92976" tIns="46488" rIns="92976" bIns="46488"/>
          <a:lstStyle/>
          <a:p>
            <a:endParaRPr lang="he-I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E95CCC-B3CE-46E5-965D-76A356687F0F}" type="slidenum">
              <a:rPr lang="he-IL"/>
              <a:pPr/>
              <a:t>23</a:t>
            </a:fld>
            <a:endParaRPr lang="en-US"/>
          </a:p>
        </p:txBody>
      </p:sp>
      <p:sp>
        <p:nvSpPr>
          <p:cNvPr id="377858"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377859" name="Rectangle 3"/>
          <p:cNvSpPr>
            <a:spLocks noGrp="1" noChangeArrowheads="1"/>
          </p:cNvSpPr>
          <p:nvPr>
            <p:ph type="body" idx="1"/>
          </p:nvPr>
        </p:nvSpPr>
        <p:spPr bwMode="auto">
          <a:xfrm>
            <a:off x="912680" y="4343216"/>
            <a:ext cx="5032640" cy="4115168"/>
          </a:xfrm>
          <a:prstGeom prst="rect">
            <a:avLst/>
          </a:prstGeom>
          <a:solidFill>
            <a:srgbClr val="FFFFFF"/>
          </a:solidFill>
          <a:ln>
            <a:solidFill>
              <a:srgbClr val="000000"/>
            </a:solidFill>
            <a:miter lim="800000"/>
            <a:headEnd/>
            <a:tailEnd/>
          </a:ln>
        </p:spPr>
        <p:txBody>
          <a:bodyPr lIns="92976" tIns="46488" rIns="92976" bIns="46488"/>
          <a:lstStyle/>
          <a:p>
            <a:endParaRPr lang="he-I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4F257F-D70F-45DC-BEFB-C5DF958A613E}" type="slidenum">
              <a:rPr lang="he-IL"/>
              <a:pPr/>
              <a:t>24</a:t>
            </a:fld>
            <a:endParaRPr lang="en-US"/>
          </a:p>
        </p:txBody>
      </p:sp>
      <p:sp>
        <p:nvSpPr>
          <p:cNvPr id="384002"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384003" name="Rectangle 3"/>
          <p:cNvSpPr>
            <a:spLocks noGrp="1" noChangeArrowheads="1"/>
          </p:cNvSpPr>
          <p:nvPr>
            <p:ph type="body" idx="1"/>
          </p:nvPr>
        </p:nvSpPr>
        <p:spPr bwMode="auto">
          <a:xfrm>
            <a:off x="912680" y="4343216"/>
            <a:ext cx="5032640" cy="4115168"/>
          </a:xfrm>
          <a:prstGeom prst="rect">
            <a:avLst/>
          </a:prstGeom>
          <a:solidFill>
            <a:srgbClr val="FFFFFF"/>
          </a:solidFill>
          <a:ln>
            <a:solidFill>
              <a:srgbClr val="000000"/>
            </a:solidFill>
            <a:miter lim="800000"/>
            <a:headEnd/>
            <a:tailEnd/>
          </a:ln>
        </p:spPr>
        <p:txBody>
          <a:bodyPr lIns="92976" tIns="46488" rIns="92976" bIns="46488"/>
          <a:lstStyle/>
          <a:p>
            <a:endParaRPr lang="he-I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6AFA1F-DF7A-41A9-8F65-DE5F48C7D36B}" type="slidenum">
              <a:rPr lang="he-IL"/>
              <a:pPr/>
              <a:t>25</a:t>
            </a:fld>
            <a:endParaRPr lang="en-US"/>
          </a:p>
        </p:txBody>
      </p:sp>
      <p:sp>
        <p:nvSpPr>
          <p:cNvPr id="388098"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388099" name="Rectangle 3"/>
          <p:cNvSpPr>
            <a:spLocks noGrp="1" noChangeArrowheads="1"/>
          </p:cNvSpPr>
          <p:nvPr>
            <p:ph type="body" idx="1"/>
          </p:nvPr>
        </p:nvSpPr>
        <p:spPr bwMode="auto">
          <a:xfrm>
            <a:off x="912680" y="4343216"/>
            <a:ext cx="5032640" cy="4115168"/>
          </a:xfrm>
          <a:prstGeom prst="rect">
            <a:avLst/>
          </a:prstGeom>
          <a:solidFill>
            <a:srgbClr val="FFFFFF"/>
          </a:solidFill>
          <a:ln>
            <a:solidFill>
              <a:srgbClr val="000000"/>
            </a:solidFill>
            <a:miter lim="800000"/>
            <a:headEnd/>
            <a:tailEnd/>
          </a:ln>
        </p:spPr>
        <p:txBody>
          <a:bodyPr lIns="92976" tIns="46488" rIns="92976" bIns="46488"/>
          <a:lstStyle/>
          <a:p>
            <a:endParaRPr lang="he-I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295AC3-F3F5-4292-AF64-6B9558AD800B}" type="slidenum">
              <a:rPr lang="he-IL"/>
              <a:pPr/>
              <a:t>26</a:t>
            </a:fld>
            <a:endParaRPr lang="en-US"/>
          </a:p>
        </p:txBody>
      </p:sp>
      <p:sp>
        <p:nvSpPr>
          <p:cNvPr id="390146"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390147" name="Rectangle 3"/>
          <p:cNvSpPr>
            <a:spLocks noGrp="1" noChangeArrowheads="1"/>
          </p:cNvSpPr>
          <p:nvPr>
            <p:ph type="body" idx="1"/>
          </p:nvPr>
        </p:nvSpPr>
        <p:spPr bwMode="auto">
          <a:xfrm>
            <a:off x="912680" y="4343216"/>
            <a:ext cx="5032640" cy="4115168"/>
          </a:xfrm>
          <a:prstGeom prst="rect">
            <a:avLst/>
          </a:prstGeom>
          <a:solidFill>
            <a:srgbClr val="FFFFFF"/>
          </a:solidFill>
          <a:ln>
            <a:solidFill>
              <a:srgbClr val="000000"/>
            </a:solidFill>
            <a:miter lim="800000"/>
            <a:headEnd/>
            <a:tailEnd/>
          </a:ln>
        </p:spPr>
        <p:txBody>
          <a:bodyPr lIns="92976" tIns="46488" rIns="92976" bIns="46488"/>
          <a:lstStyle/>
          <a:p>
            <a:endParaRPr 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325488-0FE7-4B78-9E59-EEFD24C51944}" type="slidenum">
              <a:rPr lang="he-IL"/>
              <a:pPr/>
              <a:t>3</a:t>
            </a:fld>
            <a:endParaRPr lang="en-US"/>
          </a:p>
        </p:txBody>
      </p:sp>
      <p:sp>
        <p:nvSpPr>
          <p:cNvPr id="400386"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400387" name="Rectangle 3"/>
          <p:cNvSpPr>
            <a:spLocks noGrp="1" noChangeArrowheads="1"/>
          </p:cNvSpPr>
          <p:nvPr>
            <p:ph type="body" idx="1"/>
          </p:nvPr>
        </p:nvSpPr>
        <p:spPr bwMode="auto">
          <a:xfrm>
            <a:off x="912680" y="4343216"/>
            <a:ext cx="5032640" cy="4115168"/>
          </a:xfrm>
          <a:prstGeom prst="rect">
            <a:avLst/>
          </a:prstGeom>
          <a:solidFill>
            <a:srgbClr val="FFFFFF"/>
          </a:solidFill>
          <a:ln>
            <a:solidFill>
              <a:srgbClr val="000000"/>
            </a:solidFill>
            <a:miter lim="800000"/>
            <a:headEnd/>
            <a:tailEnd/>
          </a:ln>
        </p:spPr>
        <p:txBody>
          <a:bodyPr lIns="92976" tIns="46488" rIns="92976" bIns="46488"/>
          <a:lstStyle/>
          <a:p>
            <a:endParaRPr lang="he-I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EBB6A8-D0AC-4D8C-B98C-DED5A8BBD964}" type="slidenum">
              <a:rPr lang="he-IL"/>
              <a:pPr/>
              <a:t>4</a:t>
            </a:fld>
            <a:endParaRPr lang="en-US"/>
          </a:p>
        </p:txBody>
      </p:sp>
      <p:sp>
        <p:nvSpPr>
          <p:cNvPr id="336898"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336899" name="Rectangle 3"/>
          <p:cNvSpPr>
            <a:spLocks noGrp="1" noChangeArrowheads="1"/>
          </p:cNvSpPr>
          <p:nvPr>
            <p:ph type="body" idx="1"/>
          </p:nvPr>
        </p:nvSpPr>
        <p:spPr bwMode="auto">
          <a:xfrm>
            <a:off x="912680" y="4343216"/>
            <a:ext cx="5032640" cy="4115168"/>
          </a:xfrm>
          <a:prstGeom prst="rect">
            <a:avLst/>
          </a:prstGeom>
          <a:solidFill>
            <a:srgbClr val="FFFFFF"/>
          </a:solidFill>
          <a:ln>
            <a:solidFill>
              <a:srgbClr val="000000"/>
            </a:solidFill>
            <a:miter lim="800000"/>
            <a:headEnd/>
            <a:tailEnd/>
          </a:ln>
        </p:spPr>
        <p:txBody>
          <a:bodyPr lIns="92976" tIns="46488" rIns="92976" bIns="46488"/>
          <a:lstStyle/>
          <a:p>
            <a:endParaRPr 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2D374E-57E8-4F76-B849-369132B10D1A}" type="slidenum">
              <a:rPr lang="he-IL"/>
              <a:pPr/>
              <a:t>5</a:t>
            </a:fld>
            <a:endParaRPr lang="en-US"/>
          </a:p>
        </p:txBody>
      </p:sp>
      <p:sp>
        <p:nvSpPr>
          <p:cNvPr id="338946"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338947" name="Rectangle 3"/>
          <p:cNvSpPr>
            <a:spLocks noGrp="1" noChangeArrowheads="1"/>
          </p:cNvSpPr>
          <p:nvPr>
            <p:ph type="body" idx="1"/>
          </p:nvPr>
        </p:nvSpPr>
        <p:spPr bwMode="auto">
          <a:xfrm>
            <a:off x="912680" y="4343216"/>
            <a:ext cx="5032640" cy="4115168"/>
          </a:xfrm>
          <a:prstGeom prst="rect">
            <a:avLst/>
          </a:prstGeom>
          <a:solidFill>
            <a:srgbClr val="FFFFFF"/>
          </a:solidFill>
          <a:ln>
            <a:solidFill>
              <a:srgbClr val="000000"/>
            </a:solidFill>
            <a:miter lim="800000"/>
            <a:headEnd/>
            <a:tailEnd/>
          </a:ln>
        </p:spPr>
        <p:txBody>
          <a:bodyPr lIns="92976" tIns="46488" rIns="92976" bIns="46488"/>
          <a:lstStyle/>
          <a:p>
            <a:endParaRPr lang="he-I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2BB38F-4E1C-4161-99F5-B166DA477E89}" type="slidenum">
              <a:rPr lang="he-IL"/>
              <a:pPr/>
              <a:t>6</a:t>
            </a:fld>
            <a:endParaRPr lang="en-US"/>
          </a:p>
        </p:txBody>
      </p:sp>
      <p:sp>
        <p:nvSpPr>
          <p:cNvPr id="340994"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340995" name="Rectangle 3"/>
          <p:cNvSpPr>
            <a:spLocks noGrp="1" noChangeArrowheads="1"/>
          </p:cNvSpPr>
          <p:nvPr>
            <p:ph type="body" idx="1"/>
          </p:nvPr>
        </p:nvSpPr>
        <p:spPr bwMode="auto">
          <a:xfrm>
            <a:off x="912680" y="4343216"/>
            <a:ext cx="5032640" cy="4115168"/>
          </a:xfrm>
          <a:prstGeom prst="rect">
            <a:avLst/>
          </a:prstGeom>
          <a:solidFill>
            <a:srgbClr val="FFFFFF"/>
          </a:solidFill>
          <a:ln>
            <a:solidFill>
              <a:srgbClr val="000000"/>
            </a:solidFill>
            <a:miter lim="800000"/>
            <a:headEnd/>
            <a:tailEnd/>
          </a:ln>
        </p:spPr>
        <p:txBody>
          <a:bodyPr lIns="92976" tIns="46488" rIns="92976" bIns="46488"/>
          <a:lstStyle/>
          <a:p>
            <a:endParaRPr lang="he-I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269190-1009-4F7A-B3AF-A3D2D4E8C41F}" type="slidenum">
              <a:rPr lang="he-IL"/>
              <a:pPr/>
              <a:t>7</a:t>
            </a:fld>
            <a:endParaRPr lang="en-US"/>
          </a:p>
        </p:txBody>
      </p:sp>
      <p:sp>
        <p:nvSpPr>
          <p:cNvPr id="343042"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343043" name="Rectangle 3"/>
          <p:cNvSpPr>
            <a:spLocks noGrp="1" noChangeArrowheads="1"/>
          </p:cNvSpPr>
          <p:nvPr>
            <p:ph type="body" idx="1"/>
          </p:nvPr>
        </p:nvSpPr>
        <p:spPr bwMode="auto">
          <a:xfrm>
            <a:off x="912680" y="4343216"/>
            <a:ext cx="5032640" cy="4115168"/>
          </a:xfrm>
          <a:prstGeom prst="rect">
            <a:avLst/>
          </a:prstGeom>
          <a:solidFill>
            <a:srgbClr val="FFFFFF"/>
          </a:solidFill>
          <a:ln>
            <a:solidFill>
              <a:srgbClr val="000000"/>
            </a:solidFill>
            <a:miter lim="800000"/>
            <a:headEnd/>
            <a:tailEnd/>
          </a:ln>
        </p:spPr>
        <p:txBody>
          <a:bodyPr lIns="92976" tIns="46488" rIns="92976" bIns="46488"/>
          <a:lstStyle/>
          <a:p>
            <a:endParaRPr lang="he-I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E21848-D17F-4642-A7FA-050A0A8BC4F1}" type="slidenum">
              <a:rPr lang="he-IL"/>
              <a:pPr/>
              <a:t>8</a:t>
            </a:fld>
            <a:endParaRPr lang="en-US"/>
          </a:p>
        </p:txBody>
      </p:sp>
      <p:sp>
        <p:nvSpPr>
          <p:cNvPr id="345090"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345091" name="Rectangle 3"/>
          <p:cNvSpPr>
            <a:spLocks noGrp="1" noChangeArrowheads="1"/>
          </p:cNvSpPr>
          <p:nvPr>
            <p:ph type="body" idx="1"/>
          </p:nvPr>
        </p:nvSpPr>
        <p:spPr bwMode="auto">
          <a:xfrm>
            <a:off x="912680" y="4343216"/>
            <a:ext cx="5032640" cy="4115168"/>
          </a:xfrm>
          <a:prstGeom prst="rect">
            <a:avLst/>
          </a:prstGeom>
          <a:solidFill>
            <a:srgbClr val="FFFFFF"/>
          </a:solidFill>
          <a:ln>
            <a:solidFill>
              <a:srgbClr val="000000"/>
            </a:solidFill>
            <a:miter lim="800000"/>
            <a:headEnd/>
            <a:tailEnd/>
          </a:ln>
        </p:spPr>
        <p:txBody>
          <a:bodyPr lIns="92976" tIns="46488" rIns="92976" bIns="46488"/>
          <a:lstStyle/>
          <a:p>
            <a:endParaRPr lang="he-I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C92398-10C7-4628-AA06-C10B00B1733E}" type="slidenum">
              <a:rPr lang="he-IL"/>
              <a:pPr/>
              <a:t>9</a:t>
            </a:fld>
            <a:endParaRPr lang="en-US"/>
          </a:p>
        </p:txBody>
      </p:sp>
      <p:sp>
        <p:nvSpPr>
          <p:cNvPr id="347138"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347139" name="Rectangle 3"/>
          <p:cNvSpPr>
            <a:spLocks noGrp="1" noChangeArrowheads="1"/>
          </p:cNvSpPr>
          <p:nvPr>
            <p:ph type="body" idx="1"/>
          </p:nvPr>
        </p:nvSpPr>
        <p:spPr bwMode="auto">
          <a:xfrm>
            <a:off x="912680" y="4343216"/>
            <a:ext cx="5032640" cy="4115168"/>
          </a:xfrm>
          <a:prstGeom prst="rect">
            <a:avLst/>
          </a:prstGeom>
          <a:solidFill>
            <a:srgbClr val="FFFFFF"/>
          </a:solidFill>
          <a:ln>
            <a:solidFill>
              <a:srgbClr val="000000"/>
            </a:solidFill>
            <a:miter lim="800000"/>
            <a:headEnd/>
            <a:tailEnd/>
          </a:ln>
        </p:spPr>
        <p:txBody>
          <a:bodyPr lIns="92976" tIns="46488" rIns="92976" bIns="46488"/>
          <a:lstStyle/>
          <a:p>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dirty="0" smtClean="0"/>
              <a:t>לחץ כדי לערוך סגנון כותרת משנה של תבנית בסיס</a:t>
            </a:r>
            <a:endParaRPr lang="he-IL" dirty="0"/>
          </a:p>
        </p:txBody>
      </p:sp>
      <p:sp>
        <p:nvSpPr>
          <p:cNvPr id="7" name="מציין מיקום של כותרת תחתונה 4"/>
          <p:cNvSpPr>
            <a:spLocks noGrp="1"/>
          </p:cNvSpPr>
          <p:nvPr>
            <p:ph type="ftr" sz="quarter" idx="3"/>
          </p:nvPr>
        </p:nvSpPr>
        <p:spPr>
          <a:xfrm>
            <a:off x="35496" y="6448251"/>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algn="l" rtl="0"/>
            <a:r>
              <a:rPr lang="en-US" smtClean="0"/>
              <a:t>© cs, Technion</a:t>
            </a:r>
            <a:endParaRPr lang="he-IL" dirty="0"/>
          </a:p>
        </p:txBody>
      </p:sp>
      <p:sp>
        <p:nvSpPr>
          <p:cNvPr id="8" name="מציין מיקום של מספר שקופית 5"/>
          <p:cNvSpPr>
            <a:spLocks noGrp="1"/>
          </p:cNvSpPr>
          <p:nvPr>
            <p:ph type="sldNum" sz="quarter" idx="4"/>
          </p:nvPr>
        </p:nvSpPr>
        <p:spPr>
          <a:xfrm>
            <a:off x="6974904" y="6448251"/>
            <a:ext cx="2133600" cy="365125"/>
          </a:xfrm>
          <a:prstGeom prst="rect">
            <a:avLst/>
          </a:prstGeom>
        </p:spPr>
        <p:txBody>
          <a:bodyPr vert="horz" lIns="91440" tIns="45720" rIns="91440" bIns="45720" rtlCol="1" anchor="ctr"/>
          <a:lstStyle>
            <a:lvl1pPr algn="l" rtl="1">
              <a:defRPr sz="1200">
                <a:solidFill>
                  <a:schemeClr val="tx1">
                    <a:tint val="75000"/>
                  </a:schemeClr>
                </a:solidFill>
              </a:defRPr>
            </a:lvl1pPr>
          </a:lstStyle>
          <a:p>
            <a:pPr algn="r"/>
            <a:fld id="{DAF22AC9-109E-4E4D-92F9-530E51D9A3A2}" type="slidenum">
              <a:rPr lang="he-IL" smtClean="0"/>
              <a:pPr algn="r"/>
              <a:t>‹#›</a:t>
            </a:fld>
            <a:endParaRPr lang="he-IL"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כותרת תחתונה 4"/>
          <p:cNvSpPr>
            <a:spLocks noGrp="1"/>
          </p:cNvSpPr>
          <p:nvPr>
            <p:ph type="ftr" sz="quarter" idx="3"/>
          </p:nvPr>
        </p:nvSpPr>
        <p:spPr>
          <a:xfrm>
            <a:off x="35496" y="6448251"/>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algn="l" rtl="0"/>
            <a:r>
              <a:rPr lang="en-US" smtClean="0"/>
              <a:t>© cs, Technion</a:t>
            </a:r>
            <a:endParaRPr lang="he-IL" dirty="0"/>
          </a:p>
        </p:txBody>
      </p:sp>
      <p:sp>
        <p:nvSpPr>
          <p:cNvPr id="8" name="מציין מיקום של מספר שקופית 5"/>
          <p:cNvSpPr>
            <a:spLocks noGrp="1"/>
          </p:cNvSpPr>
          <p:nvPr>
            <p:ph type="sldNum" sz="quarter" idx="4"/>
          </p:nvPr>
        </p:nvSpPr>
        <p:spPr>
          <a:xfrm>
            <a:off x="6974904" y="6448251"/>
            <a:ext cx="2133600" cy="365125"/>
          </a:xfrm>
          <a:prstGeom prst="rect">
            <a:avLst/>
          </a:prstGeom>
        </p:spPr>
        <p:txBody>
          <a:bodyPr vert="horz" lIns="91440" tIns="45720" rIns="91440" bIns="45720" rtlCol="1" anchor="ctr"/>
          <a:lstStyle>
            <a:lvl1pPr algn="l" rtl="1">
              <a:defRPr sz="1200">
                <a:solidFill>
                  <a:schemeClr val="tx1">
                    <a:tint val="75000"/>
                  </a:schemeClr>
                </a:solidFill>
              </a:defRPr>
            </a:lvl1pPr>
          </a:lstStyle>
          <a:p>
            <a:pPr algn="r"/>
            <a:fld id="{DAF22AC9-109E-4E4D-92F9-530E51D9A3A2}" type="slidenum">
              <a:rPr lang="he-IL" smtClean="0"/>
              <a:pPr algn="r"/>
              <a:t>‹#›</a:t>
            </a:fld>
            <a:endParaRPr lang="he-IL"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כותרת תחתונה 4"/>
          <p:cNvSpPr>
            <a:spLocks noGrp="1"/>
          </p:cNvSpPr>
          <p:nvPr>
            <p:ph type="ftr" sz="quarter" idx="3"/>
          </p:nvPr>
        </p:nvSpPr>
        <p:spPr>
          <a:xfrm>
            <a:off x="35496" y="6448251"/>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algn="l" rtl="0"/>
            <a:r>
              <a:rPr lang="en-US" smtClean="0"/>
              <a:t>© cs, Technion</a:t>
            </a:r>
            <a:endParaRPr lang="he-IL" dirty="0"/>
          </a:p>
        </p:txBody>
      </p:sp>
      <p:sp>
        <p:nvSpPr>
          <p:cNvPr id="8" name="מציין מיקום של מספר שקופית 5"/>
          <p:cNvSpPr>
            <a:spLocks noGrp="1"/>
          </p:cNvSpPr>
          <p:nvPr>
            <p:ph type="sldNum" sz="quarter" idx="4"/>
          </p:nvPr>
        </p:nvSpPr>
        <p:spPr>
          <a:xfrm>
            <a:off x="6974904" y="6448251"/>
            <a:ext cx="2133600" cy="365125"/>
          </a:xfrm>
          <a:prstGeom prst="rect">
            <a:avLst/>
          </a:prstGeom>
        </p:spPr>
        <p:txBody>
          <a:bodyPr vert="horz" lIns="91440" tIns="45720" rIns="91440" bIns="45720" rtlCol="1" anchor="ctr"/>
          <a:lstStyle>
            <a:lvl1pPr algn="l" rtl="1">
              <a:defRPr sz="1200">
                <a:solidFill>
                  <a:schemeClr val="tx1">
                    <a:tint val="75000"/>
                  </a:schemeClr>
                </a:solidFill>
              </a:defRPr>
            </a:lvl1pPr>
          </a:lstStyle>
          <a:p>
            <a:pPr algn="r"/>
            <a:fld id="{DAF22AC9-109E-4E4D-92F9-530E51D9A3A2}" type="slidenum">
              <a:rPr lang="he-IL" smtClean="0"/>
              <a:pPr algn="r"/>
              <a:t>‹#›</a:t>
            </a:fld>
            <a:endParaRPr lang="he-IL"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כותרת תחתונה 4"/>
          <p:cNvSpPr>
            <a:spLocks noGrp="1"/>
          </p:cNvSpPr>
          <p:nvPr>
            <p:ph type="ftr" sz="quarter" idx="3"/>
          </p:nvPr>
        </p:nvSpPr>
        <p:spPr>
          <a:xfrm>
            <a:off x="35496" y="6448251"/>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algn="l" rtl="0"/>
            <a:r>
              <a:rPr lang="en-US" smtClean="0"/>
              <a:t>© cs, Technion</a:t>
            </a:r>
            <a:endParaRPr lang="he-IL" dirty="0"/>
          </a:p>
        </p:txBody>
      </p:sp>
      <p:sp>
        <p:nvSpPr>
          <p:cNvPr id="8" name="מציין מיקום של מספר שקופית 5"/>
          <p:cNvSpPr>
            <a:spLocks noGrp="1"/>
          </p:cNvSpPr>
          <p:nvPr>
            <p:ph type="sldNum" sz="quarter" idx="4"/>
          </p:nvPr>
        </p:nvSpPr>
        <p:spPr>
          <a:xfrm>
            <a:off x="6974904" y="6448251"/>
            <a:ext cx="2133600" cy="365125"/>
          </a:xfrm>
          <a:prstGeom prst="rect">
            <a:avLst/>
          </a:prstGeom>
        </p:spPr>
        <p:txBody>
          <a:bodyPr vert="horz" lIns="91440" tIns="45720" rIns="91440" bIns="45720" rtlCol="1" anchor="ctr"/>
          <a:lstStyle>
            <a:lvl1pPr algn="l" rtl="1">
              <a:defRPr sz="1200">
                <a:solidFill>
                  <a:schemeClr val="tx1">
                    <a:tint val="75000"/>
                  </a:schemeClr>
                </a:solidFill>
              </a:defRPr>
            </a:lvl1pPr>
          </a:lstStyle>
          <a:p>
            <a:pPr algn="r"/>
            <a:fld id="{DAF22AC9-109E-4E4D-92F9-530E51D9A3A2}" type="slidenum">
              <a:rPr lang="he-IL" smtClean="0"/>
              <a:pPr algn="r"/>
              <a:t>‹#›</a:t>
            </a:fld>
            <a:endParaRPr lang="he-IL"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7" name="מציין מיקום של כותרת תחתונה 4"/>
          <p:cNvSpPr>
            <a:spLocks noGrp="1"/>
          </p:cNvSpPr>
          <p:nvPr>
            <p:ph type="ftr" sz="quarter" idx="3"/>
          </p:nvPr>
        </p:nvSpPr>
        <p:spPr>
          <a:xfrm>
            <a:off x="35496" y="6448251"/>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algn="l" rtl="0"/>
            <a:r>
              <a:rPr lang="en-US" smtClean="0"/>
              <a:t>© cs, Technion</a:t>
            </a:r>
            <a:endParaRPr lang="he-IL" dirty="0"/>
          </a:p>
        </p:txBody>
      </p:sp>
      <p:sp>
        <p:nvSpPr>
          <p:cNvPr id="8" name="מציין מיקום של מספר שקופית 5"/>
          <p:cNvSpPr>
            <a:spLocks noGrp="1"/>
          </p:cNvSpPr>
          <p:nvPr>
            <p:ph type="sldNum" sz="quarter" idx="4"/>
          </p:nvPr>
        </p:nvSpPr>
        <p:spPr>
          <a:xfrm>
            <a:off x="6974904" y="6448251"/>
            <a:ext cx="2133600" cy="365125"/>
          </a:xfrm>
          <a:prstGeom prst="rect">
            <a:avLst/>
          </a:prstGeom>
        </p:spPr>
        <p:txBody>
          <a:bodyPr vert="horz" lIns="91440" tIns="45720" rIns="91440" bIns="45720" rtlCol="1" anchor="ctr"/>
          <a:lstStyle>
            <a:lvl1pPr algn="l" rtl="1">
              <a:defRPr sz="1200">
                <a:solidFill>
                  <a:schemeClr val="tx1">
                    <a:tint val="75000"/>
                  </a:schemeClr>
                </a:solidFill>
              </a:defRPr>
            </a:lvl1pPr>
          </a:lstStyle>
          <a:p>
            <a:pPr algn="r"/>
            <a:fld id="{DAF22AC9-109E-4E4D-92F9-530E51D9A3A2}" type="slidenum">
              <a:rPr lang="he-IL" smtClean="0"/>
              <a:pPr algn="r"/>
              <a:t>‹#›</a:t>
            </a:fld>
            <a:endParaRPr lang="he-IL"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8" name="מציין מיקום של כותרת תחתונה 4"/>
          <p:cNvSpPr>
            <a:spLocks noGrp="1"/>
          </p:cNvSpPr>
          <p:nvPr>
            <p:ph type="ftr" sz="quarter" idx="3"/>
          </p:nvPr>
        </p:nvSpPr>
        <p:spPr>
          <a:xfrm>
            <a:off x="35496" y="6448251"/>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algn="l" rtl="0"/>
            <a:r>
              <a:rPr lang="en-US" smtClean="0"/>
              <a:t>© cs, Technion</a:t>
            </a:r>
            <a:endParaRPr lang="he-IL" dirty="0"/>
          </a:p>
        </p:txBody>
      </p:sp>
      <p:sp>
        <p:nvSpPr>
          <p:cNvPr id="9" name="מציין מיקום של מספר שקופית 5"/>
          <p:cNvSpPr>
            <a:spLocks noGrp="1"/>
          </p:cNvSpPr>
          <p:nvPr>
            <p:ph type="sldNum" sz="quarter" idx="4"/>
          </p:nvPr>
        </p:nvSpPr>
        <p:spPr>
          <a:xfrm>
            <a:off x="6974904" y="6448251"/>
            <a:ext cx="2133600" cy="365125"/>
          </a:xfrm>
          <a:prstGeom prst="rect">
            <a:avLst/>
          </a:prstGeom>
        </p:spPr>
        <p:txBody>
          <a:bodyPr vert="horz" lIns="91440" tIns="45720" rIns="91440" bIns="45720" rtlCol="1" anchor="ctr"/>
          <a:lstStyle>
            <a:lvl1pPr algn="l" rtl="1">
              <a:defRPr sz="1200">
                <a:solidFill>
                  <a:schemeClr val="tx1">
                    <a:tint val="75000"/>
                  </a:schemeClr>
                </a:solidFill>
              </a:defRPr>
            </a:lvl1pPr>
          </a:lstStyle>
          <a:p>
            <a:pPr algn="r"/>
            <a:fld id="{DAF22AC9-109E-4E4D-92F9-530E51D9A3A2}" type="slidenum">
              <a:rPr lang="he-IL" smtClean="0"/>
              <a:pPr algn="r"/>
              <a:t>‹#›</a:t>
            </a:fld>
            <a:endParaRPr lang="he-IL"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10" name="מציין מיקום של כותרת תחתונה 4"/>
          <p:cNvSpPr>
            <a:spLocks noGrp="1"/>
          </p:cNvSpPr>
          <p:nvPr>
            <p:ph type="ftr" sz="quarter" idx="10"/>
          </p:nvPr>
        </p:nvSpPr>
        <p:spPr>
          <a:xfrm>
            <a:off x="35496" y="6448251"/>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algn="l" rtl="0"/>
            <a:r>
              <a:rPr lang="en-US" smtClean="0"/>
              <a:t>© cs, Technion</a:t>
            </a:r>
            <a:endParaRPr lang="he-IL" dirty="0"/>
          </a:p>
        </p:txBody>
      </p:sp>
      <p:sp>
        <p:nvSpPr>
          <p:cNvPr id="11" name="מציין מיקום של מספר שקופית 5"/>
          <p:cNvSpPr>
            <a:spLocks noGrp="1"/>
          </p:cNvSpPr>
          <p:nvPr>
            <p:ph type="sldNum" sz="quarter" idx="11"/>
          </p:nvPr>
        </p:nvSpPr>
        <p:spPr>
          <a:xfrm>
            <a:off x="6974904" y="6448251"/>
            <a:ext cx="2133600" cy="365125"/>
          </a:xfrm>
          <a:prstGeom prst="rect">
            <a:avLst/>
          </a:prstGeom>
        </p:spPr>
        <p:txBody>
          <a:bodyPr vert="horz" lIns="91440" tIns="45720" rIns="91440" bIns="45720" rtlCol="1" anchor="ctr"/>
          <a:lstStyle>
            <a:lvl1pPr algn="l" rtl="1">
              <a:defRPr sz="1200">
                <a:solidFill>
                  <a:schemeClr val="tx1">
                    <a:tint val="75000"/>
                  </a:schemeClr>
                </a:solidFill>
              </a:defRPr>
            </a:lvl1pPr>
          </a:lstStyle>
          <a:p>
            <a:pPr algn="r"/>
            <a:fld id="{DAF22AC9-109E-4E4D-92F9-530E51D9A3A2}" type="slidenum">
              <a:rPr lang="he-IL" smtClean="0"/>
              <a:pPr algn="r"/>
              <a:t>‹#›</a:t>
            </a:fld>
            <a:endParaRPr lang="he-IL"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17252"/>
            <a:ext cx="8229600" cy="674696"/>
          </a:xfrm>
        </p:spPr>
        <p:txBody>
          <a:bodyPr>
            <a:normAutofit/>
          </a:bodyPr>
          <a:lstStyle>
            <a:lvl1pPr>
              <a:defRPr sz="3600">
                <a:solidFill>
                  <a:schemeClr val="tx2"/>
                </a:solidFill>
              </a:defRPr>
            </a:lvl1pPr>
          </a:lstStyle>
          <a:p>
            <a:r>
              <a:rPr lang="he-IL" dirty="0" smtClean="0"/>
              <a:t>לחץ כדי לערוך סגנון כותרת של תבנית בסיס</a:t>
            </a:r>
            <a:endParaRPr lang="he-IL" dirty="0"/>
          </a:p>
        </p:txBody>
      </p:sp>
      <p:sp>
        <p:nvSpPr>
          <p:cNvPr id="7" name="מציין מיקום של כותרת תחתונה 4"/>
          <p:cNvSpPr>
            <a:spLocks noGrp="1"/>
          </p:cNvSpPr>
          <p:nvPr>
            <p:ph type="ftr" sz="quarter" idx="3"/>
          </p:nvPr>
        </p:nvSpPr>
        <p:spPr>
          <a:xfrm>
            <a:off x="35496" y="6448251"/>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algn="l" rtl="0"/>
            <a:r>
              <a:rPr lang="en-US" smtClean="0"/>
              <a:t>© cs, Technion</a:t>
            </a:r>
            <a:endParaRPr lang="he-IL" dirty="0"/>
          </a:p>
        </p:txBody>
      </p:sp>
      <p:sp>
        <p:nvSpPr>
          <p:cNvPr id="8" name="מציין מיקום של מספר שקופית 5"/>
          <p:cNvSpPr>
            <a:spLocks noGrp="1"/>
          </p:cNvSpPr>
          <p:nvPr>
            <p:ph type="sldNum" sz="quarter" idx="4"/>
          </p:nvPr>
        </p:nvSpPr>
        <p:spPr>
          <a:xfrm>
            <a:off x="6974904" y="6448251"/>
            <a:ext cx="2133600" cy="365125"/>
          </a:xfrm>
          <a:prstGeom prst="rect">
            <a:avLst/>
          </a:prstGeom>
        </p:spPr>
        <p:txBody>
          <a:bodyPr vert="horz" lIns="91440" tIns="45720" rIns="91440" bIns="45720" rtlCol="1" anchor="ctr"/>
          <a:lstStyle>
            <a:lvl1pPr algn="l" rtl="1">
              <a:defRPr sz="1200">
                <a:solidFill>
                  <a:schemeClr val="tx1">
                    <a:tint val="75000"/>
                  </a:schemeClr>
                </a:solidFill>
              </a:defRPr>
            </a:lvl1pPr>
          </a:lstStyle>
          <a:p>
            <a:pPr algn="r"/>
            <a:fld id="{DAF22AC9-109E-4E4D-92F9-530E51D9A3A2}" type="slidenum">
              <a:rPr lang="he-IL" smtClean="0"/>
              <a:pPr algn="r"/>
              <a:t>‹#›</a:t>
            </a:fld>
            <a:endParaRPr lang="he-IL" dirty="0"/>
          </a:p>
        </p:txBody>
      </p:sp>
      <p:sp>
        <p:nvSpPr>
          <p:cNvPr id="5" name="Rectangle 2"/>
          <p:cNvSpPr txBox="1">
            <a:spLocks noChangeArrowheads="1"/>
          </p:cNvSpPr>
          <p:nvPr userDrawn="1"/>
        </p:nvSpPr>
        <p:spPr>
          <a:xfrm>
            <a:off x="1486497" y="0"/>
            <a:ext cx="6253855" cy="763588"/>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en-US" sz="3600" dirty="0"/>
          </a:p>
        </p:txBody>
      </p:sp>
      <p:sp>
        <p:nvSpPr>
          <p:cNvPr id="6" name="Rectangle 5"/>
          <p:cNvSpPr/>
          <p:nvPr userDrawn="1"/>
        </p:nvSpPr>
        <p:spPr>
          <a:xfrm>
            <a:off x="1512000" y="674696"/>
            <a:ext cx="6120000" cy="18000"/>
          </a:xfrm>
          <a:prstGeom prst="rect">
            <a:avLst/>
          </a:prstGeom>
          <a:solidFill>
            <a:schemeClr val="dk2"/>
          </a:solidFill>
          <a:ln>
            <a:noFill/>
          </a:ln>
          <a:effectLst/>
        </p:spPr>
        <p:style>
          <a:lnRef idx="1">
            <a:schemeClr val="accent5"/>
          </a:lnRef>
          <a:fillRef idx="1001">
            <a:schemeClr val="dk2"/>
          </a:fillRef>
          <a:effectRef idx="2">
            <a:schemeClr val="accent5"/>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5" name="מציין מיקום של כותרת תחתונה 4"/>
          <p:cNvSpPr>
            <a:spLocks noGrp="1"/>
          </p:cNvSpPr>
          <p:nvPr>
            <p:ph type="ftr" sz="quarter" idx="3"/>
          </p:nvPr>
        </p:nvSpPr>
        <p:spPr>
          <a:xfrm>
            <a:off x="35496" y="6448251"/>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algn="l" rtl="0"/>
            <a:r>
              <a:rPr lang="en-US" smtClean="0"/>
              <a:t>© cs, Technion</a:t>
            </a:r>
            <a:endParaRPr lang="he-IL" dirty="0"/>
          </a:p>
        </p:txBody>
      </p:sp>
      <p:sp>
        <p:nvSpPr>
          <p:cNvPr id="6" name="מציין מיקום של מספר שקופית 5"/>
          <p:cNvSpPr>
            <a:spLocks noGrp="1"/>
          </p:cNvSpPr>
          <p:nvPr>
            <p:ph type="sldNum" sz="quarter" idx="4"/>
          </p:nvPr>
        </p:nvSpPr>
        <p:spPr>
          <a:xfrm>
            <a:off x="6974904" y="6448251"/>
            <a:ext cx="2133600" cy="365125"/>
          </a:xfrm>
          <a:prstGeom prst="rect">
            <a:avLst/>
          </a:prstGeom>
        </p:spPr>
        <p:txBody>
          <a:bodyPr vert="horz" lIns="91440" tIns="45720" rIns="91440" bIns="45720" rtlCol="1" anchor="ctr"/>
          <a:lstStyle>
            <a:lvl1pPr algn="l" rtl="1">
              <a:defRPr sz="1200">
                <a:solidFill>
                  <a:schemeClr val="tx1">
                    <a:tint val="75000"/>
                  </a:schemeClr>
                </a:solidFill>
              </a:defRPr>
            </a:lvl1pPr>
          </a:lstStyle>
          <a:p>
            <a:pPr algn="r"/>
            <a:fld id="{DAF22AC9-109E-4E4D-92F9-530E51D9A3A2}" type="slidenum">
              <a:rPr lang="he-IL" smtClean="0"/>
              <a:pPr algn="r"/>
              <a:t>‹#›</a:t>
            </a:fld>
            <a:endParaRPr lang="he-IL"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dirty="0" smtClean="0"/>
              <a:t>לחץ כדי לערוך סגנונות טקסט של תבנית בסיס</a:t>
            </a:r>
          </a:p>
        </p:txBody>
      </p:sp>
      <p:sp>
        <p:nvSpPr>
          <p:cNvPr id="8" name="מציין מיקום של כותרת תחתונה 4"/>
          <p:cNvSpPr>
            <a:spLocks noGrp="1"/>
          </p:cNvSpPr>
          <p:nvPr>
            <p:ph type="ftr" sz="quarter" idx="3"/>
          </p:nvPr>
        </p:nvSpPr>
        <p:spPr>
          <a:xfrm>
            <a:off x="35496" y="6448251"/>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algn="l" rtl="0"/>
            <a:r>
              <a:rPr lang="en-US" smtClean="0"/>
              <a:t>© cs, Technion</a:t>
            </a:r>
            <a:endParaRPr lang="he-IL" dirty="0"/>
          </a:p>
        </p:txBody>
      </p:sp>
      <p:sp>
        <p:nvSpPr>
          <p:cNvPr id="9" name="מציין מיקום של מספר שקופית 5"/>
          <p:cNvSpPr>
            <a:spLocks noGrp="1"/>
          </p:cNvSpPr>
          <p:nvPr>
            <p:ph type="sldNum" sz="quarter" idx="4"/>
          </p:nvPr>
        </p:nvSpPr>
        <p:spPr>
          <a:xfrm>
            <a:off x="6974904" y="6448251"/>
            <a:ext cx="2133600" cy="365125"/>
          </a:xfrm>
          <a:prstGeom prst="rect">
            <a:avLst/>
          </a:prstGeom>
        </p:spPr>
        <p:txBody>
          <a:bodyPr vert="horz" lIns="91440" tIns="45720" rIns="91440" bIns="45720" rtlCol="1" anchor="ctr"/>
          <a:lstStyle>
            <a:lvl1pPr algn="l" rtl="1">
              <a:defRPr sz="1200">
                <a:solidFill>
                  <a:schemeClr val="tx1">
                    <a:tint val="75000"/>
                  </a:schemeClr>
                </a:solidFill>
              </a:defRPr>
            </a:lvl1pPr>
          </a:lstStyle>
          <a:p>
            <a:pPr algn="r"/>
            <a:fld id="{DAF22AC9-109E-4E4D-92F9-530E51D9A3A2}" type="slidenum">
              <a:rPr lang="he-IL" smtClean="0"/>
              <a:pPr algn="r"/>
              <a:t>‹#›</a:t>
            </a:fld>
            <a:endParaRPr lang="he-IL"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ציור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8" name="מציין מיקום של כותרת תחתונה 4"/>
          <p:cNvSpPr>
            <a:spLocks noGrp="1"/>
          </p:cNvSpPr>
          <p:nvPr>
            <p:ph type="ftr" sz="quarter" idx="3"/>
          </p:nvPr>
        </p:nvSpPr>
        <p:spPr>
          <a:xfrm>
            <a:off x="35496" y="6448251"/>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algn="l" rtl="0"/>
            <a:r>
              <a:rPr lang="en-US" smtClean="0"/>
              <a:t>© cs, Technion</a:t>
            </a:r>
            <a:endParaRPr lang="he-IL" dirty="0"/>
          </a:p>
        </p:txBody>
      </p:sp>
      <p:sp>
        <p:nvSpPr>
          <p:cNvPr id="9" name="מציין מיקום של מספר שקופית 5"/>
          <p:cNvSpPr>
            <a:spLocks noGrp="1"/>
          </p:cNvSpPr>
          <p:nvPr>
            <p:ph type="sldNum" sz="quarter" idx="4"/>
          </p:nvPr>
        </p:nvSpPr>
        <p:spPr>
          <a:xfrm>
            <a:off x="6974904" y="6448251"/>
            <a:ext cx="2133600" cy="365125"/>
          </a:xfrm>
          <a:prstGeom prst="rect">
            <a:avLst/>
          </a:prstGeom>
        </p:spPr>
        <p:txBody>
          <a:bodyPr vert="horz" lIns="91440" tIns="45720" rIns="91440" bIns="45720" rtlCol="1" anchor="ctr"/>
          <a:lstStyle>
            <a:lvl1pPr algn="l" rtl="1">
              <a:defRPr sz="1200">
                <a:solidFill>
                  <a:schemeClr val="tx1">
                    <a:tint val="75000"/>
                  </a:schemeClr>
                </a:solidFill>
              </a:defRPr>
            </a:lvl1pPr>
          </a:lstStyle>
          <a:p>
            <a:pPr algn="r"/>
            <a:fld id="{DAF22AC9-109E-4E4D-92F9-530E51D9A3A2}" type="slidenum">
              <a:rPr lang="he-IL" smtClean="0"/>
              <a:pPr algn="r"/>
              <a:t>‹#›</a:t>
            </a:fld>
            <a:endParaRPr lang="he-IL"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dirty="0" smtClean="0"/>
              <a:t>לחץ כדי לערוך סגנון כותרת של תבנית בסיס</a:t>
            </a:r>
            <a:endParaRPr lang="he-IL" dirty="0"/>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he-IL" dirty="0"/>
          </a:p>
        </p:txBody>
      </p:sp>
      <p:sp>
        <p:nvSpPr>
          <p:cNvPr id="7" name="מציין מיקום של כותרת תחתונה 4"/>
          <p:cNvSpPr txBox="1">
            <a:spLocks/>
          </p:cNvSpPr>
          <p:nvPr userDrawn="1"/>
        </p:nvSpPr>
        <p:spPr>
          <a:xfrm>
            <a:off x="35496" y="44624"/>
            <a:ext cx="2895600" cy="365125"/>
          </a:xfrm>
          <a:prstGeom prst="rect">
            <a:avLst/>
          </a:prstGeom>
        </p:spPr>
        <p:txBody>
          <a:bodyPr vert="horz" lIns="91440" tIns="45720" rIns="91440" bIns="45720" rtlCol="1" anchor="ctr"/>
          <a:lstStyle>
            <a:defPPr>
              <a:defRPr lang="he-IL"/>
            </a:defPPr>
            <a:lvl1pPr marL="0" algn="ctr"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a:r>
              <a:rPr lang="en-US" dirty="0" smtClean="0"/>
              <a:t>Hash Tables</a:t>
            </a:r>
          </a:p>
        </p:txBody>
      </p:sp>
      <p:sp>
        <p:nvSpPr>
          <p:cNvPr id="9" name="מציין מיקום של כותרת תחתונה 4"/>
          <p:cNvSpPr>
            <a:spLocks noGrp="1"/>
          </p:cNvSpPr>
          <p:nvPr>
            <p:ph type="ftr" sz="quarter" idx="3"/>
          </p:nvPr>
        </p:nvSpPr>
        <p:spPr>
          <a:xfrm>
            <a:off x="35496" y="6448251"/>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algn="l" rtl="0"/>
            <a:r>
              <a:rPr lang="en-US" smtClean="0"/>
              <a:t>© cs, Technion</a:t>
            </a:r>
            <a:endParaRPr lang="he-IL" dirty="0"/>
          </a:p>
        </p:txBody>
      </p:sp>
      <p:sp>
        <p:nvSpPr>
          <p:cNvPr id="10" name="מציין מיקום של מספר שקופית 5"/>
          <p:cNvSpPr>
            <a:spLocks noGrp="1"/>
          </p:cNvSpPr>
          <p:nvPr>
            <p:ph type="sldNum" sz="quarter" idx="4"/>
          </p:nvPr>
        </p:nvSpPr>
        <p:spPr>
          <a:xfrm>
            <a:off x="6974904" y="6448251"/>
            <a:ext cx="2133600" cy="365125"/>
          </a:xfrm>
          <a:prstGeom prst="rect">
            <a:avLst/>
          </a:prstGeom>
        </p:spPr>
        <p:txBody>
          <a:bodyPr vert="horz" lIns="91440" tIns="45720" rIns="91440" bIns="45720" rtlCol="1" anchor="ctr"/>
          <a:lstStyle>
            <a:lvl1pPr algn="l" rtl="1">
              <a:defRPr sz="1200">
                <a:solidFill>
                  <a:schemeClr val="tx1">
                    <a:tint val="75000"/>
                  </a:schemeClr>
                </a:solidFill>
              </a:defRPr>
            </a:lvl1pPr>
          </a:lstStyle>
          <a:p>
            <a:pPr algn="r"/>
            <a:fld id="{DAF22AC9-109E-4E4D-92F9-530E51D9A3A2}" type="slidenum">
              <a:rPr lang="he-IL" smtClean="0"/>
              <a:pPr algn="r"/>
              <a:t>‹#›</a:t>
            </a:fld>
            <a:endParaRPr lang="he-I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1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63.png"/><Relationship Id="rId4" Type="http://schemas.openxmlformats.org/officeDocument/2006/relationships/image" Target="../media/image6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70.png"/><Relationship Id="rId4" Type="http://schemas.openxmlformats.org/officeDocument/2006/relationships/image" Target="../media/image6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75.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2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2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91.png"/></Relationships>
</file>

<file path=ppt/slides/_rels/slide2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93.png"/></Relationships>
</file>

<file path=ppt/slides/_rels/slide2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5.xml"/><Relationship Id="rId16"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notesSlide" Target="../notesSlides/notesSlide9.xml"/><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slideLayout" Target="../slideLayouts/slideLayout6.xml"/><Relationship Id="rId16" Type="http://schemas.openxmlformats.org/officeDocument/2006/relationships/image" Target="../media/image52.png"/><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47.png"/><Relationship Id="rId5" Type="http://schemas.openxmlformats.org/officeDocument/2006/relationships/image" Target="../media/image42.png"/><Relationship Id="rId15" Type="http://schemas.openxmlformats.org/officeDocument/2006/relationships/image" Target="../media/image51.png"/><Relationship Id="rId10" Type="http://schemas.openxmlformats.org/officeDocument/2006/relationships/image" Target="../media/image46.png"/><Relationship Id="rId4" Type="http://schemas.openxmlformats.org/officeDocument/2006/relationships/image" Target="../media/image41.png"/><Relationship Id="rId9" Type="http://schemas.openxmlformats.org/officeDocument/2006/relationships/image" Target="../media/image45.png"/><Relationship Id="rId1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idx="4294967295"/>
          </p:nvPr>
        </p:nvSpPr>
        <p:spPr>
          <a:xfrm>
            <a:off x="1723027" y="853207"/>
            <a:ext cx="5729293" cy="1063625"/>
          </a:xfrm>
        </p:spPr>
        <p:txBody>
          <a:bodyPr>
            <a:noAutofit/>
          </a:bodyPr>
          <a:lstStyle/>
          <a:p>
            <a:pPr rtl="1"/>
            <a:r>
              <a:rPr lang="he-IL" sz="3600" dirty="0" smtClean="0"/>
              <a:t>טבלאות ערבול – </a:t>
            </a:r>
            <a:r>
              <a:rPr lang="en-US" sz="3600" dirty="0" smtClean="0"/>
              <a:t>Hash Tables</a:t>
            </a:r>
            <a:endParaRPr lang="en-US" sz="3600" dirty="0"/>
          </a:p>
        </p:txBody>
      </p:sp>
      <p:sp>
        <p:nvSpPr>
          <p:cNvPr id="11" name="Rectangle 10"/>
          <p:cNvSpPr/>
          <p:nvPr/>
        </p:nvSpPr>
        <p:spPr>
          <a:xfrm>
            <a:off x="1475656" y="1700808"/>
            <a:ext cx="6120000" cy="18000"/>
          </a:xfrm>
          <a:prstGeom prst="rect">
            <a:avLst/>
          </a:prstGeom>
          <a:solidFill>
            <a:schemeClr val="dk2"/>
          </a:solidFill>
          <a:ln>
            <a:noFill/>
          </a:ln>
          <a:effectLst/>
        </p:spPr>
        <p:style>
          <a:lnRef idx="1">
            <a:schemeClr val="accent5"/>
          </a:lnRef>
          <a:fillRef idx="1001">
            <a:schemeClr val="dk2"/>
          </a:fillRef>
          <a:effectRef idx="2">
            <a:schemeClr val="accent5"/>
          </a:effectRef>
          <a:fontRef idx="minor">
            <a:schemeClr val="lt1"/>
          </a:fontRef>
        </p:style>
        <p:txBody>
          <a:bodyPr rtlCol="0" anchor="ctr"/>
          <a:lstStyle/>
          <a:p>
            <a:pPr algn="ctr"/>
            <a:endParaRPr lang="en-US"/>
          </a:p>
        </p:txBody>
      </p:sp>
      <p:sp>
        <p:nvSpPr>
          <p:cNvPr id="2" name="Footer Placeholder 1"/>
          <p:cNvSpPr>
            <a:spLocks noGrp="1"/>
          </p:cNvSpPr>
          <p:nvPr>
            <p:ph type="ftr" sz="quarter" idx="3"/>
          </p:nvPr>
        </p:nvSpPr>
        <p:spPr/>
        <p:txBody>
          <a:bodyPr/>
          <a:lstStyle/>
          <a:p>
            <a:pPr algn="l" rtl="0"/>
            <a:r>
              <a:rPr lang="en-US" dirty="0" smtClean="0"/>
              <a:t>© Geiger &amp; </a:t>
            </a:r>
            <a:r>
              <a:rPr lang="en-US" dirty="0" err="1" smtClean="0"/>
              <a:t>Itai</a:t>
            </a:r>
            <a:r>
              <a:rPr lang="en-US" dirty="0" smtClean="0"/>
              <a:t>, 2012</a:t>
            </a:r>
            <a:endParaRPr lang="he-IL" dirty="0"/>
          </a:p>
        </p:txBody>
      </p:sp>
      <p:sp>
        <p:nvSpPr>
          <p:cNvPr id="3" name="Slide Number Placeholder 2"/>
          <p:cNvSpPr>
            <a:spLocks noGrp="1"/>
          </p:cNvSpPr>
          <p:nvPr>
            <p:ph type="sldNum" sz="quarter" idx="4"/>
          </p:nvPr>
        </p:nvSpPr>
        <p:spPr/>
        <p:txBody>
          <a:bodyPr/>
          <a:lstStyle/>
          <a:p>
            <a:pPr algn="r"/>
            <a:fld id="{DAF22AC9-109E-4E4D-92F9-530E51D9A3A2}" type="slidenum">
              <a:rPr lang="he-IL" smtClean="0"/>
              <a:pPr algn="r"/>
              <a:t>1</a:t>
            </a:fld>
            <a:endParaRPr lang="he-IL" dirty="0"/>
          </a:p>
        </p:txBody>
      </p:sp>
    </p:spTree>
    <p:extLst>
      <p:ext uri="{BB962C8B-B14F-4D97-AF65-F5344CB8AC3E}">
        <p14:creationId xmlns="" xmlns:p14="http://schemas.microsoft.com/office/powerpoint/2010/main" val="4225678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p:txBody>
          <a:bodyPr>
            <a:normAutofit/>
          </a:bodyPr>
          <a:lstStyle/>
          <a:p>
            <a:r>
              <a:rPr lang="he-IL" dirty="0"/>
              <a:t>ניתוח זמנים (המשך)</a:t>
            </a:r>
            <a:endParaRPr lang="en-US" dirty="0"/>
          </a:p>
        </p:txBody>
      </p:sp>
      <p:sp>
        <p:nvSpPr>
          <p:cNvPr id="2" name="Footer Placeholder 1"/>
          <p:cNvSpPr>
            <a:spLocks noGrp="1"/>
          </p:cNvSpPr>
          <p:nvPr>
            <p:ph type="ftr" sz="quarter" idx="3"/>
          </p:nvPr>
        </p:nvSpPr>
        <p:spPr/>
        <p:txBody>
          <a:bodyPr/>
          <a:lstStyle/>
          <a:p>
            <a:pPr algn="l" rtl="0"/>
            <a:r>
              <a:rPr lang="en-US" smtClean="0"/>
              <a:t>© cs, Technion</a:t>
            </a:r>
            <a:endParaRPr lang="he-IL" dirty="0"/>
          </a:p>
        </p:txBody>
      </p:sp>
      <p:sp>
        <p:nvSpPr>
          <p:cNvPr id="3" name="Slide Number Placeholder 2"/>
          <p:cNvSpPr>
            <a:spLocks noGrp="1"/>
          </p:cNvSpPr>
          <p:nvPr>
            <p:ph type="sldNum" sz="quarter" idx="4"/>
          </p:nvPr>
        </p:nvSpPr>
        <p:spPr/>
        <p:txBody>
          <a:bodyPr/>
          <a:lstStyle/>
          <a:p>
            <a:pPr algn="r"/>
            <a:fld id="{DAF22AC9-109E-4E4D-92F9-530E51D9A3A2}" type="slidenum">
              <a:rPr lang="he-IL" smtClean="0"/>
              <a:pPr algn="r"/>
              <a:t>10</a:t>
            </a:fld>
            <a:endParaRPr lang="he-IL" dirty="0"/>
          </a:p>
        </p:txBody>
      </p:sp>
      <mc:AlternateContent xmlns:mc="http://schemas.openxmlformats.org/markup-compatibility/2006">
        <mc:Choice xmlns="" xmlns:a14="http://schemas.microsoft.com/office/drawing/2010/main" Requires="a14">
          <p:sp>
            <p:nvSpPr>
              <p:cNvPr id="348164" name="Rectangle 4"/>
              <p:cNvSpPr>
                <a:spLocks noChangeArrowheads="1"/>
              </p:cNvSpPr>
              <p:nvPr/>
            </p:nvSpPr>
            <p:spPr bwMode="auto">
              <a:xfrm>
                <a:off x="675922" y="3306030"/>
                <a:ext cx="7856517" cy="1325620"/>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0000" tIns="46800" rIns="90000" bIns="46800">
                <a:spAutoFit/>
              </a:bodyPr>
              <a:lstStyle/>
              <a:p>
                <a:pPr algn="just"/>
                <a:r>
                  <a:rPr lang="he-IL" sz="2000" u="sng" dirty="0" smtClean="0">
                    <a:latin typeface="Arial" charset="0"/>
                  </a:rPr>
                  <a:t>מסקנה:</a:t>
                </a:r>
                <a:r>
                  <a:rPr lang="he-IL" sz="2000" dirty="0" smtClean="0">
                    <a:latin typeface="Arial" charset="0"/>
                  </a:rPr>
                  <a:t> כאשר סדר הגודל של מספר המפתחות </a:t>
                </a:r>
                <a14:m>
                  <m:oMath xmlns:m="http://schemas.openxmlformats.org/officeDocument/2006/math">
                    <m:r>
                      <a:rPr lang="en-US" sz="2000" i="1" dirty="0" smtClean="0">
                        <a:latin typeface="Cambria Math"/>
                      </a:rPr>
                      <m:t>𝑛</m:t>
                    </m:r>
                  </m:oMath>
                </a14:m>
                <a:r>
                  <a:rPr lang="he-IL" sz="2000" dirty="0">
                    <a:latin typeface="Arial" charset="0"/>
                  </a:rPr>
                  <a:t> בהם משתמשים הוא כגודל המערך </a:t>
                </a:r>
                <a14:m>
                  <m:oMath xmlns:m="http://schemas.openxmlformats.org/officeDocument/2006/math">
                    <m:r>
                      <a:rPr lang="en-US" sz="2000" i="1" dirty="0" smtClean="0">
                        <a:latin typeface="Cambria Math"/>
                      </a:rPr>
                      <m:t>𝑚</m:t>
                    </m:r>
                  </m:oMath>
                </a14:m>
                <a:r>
                  <a:rPr lang="he-IL" sz="2000" dirty="0">
                    <a:latin typeface="Arial" charset="0"/>
                  </a:rPr>
                  <a:t>, כלומר עבור </a:t>
                </a:r>
                <a14:m>
                  <m:oMath xmlns:m="http://schemas.openxmlformats.org/officeDocument/2006/math">
                    <m:r>
                      <a:rPr lang="en-US" sz="2000" i="1" dirty="0" smtClean="0">
                        <a:latin typeface="Cambria Math"/>
                      </a:rPr>
                      <m:t>𝑛</m:t>
                    </m:r>
                    <m:r>
                      <a:rPr lang="en-US" sz="2000" i="1" dirty="0" smtClean="0">
                        <a:latin typeface="Cambria Math"/>
                      </a:rPr>
                      <m:t>=</m:t>
                    </m:r>
                    <m:r>
                      <a:rPr lang="en-US" sz="2000" i="1" dirty="0" smtClean="0">
                        <a:latin typeface="Cambria Math"/>
                      </a:rPr>
                      <m:t>𝑂</m:t>
                    </m:r>
                    <m:r>
                      <a:rPr lang="en-US" sz="2000" i="1" dirty="0" smtClean="0">
                        <a:latin typeface="Cambria Math"/>
                      </a:rPr>
                      <m:t>(</m:t>
                    </m:r>
                    <m:r>
                      <a:rPr lang="en-US" sz="2000" i="1" dirty="0" smtClean="0">
                        <a:latin typeface="Cambria Math"/>
                      </a:rPr>
                      <m:t>𝑚</m:t>
                    </m:r>
                    <m:r>
                      <a:rPr lang="en-US" sz="2000" i="1" dirty="0" smtClean="0">
                        <a:latin typeface="Cambria Math"/>
                      </a:rPr>
                      <m:t>)</m:t>
                    </m:r>
                  </m:oMath>
                </a14:m>
                <a:r>
                  <a:rPr lang="he-IL" sz="2000" dirty="0">
                    <a:latin typeface="Arial" charset="0"/>
                  </a:rPr>
                  <a:t>, נקבל שגורם העומס קבוע כלומר </a:t>
                </a:r>
                <a14:m>
                  <m:oMath xmlns:m="http://schemas.openxmlformats.org/officeDocument/2006/math">
                    <m:r>
                      <a:rPr lang="he-IL" sz="2000" i="1" dirty="0" smtClean="0">
                        <a:latin typeface="Cambria Math"/>
                        <a:sym typeface="Symbol" pitchFamily="18" charset="2"/>
                      </a:rPr>
                      <m:t>𝛼</m:t>
                    </m:r>
                    <m:r>
                      <a:rPr lang="en-US" sz="2000" i="1" dirty="0" smtClean="0">
                        <a:latin typeface="Cambria Math"/>
                        <a:sym typeface="Symbol" pitchFamily="18" charset="2"/>
                      </a:rPr>
                      <m:t>=</m:t>
                    </m:r>
                    <m:r>
                      <a:rPr lang="en-US" sz="2000" i="1" dirty="0" smtClean="0">
                        <a:latin typeface="Cambria Math"/>
                        <a:sym typeface="Symbol" pitchFamily="18" charset="2"/>
                      </a:rPr>
                      <m:t>𝑂</m:t>
                    </m:r>
                    <m:r>
                      <a:rPr lang="en-US" sz="2000" i="1" dirty="0" smtClean="0">
                        <a:latin typeface="Cambria Math"/>
                        <a:sym typeface="Symbol" pitchFamily="18" charset="2"/>
                      </a:rPr>
                      <m:t>(</m:t>
                    </m:r>
                    <m:r>
                      <a:rPr lang="en-US" sz="2000" i="1" dirty="0" smtClean="0">
                        <a:latin typeface="Cambria Math"/>
                        <a:sym typeface="Symbol" pitchFamily="18" charset="2"/>
                      </a:rPr>
                      <m:t>1</m:t>
                    </m:r>
                    <m:r>
                      <a:rPr lang="en-US" sz="2000" i="1" dirty="0" smtClean="0">
                        <a:latin typeface="Cambria Math"/>
                        <a:sym typeface="Symbol" pitchFamily="18" charset="2"/>
                      </a:rPr>
                      <m:t>)</m:t>
                    </m:r>
                  </m:oMath>
                </a14:m>
                <a:r>
                  <a:rPr lang="he-IL" sz="2000" dirty="0">
                    <a:latin typeface="Arial" charset="0"/>
                    <a:sym typeface="Symbol" pitchFamily="18" charset="2"/>
                  </a:rPr>
                  <a:t> ולכן </a:t>
                </a:r>
                <a:r>
                  <a:rPr lang="he-IL" sz="2000" dirty="0" smtClean="0">
                    <a:latin typeface="Arial" charset="0"/>
                    <a:sym typeface="Symbol" pitchFamily="18" charset="2"/>
                  </a:rPr>
                  <a:t>בשיטת השרשראות, תחת הנחת הפיזור האחיד הפשוט, כל </a:t>
                </a:r>
                <a:r>
                  <a:rPr lang="he-IL" sz="2000" dirty="0">
                    <a:latin typeface="Arial" charset="0"/>
                    <a:sym typeface="Symbol" pitchFamily="18" charset="2"/>
                  </a:rPr>
                  <a:t>הפעולות דורשות זמן </a:t>
                </a:r>
                <a14:m>
                  <m:oMath xmlns:m="http://schemas.openxmlformats.org/officeDocument/2006/math">
                    <m:r>
                      <a:rPr lang="en-US" sz="2000" i="1" dirty="0" smtClean="0">
                        <a:latin typeface="Cambria Math"/>
                        <a:sym typeface="Symbol" pitchFamily="18" charset="2"/>
                      </a:rPr>
                      <m:t>𝑂</m:t>
                    </m:r>
                    <m:r>
                      <a:rPr lang="en-US" sz="2000" i="1" dirty="0" smtClean="0">
                        <a:latin typeface="Cambria Math"/>
                        <a:sym typeface="Symbol" pitchFamily="18" charset="2"/>
                      </a:rPr>
                      <m:t>(</m:t>
                    </m:r>
                    <m:r>
                      <a:rPr lang="en-US" sz="2000" i="1" dirty="0" smtClean="0">
                        <a:latin typeface="Cambria Math"/>
                        <a:sym typeface="Symbol" pitchFamily="18" charset="2"/>
                      </a:rPr>
                      <m:t>1</m:t>
                    </m:r>
                    <m:r>
                      <a:rPr lang="en-US" sz="2000" i="1" dirty="0" smtClean="0">
                        <a:latin typeface="Cambria Math"/>
                        <a:sym typeface="Symbol" pitchFamily="18" charset="2"/>
                      </a:rPr>
                      <m:t>)</m:t>
                    </m:r>
                  </m:oMath>
                </a14:m>
                <a:r>
                  <a:rPr lang="he-IL" sz="2000" dirty="0">
                    <a:latin typeface="Arial" charset="0"/>
                    <a:sym typeface="Symbol" pitchFamily="18" charset="2"/>
                  </a:rPr>
                  <a:t> בממוצע.</a:t>
                </a:r>
                <a:r>
                  <a:rPr lang="he-IL" sz="2000" dirty="0">
                    <a:latin typeface="Arial" charset="0"/>
                  </a:rPr>
                  <a:t> </a:t>
                </a:r>
                <a:endParaRPr lang="he-IL" sz="2000" dirty="0" smtClean="0">
                  <a:latin typeface="Arial" charset="0"/>
                </a:endParaRPr>
              </a:p>
            </p:txBody>
          </p:sp>
        </mc:Choice>
        <mc:Fallback>
          <p:sp>
            <p:nvSpPr>
              <p:cNvPr id="348164" name="Rectangle 4"/>
              <p:cNvSpPr>
                <a:spLocks noRot="1" noChangeAspect="1" noMove="1" noResize="1" noEditPoints="1" noAdjustHandles="1" noChangeArrowheads="1" noChangeShapeType="1" noTextEdit="1"/>
              </p:cNvSpPr>
              <p:nvPr/>
            </p:nvSpPr>
            <p:spPr bwMode="auto">
              <a:xfrm>
                <a:off x="675922" y="3306030"/>
                <a:ext cx="7856517" cy="1325620"/>
              </a:xfrm>
              <a:prstGeom prst="rect">
                <a:avLst/>
              </a:prstGeom>
              <a:blipFill rotWithShape="1">
                <a:blip r:embed="rId3" cstate="print"/>
                <a:stretch>
                  <a:fillRect l="-1784" t="-1376" r="-776" b="-7798"/>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348165" name="Text Box 5"/>
              <p:cNvSpPr txBox="1">
                <a:spLocks noChangeArrowheads="1"/>
              </p:cNvSpPr>
              <p:nvPr/>
            </p:nvSpPr>
            <p:spPr bwMode="auto">
              <a:xfrm>
                <a:off x="675924" y="4890206"/>
                <a:ext cx="7856516" cy="1017844"/>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0000" tIns="46800" rIns="90000" bIns="46800">
                <a:spAutoFit/>
              </a:bodyPr>
              <a:lstStyle/>
              <a:p>
                <a:pPr algn="just"/>
                <a:r>
                  <a:rPr lang="he-IL" sz="2000" u="sng" dirty="0" smtClean="0">
                    <a:latin typeface="Arial" charset="0"/>
                  </a:rPr>
                  <a:t>לדוגמא:</a:t>
                </a:r>
                <a:r>
                  <a:rPr lang="he-IL" sz="2000" dirty="0" smtClean="0">
                    <a:latin typeface="Arial" charset="0"/>
                  </a:rPr>
                  <a:t> </a:t>
                </a:r>
                <a:r>
                  <a:rPr lang="he-IL" sz="2000" dirty="0">
                    <a:latin typeface="Arial" charset="0"/>
                  </a:rPr>
                  <a:t>עבור </a:t>
                </a:r>
                <a14:m>
                  <m:oMath xmlns:m="http://schemas.openxmlformats.org/officeDocument/2006/math">
                    <m:r>
                      <a:rPr lang="he-IL" sz="2000" i="1" dirty="0" smtClean="0">
                        <a:latin typeface="Cambria Math"/>
                      </a:rPr>
                      <m:t>2100</m:t>
                    </m:r>
                  </m:oMath>
                </a14:m>
                <a:r>
                  <a:rPr lang="he-IL" sz="2000" dirty="0">
                    <a:latin typeface="Arial" charset="0"/>
                  </a:rPr>
                  <a:t> מפתחות מטווח כלשהו </a:t>
                </a:r>
                <a14:m>
                  <m:oMath xmlns:m="http://schemas.openxmlformats.org/officeDocument/2006/math">
                    <m:r>
                      <a:rPr lang="en-US" sz="2000" i="1" dirty="0" smtClean="0">
                        <a:latin typeface="Cambria Math"/>
                      </a:rPr>
                      <m:t>𝑈</m:t>
                    </m:r>
                  </m:oMath>
                </a14:m>
                <a:r>
                  <a:rPr lang="he-IL" sz="2000" dirty="0">
                    <a:latin typeface="Arial" charset="0"/>
                  </a:rPr>
                  <a:t> של מספרים שלמים, נאמר עד </a:t>
                </a:r>
                <a14:m>
                  <m:oMath xmlns:m="http://schemas.openxmlformats.org/officeDocument/2006/math">
                    <m:r>
                      <a:rPr lang="he-IL" sz="2000" i="1" dirty="0" smtClean="0">
                        <a:latin typeface="Cambria Math"/>
                      </a:rPr>
                      <m:t>10</m:t>
                    </m:r>
                    <m:r>
                      <a:rPr lang="he-IL" sz="2000" i="1" baseline="30000" dirty="0">
                        <a:latin typeface="Cambria Math"/>
                      </a:rPr>
                      <m:t>6</m:t>
                    </m:r>
                  </m:oMath>
                </a14:m>
                <a:r>
                  <a:rPr lang="he-IL" sz="2000" dirty="0">
                    <a:latin typeface="Arial" charset="0"/>
                  </a:rPr>
                  <a:t>, נוכל להחזיק מערך ובו </a:t>
                </a:r>
                <a14:m>
                  <m:oMath xmlns:m="http://schemas.openxmlformats.org/officeDocument/2006/math">
                    <m:r>
                      <a:rPr lang="he-IL" sz="2000" i="1" dirty="0" smtClean="0">
                        <a:latin typeface="Cambria Math"/>
                      </a:rPr>
                      <m:t>700</m:t>
                    </m:r>
                  </m:oMath>
                </a14:m>
                <a:r>
                  <a:rPr lang="he-IL" sz="2000" dirty="0">
                    <a:latin typeface="Arial" charset="0"/>
                  </a:rPr>
                  <a:t> מקומות ובממוצע אורך כל שרשרת יהיה </a:t>
                </a:r>
                <a14:m>
                  <m:oMath xmlns:m="http://schemas.openxmlformats.org/officeDocument/2006/math">
                    <m:r>
                      <a:rPr lang="he-IL" sz="2000" i="1" dirty="0" smtClean="0">
                        <a:latin typeface="Cambria Math"/>
                      </a:rPr>
                      <m:t>3</m:t>
                    </m:r>
                  </m:oMath>
                </a14:m>
                <a:r>
                  <a:rPr lang="he-IL" sz="2000" dirty="0">
                    <a:latin typeface="Arial" charset="0"/>
                  </a:rPr>
                  <a:t> וזמני החיפוש יהיו בהתאם.</a:t>
                </a:r>
                <a:endParaRPr lang="en-US" sz="2000" dirty="0">
                  <a:latin typeface="Arial" charset="0"/>
                </a:endParaRPr>
              </a:p>
            </p:txBody>
          </p:sp>
        </mc:Choice>
        <mc:Fallback>
          <p:sp>
            <p:nvSpPr>
              <p:cNvPr id="348165" name="Text Box 5"/>
              <p:cNvSpPr txBox="1">
                <a:spLocks noRot="1" noChangeAspect="1" noMove="1" noResize="1" noEditPoints="1" noAdjustHandles="1" noChangeArrowheads="1" noChangeShapeType="1" noTextEdit="1"/>
              </p:cNvSpPr>
              <p:nvPr/>
            </p:nvSpPr>
            <p:spPr bwMode="auto">
              <a:xfrm>
                <a:off x="675924" y="4890206"/>
                <a:ext cx="7856516" cy="1017844"/>
              </a:xfrm>
              <a:prstGeom prst="rect">
                <a:avLst/>
              </a:prstGeom>
              <a:blipFill rotWithShape="1">
                <a:blip r:embed="rId4" cstate="print"/>
                <a:stretch>
                  <a:fillRect l="-1784" t="-2395" r="-776" b="-10180"/>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8" name="Rectangle 4"/>
              <p:cNvSpPr>
                <a:spLocks noChangeArrowheads="1"/>
              </p:cNvSpPr>
              <p:nvPr/>
            </p:nvSpPr>
            <p:spPr bwMode="auto">
              <a:xfrm>
                <a:off x="1419157" y="900586"/>
                <a:ext cx="6370049" cy="1017844"/>
              </a:xfrm>
              <a:prstGeom prst="rect">
                <a:avLst/>
              </a:prstGeom>
              <a:solidFill>
                <a:schemeClr val="bg2"/>
              </a:solidFill>
              <a:ln>
                <a:solidFill>
                  <a:schemeClr val="tx1"/>
                </a:solidFill>
              </a:ln>
              <a:effectLst/>
              <a:extLst/>
            </p:spPr>
            <p:txBody>
              <a:bodyPr wrap="square" lIns="90000" tIns="46800" rIns="90000" bIns="46800">
                <a:spAutoFit/>
              </a:bodyPr>
              <a:lstStyle/>
              <a:p>
                <a:pPr>
                  <a:lnSpc>
                    <a:spcPct val="150000"/>
                  </a:lnSpc>
                </a:pPr>
                <a:r>
                  <a:rPr lang="he-IL" sz="2000" b="1" u="sng" dirty="0" smtClean="0">
                    <a:latin typeface="Arial" charset="0"/>
                  </a:rPr>
                  <a:t>משפט</a:t>
                </a:r>
                <a:r>
                  <a:rPr lang="he-IL" sz="2000" dirty="0">
                    <a:latin typeface="Arial" charset="0"/>
                  </a:rPr>
                  <a:t>: בשיטת השרשראות ותחת הנחת הפיזור האחיד </a:t>
                </a:r>
                <a:r>
                  <a:rPr lang="he-IL" sz="2000" dirty="0" smtClean="0">
                    <a:latin typeface="Arial" charset="0"/>
                  </a:rPr>
                  <a:t>הפשוט, </a:t>
                </a:r>
                <a:r>
                  <a:rPr lang="he-IL" sz="2000" dirty="0">
                    <a:latin typeface="Arial" charset="0"/>
                  </a:rPr>
                  <a:t>זמן חיפוש כושל </a:t>
                </a:r>
                <a:r>
                  <a:rPr lang="he-IL" sz="2000" dirty="0" smtClean="0">
                    <a:latin typeface="Arial" charset="0"/>
                  </a:rPr>
                  <a:t>ממוצע הוא </a:t>
                </a:r>
                <a14:m>
                  <m:oMath xmlns:m="http://schemas.openxmlformats.org/officeDocument/2006/math">
                    <m:r>
                      <m:rPr>
                        <m:sty m:val="p"/>
                      </m:rPr>
                      <a:rPr lang="he-IL" sz="2000" i="0" dirty="0" smtClean="0">
                        <a:latin typeface="Cambria Math"/>
                        <a:sym typeface="Symbol" pitchFamily="18" charset="2"/>
                      </a:rPr>
                      <m:t>Θ</m:t>
                    </m:r>
                    <m:r>
                      <a:rPr lang="en-US" sz="2000" i="1" dirty="0">
                        <a:latin typeface="Cambria Math"/>
                      </a:rPr>
                      <m:t>(</m:t>
                    </m:r>
                    <m:r>
                      <a:rPr lang="en-US" sz="2000" i="1" dirty="0">
                        <a:latin typeface="Cambria Math"/>
                      </a:rPr>
                      <m:t>1</m:t>
                    </m:r>
                    <m:r>
                      <a:rPr lang="en-US" sz="2000" i="1" dirty="0">
                        <a:latin typeface="Cambria Math"/>
                      </a:rPr>
                      <m:t>+</m:t>
                    </m:r>
                    <m:r>
                      <a:rPr lang="en-US" sz="2000" b="0" i="1" dirty="0" smtClean="0">
                        <a:latin typeface="Cambria Math"/>
                      </a:rPr>
                      <m:t>𝛼</m:t>
                    </m:r>
                    <m:r>
                      <a:rPr lang="en-US" sz="2000" i="1" dirty="0">
                        <a:latin typeface="Cambria Math"/>
                        <a:sym typeface="Symbol" pitchFamily="18" charset="2"/>
                      </a:rPr>
                      <m:t>)</m:t>
                    </m:r>
                  </m:oMath>
                </a14:m>
                <a:r>
                  <a:rPr lang="he-IL" sz="2000" dirty="0" smtClean="0">
                    <a:latin typeface="Arial" charset="0"/>
                    <a:sym typeface="Symbol" pitchFamily="18" charset="2"/>
                  </a:rPr>
                  <a:t>.</a:t>
                </a:r>
                <a:r>
                  <a:rPr lang="he-IL" sz="2000" dirty="0" smtClean="0">
                    <a:latin typeface="Arial" charset="0"/>
                  </a:rPr>
                  <a:t> </a:t>
                </a:r>
                <a:endParaRPr lang="en-US" sz="2000" dirty="0">
                  <a:latin typeface="Arial" charset="0"/>
                </a:endParaRPr>
              </a:p>
            </p:txBody>
          </p:sp>
        </mc:Choice>
        <mc:Fallback>
          <p:sp>
            <p:nvSpPr>
              <p:cNvPr id="8" name="Rectangle 4"/>
              <p:cNvSpPr>
                <a:spLocks noRot="1" noChangeAspect="1" noMove="1" noResize="1" noEditPoints="1" noAdjustHandles="1" noChangeArrowheads="1" noChangeShapeType="1" noTextEdit="1"/>
              </p:cNvSpPr>
              <p:nvPr/>
            </p:nvSpPr>
            <p:spPr bwMode="auto">
              <a:xfrm>
                <a:off x="1419157" y="900586"/>
                <a:ext cx="6370049" cy="1017844"/>
              </a:xfrm>
              <a:prstGeom prst="rect">
                <a:avLst/>
              </a:prstGeom>
              <a:blipFill rotWithShape="1">
                <a:blip r:embed="rId5" cstate="print"/>
                <a:stretch>
                  <a:fillRect l="-1528" r="-860" b="-3550"/>
                </a:stretch>
              </a:blipFill>
              <a:ln>
                <a:solidFill>
                  <a:schemeClr val="tx1"/>
                </a:solidFill>
              </a:ln>
              <a:effectLst/>
              <a:extLst/>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9" name="Rectangle 4"/>
              <p:cNvSpPr>
                <a:spLocks noChangeArrowheads="1"/>
              </p:cNvSpPr>
              <p:nvPr/>
            </p:nvSpPr>
            <p:spPr bwMode="auto">
              <a:xfrm>
                <a:off x="1418300" y="2038416"/>
                <a:ext cx="6370049" cy="1017844"/>
              </a:xfrm>
              <a:prstGeom prst="rect">
                <a:avLst/>
              </a:prstGeom>
              <a:solidFill>
                <a:schemeClr val="bg2"/>
              </a:solidFill>
              <a:ln>
                <a:solidFill>
                  <a:schemeClr val="tx1"/>
                </a:solidFill>
              </a:ln>
              <a:effectLst/>
              <a:extLst/>
            </p:spPr>
            <p:txBody>
              <a:bodyPr wrap="square" lIns="90000" tIns="46800" rIns="90000" bIns="46800">
                <a:spAutoFit/>
              </a:bodyPr>
              <a:lstStyle/>
              <a:p>
                <a:pPr>
                  <a:lnSpc>
                    <a:spcPct val="150000"/>
                  </a:lnSpc>
                </a:pPr>
                <a:r>
                  <a:rPr lang="he-IL" sz="2000" b="1" u="sng" dirty="0" smtClean="0">
                    <a:latin typeface="Arial" charset="0"/>
                  </a:rPr>
                  <a:t>משפט</a:t>
                </a:r>
                <a:r>
                  <a:rPr lang="he-IL" sz="2000" dirty="0">
                    <a:latin typeface="Arial" charset="0"/>
                  </a:rPr>
                  <a:t>: בשיטת השרשראות ותחת הנחת הפיזור האחיד </a:t>
                </a:r>
                <a:r>
                  <a:rPr lang="he-IL" sz="2000" dirty="0" smtClean="0">
                    <a:latin typeface="Arial" charset="0"/>
                  </a:rPr>
                  <a:t>הפשוט, </a:t>
                </a:r>
                <a:r>
                  <a:rPr lang="he-IL" sz="2000" dirty="0">
                    <a:latin typeface="Arial" charset="0"/>
                  </a:rPr>
                  <a:t>זמן חיפוש מוצלח </a:t>
                </a:r>
                <a:r>
                  <a:rPr lang="he-IL" sz="2000" dirty="0" smtClean="0">
                    <a:latin typeface="Arial" charset="0"/>
                  </a:rPr>
                  <a:t>ממוצע הוא </a:t>
                </a:r>
                <a14:m>
                  <m:oMath xmlns:m="http://schemas.openxmlformats.org/officeDocument/2006/math">
                    <m:r>
                      <m:rPr>
                        <m:sty m:val="p"/>
                      </m:rPr>
                      <a:rPr lang="he-IL" sz="2000" dirty="0">
                        <a:latin typeface="Cambria Math"/>
                        <a:sym typeface="Symbol" pitchFamily="18" charset="2"/>
                      </a:rPr>
                      <m:t>Θ</m:t>
                    </m:r>
                    <m:r>
                      <a:rPr lang="en-US" sz="2000" i="1" dirty="0">
                        <a:latin typeface="Cambria Math"/>
                      </a:rPr>
                      <m:t>(</m:t>
                    </m:r>
                    <m:r>
                      <a:rPr lang="en-US" sz="2000" i="1" dirty="0">
                        <a:latin typeface="Cambria Math"/>
                      </a:rPr>
                      <m:t>1</m:t>
                    </m:r>
                    <m:r>
                      <a:rPr lang="en-US" sz="2000" i="1" dirty="0">
                        <a:latin typeface="Cambria Math"/>
                      </a:rPr>
                      <m:t>+</m:t>
                    </m:r>
                    <m:r>
                      <a:rPr lang="en-US" sz="2000" i="1" dirty="0">
                        <a:latin typeface="Cambria Math"/>
                      </a:rPr>
                      <m:t>𝛼</m:t>
                    </m:r>
                    <m:r>
                      <a:rPr lang="en-US" sz="2000" b="0" i="1" dirty="0" smtClean="0">
                        <a:latin typeface="Cambria Math"/>
                      </a:rPr>
                      <m:t>/</m:t>
                    </m:r>
                    <m:r>
                      <a:rPr lang="en-US" sz="2000" b="0" i="1" dirty="0" smtClean="0">
                        <a:latin typeface="Cambria Math"/>
                      </a:rPr>
                      <m:t>2</m:t>
                    </m:r>
                    <m:r>
                      <a:rPr lang="en-US" sz="2000" i="1" dirty="0">
                        <a:latin typeface="Cambria Math"/>
                        <a:sym typeface="Symbol" pitchFamily="18" charset="2"/>
                      </a:rPr>
                      <m:t>)</m:t>
                    </m:r>
                  </m:oMath>
                </a14:m>
                <a:r>
                  <a:rPr lang="he-IL" sz="2000" dirty="0" smtClean="0">
                    <a:latin typeface="Arial" charset="0"/>
                    <a:sym typeface="Symbol" pitchFamily="18" charset="2"/>
                  </a:rPr>
                  <a:t>.</a:t>
                </a:r>
                <a:r>
                  <a:rPr lang="he-IL" sz="2000" dirty="0" smtClean="0">
                    <a:latin typeface="Arial" charset="0"/>
                  </a:rPr>
                  <a:t> </a:t>
                </a:r>
                <a:endParaRPr lang="en-US" sz="2000" dirty="0">
                  <a:latin typeface="Arial" charset="0"/>
                </a:endParaRPr>
              </a:p>
            </p:txBody>
          </p:sp>
        </mc:Choice>
        <mc:Fallback>
          <p:sp>
            <p:nvSpPr>
              <p:cNvPr id="9" name="Rectangle 4"/>
              <p:cNvSpPr>
                <a:spLocks noRot="1" noChangeAspect="1" noMove="1" noResize="1" noEditPoints="1" noAdjustHandles="1" noChangeArrowheads="1" noChangeShapeType="1" noTextEdit="1"/>
              </p:cNvSpPr>
              <p:nvPr/>
            </p:nvSpPr>
            <p:spPr bwMode="auto">
              <a:xfrm>
                <a:off x="1418300" y="2038416"/>
                <a:ext cx="6370049" cy="1017844"/>
              </a:xfrm>
              <a:prstGeom prst="rect">
                <a:avLst/>
              </a:prstGeom>
              <a:blipFill rotWithShape="1">
                <a:blip r:embed="rId6" cstate="print"/>
                <a:stretch>
                  <a:fillRect l="-1528" r="-860" b="-4142"/>
                </a:stretch>
              </a:blipFill>
              <a:ln>
                <a:solidFill>
                  <a:schemeClr val="tx1"/>
                </a:solidFill>
              </a:ln>
              <a:effectLst/>
              <a:extLst/>
            </p:spPr>
            <p:txBody>
              <a:bodyPr/>
              <a:lstStyle/>
              <a:p>
                <a:r>
                  <a:rPr lang="he-IL">
                    <a:noFill/>
                  </a:rPr>
                  <a:t> </a:t>
                </a:r>
              </a:p>
            </p:txBody>
          </p:sp>
        </mc:Fallback>
      </mc:AlternateContent>
    </p:spTree>
    <p:extLst>
      <p:ext uri="{BB962C8B-B14F-4D97-AF65-F5344CB8AC3E}">
        <p14:creationId xmlns="" xmlns:p14="http://schemas.microsoft.com/office/powerpoint/2010/main" val="390475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4" grpId="0" animBg="1"/>
      <p:bldP spid="3481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50212" name="Text Box 4"/>
              <p:cNvSpPr txBox="1">
                <a:spLocks noChangeArrowheads="1"/>
              </p:cNvSpPr>
              <p:nvPr/>
            </p:nvSpPr>
            <p:spPr bwMode="auto">
              <a:xfrm>
                <a:off x="611560" y="1507571"/>
                <a:ext cx="7920880" cy="3172280"/>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0000" tIns="46800" rIns="90000" bIns="46800">
                <a:spAutoFit/>
              </a:bodyPr>
              <a:lstStyle/>
              <a:p>
                <a:r>
                  <a:rPr lang="he-IL" sz="2000" dirty="0" smtClean="0">
                    <a:latin typeface="Arial" charset="0"/>
                  </a:rPr>
                  <a:t>בשיטת </a:t>
                </a:r>
                <a:r>
                  <a:rPr lang="en-US" sz="2000" dirty="0"/>
                  <a:t>Open</a:t>
                </a:r>
                <a:r>
                  <a:rPr lang="en-US" sz="2000" dirty="0">
                    <a:latin typeface="Arial" charset="0"/>
                  </a:rPr>
                  <a:t> </a:t>
                </a:r>
                <a:r>
                  <a:rPr lang="en-US" sz="2000" dirty="0"/>
                  <a:t>addressing</a:t>
                </a:r>
                <a:r>
                  <a:rPr lang="en-US" sz="2000" dirty="0">
                    <a:latin typeface="Arial" charset="0"/>
                  </a:rPr>
                  <a:t> </a:t>
                </a:r>
                <a:r>
                  <a:rPr lang="he-IL" sz="2000" dirty="0" smtClean="0">
                    <a:latin typeface="Arial" charset="0"/>
                  </a:rPr>
                  <a:t> לא </a:t>
                </a:r>
                <a:r>
                  <a:rPr lang="he-IL" sz="2000" dirty="0">
                    <a:latin typeface="Arial" charset="0"/>
                  </a:rPr>
                  <a:t>נשתמש </a:t>
                </a:r>
                <a:r>
                  <a:rPr lang="he-IL" sz="2000" dirty="0" smtClean="0">
                    <a:latin typeface="Arial" charset="0"/>
                  </a:rPr>
                  <a:t>בשרשראות. במקום זאת, </a:t>
                </a:r>
                <a:r>
                  <a:rPr lang="he-IL" sz="2000" dirty="0">
                    <a:latin typeface="Arial" charset="0"/>
                  </a:rPr>
                  <a:t>כל האיברים יוכנסו לטבלה</a:t>
                </a:r>
                <a:r>
                  <a:rPr lang="he-IL" sz="2000" dirty="0" smtClean="0">
                    <a:latin typeface="Arial" charset="0"/>
                  </a:rPr>
                  <a:t>. ברור כי בשיטה זו פקטור העומס קטן\שווה אחד (</a:t>
                </a:r>
                <a14:m>
                  <m:oMath xmlns:m="http://schemas.openxmlformats.org/officeDocument/2006/math">
                    <m:r>
                      <a:rPr lang="en-US" sz="2000" b="0" i="1" smtClean="0">
                        <a:latin typeface="Cambria Math"/>
                      </a:rPr>
                      <m:t>𝑛</m:t>
                    </m:r>
                    <m:r>
                      <a:rPr lang="en-US" sz="2000" b="0" i="1" smtClean="0">
                        <a:latin typeface="Cambria Math"/>
                      </a:rPr>
                      <m:t>≤</m:t>
                    </m:r>
                    <m:r>
                      <a:rPr lang="en-US" sz="2000" b="0" i="1" smtClean="0">
                        <a:latin typeface="Cambria Math"/>
                      </a:rPr>
                      <m:t>𝑚</m:t>
                    </m:r>
                  </m:oMath>
                </a14:m>
                <a:r>
                  <a:rPr lang="he-IL" sz="2000" dirty="0" smtClean="0">
                    <a:latin typeface="Arial" charset="0"/>
                  </a:rPr>
                  <a:t>).</a:t>
                </a:r>
              </a:p>
              <a:p>
                <a:endParaRPr lang="he-IL" sz="2000" dirty="0" smtClean="0">
                  <a:latin typeface="Arial" charset="0"/>
                </a:endParaRPr>
              </a:p>
              <a:p>
                <a:r>
                  <a:rPr lang="he-IL" sz="2000" dirty="0" smtClean="0">
                    <a:latin typeface="Arial" charset="0"/>
                  </a:rPr>
                  <a:t>כיוון שלא נפתור את בעיית ההתנגשויות באמצעות רשימות, נצטרך להציע פתרון אחר להתנגשויות.</a:t>
                </a:r>
              </a:p>
              <a:p>
                <a:endParaRPr lang="he-IL" sz="2000" u="sng" dirty="0" smtClean="0">
                  <a:latin typeface="Arial" charset="0"/>
                </a:endParaRPr>
              </a:p>
              <a:p>
                <a:r>
                  <a:rPr lang="he-IL" sz="2000" u="sng" dirty="0" smtClean="0">
                    <a:latin typeface="Arial" charset="0"/>
                  </a:rPr>
                  <a:t>נבחן </a:t>
                </a:r>
                <a:r>
                  <a:rPr lang="he-IL" sz="2000" u="sng" dirty="0">
                    <a:latin typeface="Arial" charset="0"/>
                  </a:rPr>
                  <a:t>שלושה פתרונות </a:t>
                </a:r>
                <a:r>
                  <a:rPr lang="he-IL" sz="2000" u="sng" dirty="0" smtClean="0">
                    <a:latin typeface="Arial" charset="0"/>
                  </a:rPr>
                  <a:t>להתנגשויות: </a:t>
                </a:r>
              </a:p>
              <a:p>
                <a:pPr marL="800100" lvl="1" indent="-342900">
                  <a:buFont typeface="+mj-lt"/>
                  <a:buAutoNum type="arabicPeriod"/>
                </a:pPr>
                <a:r>
                  <a:rPr lang="he-IL" sz="2000" dirty="0" smtClean="0">
                    <a:latin typeface="Arial" charset="0"/>
                  </a:rPr>
                  <a:t>סריקה ליניארית.</a:t>
                </a:r>
              </a:p>
              <a:p>
                <a:pPr marL="800100" lvl="1" indent="-342900">
                  <a:buFont typeface="+mj-lt"/>
                  <a:buAutoNum type="arabicPeriod"/>
                </a:pPr>
                <a:r>
                  <a:rPr lang="he-IL" sz="2000" dirty="0" smtClean="0">
                    <a:latin typeface="Arial" charset="0"/>
                  </a:rPr>
                  <a:t>ערבול נשנה.</a:t>
                </a:r>
              </a:p>
              <a:p>
                <a:pPr marL="800100" lvl="1" indent="-342900">
                  <a:buFont typeface="+mj-lt"/>
                  <a:buAutoNum type="arabicPeriod"/>
                </a:pPr>
                <a:r>
                  <a:rPr lang="he-IL" sz="2000" dirty="0" smtClean="0">
                    <a:latin typeface="Arial" charset="0"/>
                  </a:rPr>
                  <a:t>ערבול </a:t>
                </a:r>
                <a:r>
                  <a:rPr lang="he-IL" sz="2000" dirty="0">
                    <a:latin typeface="Arial" charset="0"/>
                  </a:rPr>
                  <a:t>כפול. </a:t>
                </a:r>
              </a:p>
            </p:txBody>
          </p:sp>
        </mc:Choice>
        <mc:Fallback>
          <p:sp>
            <p:nvSpPr>
              <p:cNvPr id="350212" name="Text Box 4"/>
              <p:cNvSpPr txBox="1">
                <a:spLocks noRot="1" noChangeAspect="1" noMove="1" noResize="1" noEditPoints="1" noAdjustHandles="1" noChangeArrowheads="1" noChangeShapeType="1" noTextEdit="1"/>
              </p:cNvSpPr>
              <p:nvPr/>
            </p:nvSpPr>
            <p:spPr bwMode="auto">
              <a:xfrm>
                <a:off x="611560" y="1507571"/>
                <a:ext cx="7920880" cy="3172280"/>
              </a:xfrm>
              <a:prstGeom prst="rect">
                <a:avLst/>
              </a:prstGeom>
              <a:blipFill rotWithShape="1">
                <a:blip r:embed="rId3" cstate="print"/>
                <a:stretch>
                  <a:fillRect l="-154" t="-1152" r="-846" b="-2495"/>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p:sp>
        <p:nvSpPr>
          <p:cNvPr id="2" name="Footer Placeholder 1"/>
          <p:cNvSpPr>
            <a:spLocks noGrp="1"/>
          </p:cNvSpPr>
          <p:nvPr>
            <p:ph type="ftr" sz="quarter" idx="3"/>
          </p:nvPr>
        </p:nvSpPr>
        <p:spPr/>
        <p:txBody>
          <a:bodyPr/>
          <a:lstStyle/>
          <a:p>
            <a:pPr algn="l" rtl="0"/>
            <a:r>
              <a:rPr lang="en-US" smtClean="0"/>
              <a:t>© cs, Technion</a:t>
            </a:r>
            <a:endParaRPr lang="he-IL" dirty="0"/>
          </a:p>
        </p:txBody>
      </p:sp>
      <p:sp>
        <p:nvSpPr>
          <p:cNvPr id="3" name="Slide Number Placeholder 2"/>
          <p:cNvSpPr>
            <a:spLocks noGrp="1"/>
          </p:cNvSpPr>
          <p:nvPr>
            <p:ph type="sldNum" sz="quarter" idx="4"/>
          </p:nvPr>
        </p:nvSpPr>
        <p:spPr/>
        <p:txBody>
          <a:bodyPr/>
          <a:lstStyle/>
          <a:p>
            <a:pPr algn="r"/>
            <a:fld id="{DAF22AC9-109E-4E4D-92F9-530E51D9A3A2}" type="slidenum">
              <a:rPr lang="he-IL" smtClean="0"/>
              <a:pPr algn="r"/>
              <a:t>11</a:t>
            </a:fld>
            <a:endParaRPr lang="he-IL" dirty="0"/>
          </a:p>
        </p:txBody>
      </p:sp>
      <p:sp>
        <p:nvSpPr>
          <p:cNvPr id="35" name="Rectangle 2"/>
          <p:cNvSpPr txBox="1">
            <a:spLocks noChangeArrowheads="1"/>
          </p:cNvSpPr>
          <p:nvPr/>
        </p:nvSpPr>
        <p:spPr>
          <a:xfrm>
            <a:off x="467544" y="17252"/>
            <a:ext cx="8229600" cy="674696"/>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3600" dirty="0">
                <a:solidFill>
                  <a:schemeClr val="tx2"/>
                </a:solidFill>
              </a:rPr>
              <a:t>פתרון</a:t>
            </a:r>
            <a:r>
              <a:rPr lang="he-IL" sz="3600" dirty="0" smtClean="0"/>
              <a:t> </a:t>
            </a:r>
            <a:r>
              <a:rPr lang="he-IL" sz="3600" dirty="0">
                <a:solidFill>
                  <a:schemeClr val="tx2"/>
                </a:solidFill>
              </a:rPr>
              <a:t>ללא</a:t>
            </a:r>
            <a:r>
              <a:rPr lang="he-IL" sz="3600" dirty="0" smtClean="0"/>
              <a:t> </a:t>
            </a:r>
            <a:r>
              <a:rPr lang="he-IL" sz="3600" dirty="0">
                <a:solidFill>
                  <a:schemeClr val="tx2"/>
                </a:solidFill>
              </a:rPr>
              <a:t>שרשראות</a:t>
            </a:r>
            <a:r>
              <a:rPr lang="he-IL" sz="3600" dirty="0" smtClean="0"/>
              <a:t> </a:t>
            </a:r>
            <a:r>
              <a:rPr lang="he-IL" sz="3600" dirty="0">
                <a:solidFill>
                  <a:schemeClr val="tx2"/>
                </a:solidFill>
              </a:rPr>
              <a:t>להתנגשויות</a:t>
            </a:r>
            <a:endParaRPr lang="en-US" sz="3600" dirty="0">
              <a:solidFill>
                <a:schemeClr val="tx2"/>
              </a:solidFill>
            </a:endParaRPr>
          </a:p>
        </p:txBody>
      </p:sp>
      <p:sp>
        <p:nvSpPr>
          <p:cNvPr id="36" name="Rectangle 2"/>
          <p:cNvSpPr txBox="1">
            <a:spLocks noChangeArrowheads="1"/>
          </p:cNvSpPr>
          <p:nvPr/>
        </p:nvSpPr>
        <p:spPr>
          <a:xfrm>
            <a:off x="467544" y="450048"/>
            <a:ext cx="8229600" cy="674696"/>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sz="3600" dirty="0">
                <a:solidFill>
                  <a:schemeClr val="tx2"/>
                </a:solidFill>
              </a:rPr>
              <a:t>Open</a:t>
            </a:r>
            <a:r>
              <a:rPr lang="en-US" sz="3600" dirty="0" smtClean="0"/>
              <a:t> </a:t>
            </a:r>
            <a:r>
              <a:rPr lang="en-US" sz="3600" dirty="0">
                <a:solidFill>
                  <a:schemeClr val="tx2"/>
                </a:solidFill>
              </a:rPr>
              <a:t>Addressing</a:t>
            </a:r>
          </a:p>
        </p:txBody>
      </p:sp>
      <p:sp>
        <p:nvSpPr>
          <p:cNvPr id="37" name="Rectangle 36"/>
          <p:cNvSpPr/>
          <p:nvPr/>
        </p:nvSpPr>
        <p:spPr>
          <a:xfrm>
            <a:off x="1664400" y="1034736"/>
            <a:ext cx="6120000" cy="18000"/>
          </a:xfrm>
          <a:prstGeom prst="rect">
            <a:avLst/>
          </a:prstGeom>
          <a:solidFill>
            <a:schemeClr val="dk2"/>
          </a:solidFill>
          <a:ln>
            <a:noFill/>
          </a:ln>
          <a:effectLst/>
        </p:spPr>
        <p:style>
          <a:lnRef idx="1">
            <a:schemeClr val="accent5"/>
          </a:lnRef>
          <a:fillRef idx="1001">
            <a:schemeClr val="dk2"/>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0197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021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021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021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02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e-IL" dirty="0" smtClean="0"/>
              <a:t>סריקה לינארית – </a:t>
            </a:r>
            <a:r>
              <a:rPr lang="en-US" dirty="0" smtClean="0"/>
              <a:t>Linear Probing</a:t>
            </a:r>
            <a:endParaRPr lang="he-IL" dirty="0"/>
          </a:p>
        </p:txBody>
      </p:sp>
      <p:sp>
        <p:nvSpPr>
          <p:cNvPr id="2" name="Footer Placeholder 1"/>
          <p:cNvSpPr>
            <a:spLocks noGrp="1"/>
          </p:cNvSpPr>
          <p:nvPr>
            <p:ph type="ftr" sz="quarter" idx="3"/>
          </p:nvPr>
        </p:nvSpPr>
        <p:spPr/>
        <p:txBody>
          <a:bodyPr/>
          <a:lstStyle/>
          <a:p>
            <a:pPr algn="l" rtl="0"/>
            <a:r>
              <a:rPr lang="en-US" smtClean="0"/>
              <a:t>© cs, Technion</a:t>
            </a:r>
            <a:endParaRPr lang="he-IL" dirty="0"/>
          </a:p>
        </p:txBody>
      </p:sp>
      <mc:AlternateContent xmlns:mc="http://schemas.openxmlformats.org/markup-compatibility/2006">
        <mc:Choice xmlns="" xmlns:a14="http://schemas.microsoft.com/office/drawing/2010/main" Requires="a14">
          <p:sp>
            <p:nvSpPr>
              <p:cNvPr id="5" name="Text Box 5"/>
              <p:cNvSpPr txBox="1">
                <a:spLocks noChangeArrowheads="1"/>
              </p:cNvSpPr>
              <p:nvPr/>
            </p:nvSpPr>
            <p:spPr bwMode="auto">
              <a:xfrm>
                <a:off x="628415" y="908720"/>
                <a:ext cx="7904025" cy="710067"/>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0000" tIns="46800" rIns="90000" bIns="46800">
                <a:spAutoFit/>
              </a:bodyPr>
              <a:lstStyle/>
              <a:p>
                <a:r>
                  <a:rPr lang="he-IL" sz="2000" dirty="0" smtClean="0">
                    <a:latin typeface="Arial" charset="0"/>
                  </a:rPr>
                  <a:t>בסריקה ליניארית, בעת הכנסה, אם </a:t>
                </a:r>
                <a:r>
                  <a:rPr lang="he-IL" sz="2000" dirty="0">
                    <a:latin typeface="Arial" charset="0"/>
                  </a:rPr>
                  <a:t>המקום המיועד </a:t>
                </a:r>
                <a14:m>
                  <m:oMath xmlns:m="http://schemas.openxmlformats.org/officeDocument/2006/math">
                    <m:r>
                      <a:rPr lang="en-US" sz="2000" i="1" dirty="0" smtClean="0">
                        <a:latin typeface="Cambria Math"/>
                      </a:rPr>
                      <m:t>h</m:t>
                    </m:r>
                    <m:r>
                      <a:rPr lang="en-US" sz="2000" i="1" dirty="0" smtClean="0">
                        <a:latin typeface="Cambria Math"/>
                      </a:rPr>
                      <m:t>(</m:t>
                    </m:r>
                    <m:r>
                      <a:rPr lang="en-US" sz="2000" i="1" dirty="0" smtClean="0">
                        <a:latin typeface="Cambria Math"/>
                      </a:rPr>
                      <m:t>𝑘</m:t>
                    </m:r>
                    <m:r>
                      <a:rPr lang="en-US" sz="2000" i="1" dirty="0" smtClean="0">
                        <a:latin typeface="Cambria Math"/>
                      </a:rPr>
                      <m:t>)</m:t>
                    </m:r>
                  </m:oMath>
                </a14:m>
                <a:r>
                  <a:rPr lang="he-IL" sz="2000" dirty="0">
                    <a:latin typeface="Arial" charset="0"/>
                  </a:rPr>
                  <a:t> תפוס, </a:t>
                </a:r>
                <a:r>
                  <a:rPr lang="he-IL" sz="2000" dirty="0" smtClean="0">
                    <a:latin typeface="Arial" charset="0"/>
                  </a:rPr>
                  <a:t>נסה במקום </a:t>
                </a:r>
                <a:r>
                  <a:rPr lang="he-IL" sz="2000" dirty="0">
                    <a:latin typeface="Arial" charset="0"/>
                  </a:rPr>
                  <a:t>הבא </a:t>
                </a:r>
                <a:r>
                  <a:rPr lang="he-IL" sz="2000" dirty="0" err="1">
                    <a:latin typeface="Arial" charset="0"/>
                  </a:rPr>
                  <a:t>מודולו</a:t>
                </a:r>
                <a:r>
                  <a:rPr lang="he-IL" sz="2000" dirty="0">
                    <a:latin typeface="Arial" charset="0"/>
                  </a:rPr>
                  <a:t> </a:t>
                </a:r>
                <a14:m>
                  <m:oMath xmlns:m="http://schemas.openxmlformats.org/officeDocument/2006/math">
                    <m:r>
                      <a:rPr lang="en-US" sz="2000" i="1" dirty="0" smtClean="0">
                        <a:latin typeface="Cambria Math"/>
                      </a:rPr>
                      <m:t>𝑚</m:t>
                    </m:r>
                  </m:oMath>
                </a14:m>
                <a:r>
                  <a:rPr lang="he-IL" sz="2000" dirty="0" smtClean="0">
                    <a:latin typeface="Arial" charset="0"/>
                  </a:rPr>
                  <a:t> (וכך הלאה).</a:t>
                </a:r>
                <a:endParaRPr lang="en-US" sz="2000" dirty="0">
                  <a:latin typeface="Arial" charset="0"/>
                </a:endParaRPr>
              </a:p>
            </p:txBody>
          </p:sp>
        </mc:Choice>
        <mc:Fallback>
          <p:sp>
            <p:nvSpPr>
              <p:cNvPr id="5" name="Text Box 5"/>
              <p:cNvSpPr txBox="1">
                <a:spLocks noRot="1" noChangeAspect="1" noMove="1" noResize="1" noEditPoints="1" noAdjustHandles="1" noChangeArrowheads="1" noChangeShapeType="1" noTextEdit="1"/>
              </p:cNvSpPr>
              <p:nvPr/>
            </p:nvSpPr>
            <p:spPr bwMode="auto">
              <a:xfrm>
                <a:off x="628415" y="908720"/>
                <a:ext cx="7904025" cy="710067"/>
              </a:xfrm>
              <a:prstGeom prst="rect">
                <a:avLst/>
              </a:prstGeom>
              <a:blipFill rotWithShape="1">
                <a:blip r:embed="rId2" cstate="print"/>
                <a:stretch>
                  <a:fillRect t="-3419" r="-771" b="-14530"/>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p:grpSp>
        <p:nvGrpSpPr>
          <p:cNvPr id="6" name="Group 29"/>
          <p:cNvGrpSpPr>
            <a:grpSpLocks/>
          </p:cNvGrpSpPr>
          <p:nvPr/>
        </p:nvGrpSpPr>
        <p:grpSpPr bwMode="auto">
          <a:xfrm>
            <a:off x="4340225" y="2223423"/>
            <a:ext cx="4143064" cy="987425"/>
            <a:chOff x="2765" y="1824"/>
            <a:chExt cx="2610" cy="622"/>
          </a:xfrm>
        </p:grpSpPr>
        <mc:AlternateContent xmlns:mc="http://schemas.openxmlformats.org/markup-compatibility/2006">
          <mc:Choice xmlns="" xmlns:a14="http://schemas.microsoft.com/office/drawing/2010/main" Requires="a14">
            <p:sp>
              <p:nvSpPr>
                <p:cNvPr id="7" name="Rectangle 30"/>
                <p:cNvSpPr>
                  <a:spLocks noChangeArrowheads="1"/>
                </p:cNvSpPr>
                <p:nvPr/>
              </p:nvSpPr>
              <p:spPr bwMode="auto">
                <a:xfrm>
                  <a:off x="2826" y="2077"/>
                  <a:ext cx="1771" cy="253"/>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0000" tIns="46800" rIns="90000" bIns="4680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rPr>
                          <m:t>53</m:t>
                        </m:r>
                        <m:r>
                          <a:rPr lang="en-US" sz="2000" i="1" dirty="0" smtClean="0">
                            <a:latin typeface="Cambria Math"/>
                          </a:rPr>
                          <m:t>, </m:t>
                        </m:r>
                        <m:r>
                          <a:rPr lang="en-US" sz="2000" i="1" dirty="0" smtClean="0">
                            <a:latin typeface="Cambria Math"/>
                          </a:rPr>
                          <m:t>62</m:t>
                        </m:r>
                        <m:r>
                          <a:rPr lang="en-US" sz="2000" i="1" dirty="0" smtClean="0">
                            <a:latin typeface="Cambria Math"/>
                          </a:rPr>
                          <m:t>, </m:t>
                        </m:r>
                        <m:r>
                          <a:rPr lang="en-US" sz="2000" i="1" dirty="0" smtClean="0">
                            <a:latin typeface="Cambria Math"/>
                          </a:rPr>
                          <m:t>17</m:t>
                        </m:r>
                        <m:r>
                          <a:rPr lang="en-US" sz="2000" i="1" dirty="0" smtClean="0">
                            <a:latin typeface="Cambria Math"/>
                          </a:rPr>
                          <m:t>, </m:t>
                        </m:r>
                        <m:r>
                          <a:rPr lang="en-US" sz="2000" i="1" dirty="0" smtClean="0">
                            <a:latin typeface="Cambria Math"/>
                          </a:rPr>
                          <m:t>19</m:t>
                        </m:r>
                        <m:r>
                          <a:rPr lang="en-US" sz="2000" i="1" dirty="0" smtClean="0">
                            <a:latin typeface="Cambria Math"/>
                          </a:rPr>
                          <m:t>, </m:t>
                        </m:r>
                        <m:r>
                          <a:rPr lang="en-US" sz="2000" i="1" dirty="0" smtClean="0">
                            <a:latin typeface="Cambria Math"/>
                          </a:rPr>
                          <m:t>37</m:t>
                        </m:r>
                        <m:r>
                          <a:rPr lang="en-US" sz="2000" i="1" dirty="0" smtClean="0">
                            <a:latin typeface="Cambria Math"/>
                          </a:rPr>
                          <m:t>, </m:t>
                        </m:r>
                        <m:r>
                          <a:rPr lang="en-US" sz="2000" i="1" dirty="0" smtClean="0">
                            <a:latin typeface="Cambria Math"/>
                          </a:rPr>
                          <m:t>12</m:t>
                        </m:r>
                        <m:r>
                          <a:rPr lang="en-US" sz="2000" i="1" dirty="0" smtClean="0">
                            <a:latin typeface="Cambria Math"/>
                          </a:rPr>
                          <m:t>, </m:t>
                        </m:r>
                        <m:r>
                          <a:rPr lang="en-US" sz="2000" i="1" dirty="0" smtClean="0">
                            <a:latin typeface="Cambria Math"/>
                          </a:rPr>
                          <m:t>57</m:t>
                        </m:r>
                      </m:oMath>
                    </m:oMathPara>
                  </a14:m>
                  <a:endParaRPr lang="en-US" dirty="0"/>
                </a:p>
              </p:txBody>
            </p:sp>
          </mc:Choice>
          <mc:Fallback>
            <p:sp>
              <p:nvSpPr>
                <p:cNvPr id="7" name="Rectangle 30"/>
                <p:cNvSpPr>
                  <a:spLocks noRot="1" noChangeAspect="1" noMove="1" noResize="1" noEditPoints="1" noAdjustHandles="1" noChangeArrowheads="1" noChangeShapeType="1" noTextEdit="1"/>
                </p:cNvSpPr>
                <p:nvPr/>
              </p:nvSpPr>
              <p:spPr bwMode="auto">
                <a:xfrm>
                  <a:off x="2826" y="2077"/>
                  <a:ext cx="1771" cy="253"/>
                </a:xfrm>
                <a:prstGeom prst="rect">
                  <a:avLst/>
                </a:prstGeom>
                <a:blipFill rotWithShape="1">
                  <a:blip r:embed="rId3" cstate="print"/>
                  <a:stretch>
                    <a:fillRect/>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8" name="Text Box 31"/>
                <p:cNvSpPr txBox="1">
                  <a:spLocks noChangeArrowheads="1"/>
                </p:cNvSpPr>
                <p:nvPr/>
              </p:nvSpPr>
              <p:spPr bwMode="auto">
                <a:xfrm>
                  <a:off x="2765" y="1824"/>
                  <a:ext cx="2610" cy="253"/>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0000" tIns="46800" rIns="90000" bIns="46800">
                  <a:spAutoFit/>
                </a:bodyPr>
                <a:lstStyle/>
                <a:p>
                  <a:r>
                    <a:rPr lang="he-IL" sz="2000" u="sng" dirty="0"/>
                    <a:t>דוגמא:</a:t>
                  </a:r>
                  <a:r>
                    <a:rPr lang="en-US" sz="2000" dirty="0"/>
                    <a:t> </a:t>
                  </a:r>
                  <a14:m>
                    <m:oMath xmlns:m="http://schemas.openxmlformats.org/officeDocument/2006/math">
                      <m:r>
                        <a:rPr lang="en-US" sz="2000" i="1" dirty="0" smtClean="0">
                          <a:latin typeface="Cambria Math"/>
                        </a:rPr>
                        <m:t>𝑚</m:t>
                      </m:r>
                      <m:r>
                        <a:rPr lang="en-US" sz="2000" i="1" dirty="0" smtClean="0">
                          <a:latin typeface="Cambria Math"/>
                        </a:rPr>
                        <m:t>=</m:t>
                      </m:r>
                      <m:r>
                        <a:rPr lang="en-US" sz="2000" i="1" dirty="0" smtClean="0">
                          <a:latin typeface="Cambria Math"/>
                        </a:rPr>
                        <m:t>10</m:t>
                      </m:r>
                      <m:r>
                        <a:rPr lang="en-US" sz="2000" i="1" dirty="0" smtClean="0">
                          <a:latin typeface="Cambria Math"/>
                        </a:rPr>
                        <m:t>    </m:t>
                      </m:r>
                      <m:r>
                        <a:rPr lang="en-US" sz="2000" i="1" dirty="0" smtClean="0">
                          <a:latin typeface="Cambria Math"/>
                        </a:rPr>
                        <m:t>h</m:t>
                      </m:r>
                      <m:r>
                        <a:rPr lang="en-US" sz="2000" i="1" dirty="0" smtClean="0">
                          <a:latin typeface="Cambria Math"/>
                        </a:rPr>
                        <m:t>(</m:t>
                      </m:r>
                      <m:r>
                        <a:rPr lang="en-US" sz="2000" i="1" dirty="0" smtClean="0">
                          <a:latin typeface="Cambria Math"/>
                        </a:rPr>
                        <m:t>𝑘</m:t>
                      </m:r>
                      <m:r>
                        <a:rPr lang="en-US" sz="2000" i="1" dirty="0" smtClean="0">
                          <a:latin typeface="Cambria Math"/>
                        </a:rPr>
                        <m:t>)=</m:t>
                      </m:r>
                      <m:r>
                        <a:rPr lang="en-US" sz="2000" i="1" dirty="0" smtClean="0">
                          <a:latin typeface="Cambria Math"/>
                        </a:rPr>
                        <m:t>𝑘</m:t>
                      </m:r>
                      <m:r>
                        <a:rPr lang="en-US" sz="2000" i="1" dirty="0" smtClean="0">
                          <a:latin typeface="Cambria Math"/>
                        </a:rPr>
                        <m:t> </m:t>
                      </m:r>
                      <m:r>
                        <a:rPr lang="en-US" sz="2000" i="1" dirty="0" smtClean="0">
                          <a:latin typeface="Cambria Math"/>
                        </a:rPr>
                        <m:t>𝑚𝑜𝑑</m:t>
                      </m:r>
                      <m:r>
                        <a:rPr lang="en-US" sz="2000" i="1" dirty="0" smtClean="0">
                          <a:latin typeface="Cambria Math"/>
                        </a:rPr>
                        <m:t> </m:t>
                      </m:r>
                      <m:r>
                        <a:rPr lang="en-US" sz="2000" i="1" dirty="0" smtClean="0">
                          <a:latin typeface="Cambria Math"/>
                        </a:rPr>
                        <m:t>𝑚</m:t>
                      </m:r>
                    </m:oMath>
                  </a14:m>
                  <a:r>
                    <a:rPr lang="en-US" sz="2000" dirty="0"/>
                    <a:t>      </a:t>
                  </a:r>
                  <a:endParaRPr lang="he-IL" sz="2000" dirty="0"/>
                </a:p>
              </p:txBody>
            </p:sp>
          </mc:Choice>
          <mc:Fallback>
            <p:sp>
              <p:nvSpPr>
                <p:cNvPr id="8" name="Text Box 31"/>
                <p:cNvSpPr txBox="1">
                  <a:spLocks noRot="1" noChangeAspect="1" noMove="1" noResize="1" noEditPoints="1" noAdjustHandles="1" noChangeArrowheads="1" noChangeShapeType="1" noTextEdit="1"/>
                </p:cNvSpPr>
                <p:nvPr/>
              </p:nvSpPr>
              <p:spPr bwMode="auto">
                <a:xfrm>
                  <a:off x="2765" y="1824"/>
                  <a:ext cx="2610" cy="253"/>
                </a:xfrm>
                <a:prstGeom prst="rect">
                  <a:avLst/>
                </a:prstGeom>
                <a:blipFill rotWithShape="1">
                  <a:blip r:embed="rId4" cstate="print"/>
                  <a:stretch>
                    <a:fillRect t="-9091" r="-1471" b="-24242"/>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p:sp>
          <p:nvSpPr>
            <p:cNvPr id="9" name="Text Box 32"/>
            <p:cNvSpPr txBox="1">
              <a:spLocks noChangeArrowheads="1"/>
            </p:cNvSpPr>
            <p:nvPr/>
          </p:nvSpPr>
          <p:spPr bwMode="auto">
            <a:xfrm>
              <a:off x="4958" y="2072"/>
              <a:ext cx="417" cy="253"/>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he-IL" sz="2000" u="sng" dirty="0">
                  <a:latin typeface="Arial" charset="0"/>
                </a:rPr>
                <a:t>קלט:</a:t>
              </a:r>
              <a:endParaRPr lang="en-US" sz="2000" u="sng" dirty="0">
                <a:latin typeface="Arial" charset="0"/>
              </a:endParaRPr>
            </a:p>
          </p:txBody>
        </p:sp>
        <p:sp>
          <p:nvSpPr>
            <p:cNvPr id="10" name="AutoShape 33"/>
            <p:cNvSpPr>
              <a:spLocks noChangeArrowheads="1"/>
            </p:cNvSpPr>
            <p:nvPr/>
          </p:nvSpPr>
          <p:spPr bwMode="auto">
            <a:xfrm>
              <a:off x="3427" y="2338"/>
              <a:ext cx="1286" cy="108"/>
            </a:xfrm>
            <a:prstGeom prst="leftArrow">
              <a:avLst>
                <a:gd name="adj1" fmla="val 50000"/>
                <a:gd name="adj2" fmla="val 297685"/>
              </a:avLst>
            </a:prstGeom>
            <a:solidFill>
              <a:schemeClr val="accent1"/>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grpSp>
      <p:grpSp>
        <p:nvGrpSpPr>
          <p:cNvPr id="12" name="Group 11"/>
          <p:cNvGrpSpPr/>
          <p:nvPr/>
        </p:nvGrpSpPr>
        <p:grpSpPr>
          <a:xfrm>
            <a:off x="611560" y="2215698"/>
            <a:ext cx="315334" cy="3362504"/>
            <a:chOff x="794332" y="3023769"/>
            <a:chExt cx="315334" cy="3362504"/>
          </a:xfrm>
        </p:grpSpPr>
        <p:sp>
          <p:nvSpPr>
            <p:cNvPr id="13" name="Rectangle 12"/>
            <p:cNvSpPr/>
            <p:nvPr/>
          </p:nvSpPr>
          <p:spPr>
            <a:xfrm>
              <a:off x="796037" y="3023769"/>
              <a:ext cx="298479" cy="338554"/>
            </a:xfrm>
            <a:prstGeom prst="rect">
              <a:avLst/>
            </a:prstGeom>
          </p:spPr>
          <p:txBody>
            <a:bodyPr wrap="none">
              <a:spAutoFit/>
            </a:bodyPr>
            <a:lstStyle/>
            <a:p>
              <a:r>
                <a:rPr lang="he-IL" sz="1600" dirty="0" smtClean="0"/>
                <a:t>0</a:t>
              </a:r>
              <a:endParaRPr lang="he-IL" sz="1600" dirty="0"/>
            </a:p>
          </p:txBody>
        </p:sp>
        <p:sp>
          <p:nvSpPr>
            <p:cNvPr id="14" name="Rectangle 13"/>
            <p:cNvSpPr/>
            <p:nvPr/>
          </p:nvSpPr>
          <p:spPr>
            <a:xfrm>
              <a:off x="798399" y="3331588"/>
              <a:ext cx="298479" cy="338554"/>
            </a:xfrm>
            <a:prstGeom prst="rect">
              <a:avLst/>
            </a:prstGeom>
          </p:spPr>
          <p:txBody>
            <a:bodyPr wrap="none">
              <a:spAutoFit/>
            </a:bodyPr>
            <a:lstStyle/>
            <a:p>
              <a:r>
                <a:rPr lang="he-IL" sz="1600" dirty="0" smtClean="0"/>
                <a:t>1</a:t>
              </a:r>
              <a:endParaRPr lang="he-IL" sz="1600" dirty="0"/>
            </a:p>
          </p:txBody>
        </p:sp>
        <p:sp>
          <p:nvSpPr>
            <p:cNvPr id="15" name="Rectangle 14"/>
            <p:cNvSpPr/>
            <p:nvPr/>
          </p:nvSpPr>
          <p:spPr>
            <a:xfrm>
              <a:off x="794332" y="3670704"/>
              <a:ext cx="298479" cy="338554"/>
            </a:xfrm>
            <a:prstGeom prst="rect">
              <a:avLst/>
            </a:prstGeom>
          </p:spPr>
          <p:txBody>
            <a:bodyPr wrap="none">
              <a:spAutoFit/>
            </a:bodyPr>
            <a:lstStyle/>
            <a:p>
              <a:r>
                <a:rPr lang="he-IL" sz="1600" dirty="0" smtClean="0"/>
                <a:t>2</a:t>
              </a:r>
              <a:endParaRPr lang="he-IL" sz="1600" dirty="0"/>
            </a:p>
          </p:txBody>
        </p:sp>
        <p:sp>
          <p:nvSpPr>
            <p:cNvPr id="16" name="Rectangle 15"/>
            <p:cNvSpPr/>
            <p:nvPr/>
          </p:nvSpPr>
          <p:spPr>
            <a:xfrm>
              <a:off x="798378" y="4011138"/>
              <a:ext cx="298479" cy="338554"/>
            </a:xfrm>
            <a:prstGeom prst="rect">
              <a:avLst/>
            </a:prstGeom>
          </p:spPr>
          <p:txBody>
            <a:bodyPr wrap="none">
              <a:spAutoFit/>
            </a:bodyPr>
            <a:lstStyle/>
            <a:p>
              <a:r>
                <a:rPr lang="he-IL" sz="1600" dirty="0" smtClean="0"/>
                <a:t>3</a:t>
              </a:r>
              <a:endParaRPr lang="he-IL" sz="1600" dirty="0"/>
            </a:p>
          </p:txBody>
        </p:sp>
        <p:sp>
          <p:nvSpPr>
            <p:cNvPr id="17" name="Rectangle 16"/>
            <p:cNvSpPr/>
            <p:nvPr/>
          </p:nvSpPr>
          <p:spPr>
            <a:xfrm>
              <a:off x="800740" y="4333471"/>
              <a:ext cx="298479" cy="338554"/>
            </a:xfrm>
            <a:prstGeom prst="rect">
              <a:avLst/>
            </a:prstGeom>
          </p:spPr>
          <p:txBody>
            <a:bodyPr wrap="none">
              <a:spAutoFit/>
            </a:bodyPr>
            <a:lstStyle/>
            <a:p>
              <a:r>
                <a:rPr lang="he-IL" sz="1600" dirty="0" smtClean="0"/>
                <a:t>4</a:t>
              </a:r>
              <a:endParaRPr lang="he-IL" sz="1600" dirty="0"/>
            </a:p>
          </p:txBody>
        </p:sp>
        <p:sp>
          <p:nvSpPr>
            <p:cNvPr id="18" name="Rectangle 17"/>
            <p:cNvSpPr/>
            <p:nvPr/>
          </p:nvSpPr>
          <p:spPr>
            <a:xfrm>
              <a:off x="796673" y="4672587"/>
              <a:ext cx="298479" cy="338554"/>
            </a:xfrm>
            <a:prstGeom prst="rect">
              <a:avLst/>
            </a:prstGeom>
          </p:spPr>
          <p:txBody>
            <a:bodyPr wrap="none">
              <a:spAutoFit/>
            </a:bodyPr>
            <a:lstStyle/>
            <a:p>
              <a:r>
                <a:rPr lang="he-IL" sz="1600" dirty="0" smtClean="0"/>
                <a:t>5</a:t>
              </a:r>
              <a:endParaRPr lang="he-IL" sz="1600" dirty="0"/>
            </a:p>
          </p:txBody>
        </p:sp>
        <p:sp>
          <p:nvSpPr>
            <p:cNvPr id="19" name="Rectangle 18"/>
            <p:cNvSpPr/>
            <p:nvPr/>
          </p:nvSpPr>
          <p:spPr>
            <a:xfrm>
              <a:off x="798378" y="5019250"/>
              <a:ext cx="298479" cy="338554"/>
            </a:xfrm>
            <a:prstGeom prst="rect">
              <a:avLst/>
            </a:prstGeom>
          </p:spPr>
          <p:txBody>
            <a:bodyPr wrap="none">
              <a:spAutoFit/>
            </a:bodyPr>
            <a:lstStyle/>
            <a:p>
              <a:r>
                <a:rPr lang="he-IL" sz="1600" dirty="0" smtClean="0"/>
                <a:t>6</a:t>
              </a:r>
              <a:endParaRPr lang="he-IL" sz="1600" dirty="0"/>
            </a:p>
          </p:txBody>
        </p:sp>
        <p:sp>
          <p:nvSpPr>
            <p:cNvPr id="20" name="Rectangle 19"/>
            <p:cNvSpPr/>
            <p:nvPr/>
          </p:nvSpPr>
          <p:spPr>
            <a:xfrm>
              <a:off x="800740" y="5356097"/>
              <a:ext cx="298479" cy="338554"/>
            </a:xfrm>
            <a:prstGeom prst="rect">
              <a:avLst/>
            </a:prstGeom>
          </p:spPr>
          <p:txBody>
            <a:bodyPr wrap="none">
              <a:spAutoFit/>
            </a:bodyPr>
            <a:lstStyle/>
            <a:p>
              <a:r>
                <a:rPr lang="he-IL" sz="1600" dirty="0" smtClean="0"/>
                <a:t>7</a:t>
              </a:r>
              <a:endParaRPr lang="he-IL" sz="1600" dirty="0"/>
            </a:p>
          </p:txBody>
        </p:sp>
        <p:sp>
          <p:nvSpPr>
            <p:cNvPr id="21" name="Rectangle 20"/>
            <p:cNvSpPr/>
            <p:nvPr/>
          </p:nvSpPr>
          <p:spPr>
            <a:xfrm>
              <a:off x="796673" y="5695213"/>
              <a:ext cx="298479" cy="338554"/>
            </a:xfrm>
            <a:prstGeom prst="rect">
              <a:avLst/>
            </a:prstGeom>
          </p:spPr>
          <p:txBody>
            <a:bodyPr wrap="none">
              <a:spAutoFit/>
            </a:bodyPr>
            <a:lstStyle/>
            <a:p>
              <a:r>
                <a:rPr lang="he-IL" sz="1600" dirty="0" smtClean="0"/>
                <a:t>8</a:t>
              </a:r>
              <a:endParaRPr lang="he-IL" sz="1600" dirty="0"/>
            </a:p>
          </p:txBody>
        </p:sp>
        <p:sp>
          <p:nvSpPr>
            <p:cNvPr id="22" name="Rectangle 21"/>
            <p:cNvSpPr/>
            <p:nvPr/>
          </p:nvSpPr>
          <p:spPr>
            <a:xfrm>
              <a:off x="811187" y="6047719"/>
              <a:ext cx="298479" cy="338554"/>
            </a:xfrm>
            <a:prstGeom prst="rect">
              <a:avLst/>
            </a:prstGeom>
          </p:spPr>
          <p:txBody>
            <a:bodyPr wrap="none">
              <a:spAutoFit/>
            </a:bodyPr>
            <a:lstStyle/>
            <a:p>
              <a:r>
                <a:rPr lang="he-IL" sz="1600" dirty="0" smtClean="0"/>
                <a:t>9</a:t>
              </a:r>
              <a:endParaRPr lang="he-IL" sz="1600" dirty="0"/>
            </a:p>
          </p:txBody>
        </p:sp>
      </p:grpSp>
      <p:graphicFrame>
        <p:nvGraphicFramePr>
          <p:cNvPr id="23" name="Table 22"/>
          <p:cNvGraphicFramePr>
            <a:graphicFrameLocks noGrp="1"/>
          </p:cNvGraphicFramePr>
          <p:nvPr>
            <p:extLst>
              <p:ext uri="{D42A27DB-BD31-4B8C-83A1-F6EECF244321}">
                <p14:modId xmlns="" xmlns:p14="http://schemas.microsoft.com/office/powerpoint/2010/main" val="2673338300"/>
              </p:ext>
            </p:extLst>
          </p:nvPr>
        </p:nvGraphicFramePr>
        <p:xfrm>
          <a:off x="1024967" y="2204864"/>
          <a:ext cx="1244251" cy="3352800"/>
        </p:xfrm>
        <a:graphic>
          <a:graphicData uri="http://schemas.openxmlformats.org/drawingml/2006/table">
            <a:tbl>
              <a:tblPr rtl="1" firstRow="1" bandRow="1">
                <a:tableStyleId>{5C22544A-7EE6-4342-B048-85BDC9FD1C3A}</a:tableStyleId>
              </a:tblPr>
              <a:tblGrid>
                <a:gridCol w="1244251"/>
              </a:tblGrid>
              <a:tr h="315684">
                <a:tc>
                  <a:txBody>
                    <a:bodyPr/>
                    <a:lstStyle/>
                    <a:p>
                      <a:pPr algn="ctr" rtl="1"/>
                      <a:endParaRPr lang="he-IL" sz="1600" b="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15684">
                <a:tc>
                  <a:txBody>
                    <a:bodyPr/>
                    <a:lstStyle/>
                    <a:p>
                      <a:pPr algn="ct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15684">
                <a:tc>
                  <a:txBody>
                    <a:bodyPr/>
                    <a:lstStyle/>
                    <a:p>
                      <a:pPr algn="ct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15684">
                <a:tc>
                  <a:txBody>
                    <a:bodyPr/>
                    <a:lstStyle/>
                    <a:p>
                      <a:pPr algn="ct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15684">
                <a:tc>
                  <a:txBody>
                    <a:bodyPr/>
                    <a:lstStyle/>
                    <a:p>
                      <a:pPr algn="ct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15684">
                <a:tc>
                  <a:txBody>
                    <a:bodyPr/>
                    <a:lstStyle/>
                    <a:p>
                      <a:pPr algn="ct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15684">
                <a:tc>
                  <a:txBody>
                    <a:bodyPr/>
                    <a:lstStyle/>
                    <a:p>
                      <a:pPr algn="ct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15684">
                <a:tc>
                  <a:txBody>
                    <a:bodyPr/>
                    <a:lstStyle/>
                    <a:p>
                      <a:pPr algn="ct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15684">
                <a:tc>
                  <a:txBody>
                    <a:bodyPr/>
                    <a:lstStyle/>
                    <a:p>
                      <a:pPr algn="ct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15684">
                <a:tc>
                  <a:txBody>
                    <a:bodyPr/>
                    <a:lstStyle/>
                    <a:p>
                      <a:pPr algn="ct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bl>
          </a:graphicData>
        </a:graphic>
      </p:graphicFrame>
      <p:sp>
        <p:nvSpPr>
          <p:cNvPr id="24" name="Rectangle 23"/>
          <p:cNvSpPr/>
          <p:nvPr/>
        </p:nvSpPr>
        <p:spPr>
          <a:xfrm>
            <a:off x="1447275" y="2223479"/>
            <a:ext cx="412292" cy="338554"/>
          </a:xfrm>
          <a:prstGeom prst="rect">
            <a:avLst/>
          </a:prstGeom>
        </p:spPr>
        <p:txBody>
          <a:bodyPr wrap="none">
            <a:spAutoFit/>
          </a:bodyPr>
          <a:lstStyle/>
          <a:p>
            <a:r>
              <a:rPr lang="he-IL" sz="1600" dirty="0" smtClean="0"/>
              <a:t>17</a:t>
            </a:r>
            <a:endParaRPr lang="he-IL" sz="1600" dirty="0"/>
          </a:p>
        </p:txBody>
      </p:sp>
      <p:sp>
        <p:nvSpPr>
          <p:cNvPr id="25" name="Rectangle 24"/>
          <p:cNvSpPr/>
          <p:nvPr/>
        </p:nvSpPr>
        <p:spPr>
          <a:xfrm>
            <a:off x="1447275" y="3210848"/>
            <a:ext cx="412292" cy="338554"/>
          </a:xfrm>
          <a:prstGeom prst="rect">
            <a:avLst/>
          </a:prstGeom>
        </p:spPr>
        <p:txBody>
          <a:bodyPr wrap="none">
            <a:spAutoFit/>
          </a:bodyPr>
          <a:lstStyle/>
          <a:p>
            <a:r>
              <a:rPr lang="he-IL" sz="1600" dirty="0" smtClean="0"/>
              <a:t>62</a:t>
            </a:r>
            <a:endParaRPr lang="he-IL" sz="1600" dirty="0"/>
          </a:p>
        </p:txBody>
      </p:sp>
      <p:sp>
        <p:nvSpPr>
          <p:cNvPr id="26" name="Rectangle 25"/>
          <p:cNvSpPr/>
          <p:nvPr/>
        </p:nvSpPr>
        <p:spPr>
          <a:xfrm>
            <a:off x="1442267" y="3533181"/>
            <a:ext cx="412292" cy="338554"/>
          </a:xfrm>
          <a:prstGeom prst="rect">
            <a:avLst/>
          </a:prstGeom>
        </p:spPr>
        <p:txBody>
          <a:bodyPr wrap="none">
            <a:spAutoFit/>
          </a:bodyPr>
          <a:lstStyle/>
          <a:p>
            <a:r>
              <a:rPr lang="he-IL" sz="1600" dirty="0" smtClean="0"/>
              <a:t>53</a:t>
            </a:r>
            <a:endParaRPr lang="he-IL" sz="1600" dirty="0"/>
          </a:p>
        </p:txBody>
      </p:sp>
      <p:sp>
        <p:nvSpPr>
          <p:cNvPr id="27" name="Rectangle 26"/>
          <p:cNvSpPr/>
          <p:nvPr/>
        </p:nvSpPr>
        <p:spPr>
          <a:xfrm>
            <a:off x="1462023" y="4894923"/>
            <a:ext cx="412292" cy="338554"/>
          </a:xfrm>
          <a:prstGeom prst="rect">
            <a:avLst/>
          </a:prstGeom>
        </p:spPr>
        <p:txBody>
          <a:bodyPr wrap="none">
            <a:spAutoFit/>
          </a:bodyPr>
          <a:lstStyle/>
          <a:p>
            <a:r>
              <a:rPr lang="he-IL" sz="1600" dirty="0" smtClean="0"/>
              <a:t>37</a:t>
            </a:r>
            <a:endParaRPr lang="he-IL" sz="1600" dirty="0"/>
          </a:p>
        </p:txBody>
      </p:sp>
      <p:sp>
        <p:nvSpPr>
          <p:cNvPr id="28" name="Rectangle 27"/>
          <p:cNvSpPr/>
          <p:nvPr/>
        </p:nvSpPr>
        <p:spPr>
          <a:xfrm>
            <a:off x="1462023" y="5247429"/>
            <a:ext cx="412292" cy="338554"/>
          </a:xfrm>
          <a:prstGeom prst="rect">
            <a:avLst/>
          </a:prstGeom>
        </p:spPr>
        <p:txBody>
          <a:bodyPr wrap="none">
            <a:spAutoFit/>
          </a:bodyPr>
          <a:lstStyle/>
          <a:p>
            <a:r>
              <a:rPr lang="he-IL" sz="1600" dirty="0" smtClean="0"/>
              <a:t>19</a:t>
            </a:r>
            <a:endParaRPr lang="he-IL" sz="1600" dirty="0"/>
          </a:p>
        </p:txBody>
      </p:sp>
      <p:sp>
        <p:nvSpPr>
          <p:cNvPr id="29" name="Rectangle 28"/>
          <p:cNvSpPr/>
          <p:nvPr/>
        </p:nvSpPr>
        <p:spPr>
          <a:xfrm>
            <a:off x="1442267" y="2883524"/>
            <a:ext cx="412292" cy="338554"/>
          </a:xfrm>
          <a:prstGeom prst="rect">
            <a:avLst/>
          </a:prstGeom>
        </p:spPr>
        <p:txBody>
          <a:bodyPr wrap="none">
            <a:spAutoFit/>
          </a:bodyPr>
          <a:lstStyle/>
          <a:p>
            <a:r>
              <a:rPr lang="he-IL" sz="1600" dirty="0" smtClean="0"/>
              <a:t>12</a:t>
            </a:r>
            <a:endParaRPr lang="he-IL" sz="1600" dirty="0"/>
          </a:p>
        </p:txBody>
      </p:sp>
      <p:sp>
        <p:nvSpPr>
          <p:cNvPr id="30" name="Rectangle 29"/>
          <p:cNvSpPr/>
          <p:nvPr/>
        </p:nvSpPr>
        <p:spPr>
          <a:xfrm>
            <a:off x="1457015" y="4541440"/>
            <a:ext cx="412292" cy="338554"/>
          </a:xfrm>
          <a:prstGeom prst="rect">
            <a:avLst/>
          </a:prstGeom>
        </p:spPr>
        <p:txBody>
          <a:bodyPr wrap="none">
            <a:spAutoFit/>
          </a:bodyPr>
          <a:lstStyle/>
          <a:p>
            <a:r>
              <a:rPr lang="he-IL" sz="1600" dirty="0" smtClean="0"/>
              <a:t>57</a:t>
            </a:r>
            <a:endParaRPr lang="he-IL" sz="1600" dirty="0"/>
          </a:p>
        </p:txBody>
      </p:sp>
      <p:sp>
        <p:nvSpPr>
          <p:cNvPr id="32" name="Slide Number Placeholder 31"/>
          <p:cNvSpPr>
            <a:spLocks noGrp="1"/>
          </p:cNvSpPr>
          <p:nvPr>
            <p:ph type="sldNum" sz="quarter" idx="4"/>
          </p:nvPr>
        </p:nvSpPr>
        <p:spPr/>
        <p:txBody>
          <a:bodyPr/>
          <a:lstStyle/>
          <a:p>
            <a:pPr algn="r"/>
            <a:fld id="{DAF22AC9-109E-4E4D-92F9-530E51D9A3A2}" type="slidenum">
              <a:rPr lang="he-IL" smtClean="0"/>
              <a:pPr algn="r"/>
              <a:t>12</a:t>
            </a:fld>
            <a:endParaRPr lang="he-IL" dirty="0"/>
          </a:p>
        </p:txBody>
      </p:sp>
      <p:sp>
        <p:nvSpPr>
          <p:cNvPr id="38" name="Text Box 31"/>
          <p:cNvSpPr txBox="1">
            <a:spLocks noChangeArrowheads="1"/>
          </p:cNvSpPr>
          <p:nvPr/>
        </p:nvSpPr>
        <p:spPr bwMode="auto">
          <a:xfrm>
            <a:off x="5494673" y="5176564"/>
            <a:ext cx="2988616" cy="402291"/>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he-IL" sz="2000" dirty="0" smtClean="0"/>
              <a:t>חיפוש מתבצע באותה שיטה.</a:t>
            </a:r>
            <a:endParaRPr lang="he-IL" sz="2000" dirty="0"/>
          </a:p>
        </p:txBody>
      </p:sp>
      <p:sp>
        <p:nvSpPr>
          <p:cNvPr id="39" name="Rectangle 38"/>
          <p:cNvSpPr/>
          <p:nvPr/>
        </p:nvSpPr>
        <p:spPr>
          <a:xfrm>
            <a:off x="1664400" y="1898832"/>
            <a:ext cx="6120000" cy="18000"/>
          </a:xfrm>
          <a:prstGeom prst="rect">
            <a:avLst/>
          </a:prstGeom>
          <a:solidFill>
            <a:schemeClr val="dk2"/>
          </a:solidFill>
          <a:ln>
            <a:noFill/>
          </a:ln>
          <a:effectLst/>
        </p:spPr>
        <p:style>
          <a:lnRef idx="1">
            <a:schemeClr val="accent5"/>
          </a:lnRef>
          <a:fillRef idx="1001">
            <a:schemeClr val="dk2"/>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16848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normAutofit/>
          </a:bodyPr>
          <a:lstStyle/>
          <a:p>
            <a:pPr rtl="1"/>
            <a:r>
              <a:rPr lang="he-IL" dirty="0"/>
              <a:t>הוצאה </a:t>
            </a:r>
            <a:r>
              <a:rPr lang="he-IL" dirty="0" smtClean="0"/>
              <a:t>בשיטת </a:t>
            </a:r>
            <a:r>
              <a:rPr lang="en-US" dirty="0" smtClean="0"/>
              <a:t>Open Addressing </a:t>
            </a:r>
            <a:endParaRPr lang="en-US" dirty="0"/>
          </a:p>
        </p:txBody>
      </p:sp>
      <mc:AlternateContent xmlns:mc="http://schemas.openxmlformats.org/markup-compatibility/2006">
        <mc:Choice xmlns="" xmlns:a14="http://schemas.microsoft.com/office/drawing/2010/main" Requires="a14">
          <p:sp>
            <p:nvSpPr>
              <p:cNvPr id="352289" name="Text Box 33"/>
              <p:cNvSpPr txBox="1">
                <a:spLocks noChangeArrowheads="1"/>
              </p:cNvSpPr>
              <p:nvPr/>
            </p:nvSpPr>
            <p:spPr bwMode="auto">
              <a:xfrm>
                <a:off x="611560" y="938216"/>
                <a:ext cx="7921238" cy="1941173"/>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0000" tIns="46800" rIns="90000" bIns="46800">
                <a:spAutoFit/>
              </a:bodyPr>
              <a:lstStyle/>
              <a:p>
                <a:pPr algn="just"/>
                <a:r>
                  <a:rPr lang="he-IL" sz="2000" dirty="0" smtClean="0"/>
                  <a:t>כיצד נוציא איבר? </a:t>
                </a:r>
              </a:p>
              <a:p>
                <a:pPr algn="just"/>
                <a:r>
                  <a:rPr lang="he-IL" sz="2000" dirty="0" smtClean="0"/>
                  <a:t>לא </a:t>
                </a:r>
                <a:r>
                  <a:rPr lang="he-IL" sz="2000" dirty="0"/>
                  <a:t>ניתן פשוט למחוק איבר שכן שרשרת </a:t>
                </a:r>
                <a:r>
                  <a:rPr lang="he-IL" sz="2000" dirty="0" smtClean="0"/>
                  <a:t>החיפוש תינתק עבור איברים אחרים.</a:t>
                </a:r>
                <a:endParaRPr lang="he-IL" sz="2000" dirty="0"/>
              </a:p>
              <a:p>
                <a:pPr marL="285750" indent="-285750" algn="just">
                  <a:buFont typeface="Arial" pitchFamily="34" charset="0"/>
                  <a:buChar char="•"/>
                </a:pPr>
                <a:r>
                  <a:rPr lang="he-IL" sz="2000" u="sng" dirty="0" smtClean="0"/>
                  <a:t>פתרון:</a:t>
                </a:r>
                <a:r>
                  <a:rPr lang="he-IL" sz="2000" dirty="0" smtClean="0"/>
                  <a:t> נסמן </a:t>
                </a:r>
                <a:r>
                  <a:rPr lang="he-IL" sz="2000" dirty="0"/>
                  <a:t>את מקום האיבר שהוצא בסימן </a:t>
                </a:r>
                <a:r>
                  <a:rPr lang="en-US" sz="2000" dirty="0"/>
                  <a:t>delete </a:t>
                </a:r>
                <a:r>
                  <a:rPr lang="he-IL" sz="2000" dirty="0"/>
                  <a:t>.</a:t>
                </a:r>
              </a:p>
              <a:p>
                <a:pPr marL="285750" indent="-285750" algn="just">
                  <a:buFont typeface="Arial" pitchFamily="34" charset="0"/>
                  <a:buChar char="•"/>
                </a:pPr>
                <a:r>
                  <a:rPr lang="he-IL" sz="2000" u="sng" dirty="0"/>
                  <a:t>בזמן חיפוש </a:t>
                </a:r>
                <a14:m>
                  <m:oMath xmlns:m="http://schemas.openxmlformats.org/officeDocument/2006/math">
                    <m:r>
                      <a:rPr lang="en-US" sz="2000" i="1" u="sng" dirty="0" smtClean="0">
                        <a:latin typeface="Cambria Math"/>
                      </a:rPr>
                      <m:t>𝑥</m:t>
                    </m:r>
                  </m:oMath>
                </a14:m>
                <a:r>
                  <a:rPr lang="he-IL" sz="2000" u="sng" dirty="0" smtClean="0"/>
                  <a:t>:</a:t>
                </a:r>
                <a:r>
                  <a:rPr lang="he-IL" sz="2000" dirty="0"/>
                  <a:t> במידה וניתקל בסימן </a:t>
                </a:r>
                <a:r>
                  <a:rPr lang="en-US" sz="2000" dirty="0"/>
                  <a:t>delete</a:t>
                </a:r>
                <a:r>
                  <a:rPr lang="he-IL" sz="2000" dirty="0"/>
                  <a:t>, נמשיך את סריקת הרשימה עד למציאת </a:t>
                </a:r>
                <a14:m>
                  <m:oMath xmlns:m="http://schemas.openxmlformats.org/officeDocument/2006/math">
                    <m:r>
                      <a:rPr lang="en-US" sz="2000" i="1" dirty="0" smtClean="0">
                        <a:latin typeface="Cambria Math"/>
                      </a:rPr>
                      <m:t>𝑥</m:t>
                    </m:r>
                  </m:oMath>
                </a14:m>
                <a:r>
                  <a:rPr lang="he-IL" sz="2000" dirty="0"/>
                  <a:t> או עד להגעה למקום ריק (המסומן ב- </a:t>
                </a:r>
                <a:r>
                  <a:rPr lang="en-US" sz="2000" dirty="0"/>
                  <a:t>Null</a:t>
                </a:r>
                <a:r>
                  <a:rPr lang="he-IL" sz="2000" dirty="0"/>
                  <a:t>).</a:t>
                </a:r>
              </a:p>
              <a:p>
                <a:pPr marL="285750" indent="-285750" algn="just">
                  <a:buFont typeface="Arial" pitchFamily="34" charset="0"/>
                  <a:buChar char="•"/>
                </a:pPr>
                <a:r>
                  <a:rPr lang="he-IL" sz="2000" u="sng" dirty="0"/>
                  <a:t>בזמן הכנסת </a:t>
                </a:r>
                <a14:m>
                  <m:oMath xmlns:m="http://schemas.openxmlformats.org/officeDocument/2006/math">
                    <m:r>
                      <a:rPr lang="en-US" sz="2000" i="1" u="sng" dirty="0" smtClean="0">
                        <a:latin typeface="Cambria Math"/>
                      </a:rPr>
                      <m:t>𝑥</m:t>
                    </m:r>
                  </m:oMath>
                </a14:m>
                <a:r>
                  <a:rPr lang="he-IL" sz="2000" u="sng" dirty="0" smtClean="0"/>
                  <a:t>:</a:t>
                </a:r>
                <a:r>
                  <a:rPr lang="he-IL" sz="2000" dirty="0"/>
                  <a:t> במידה וניתקל בסימן </a:t>
                </a:r>
                <a:r>
                  <a:rPr lang="en-US" sz="2000" dirty="0"/>
                  <a:t>delete</a:t>
                </a:r>
                <a:r>
                  <a:rPr lang="he-IL" sz="2000" dirty="0"/>
                  <a:t>, נשתמש במקום זה </a:t>
                </a:r>
                <a:r>
                  <a:rPr lang="he-IL" sz="2000" dirty="0" smtClean="0"/>
                  <a:t>לשמירת </a:t>
                </a:r>
                <a14:m>
                  <m:oMath xmlns:m="http://schemas.openxmlformats.org/officeDocument/2006/math">
                    <m:r>
                      <a:rPr lang="en-US" sz="2000" b="0" i="1" smtClean="0">
                        <a:latin typeface="Cambria Math"/>
                      </a:rPr>
                      <m:t>𝑥</m:t>
                    </m:r>
                  </m:oMath>
                </a14:m>
                <a:r>
                  <a:rPr lang="he-IL" sz="2000" dirty="0" smtClean="0"/>
                  <a:t>.</a:t>
                </a:r>
                <a:endParaRPr lang="en-US" sz="2000" dirty="0"/>
              </a:p>
            </p:txBody>
          </p:sp>
        </mc:Choice>
        <mc:Fallback>
          <p:sp>
            <p:nvSpPr>
              <p:cNvPr id="352289" name="Text Box 33"/>
              <p:cNvSpPr txBox="1">
                <a:spLocks noRot="1" noChangeAspect="1" noMove="1" noResize="1" noEditPoints="1" noAdjustHandles="1" noChangeArrowheads="1" noChangeShapeType="1" noTextEdit="1"/>
              </p:cNvSpPr>
              <p:nvPr/>
            </p:nvSpPr>
            <p:spPr bwMode="auto">
              <a:xfrm>
                <a:off x="611560" y="938216"/>
                <a:ext cx="7921238" cy="1941173"/>
              </a:xfrm>
              <a:prstGeom prst="rect">
                <a:avLst/>
              </a:prstGeom>
              <a:blipFill rotWithShape="1">
                <a:blip r:embed="rId3" cstate="print"/>
                <a:stretch>
                  <a:fillRect l="-1615" t="-1258" r="-846" b="-4717"/>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p:sp>
        <p:nvSpPr>
          <p:cNvPr id="352301" name="Text Box 45"/>
          <p:cNvSpPr txBox="1">
            <a:spLocks noChangeArrowheads="1"/>
          </p:cNvSpPr>
          <p:nvPr/>
        </p:nvSpPr>
        <p:spPr bwMode="auto">
          <a:xfrm>
            <a:off x="6384966" y="4656697"/>
            <a:ext cx="1066615" cy="402291"/>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he-IL" sz="2000" dirty="0"/>
              <a:t>הוצא </a:t>
            </a:r>
            <a:r>
              <a:rPr lang="en-US" sz="2000" dirty="0"/>
              <a:t>37</a:t>
            </a:r>
            <a:r>
              <a:rPr lang="he-IL" sz="2000" dirty="0"/>
              <a:t>,</a:t>
            </a:r>
            <a:endParaRPr lang="en-US" sz="2000" dirty="0"/>
          </a:p>
        </p:txBody>
      </p:sp>
      <p:sp>
        <p:nvSpPr>
          <p:cNvPr id="352302" name="Text Box 46"/>
          <p:cNvSpPr txBox="1">
            <a:spLocks noChangeArrowheads="1"/>
          </p:cNvSpPr>
          <p:nvPr/>
        </p:nvSpPr>
        <p:spPr bwMode="auto">
          <a:xfrm>
            <a:off x="5470689" y="4648916"/>
            <a:ext cx="1053791" cy="402291"/>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he-IL" sz="2000" dirty="0"/>
              <a:t>חפש </a:t>
            </a:r>
            <a:r>
              <a:rPr lang="en-US" sz="2000" dirty="0"/>
              <a:t>17</a:t>
            </a:r>
            <a:r>
              <a:rPr lang="he-IL" sz="2000" dirty="0"/>
              <a:t>,</a:t>
            </a:r>
            <a:endParaRPr lang="en-US" sz="2000" dirty="0"/>
          </a:p>
        </p:txBody>
      </p:sp>
      <p:sp>
        <p:nvSpPr>
          <p:cNvPr id="352314" name="Text Box 58"/>
          <p:cNvSpPr txBox="1">
            <a:spLocks noChangeArrowheads="1"/>
          </p:cNvSpPr>
          <p:nvPr/>
        </p:nvSpPr>
        <p:spPr bwMode="auto">
          <a:xfrm>
            <a:off x="4578472" y="4656697"/>
            <a:ext cx="1021731" cy="402291"/>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he-IL" sz="2000" dirty="0"/>
              <a:t>הכנס </a:t>
            </a:r>
            <a:r>
              <a:rPr lang="en-US" sz="2000" dirty="0"/>
              <a:t>27</a:t>
            </a:r>
          </a:p>
        </p:txBody>
      </p:sp>
      <p:sp>
        <p:nvSpPr>
          <p:cNvPr id="2" name="Footer Placeholder 1"/>
          <p:cNvSpPr>
            <a:spLocks noGrp="1"/>
          </p:cNvSpPr>
          <p:nvPr>
            <p:ph type="ftr" sz="quarter" idx="3"/>
          </p:nvPr>
        </p:nvSpPr>
        <p:spPr/>
        <p:txBody>
          <a:bodyPr/>
          <a:lstStyle/>
          <a:p>
            <a:pPr algn="l" rtl="0"/>
            <a:r>
              <a:rPr lang="en-US" smtClean="0"/>
              <a:t>© cs, Technion</a:t>
            </a:r>
            <a:endParaRPr lang="he-IL" dirty="0"/>
          </a:p>
        </p:txBody>
      </p:sp>
      <p:sp>
        <p:nvSpPr>
          <p:cNvPr id="3" name="Slide Number Placeholder 2"/>
          <p:cNvSpPr>
            <a:spLocks noGrp="1"/>
          </p:cNvSpPr>
          <p:nvPr>
            <p:ph type="sldNum" sz="quarter" idx="4"/>
          </p:nvPr>
        </p:nvSpPr>
        <p:spPr/>
        <p:txBody>
          <a:bodyPr/>
          <a:lstStyle/>
          <a:p>
            <a:pPr algn="r"/>
            <a:fld id="{DAF22AC9-109E-4E4D-92F9-530E51D9A3A2}" type="slidenum">
              <a:rPr lang="he-IL" smtClean="0"/>
              <a:pPr algn="r"/>
              <a:t>13</a:t>
            </a:fld>
            <a:endParaRPr lang="he-IL" dirty="0"/>
          </a:p>
        </p:txBody>
      </p:sp>
      <p:grpSp>
        <p:nvGrpSpPr>
          <p:cNvPr id="60" name="Group 59"/>
          <p:cNvGrpSpPr/>
          <p:nvPr/>
        </p:nvGrpSpPr>
        <p:grpSpPr>
          <a:xfrm>
            <a:off x="1422289" y="3371083"/>
            <a:ext cx="315334" cy="3362504"/>
            <a:chOff x="794332" y="3023769"/>
            <a:chExt cx="315334" cy="3362504"/>
          </a:xfrm>
        </p:grpSpPr>
        <p:sp>
          <p:nvSpPr>
            <p:cNvPr id="61" name="Rectangle 60"/>
            <p:cNvSpPr/>
            <p:nvPr/>
          </p:nvSpPr>
          <p:spPr>
            <a:xfrm>
              <a:off x="796037" y="3023769"/>
              <a:ext cx="298479" cy="338554"/>
            </a:xfrm>
            <a:prstGeom prst="rect">
              <a:avLst/>
            </a:prstGeom>
          </p:spPr>
          <p:txBody>
            <a:bodyPr wrap="none">
              <a:spAutoFit/>
            </a:bodyPr>
            <a:lstStyle/>
            <a:p>
              <a:r>
                <a:rPr lang="he-IL" sz="1600" dirty="0" smtClean="0"/>
                <a:t>0</a:t>
              </a:r>
              <a:endParaRPr lang="he-IL" sz="1600" dirty="0"/>
            </a:p>
          </p:txBody>
        </p:sp>
        <p:sp>
          <p:nvSpPr>
            <p:cNvPr id="62" name="Rectangle 61"/>
            <p:cNvSpPr/>
            <p:nvPr/>
          </p:nvSpPr>
          <p:spPr>
            <a:xfrm>
              <a:off x="798399" y="3331588"/>
              <a:ext cx="298479" cy="338554"/>
            </a:xfrm>
            <a:prstGeom prst="rect">
              <a:avLst/>
            </a:prstGeom>
          </p:spPr>
          <p:txBody>
            <a:bodyPr wrap="none">
              <a:spAutoFit/>
            </a:bodyPr>
            <a:lstStyle/>
            <a:p>
              <a:r>
                <a:rPr lang="he-IL" sz="1600" dirty="0" smtClean="0"/>
                <a:t>1</a:t>
              </a:r>
              <a:endParaRPr lang="he-IL" sz="1600" dirty="0"/>
            </a:p>
          </p:txBody>
        </p:sp>
        <p:sp>
          <p:nvSpPr>
            <p:cNvPr id="63" name="Rectangle 62"/>
            <p:cNvSpPr/>
            <p:nvPr/>
          </p:nvSpPr>
          <p:spPr>
            <a:xfrm>
              <a:off x="794332" y="3670704"/>
              <a:ext cx="298479" cy="338554"/>
            </a:xfrm>
            <a:prstGeom prst="rect">
              <a:avLst/>
            </a:prstGeom>
          </p:spPr>
          <p:txBody>
            <a:bodyPr wrap="none">
              <a:spAutoFit/>
            </a:bodyPr>
            <a:lstStyle/>
            <a:p>
              <a:r>
                <a:rPr lang="he-IL" sz="1600" dirty="0" smtClean="0"/>
                <a:t>2</a:t>
              </a:r>
              <a:endParaRPr lang="he-IL" sz="1600" dirty="0"/>
            </a:p>
          </p:txBody>
        </p:sp>
        <p:sp>
          <p:nvSpPr>
            <p:cNvPr id="64" name="Rectangle 63"/>
            <p:cNvSpPr/>
            <p:nvPr/>
          </p:nvSpPr>
          <p:spPr>
            <a:xfrm>
              <a:off x="798378" y="4011138"/>
              <a:ext cx="298479" cy="338554"/>
            </a:xfrm>
            <a:prstGeom prst="rect">
              <a:avLst/>
            </a:prstGeom>
          </p:spPr>
          <p:txBody>
            <a:bodyPr wrap="none">
              <a:spAutoFit/>
            </a:bodyPr>
            <a:lstStyle/>
            <a:p>
              <a:r>
                <a:rPr lang="he-IL" sz="1600" dirty="0" smtClean="0"/>
                <a:t>3</a:t>
              </a:r>
              <a:endParaRPr lang="he-IL" sz="1600" dirty="0"/>
            </a:p>
          </p:txBody>
        </p:sp>
        <p:sp>
          <p:nvSpPr>
            <p:cNvPr id="65" name="Rectangle 64"/>
            <p:cNvSpPr/>
            <p:nvPr/>
          </p:nvSpPr>
          <p:spPr>
            <a:xfrm>
              <a:off x="800740" y="4333471"/>
              <a:ext cx="298479" cy="338554"/>
            </a:xfrm>
            <a:prstGeom prst="rect">
              <a:avLst/>
            </a:prstGeom>
          </p:spPr>
          <p:txBody>
            <a:bodyPr wrap="none">
              <a:spAutoFit/>
            </a:bodyPr>
            <a:lstStyle/>
            <a:p>
              <a:r>
                <a:rPr lang="he-IL" sz="1600" dirty="0" smtClean="0"/>
                <a:t>4</a:t>
              </a:r>
              <a:endParaRPr lang="he-IL" sz="1600" dirty="0"/>
            </a:p>
          </p:txBody>
        </p:sp>
        <p:sp>
          <p:nvSpPr>
            <p:cNvPr id="66" name="Rectangle 65"/>
            <p:cNvSpPr/>
            <p:nvPr/>
          </p:nvSpPr>
          <p:spPr>
            <a:xfrm>
              <a:off x="796673" y="4672587"/>
              <a:ext cx="298479" cy="338554"/>
            </a:xfrm>
            <a:prstGeom prst="rect">
              <a:avLst/>
            </a:prstGeom>
          </p:spPr>
          <p:txBody>
            <a:bodyPr wrap="none">
              <a:spAutoFit/>
            </a:bodyPr>
            <a:lstStyle/>
            <a:p>
              <a:r>
                <a:rPr lang="he-IL" sz="1600" dirty="0" smtClean="0"/>
                <a:t>5</a:t>
              </a:r>
              <a:endParaRPr lang="he-IL" sz="1600" dirty="0"/>
            </a:p>
          </p:txBody>
        </p:sp>
        <p:sp>
          <p:nvSpPr>
            <p:cNvPr id="67" name="Rectangle 66"/>
            <p:cNvSpPr/>
            <p:nvPr/>
          </p:nvSpPr>
          <p:spPr>
            <a:xfrm>
              <a:off x="798378" y="5019250"/>
              <a:ext cx="298479" cy="338554"/>
            </a:xfrm>
            <a:prstGeom prst="rect">
              <a:avLst/>
            </a:prstGeom>
          </p:spPr>
          <p:txBody>
            <a:bodyPr wrap="none">
              <a:spAutoFit/>
            </a:bodyPr>
            <a:lstStyle/>
            <a:p>
              <a:r>
                <a:rPr lang="he-IL" sz="1600" dirty="0" smtClean="0"/>
                <a:t>6</a:t>
              </a:r>
              <a:endParaRPr lang="he-IL" sz="1600" dirty="0"/>
            </a:p>
          </p:txBody>
        </p:sp>
        <p:sp>
          <p:nvSpPr>
            <p:cNvPr id="68" name="Rectangle 67"/>
            <p:cNvSpPr/>
            <p:nvPr/>
          </p:nvSpPr>
          <p:spPr>
            <a:xfrm>
              <a:off x="800740" y="5356097"/>
              <a:ext cx="298479" cy="338554"/>
            </a:xfrm>
            <a:prstGeom prst="rect">
              <a:avLst/>
            </a:prstGeom>
          </p:spPr>
          <p:txBody>
            <a:bodyPr wrap="none">
              <a:spAutoFit/>
            </a:bodyPr>
            <a:lstStyle/>
            <a:p>
              <a:r>
                <a:rPr lang="he-IL" sz="1600" dirty="0" smtClean="0"/>
                <a:t>7</a:t>
              </a:r>
              <a:endParaRPr lang="he-IL" sz="1600" dirty="0"/>
            </a:p>
          </p:txBody>
        </p:sp>
        <p:sp>
          <p:nvSpPr>
            <p:cNvPr id="69" name="Rectangle 68"/>
            <p:cNvSpPr/>
            <p:nvPr/>
          </p:nvSpPr>
          <p:spPr>
            <a:xfrm>
              <a:off x="796673" y="5695213"/>
              <a:ext cx="298479" cy="338554"/>
            </a:xfrm>
            <a:prstGeom prst="rect">
              <a:avLst/>
            </a:prstGeom>
          </p:spPr>
          <p:txBody>
            <a:bodyPr wrap="none">
              <a:spAutoFit/>
            </a:bodyPr>
            <a:lstStyle/>
            <a:p>
              <a:r>
                <a:rPr lang="he-IL" sz="1600" dirty="0" smtClean="0"/>
                <a:t>8</a:t>
              </a:r>
              <a:endParaRPr lang="he-IL" sz="1600" dirty="0"/>
            </a:p>
          </p:txBody>
        </p:sp>
        <p:sp>
          <p:nvSpPr>
            <p:cNvPr id="70" name="Rectangle 69"/>
            <p:cNvSpPr/>
            <p:nvPr/>
          </p:nvSpPr>
          <p:spPr>
            <a:xfrm>
              <a:off x="811187" y="6047719"/>
              <a:ext cx="298479" cy="338554"/>
            </a:xfrm>
            <a:prstGeom prst="rect">
              <a:avLst/>
            </a:prstGeom>
          </p:spPr>
          <p:txBody>
            <a:bodyPr wrap="none">
              <a:spAutoFit/>
            </a:bodyPr>
            <a:lstStyle/>
            <a:p>
              <a:r>
                <a:rPr lang="he-IL" sz="1600" dirty="0" smtClean="0"/>
                <a:t>9</a:t>
              </a:r>
              <a:endParaRPr lang="he-IL" sz="1600" dirty="0"/>
            </a:p>
          </p:txBody>
        </p:sp>
      </p:grpSp>
      <p:graphicFrame>
        <p:nvGraphicFramePr>
          <p:cNvPr id="71" name="Table 70"/>
          <p:cNvGraphicFramePr>
            <a:graphicFrameLocks noGrp="1"/>
          </p:cNvGraphicFramePr>
          <p:nvPr>
            <p:extLst>
              <p:ext uri="{D42A27DB-BD31-4B8C-83A1-F6EECF244321}">
                <p14:modId xmlns="" xmlns:p14="http://schemas.microsoft.com/office/powerpoint/2010/main" val="3522787012"/>
              </p:ext>
            </p:extLst>
          </p:nvPr>
        </p:nvGraphicFramePr>
        <p:xfrm>
          <a:off x="1835696" y="3360249"/>
          <a:ext cx="1244251" cy="3352800"/>
        </p:xfrm>
        <a:graphic>
          <a:graphicData uri="http://schemas.openxmlformats.org/drawingml/2006/table">
            <a:tbl>
              <a:tblPr rtl="1" firstRow="1" bandRow="1">
                <a:tableStyleId>{5C22544A-7EE6-4342-B048-85BDC9FD1C3A}</a:tableStyleId>
              </a:tblPr>
              <a:tblGrid>
                <a:gridCol w="1244251"/>
              </a:tblGrid>
              <a:tr h="315684">
                <a:tc>
                  <a:txBody>
                    <a:bodyPr/>
                    <a:lstStyle/>
                    <a:p>
                      <a:pPr algn="ctr" rtl="1"/>
                      <a:endParaRPr lang="he-IL" sz="1600" b="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15684">
                <a:tc>
                  <a:txBody>
                    <a:bodyPr/>
                    <a:lstStyle/>
                    <a:p>
                      <a:pPr algn="ct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15684">
                <a:tc>
                  <a:txBody>
                    <a:bodyPr/>
                    <a:lstStyle/>
                    <a:p>
                      <a:pPr algn="ct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15684">
                <a:tc>
                  <a:txBody>
                    <a:bodyPr/>
                    <a:lstStyle/>
                    <a:p>
                      <a:pPr algn="ct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15684">
                <a:tc>
                  <a:txBody>
                    <a:bodyPr/>
                    <a:lstStyle/>
                    <a:p>
                      <a:pPr algn="ct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15684">
                <a:tc>
                  <a:txBody>
                    <a:bodyPr/>
                    <a:lstStyle/>
                    <a:p>
                      <a:pPr algn="ct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15684">
                <a:tc>
                  <a:txBody>
                    <a:bodyPr/>
                    <a:lstStyle/>
                    <a:p>
                      <a:pPr algn="ct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15684">
                <a:tc>
                  <a:txBody>
                    <a:bodyPr/>
                    <a:lstStyle/>
                    <a:p>
                      <a:pPr algn="ct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15684">
                <a:tc>
                  <a:txBody>
                    <a:bodyPr/>
                    <a:lstStyle/>
                    <a:p>
                      <a:pPr algn="ct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15684">
                <a:tc>
                  <a:txBody>
                    <a:bodyPr/>
                    <a:lstStyle/>
                    <a:p>
                      <a:pPr algn="ct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bl>
          </a:graphicData>
        </a:graphic>
      </p:graphicFrame>
      <p:sp>
        <p:nvSpPr>
          <p:cNvPr id="72" name="Rectangle 71"/>
          <p:cNvSpPr/>
          <p:nvPr/>
        </p:nvSpPr>
        <p:spPr>
          <a:xfrm>
            <a:off x="2258004" y="3378864"/>
            <a:ext cx="412292" cy="338554"/>
          </a:xfrm>
          <a:prstGeom prst="rect">
            <a:avLst/>
          </a:prstGeom>
        </p:spPr>
        <p:txBody>
          <a:bodyPr wrap="none">
            <a:spAutoFit/>
          </a:bodyPr>
          <a:lstStyle/>
          <a:p>
            <a:r>
              <a:rPr lang="he-IL" sz="1600" dirty="0" smtClean="0"/>
              <a:t>17</a:t>
            </a:r>
            <a:endParaRPr lang="he-IL" sz="1600" dirty="0"/>
          </a:p>
        </p:txBody>
      </p:sp>
      <p:sp>
        <p:nvSpPr>
          <p:cNvPr id="73" name="Rectangle 72"/>
          <p:cNvSpPr/>
          <p:nvPr/>
        </p:nvSpPr>
        <p:spPr>
          <a:xfrm>
            <a:off x="2258004" y="4366233"/>
            <a:ext cx="412292" cy="338554"/>
          </a:xfrm>
          <a:prstGeom prst="rect">
            <a:avLst/>
          </a:prstGeom>
        </p:spPr>
        <p:txBody>
          <a:bodyPr wrap="none">
            <a:spAutoFit/>
          </a:bodyPr>
          <a:lstStyle/>
          <a:p>
            <a:r>
              <a:rPr lang="he-IL" sz="1600" dirty="0" smtClean="0"/>
              <a:t>62</a:t>
            </a:r>
            <a:endParaRPr lang="he-IL" sz="1600" dirty="0"/>
          </a:p>
        </p:txBody>
      </p:sp>
      <p:sp>
        <p:nvSpPr>
          <p:cNvPr id="74" name="Rectangle 73"/>
          <p:cNvSpPr/>
          <p:nvPr/>
        </p:nvSpPr>
        <p:spPr>
          <a:xfrm>
            <a:off x="2252996" y="4688566"/>
            <a:ext cx="412292" cy="338554"/>
          </a:xfrm>
          <a:prstGeom prst="rect">
            <a:avLst/>
          </a:prstGeom>
        </p:spPr>
        <p:txBody>
          <a:bodyPr wrap="none">
            <a:spAutoFit/>
          </a:bodyPr>
          <a:lstStyle/>
          <a:p>
            <a:r>
              <a:rPr lang="he-IL" sz="1600" dirty="0" smtClean="0"/>
              <a:t>53</a:t>
            </a:r>
            <a:endParaRPr lang="he-IL" sz="1600" dirty="0"/>
          </a:p>
        </p:txBody>
      </p:sp>
      <p:sp>
        <p:nvSpPr>
          <p:cNvPr id="75" name="Rectangle 74"/>
          <p:cNvSpPr/>
          <p:nvPr/>
        </p:nvSpPr>
        <p:spPr>
          <a:xfrm>
            <a:off x="2272752" y="6050308"/>
            <a:ext cx="412292" cy="338554"/>
          </a:xfrm>
          <a:prstGeom prst="rect">
            <a:avLst/>
          </a:prstGeom>
        </p:spPr>
        <p:txBody>
          <a:bodyPr wrap="none">
            <a:spAutoFit/>
          </a:bodyPr>
          <a:lstStyle/>
          <a:p>
            <a:r>
              <a:rPr lang="he-IL" sz="1600" dirty="0" smtClean="0"/>
              <a:t>37</a:t>
            </a:r>
            <a:endParaRPr lang="he-IL" sz="1600" dirty="0"/>
          </a:p>
        </p:txBody>
      </p:sp>
      <p:sp>
        <p:nvSpPr>
          <p:cNvPr id="76" name="Rectangle 75"/>
          <p:cNvSpPr/>
          <p:nvPr/>
        </p:nvSpPr>
        <p:spPr>
          <a:xfrm>
            <a:off x="2272752" y="6402814"/>
            <a:ext cx="412292" cy="338554"/>
          </a:xfrm>
          <a:prstGeom prst="rect">
            <a:avLst/>
          </a:prstGeom>
        </p:spPr>
        <p:txBody>
          <a:bodyPr wrap="none">
            <a:spAutoFit/>
          </a:bodyPr>
          <a:lstStyle/>
          <a:p>
            <a:r>
              <a:rPr lang="he-IL" sz="1600" dirty="0" smtClean="0"/>
              <a:t>19</a:t>
            </a:r>
            <a:endParaRPr lang="he-IL" sz="1600" dirty="0"/>
          </a:p>
        </p:txBody>
      </p:sp>
      <p:sp>
        <p:nvSpPr>
          <p:cNvPr id="77" name="Rectangle 76"/>
          <p:cNvSpPr/>
          <p:nvPr/>
        </p:nvSpPr>
        <p:spPr>
          <a:xfrm>
            <a:off x="2252996" y="4038909"/>
            <a:ext cx="412292" cy="338554"/>
          </a:xfrm>
          <a:prstGeom prst="rect">
            <a:avLst/>
          </a:prstGeom>
        </p:spPr>
        <p:txBody>
          <a:bodyPr wrap="none">
            <a:spAutoFit/>
          </a:bodyPr>
          <a:lstStyle/>
          <a:p>
            <a:r>
              <a:rPr lang="he-IL" sz="1600" dirty="0" smtClean="0"/>
              <a:t>12</a:t>
            </a:r>
            <a:endParaRPr lang="he-IL" sz="1600" dirty="0"/>
          </a:p>
        </p:txBody>
      </p:sp>
      <p:sp>
        <p:nvSpPr>
          <p:cNvPr id="78" name="Rectangle 77"/>
          <p:cNvSpPr/>
          <p:nvPr/>
        </p:nvSpPr>
        <p:spPr>
          <a:xfrm>
            <a:off x="2267744" y="5696825"/>
            <a:ext cx="412292" cy="338554"/>
          </a:xfrm>
          <a:prstGeom prst="rect">
            <a:avLst/>
          </a:prstGeom>
        </p:spPr>
        <p:txBody>
          <a:bodyPr wrap="none">
            <a:spAutoFit/>
          </a:bodyPr>
          <a:lstStyle/>
          <a:p>
            <a:r>
              <a:rPr lang="he-IL" sz="1600" dirty="0" smtClean="0"/>
              <a:t>57</a:t>
            </a:r>
            <a:endParaRPr lang="he-IL" sz="1600" dirty="0"/>
          </a:p>
        </p:txBody>
      </p:sp>
      <p:sp>
        <p:nvSpPr>
          <p:cNvPr id="79" name="Rectangle 78"/>
          <p:cNvSpPr/>
          <p:nvPr/>
        </p:nvSpPr>
        <p:spPr>
          <a:xfrm>
            <a:off x="2123728" y="6054697"/>
            <a:ext cx="648254" cy="307777"/>
          </a:xfrm>
          <a:prstGeom prst="rect">
            <a:avLst/>
          </a:prstGeom>
          <a:solidFill>
            <a:srgbClr val="FF9900"/>
          </a:solidFill>
        </p:spPr>
        <p:txBody>
          <a:bodyPr wrap="none">
            <a:spAutoFit/>
          </a:bodyPr>
          <a:lstStyle/>
          <a:p>
            <a:r>
              <a:rPr lang="en-US" sz="1400" dirty="0" smtClean="0"/>
              <a:t>delete</a:t>
            </a:r>
            <a:endParaRPr lang="he-IL" sz="1400" dirty="0"/>
          </a:p>
        </p:txBody>
      </p:sp>
      <p:sp>
        <p:nvSpPr>
          <p:cNvPr id="81" name="Rectangle 80"/>
          <p:cNvSpPr/>
          <p:nvPr/>
        </p:nvSpPr>
        <p:spPr>
          <a:xfrm>
            <a:off x="2123546" y="6052201"/>
            <a:ext cx="648254" cy="323165"/>
          </a:xfrm>
          <a:prstGeom prst="rect">
            <a:avLst/>
          </a:prstGeom>
          <a:solidFill>
            <a:srgbClr val="FF9900"/>
          </a:solidFill>
        </p:spPr>
        <p:txBody>
          <a:bodyPr wrap="square">
            <a:spAutoFit/>
          </a:bodyPr>
          <a:lstStyle/>
          <a:p>
            <a:r>
              <a:rPr lang="he-IL" sz="1500" dirty="0" smtClean="0"/>
              <a:t>  27  </a:t>
            </a:r>
            <a:endParaRPr lang="he-IL" sz="1500" dirty="0"/>
          </a:p>
        </p:txBody>
      </p:sp>
      <p:sp>
        <p:nvSpPr>
          <p:cNvPr id="84" name="Rectangle 83"/>
          <p:cNvSpPr/>
          <p:nvPr/>
        </p:nvSpPr>
        <p:spPr>
          <a:xfrm>
            <a:off x="1512000" y="3072217"/>
            <a:ext cx="6120000" cy="18000"/>
          </a:xfrm>
          <a:prstGeom prst="rect">
            <a:avLst/>
          </a:prstGeom>
          <a:solidFill>
            <a:schemeClr val="dk2"/>
          </a:solidFill>
          <a:ln>
            <a:noFill/>
          </a:ln>
          <a:effectLst/>
        </p:spPr>
        <p:style>
          <a:lnRef idx="1">
            <a:schemeClr val="accent5"/>
          </a:lnRef>
          <a:fillRef idx="1001">
            <a:schemeClr val="dk2"/>
          </a:fillRef>
          <a:effectRef idx="2">
            <a:schemeClr val="accent5"/>
          </a:effectRef>
          <a:fontRef idx="minor">
            <a:schemeClr val="lt1"/>
          </a:fontRef>
        </p:style>
        <p:txBody>
          <a:bodyPr rtlCol="0" anchor="ctr"/>
          <a:lstStyle/>
          <a:p>
            <a:pPr algn="ctr"/>
            <a:endParaRPr lang="en-US"/>
          </a:p>
        </p:txBody>
      </p:sp>
      <p:grpSp>
        <p:nvGrpSpPr>
          <p:cNvPr id="42" name="Group 29"/>
          <p:cNvGrpSpPr>
            <a:grpSpLocks/>
          </p:cNvGrpSpPr>
          <p:nvPr/>
        </p:nvGrpSpPr>
        <p:grpSpPr bwMode="auto">
          <a:xfrm>
            <a:off x="4389731" y="3378808"/>
            <a:ext cx="4143064" cy="987425"/>
            <a:chOff x="2765" y="1824"/>
            <a:chExt cx="2610" cy="622"/>
          </a:xfrm>
        </p:grpSpPr>
        <mc:AlternateContent xmlns:mc="http://schemas.openxmlformats.org/markup-compatibility/2006">
          <mc:Choice xmlns="" xmlns:a14="http://schemas.microsoft.com/office/drawing/2010/main" Requires="a14">
            <p:sp>
              <p:nvSpPr>
                <p:cNvPr id="43" name="Rectangle 30"/>
                <p:cNvSpPr>
                  <a:spLocks noChangeArrowheads="1"/>
                </p:cNvSpPr>
                <p:nvPr/>
              </p:nvSpPr>
              <p:spPr bwMode="auto">
                <a:xfrm>
                  <a:off x="2826" y="2077"/>
                  <a:ext cx="1771" cy="253"/>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0000" tIns="46800" rIns="90000" bIns="4680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rPr>
                          <m:t>53</m:t>
                        </m:r>
                        <m:r>
                          <a:rPr lang="en-US" sz="2000" i="1" dirty="0" smtClean="0">
                            <a:latin typeface="Cambria Math"/>
                          </a:rPr>
                          <m:t>, </m:t>
                        </m:r>
                        <m:r>
                          <a:rPr lang="en-US" sz="2000" i="1" dirty="0" smtClean="0">
                            <a:latin typeface="Cambria Math"/>
                          </a:rPr>
                          <m:t>62</m:t>
                        </m:r>
                        <m:r>
                          <a:rPr lang="en-US" sz="2000" i="1" dirty="0" smtClean="0">
                            <a:latin typeface="Cambria Math"/>
                          </a:rPr>
                          <m:t>, </m:t>
                        </m:r>
                        <m:r>
                          <a:rPr lang="en-US" sz="2000" i="1" dirty="0" smtClean="0">
                            <a:latin typeface="Cambria Math"/>
                          </a:rPr>
                          <m:t>17</m:t>
                        </m:r>
                        <m:r>
                          <a:rPr lang="en-US" sz="2000" i="1" dirty="0" smtClean="0">
                            <a:latin typeface="Cambria Math"/>
                          </a:rPr>
                          <m:t>, </m:t>
                        </m:r>
                        <m:r>
                          <a:rPr lang="en-US" sz="2000" i="1" dirty="0" smtClean="0">
                            <a:latin typeface="Cambria Math"/>
                          </a:rPr>
                          <m:t>19</m:t>
                        </m:r>
                        <m:r>
                          <a:rPr lang="en-US" sz="2000" i="1" dirty="0" smtClean="0">
                            <a:latin typeface="Cambria Math"/>
                          </a:rPr>
                          <m:t>, </m:t>
                        </m:r>
                        <m:r>
                          <a:rPr lang="en-US" sz="2000" i="1" dirty="0" smtClean="0">
                            <a:latin typeface="Cambria Math"/>
                          </a:rPr>
                          <m:t>37</m:t>
                        </m:r>
                        <m:r>
                          <a:rPr lang="en-US" sz="2000" i="1" dirty="0" smtClean="0">
                            <a:latin typeface="Cambria Math"/>
                          </a:rPr>
                          <m:t>, </m:t>
                        </m:r>
                        <m:r>
                          <a:rPr lang="en-US" sz="2000" i="1" dirty="0" smtClean="0">
                            <a:latin typeface="Cambria Math"/>
                          </a:rPr>
                          <m:t>12</m:t>
                        </m:r>
                        <m:r>
                          <a:rPr lang="en-US" sz="2000" i="1" dirty="0" smtClean="0">
                            <a:latin typeface="Cambria Math"/>
                          </a:rPr>
                          <m:t>, </m:t>
                        </m:r>
                        <m:r>
                          <a:rPr lang="en-US" sz="2000" i="1" dirty="0" smtClean="0">
                            <a:latin typeface="Cambria Math"/>
                          </a:rPr>
                          <m:t>57</m:t>
                        </m:r>
                      </m:oMath>
                    </m:oMathPara>
                  </a14:m>
                  <a:endParaRPr lang="en-US" dirty="0"/>
                </a:p>
              </p:txBody>
            </p:sp>
          </mc:Choice>
          <mc:Fallback>
            <p:sp>
              <p:nvSpPr>
                <p:cNvPr id="43" name="Rectangle 30"/>
                <p:cNvSpPr>
                  <a:spLocks noRot="1" noChangeAspect="1" noMove="1" noResize="1" noEditPoints="1" noAdjustHandles="1" noChangeArrowheads="1" noChangeShapeType="1" noTextEdit="1"/>
                </p:cNvSpPr>
                <p:nvPr/>
              </p:nvSpPr>
              <p:spPr bwMode="auto">
                <a:xfrm>
                  <a:off x="2826" y="2077"/>
                  <a:ext cx="1771" cy="253"/>
                </a:xfrm>
                <a:prstGeom prst="rect">
                  <a:avLst/>
                </a:prstGeom>
                <a:blipFill rotWithShape="1">
                  <a:blip r:embed="rId4" cstate="print"/>
                  <a:stretch>
                    <a:fillRect/>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44" name="Text Box 31"/>
                <p:cNvSpPr txBox="1">
                  <a:spLocks noChangeArrowheads="1"/>
                </p:cNvSpPr>
                <p:nvPr/>
              </p:nvSpPr>
              <p:spPr bwMode="auto">
                <a:xfrm>
                  <a:off x="2765" y="1824"/>
                  <a:ext cx="2610" cy="253"/>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0000" tIns="46800" rIns="90000" bIns="46800">
                  <a:spAutoFit/>
                </a:bodyPr>
                <a:lstStyle/>
                <a:p>
                  <a:r>
                    <a:rPr lang="he-IL" sz="2000" u="sng" dirty="0"/>
                    <a:t>דוגמא:</a:t>
                  </a:r>
                  <a:r>
                    <a:rPr lang="en-US" sz="2000" dirty="0"/>
                    <a:t> </a:t>
                  </a:r>
                  <a14:m>
                    <m:oMath xmlns:m="http://schemas.openxmlformats.org/officeDocument/2006/math">
                      <m:r>
                        <a:rPr lang="en-US" sz="2000" i="1" dirty="0" smtClean="0">
                          <a:latin typeface="Cambria Math"/>
                        </a:rPr>
                        <m:t>𝑚</m:t>
                      </m:r>
                      <m:r>
                        <a:rPr lang="en-US" sz="2000" i="1" dirty="0" smtClean="0">
                          <a:latin typeface="Cambria Math"/>
                        </a:rPr>
                        <m:t>=</m:t>
                      </m:r>
                      <m:r>
                        <a:rPr lang="en-US" sz="2000" i="1" dirty="0" smtClean="0">
                          <a:latin typeface="Cambria Math"/>
                        </a:rPr>
                        <m:t>10</m:t>
                      </m:r>
                      <m:r>
                        <a:rPr lang="en-US" sz="2000" i="1" dirty="0" smtClean="0">
                          <a:latin typeface="Cambria Math"/>
                        </a:rPr>
                        <m:t>    </m:t>
                      </m:r>
                      <m:r>
                        <a:rPr lang="en-US" sz="2000" i="1" dirty="0" smtClean="0">
                          <a:latin typeface="Cambria Math"/>
                        </a:rPr>
                        <m:t>h</m:t>
                      </m:r>
                      <m:r>
                        <a:rPr lang="en-US" sz="2000" i="1" dirty="0" smtClean="0">
                          <a:latin typeface="Cambria Math"/>
                        </a:rPr>
                        <m:t>(</m:t>
                      </m:r>
                      <m:r>
                        <a:rPr lang="en-US" sz="2000" i="1" dirty="0" smtClean="0">
                          <a:latin typeface="Cambria Math"/>
                        </a:rPr>
                        <m:t>𝑘</m:t>
                      </m:r>
                      <m:r>
                        <a:rPr lang="en-US" sz="2000" i="1" dirty="0" smtClean="0">
                          <a:latin typeface="Cambria Math"/>
                        </a:rPr>
                        <m:t>)=</m:t>
                      </m:r>
                      <m:r>
                        <a:rPr lang="en-US" sz="2000" i="1" dirty="0" smtClean="0">
                          <a:latin typeface="Cambria Math"/>
                        </a:rPr>
                        <m:t>𝑘</m:t>
                      </m:r>
                      <m:r>
                        <a:rPr lang="en-US" sz="2000" i="1" dirty="0" smtClean="0">
                          <a:latin typeface="Cambria Math"/>
                        </a:rPr>
                        <m:t> </m:t>
                      </m:r>
                      <m:r>
                        <a:rPr lang="en-US" sz="2000" i="1" dirty="0" smtClean="0">
                          <a:latin typeface="Cambria Math"/>
                        </a:rPr>
                        <m:t>𝑚𝑜𝑑</m:t>
                      </m:r>
                      <m:r>
                        <a:rPr lang="en-US" sz="2000" i="1" dirty="0" smtClean="0">
                          <a:latin typeface="Cambria Math"/>
                        </a:rPr>
                        <m:t> </m:t>
                      </m:r>
                      <m:r>
                        <a:rPr lang="en-US" sz="2000" i="1" dirty="0" smtClean="0">
                          <a:latin typeface="Cambria Math"/>
                        </a:rPr>
                        <m:t>𝑚</m:t>
                      </m:r>
                    </m:oMath>
                  </a14:m>
                  <a:r>
                    <a:rPr lang="en-US" sz="2000" dirty="0"/>
                    <a:t>      </a:t>
                  </a:r>
                  <a:endParaRPr lang="he-IL" sz="2000" dirty="0"/>
                </a:p>
              </p:txBody>
            </p:sp>
          </mc:Choice>
          <mc:Fallback>
            <p:sp>
              <p:nvSpPr>
                <p:cNvPr id="44" name="Text Box 31"/>
                <p:cNvSpPr txBox="1">
                  <a:spLocks noRot="1" noChangeAspect="1" noMove="1" noResize="1" noEditPoints="1" noAdjustHandles="1" noChangeArrowheads="1" noChangeShapeType="1" noTextEdit="1"/>
                </p:cNvSpPr>
                <p:nvPr/>
              </p:nvSpPr>
              <p:spPr bwMode="auto">
                <a:xfrm>
                  <a:off x="2765" y="1824"/>
                  <a:ext cx="2610" cy="253"/>
                </a:xfrm>
                <a:prstGeom prst="rect">
                  <a:avLst/>
                </a:prstGeom>
                <a:blipFill rotWithShape="1">
                  <a:blip r:embed="rId5" cstate="print"/>
                  <a:stretch>
                    <a:fillRect t="-9091" r="-1471" b="-24242"/>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p:sp>
          <p:nvSpPr>
            <p:cNvPr id="45" name="Text Box 32"/>
            <p:cNvSpPr txBox="1">
              <a:spLocks noChangeArrowheads="1"/>
            </p:cNvSpPr>
            <p:nvPr/>
          </p:nvSpPr>
          <p:spPr bwMode="auto">
            <a:xfrm>
              <a:off x="4958" y="2072"/>
              <a:ext cx="417" cy="253"/>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he-IL" sz="2000" u="sng" dirty="0">
                  <a:latin typeface="Arial" charset="0"/>
                </a:rPr>
                <a:t>קלט:</a:t>
              </a:r>
              <a:endParaRPr lang="en-US" sz="2000" u="sng" dirty="0">
                <a:latin typeface="Arial" charset="0"/>
              </a:endParaRPr>
            </a:p>
          </p:txBody>
        </p:sp>
        <p:sp>
          <p:nvSpPr>
            <p:cNvPr id="46" name="AutoShape 33"/>
            <p:cNvSpPr>
              <a:spLocks noChangeArrowheads="1"/>
            </p:cNvSpPr>
            <p:nvPr/>
          </p:nvSpPr>
          <p:spPr bwMode="auto">
            <a:xfrm>
              <a:off x="3427" y="2338"/>
              <a:ext cx="1286" cy="108"/>
            </a:xfrm>
            <a:prstGeom prst="leftArrow">
              <a:avLst>
                <a:gd name="adj1" fmla="val 50000"/>
                <a:gd name="adj2" fmla="val 297685"/>
              </a:avLst>
            </a:prstGeom>
            <a:solidFill>
              <a:schemeClr val="accent1"/>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grpSp>
    </p:spTree>
    <p:extLst>
      <p:ext uri="{BB962C8B-B14F-4D97-AF65-F5344CB8AC3E}">
        <p14:creationId xmlns="" xmlns:p14="http://schemas.microsoft.com/office/powerpoint/2010/main" val="228898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5230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75"/>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7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35230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352314"/>
                                        </p:tgtEl>
                                        <p:attrNameLst>
                                          <p:attrName>style.visibility</p:attrName>
                                        </p:attrNameLst>
                                      </p:cBhvr>
                                      <p:to>
                                        <p:strVal val="visible"/>
                                      </p:to>
                                    </p:set>
                                  </p:childTnLst>
                                </p:cTn>
                              </p:par>
                              <p:par>
                                <p:cTn id="45" presetID="1" presetClass="exit" presetSubtype="0" fill="hold" grpId="1" nodeType="withEffect">
                                  <p:stCondLst>
                                    <p:cond delay="500"/>
                                  </p:stCondLst>
                                  <p:childTnLst>
                                    <p:set>
                                      <p:cBhvr>
                                        <p:cTn id="46" dur="1" fill="hold">
                                          <p:stCondLst>
                                            <p:cond delay="0"/>
                                          </p:stCondLst>
                                        </p:cTn>
                                        <p:tgtEl>
                                          <p:spTgt spid="79"/>
                                        </p:tgtEl>
                                        <p:attrNameLst>
                                          <p:attrName>style.visibility</p:attrName>
                                        </p:attrNameLst>
                                      </p:cBhvr>
                                      <p:to>
                                        <p:strVal val="hidden"/>
                                      </p:to>
                                    </p:set>
                                  </p:childTnLst>
                                </p:cTn>
                              </p:par>
                              <p:par>
                                <p:cTn id="47" presetID="1" presetClass="entr" presetSubtype="0" fill="hold" grpId="0" nodeType="withEffect">
                                  <p:stCondLst>
                                    <p:cond delay="1000"/>
                                  </p:stCondLst>
                                  <p:childTnLst>
                                    <p:set>
                                      <p:cBhvr>
                                        <p:cTn id="48"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301" grpId="0" autoUpdateAnimBg="0"/>
      <p:bldP spid="352302" grpId="0" autoUpdateAnimBg="0"/>
      <p:bldP spid="352314" grpId="0" autoUpdateAnimBg="0"/>
      <p:bldP spid="72" grpId="0"/>
      <p:bldP spid="73" grpId="0"/>
      <p:bldP spid="74" grpId="0"/>
      <p:bldP spid="75" grpId="0"/>
      <p:bldP spid="75" grpId="1"/>
      <p:bldP spid="76" grpId="0"/>
      <p:bldP spid="77" grpId="0"/>
      <p:bldP spid="78" grpId="0"/>
      <p:bldP spid="79" grpId="0" animBg="1"/>
      <p:bldP spid="79" grpId="1" animBg="1"/>
      <p:bldP spid="8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normAutofit/>
          </a:bodyPr>
          <a:lstStyle/>
          <a:p>
            <a:r>
              <a:rPr lang="he-IL" dirty="0" smtClean="0"/>
              <a:t>סריקה לינארית - יתרונות </a:t>
            </a:r>
            <a:r>
              <a:rPr lang="he-IL" dirty="0"/>
              <a:t>וחסרונות</a:t>
            </a:r>
            <a:endParaRPr lang="en-US" dirty="0"/>
          </a:p>
        </p:txBody>
      </p:sp>
      <p:sp>
        <p:nvSpPr>
          <p:cNvPr id="354308" name="Rectangle 4"/>
          <p:cNvSpPr>
            <a:spLocks noChangeArrowheads="1"/>
          </p:cNvSpPr>
          <p:nvPr/>
        </p:nvSpPr>
        <p:spPr bwMode="auto">
          <a:xfrm>
            <a:off x="611560" y="919163"/>
            <a:ext cx="7920880" cy="1941173"/>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marL="285750" indent="-285750" algn="just">
              <a:buFont typeface="Arial" pitchFamily="34" charset="0"/>
              <a:buChar char="•"/>
            </a:pPr>
            <a:r>
              <a:rPr lang="he-IL" sz="2000" dirty="0">
                <a:latin typeface="Arial" charset="0"/>
              </a:rPr>
              <a:t>היתרון העיקרי של סריקה ליניארית הוא פשטות. אבל …</a:t>
            </a:r>
            <a:endParaRPr lang="en-US" sz="2000" dirty="0">
              <a:latin typeface="Arial" charset="0"/>
            </a:endParaRPr>
          </a:p>
          <a:p>
            <a:pPr marL="285750" indent="-285750" algn="just">
              <a:buFont typeface="Arial" pitchFamily="34" charset="0"/>
              <a:buChar char="•"/>
            </a:pPr>
            <a:r>
              <a:rPr lang="he-IL" sz="2000" dirty="0">
                <a:latin typeface="Arial" charset="0"/>
              </a:rPr>
              <a:t>סריקה ליניארית נוטה למלא בלוקים מכיוון שכאשר קיים בלוק, האיברים הבאים מצטרפים אליו בסבירות גבוהה יותר מאשר הסבירות למלא תא חדש בודד. לפיכך, סריקה ליניארית אינה מהווה קרוב טוב להנחת הפיזור האחיד.</a:t>
            </a:r>
          </a:p>
          <a:p>
            <a:pPr marL="285750" indent="-285750" algn="just">
              <a:buFont typeface="Arial" pitchFamily="34" charset="0"/>
              <a:buChar char="•"/>
            </a:pPr>
            <a:r>
              <a:rPr lang="he-IL" sz="2000" dirty="0">
                <a:latin typeface="Arial" charset="0"/>
              </a:rPr>
              <a:t>כאשר השימוש דורש הוצאות, אורך החיפוש תלוי גם באיברים שכבר הוצאו ולא רק באיברים שכרגע במבנה.</a:t>
            </a:r>
          </a:p>
        </p:txBody>
      </p:sp>
      <p:sp>
        <p:nvSpPr>
          <p:cNvPr id="354309" name="Text Box 5"/>
          <p:cNvSpPr txBox="1">
            <a:spLocks noChangeArrowheads="1"/>
          </p:cNvSpPr>
          <p:nvPr/>
        </p:nvSpPr>
        <p:spPr bwMode="auto">
          <a:xfrm>
            <a:off x="611560" y="5301208"/>
            <a:ext cx="7920880" cy="1017844"/>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just"/>
            <a:r>
              <a:rPr lang="he-IL" sz="2000" dirty="0"/>
              <a:t>נתאר כעת שיטות נוספות ל-</a:t>
            </a:r>
            <a:r>
              <a:rPr lang="en-US" sz="2000" dirty="0"/>
              <a:t>open addressing </a:t>
            </a:r>
            <a:r>
              <a:rPr lang="he-IL" sz="2000" dirty="0"/>
              <a:t> שמדמות טוב יותר את הנחת הפיזור האחיד הפשוט.</a:t>
            </a:r>
            <a:r>
              <a:rPr lang="en-US" sz="2000" dirty="0"/>
              <a:t> </a:t>
            </a:r>
            <a:r>
              <a:rPr lang="he-IL" sz="2000" dirty="0"/>
              <a:t>שיטות אלו שימושיות במיוחד במימושי מילון ללא הוצאות.  כאשר יש צורך בהוצאות, עדיפה שיטת</a:t>
            </a:r>
            <a:r>
              <a:rPr lang="en-US" sz="2000" dirty="0"/>
              <a:t> </a:t>
            </a:r>
            <a:r>
              <a:rPr lang="he-IL" sz="2000" dirty="0"/>
              <a:t>הרשימות המקושרות. </a:t>
            </a:r>
            <a:endParaRPr lang="en-US" sz="2000" dirty="0"/>
          </a:p>
        </p:txBody>
      </p:sp>
      <p:sp>
        <p:nvSpPr>
          <p:cNvPr id="354310" name="Text Box 6"/>
          <p:cNvSpPr txBox="1">
            <a:spLocks noChangeArrowheads="1"/>
          </p:cNvSpPr>
          <p:nvPr/>
        </p:nvSpPr>
        <p:spPr bwMode="auto">
          <a:xfrm>
            <a:off x="1331640" y="3284984"/>
            <a:ext cx="6480720" cy="1479509"/>
          </a:xfrm>
          <a:prstGeom prst="rect">
            <a:avLst/>
          </a:prstGeom>
          <a:solidFill>
            <a:schemeClr val="bg2"/>
          </a:solidFill>
          <a:ln w="31750">
            <a:solidFill>
              <a:schemeClr val="tx1"/>
            </a:solidFill>
            <a:miter lim="800000"/>
            <a:headEnd/>
            <a:tailEnd/>
          </a:ln>
          <a:effectLst/>
          <a:extLst/>
        </p:spPr>
        <p:txBody>
          <a:bodyPr wrap="square" lIns="90000" tIns="46800" rIns="90000" bIns="46800">
            <a:spAutoFit/>
          </a:bodyPr>
          <a:lstStyle/>
          <a:p>
            <a:pPr>
              <a:lnSpc>
                <a:spcPct val="150000"/>
              </a:lnSpc>
            </a:pPr>
            <a:r>
              <a:rPr lang="he-IL" sz="2000" u="sng" dirty="0">
                <a:latin typeface="Arial" charset="0"/>
              </a:rPr>
              <a:t>דוגמאות לשימוש במילון ללא הוצאות</a:t>
            </a:r>
            <a:r>
              <a:rPr lang="he-IL" sz="2000" dirty="0">
                <a:latin typeface="Arial" charset="0"/>
              </a:rPr>
              <a:t>:</a:t>
            </a:r>
          </a:p>
          <a:p>
            <a:pPr marL="285750" indent="-285750">
              <a:lnSpc>
                <a:spcPct val="150000"/>
              </a:lnSpc>
              <a:buFont typeface="Arial" pitchFamily="34" charset="0"/>
              <a:buChar char="•"/>
            </a:pPr>
            <a:r>
              <a:rPr lang="he-IL" sz="2000" dirty="0" smtClean="0">
                <a:latin typeface="Arial" charset="0"/>
              </a:rPr>
              <a:t>טבלה </a:t>
            </a:r>
            <a:r>
              <a:rPr lang="he-IL" sz="2000" dirty="0">
                <a:latin typeface="Arial" charset="0"/>
              </a:rPr>
              <a:t>של שמות משתנים בהרצת </a:t>
            </a:r>
            <a:r>
              <a:rPr lang="he-IL" sz="2000" dirty="0" err="1">
                <a:latin typeface="Arial" charset="0"/>
              </a:rPr>
              <a:t>תוכנית</a:t>
            </a:r>
            <a:r>
              <a:rPr lang="he-IL" sz="2000" dirty="0">
                <a:latin typeface="Arial" charset="0"/>
              </a:rPr>
              <a:t> </a:t>
            </a:r>
            <a:r>
              <a:rPr lang="en-US" sz="2000" dirty="0">
                <a:latin typeface="Arial" charset="0"/>
              </a:rPr>
              <a:t>(</a:t>
            </a:r>
            <a:r>
              <a:rPr lang="en-US" sz="2000" dirty="0"/>
              <a:t>Symbol Table</a:t>
            </a:r>
            <a:r>
              <a:rPr lang="en-US" sz="2000" dirty="0">
                <a:latin typeface="Arial" charset="0"/>
              </a:rPr>
              <a:t>)</a:t>
            </a:r>
            <a:r>
              <a:rPr lang="he-IL" sz="2000" dirty="0" smtClean="0">
                <a:latin typeface="Arial" charset="0"/>
              </a:rPr>
              <a:t>.</a:t>
            </a:r>
            <a:endParaRPr lang="he-IL" sz="2000" dirty="0">
              <a:latin typeface="Arial" charset="0"/>
            </a:endParaRPr>
          </a:p>
          <a:p>
            <a:pPr marL="285750" indent="-285750">
              <a:lnSpc>
                <a:spcPct val="150000"/>
              </a:lnSpc>
              <a:buFont typeface="Arial" pitchFamily="34" charset="0"/>
              <a:buChar char="•"/>
            </a:pPr>
            <a:r>
              <a:rPr lang="he-IL" sz="2000" dirty="0" smtClean="0">
                <a:latin typeface="Arial" charset="0"/>
              </a:rPr>
              <a:t>מספרי </a:t>
            </a:r>
            <a:r>
              <a:rPr lang="he-IL" sz="2000" dirty="0">
                <a:latin typeface="Arial" charset="0"/>
              </a:rPr>
              <a:t>תעודות זהות אינם ממוחזרים.</a:t>
            </a:r>
          </a:p>
        </p:txBody>
      </p:sp>
      <p:sp>
        <p:nvSpPr>
          <p:cNvPr id="2" name="Footer Placeholder 1"/>
          <p:cNvSpPr>
            <a:spLocks noGrp="1"/>
          </p:cNvSpPr>
          <p:nvPr>
            <p:ph type="ftr" sz="quarter" idx="3"/>
          </p:nvPr>
        </p:nvSpPr>
        <p:spPr/>
        <p:txBody>
          <a:bodyPr/>
          <a:lstStyle/>
          <a:p>
            <a:pPr algn="l" rtl="0"/>
            <a:r>
              <a:rPr lang="en-US" smtClean="0"/>
              <a:t>© cs, Technion</a:t>
            </a:r>
            <a:endParaRPr lang="he-IL" dirty="0"/>
          </a:p>
        </p:txBody>
      </p:sp>
      <p:sp>
        <p:nvSpPr>
          <p:cNvPr id="3" name="Slide Number Placeholder 2"/>
          <p:cNvSpPr>
            <a:spLocks noGrp="1"/>
          </p:cNvSpPr>
          <p:nvPr>
            <p:ph type="sldNum" sz="quarter" idx="4"/>
          </p:nvPr>
        </p:nvSpPr>
        <p:spPr/>
        <p:txBody>
          <a:bodyPr/>
          <a:lstStyle/>
          <a:p>
            <a:pPr algn="r"/>
            <a:fld id="{DAF22AC9-109E-4E4D-92F9-530E51D9A3A2}" type="slidenum">
              <a:rPr lang="he-IL" smtClean="0"/>
              <a:pPr algn="r"/>
              <a:t>14</a:t>
            </a:fld>
            <a:endParaRPr lang="he-IL" dirty="0"/>
          </a:p>
        </p:txBody>
      </p:sp>
    </p:spTree>
    <p:extLst>
      <p:ext uri="{BB962C8B-B14F-4D97-AF65-F5344CB8AC3E}">
        <p14:creationId xmlns="" xmlns:p14="http://schemas.microsoft.com/office/powerpoint/2010/main" val="32340768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43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43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9" grpId="0" autoUpdateAnimBg="0"/>
      <p:bldP spid="354310"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normAutofit/>
          </a:bodyPr>
          <a:lstStyle/>
          <a:p>
            <a:pPr rtl="1"/>
            <a:r>
              <a:rPr lang="he-IL" dirty="0"/>
              <a:t>ערבול נשנה </a:t>
            </a:r>
            <a:r>
              <a:rPr lang="en-US" dirty="0"/>
              <a:t>Rehashing </a:t>
            </a:r>
            <a:r>
              <a:rPr lang="en-US" dirty="0" smtClean="0"/>
              <a:t>-</a:t>
            </a:r>
            <a:endParaRPr lang="en-US" dirty="0"/>
          </a:p>
        </p:txBody>
      </p:sp>
      <mc:AlternateContent xmlns:mc="http://schemas.openxmlformats.org/markup-compatibility/2006">
        <mc:Choice xmlns="" xmlns:a14="http://schemas.microsoft.com/office/drawing/2010/main" Requires="a14">
          <p:sp>
            <p:nvSpPr>
              <p:cNvPr id="356356" name="Text Box 4"/>
              <p:cNvSpPr txBox="1">
                <a:spLocks noChangeArrowheads="1"/>
              </p:cNvSpPr>
              <p:nvPr/>
            </p:nvSpPr>
            <p:spPr bwMode="auto">
              <a:xfrm>
                <a:off x="611561" y="908720"/>
                <a:ext cx="7920880" cy="1325620"/>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0000" tIns="46800" rIns="90000" bIns="46800">
                <a:spAutoFit/>
              </a:bodyPr>
              <a:lstStyle/>
              <a:p>
                <a:r>
                  <a:rPr lang="he-IL" sz="2000" dirty="0">
                    <a:latin typeface="Arial" charset="0"/>
                  </a:rPr>
                  <a:t>נניח שברשותנו סדרה אינסופית של פונקציות ערבול:</a:t>
                </a:r>
                <a:r>
                  <a:rPr lang="en-US" sz="2000" dirty="0">
                    <a:latin typeface="Arial" charset="0"/>
                  </a:rPr>
                  <a:t> </a:t>
                </a:r>
                <a14:m>
                  <m:oMath xmlns:m="http://schemas.openxmlformats.org/officeDocument/2006/math">
                    <m:r>
                      <a:rPr lang="en-US" sz="2000" i="1" dirty="0" smtClean="0">
                        <a:latin typeface="Cambria Math"/>
                      </a:rPr>
                      <m:t>h</m:t>
                    </m:r>
                    <m:r>
                      <a:rPr lang="en-US" sz="2000" i="1" baseline="-25000" dirty="0">
                        <a:latin typeface="Cambria Math"/>
                      </a:rPr>
                      <m:t>0</m:t>
                    </m:r>
                    <m:r>
                      <a:rPr lang="en-US" sz="2000" i="1" dirty="0">
                        <a:latin typeface="Cambria Math"/>
                      </a:rPr>
                      <m:t>,</m:t>
                    </m:r>
                    <m:r>
                      <a:rPr lang="en-US" sz="2000" i="1" dirty="0">
                        <a:latin typeface="Cambria Math"/>
                      </a:rPr>
                      <m:t>h</m:t>
                    </m:r>
                    <m:r>
                      <a:rPr lang="en-US" sz="2000" i="1" baseline="-25000" dirty="0">
                        <a:latin typeface="Cambria Math"/>
                      </a:rPr>
                      <m:t>1</m:t>
                    </m:r>
                    <m:r>
                      <a:rPr lang="en-US" sz="2000" i="1" dirty="0">
                        <a:latin typeface="Cambria Math"/>
                      </a:rPr>
                      <m:t>,</m:t>
                    </m:r>
                    <m:r>
                      <a:rPr lang="en-US" sz="2000" i="1" dirty="0">
                        <a:latin typeface="Cambria Math"/>
                      </a:rPr>
                      <m:t>h</m:t>
                    </m:r>
                    <m:r>
                      <a:rPr lang="en-US" sz="2000" i="1" baseline="-25000" dirty="0">
                        <a:latin typeface="Cambria Math"/>
                      </a:rPr>
                      <m:t>2</m:t>
                    </m:r>
                    <m:r>
                      <a:rPr lang="en-US" sz="2000" i="1" dirty="0">
                        <a:latin typeface="Cambria Math"/>
                      </a:rPr>
                      <m:t>,…</m:t>
                    </m:r>
                  </m:oMath>
                </a14:m>
                <a:r>
                  <a:rPr lang="en-US" sz="2000" dirty="0">
                    <a:latin typeface="Arial" charset="0"/>
                  </a:rPr>
                  <a:t>  </a:t>
                </a:r>
                <a:endParaRPr lang="he-IL" sz="2000" dirty="0">
                  <a:latin typeface="Arial" charset="0"/>
                </a:endParaRPr>
              </a:p>
              <a:p>
                <a:r>
                  <a:rPr lang="he-IL" sz="2000" dirty="0">
                    <a:latin typeface="Arial" charset="0"/>
                  </a:rPr>
                  <a:t>ננסה לשמור את </a:t>
                </a:r>
                <a14:m>
                  <m:oMath xmlns:m="http://schemas.openxmlformats.org/officeDocument/2006/math">
                    <m:r>
                      <a:rPr lang="en-US" sz="2000" i="1" dirty="0" smtClean="0">
                        <a:latin typeface="Cambria Math"/>
                      </a:rPr>
                      <m:t>𝑥</m:t>
                    </m:r>
                  </m:oMath>
                </a14:m>
                <a:r>
                  <a:rPr lang="he-IL" sz="2000" dirty="0">
                    <a:latin typeface="Arial" charset="0"/>
                  </a:rPr>
                  <a:t> במקום </a:t>
                </a:r>
                <a14:m>
                  <m:oMath xmlns:m="http://schemas.openxmlformats.org/officeDocument/2006/math">
                    <m:r>
                      <a:rPr lang="en-US" sz="2000" i="1" dirty="0" smtClean="0">
                        <a:latin typeface="Cambria Math"/>
                      </a:rPr>
                      <m:t>h</m:t>
                    </m:r>
                    <m:r>
                      <a:rPr lang="en-US" sz="2000" i="1" baseline="-25000" dirty="0">
                        <a:latin typeface="Cambria Math"/>
                      </a:rPr>
                      <m:t>0</m:t>
                    </m:r>
                    <m:r>
                      <a:rPr lang="en-US" sz="2000" i="1" dirty="0">
                        <a:latin typeface="Cambria Math"/>
                      </a:rPr>
                      <m:t>(</m:t>
                    </m:r>
                    <m:r>
                      <a:rPr lang="en-US" sz="2000" i="1" dirty="0">
                        <a:latin typeface="Cambria Math"/>
                      </a:rPr>
                      <m:t>𝑥</m:t>
                    </m:r>
                    <m:r>
                      <a:rPr lang="en-US" sz="2000" i="1" dirty="0">
                        <a:latin typeface="Cambria Math"/>
                      </a:rPr>
                      <m:t>)</m:t>
                    </m:r>
                  </m:oMath>
                </a14:m>
                <a:r>
                  <a:rPr lang="he-IL" sz="2000" dirty="0">
                    <a:latin typeface="Arial" charset="0"/>
                  </a:rPr>
                  <a:t>.</a:t>
                </a:r>
              </a:p>
              <a:p>
                <a:r>
                  <a:rPr lang="he-IL" sz="2000" dirty="0">
                    <a:latin typeface="Arial" charset="0"/>
                  </a:rPr>
                  <a:t>אם תפוס, ננסה במקום </a:t>
                </a:r>
                <a14:m>
                  <m:oMath xmlns:m="http://schemas.openxmlformats.org/officeDocument/2006/math">
                    <m:r>
                      <a:rPr lang="en-US" sz="2000" i="1" dirty="0" smtClean="0">
                        <a:latin typeface="Cambria Math"/>
                      </a:rPr>
                      <m:t>h</m:t>
                    </m:r>
                    <m:r>
                      <a:rPr lang="en-US" sz="2000" i="1" baseline="-25000" dirty="0">
                        <a:latin typeface="Cambria Math"/>
                      </a:rPr>
                      <m:t>1</m:t>
                    </m:r>
                    <m:r>
                      <a:rPr lang="en-US" sz="2000" i="1" dirty="0">
                        <a:latin typeface="Cambria Math"/>
                      </a:rPr>
                      <m:t>(</m:t>
                    </m:r>
                    <m:r>
                      <a:rPr lang="en-US" sz="2000" i="1" dirty="0">
                        <a:latin typeface="Cambria Math"/>
                      </a:rPr>
                      <m:t>𝑥</m:t>
                    </m:r>
                    <m:r>
                      <a:rPr lang="en-US" sz="2000" i="1" dirty="0">
                        <a:latin typeface="Cambria Math"/>
                      </a:rPr>
                      <m:t>)</m:t>
                    </m:r>
                  </m:oMath>
                </a14:m>
                <a:r>
                  <a:rPr lang="he-IL" sz="2000" dirty="0">
                    <a:latin typeface="Arial" charset="0"/>
                  </a:rPr>
                  <a:t>.  נמשיך עד שנצליח. </a:t>
                </a:r>
              </a:p>
              <a:p>
                <a:r>
                  <a:rPr lang="he-IL" sz="2000" u="sng" dirty="0" smtClean="0">
                    <a:latin typeface="Arial" charset="0"/>
                  </a:rPr>
                  <a:t>לדוגמא:</a:t>
                </a:r>
                <a:r>
                  <a:rPr lang="he-IL" sz="2000" dirty="0" smtClean="0">
                    <a:latin typeface="Arial" charset="0"/>
                  </a:rPr>
                  <a:t> </a:t>
                </a:r>
                <a:r>
                  <a:rPr lang="he-IL" sz="2000" dirty="0">
                    <a:latin typeface="Arial" charset="0"/>
                  </a:rPr>
                  <a:t>בסריקה ליניארית מתקיים </a:t>
                </a:r>
                <a14:m>
                  <m:oMath xmlns:m="http://schemas.openxmlformats.org/officeDocument/2006/math">
                    <m:r>
                      <a:rPr lang="en-US" sz="2000" i="1" dirty="0" smtClean="0">
                        <a:latin typeface="Cambria Math"/>
                      </a:rPr>
                      <m:t>h</m:t>
                    </m:r>
                    <m:r>
                      <a:rPr lang="en-US" sz="2000" i="1" baseline="-25000" dirty="0">
                        <a:latin typeface="Cambria Math"/>
                      </a:rPr>
                      <m:t>𝑖</m:t>
                    </m:r>
                    <m:r>
                      <a:rPr lang="en-US" sz="2000" i="1" dirty="0">
                        <a:latin typeface="Cambria Math"/>
                      </a:rPr>
                      <m:t>(</m:t>
                    </m:r>
                    <m:r>
                      <a:rPr lang="en-US" sz="2000" i="1" dirty="0">
                        <a:latin typeface="Cambria Math"/>
                      </a:rPr>
                      <m:t>𝑥</m:t>
                    </m:r>
                    <m:r>
                      <a:rPr lang="en-US" sz="2000" i="1" dirty="0">
                        <a:latin typeface="Cambria Math"/>
                      </a:rPr>
                      <m:t>)=</m:t>
                    </m:r>
                    <m:r>
                      <a:rPr lang="en-US" sz="2000" i="1" dirty="0">
                        <a:latin typeface="Cambria Math"/>
                      </a:rPr>
                      <m:t>h</m:t>
                    </m:r>
                    <m:r>
                      <a:rPr lang="en-US" sz="2000" i="1" dirty="0">
                        <a:latin typeface="Cambria Math"/>
                      </a:rPr>
                      <m:t>(</m:t>
                    </m:r>
                    <m:r>
                      <a:rPr lang="en-US" sz="2000" i="1" dirty="0">
                        <a:latin typeface="Cambria Math"/>
                      </a:rPr>
                      <m:t>𝑥</m:t>
                    </m:r>
                    <m:r>
                      <a:rPr lang="en-US" sz="2000" i="1" dirty="0">
                        <a:latin typeface="Cambria Math"/>
                      </a:rPr>
                      <m:t>)+</m:t>
                    </m:r>
                    <m:r>
                      <a:rPr lang="en-US" sz="2000" i="1" dirty="0" err="1">
                        <a:latin typeface="Cambria Math"/>
                      </a:rPr>
                      <m:t>𝑖</m:t>
                    </m:r>
                    <m:r>
                      <a:rPr lang="en-US" sz="2000" i="1" dirty="0">
                        <a:latin typeface="Cambria Math"/>
                      </a:rPr>
                      <m:t> </m:t>
                    </m:r>
                  </m:oMath>
                </a14:m>
                <a:r>
                  <a:rPr lang="he-IL" sz="2000" dirty="0">
                    <a:latin typeface="Arial" charset="0"/>
                  </a:rPr>
                  <a:t>.</a:t>
                </a:r>
                <a:endParaRPr lang="en-US" sz="2000" dirty="0">
                  <a:latin typeface="Arial" charset="0"/>
                </a:endParaRPr>
              </a:p>
            </p:txBody>
          </p:sp>
        </mc:Choice>
        <mc:Fallback>
          <p:sp>
            <p:nvSpPr>
              <p:cNvPr id="356356" name="Text Box 4"/>
              <p:cNvSpPr txBox="1">
                <a:spLocks noRot="1" noChangeAspect="1" noMove="1" noResize="1" noEditPoints="1" noAdjustHandles="1" noChangeArrowheads="1" noChangeShapeType="1" noTextEdit="1"/>
              </p:cNvSpPr>
              <p:nvPr/>
            </p:nvSpPr>
            <p:spPr bwMode="auto">
              <a:xfrm>
                <a:off x="611561" y="908720"/>
                <a:ext cx="7920880" cy="1325620"/>
              </a:xfrm>
              <a:prstGeom prst="rect">
                <a:avLst/>
              </a:prstGeom>
              <a:blipFill rotWithShape="1">
                <a:blip r:embed="rId3" cstate="print"/>
                <a:stretch>
                  <a:fillRect t="-1835" r="-846" b="-7339"/>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356357" name="Text Box 5"/>
              <p:cNvSpPr txBox="1">
                <a:spLocks noChangeArrowheads="1"/>
              </p:cNvSpPr>
              <p:nvPr/>
            </p:nvSpPr>
            <p:spPr bwMode="auto">
              <a:xfrm>
                <a:off x="611561" y="2564904"/>
                <a:ext cx="7920880" cy="1961179"/>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0000" tIns="46800" rIns="90000" bIns="46800">
                <a:spAutoFit/>
              </a:bodyPr>
              <a:lstStyle/>
              <a:p>
                <a:pPr algn="just"/>
                <a:r>
                  <a:rPr lang="he-IL" sz="2000" u="sng" dirty="0" smtClean="0">
                    <a:latin typeface="Arial" charset="0"/>
                  </a:rPr>
                  <a:t>מהו זמן ההכנסה הממוצע</a:t>
                </a:r>
                <a:r>
                  <a:rPr lang="he-IL" sz="2000" dirty="0">
                    <a:latin typeface="Arial" charset="0"/>
                  </a:rPr>
                  <a:t> ?</a:t>
                </a:r>
              </a:p>
              <a:p>
                <a:pPr marL="285750" indent="-285750" algn="just">
                  <a:buFont typeface="Arial" pitchFamily="34" charset="0"/>
                  <a:buChar char="•"/>
                </a:pPr>
                <a:r>
                  <a:rPr lang="he-IL" sz="2000" dirty="0">
                    <a:latin typeface="Arial" charset="0"/>
                  </a:rPr>
                  <a:t>תחת הנחת הפיזור האחיד הפשוט ההסתברות שמקום תפוס היא </a:t>
                </a:r>
                <a14:m>
                  <m:oMath xmlns:m="http://schemas.openxmlformats.org/officeDocument/2006/math">
                    <m:r>
                      <a:rPr lang="en-US" sz="2000" b="0" i="1" smtClean="0">
                        <a:latin typeface="Cambria Math"/>
                      </a:rPr>
                      <m:t>𝛼</m:t>
                    </m:r>
                  </m:oMath>
                </a14:m>
                <a:r>
                  <a:rPr lang="he-IL" sz="2000" dirty="0" smtClean="0">
                    <a:latin typeface="Arial" charset="0"/>
                    <a:sym typeface="Symbol" pitchFamily="18" charset="2"/>
                  </a:rPr>
                  <a:t>.</a:t>
                </a:r>
                <a:endParaRPr lang="he-IL" sz="2000" dirty="0">
                  <a:latin typeface="Arial" charset="0"/>
                  <a:sym typeface="Symbol" pitchFamily="18" charset="2"/>
                </a:endParaRPr>
              </a:p>
              <a:p>
                <a:pPr marL="285750" indent="-285750" algn="just">
                  <a:buFont typeface="Arial" pitchFamily="34" charset="0"/>
                  <a:buChar char="•"/>
                </a:pPr>
                <a:r>
                  <a:rPr lang="he-IL" sz="2000" dirty="0">
                    <a:latin typeface="Arial" charset="0"/>
                    <a:sym typeface="Symbol" pitchFamily="18" charset="2"/>
                  </a:rPr>
                  <a:t>ההסתברות שב- </a:t>
                </a:r>
                <a14:m>
                  <m:oMath xmlns:m="http://schemas.openxmlformats.org/officeDocument/2006/math">
                    <m:r>
                      <a:rPr lang="en-US" sz="2000" i="1" dirty="0" smtClean="0">
                        <a:latin typeface="Cambria Math"/>
                        <a:sym typeface="Symbol" pitchFamily="18" charset="2"/>
                      </a:rPr>
                      <m:t>𝑖</m:t>
                    </m:r>
                  </m:oMath>
                </a14:m>
                <a:r>
                  <a:rPr lang="he-IL" sz="2000" dirty="0">
                    <a:latin typeface="Arial" charset="0"/>
                    <a:sym typeface="Symbol" pitchFamily="18" charset="2"/>
                  </a:rPr>
                  <a:t> הניסיונות הראשונים המקום תפוס היא </a:t>
                </a:r>
                <a14:m>
                  <m:oMath xmlns:m="http://schemas.openxmlformats.org/officeDocument/2006/math">
                    <m:sSup>
                      <m:sSupPr>
                        <m:ctrlPr>
                          <a:rPr lang="en-US" sz="2000" b="0" i="1" dirty="0" smtClean="0">
                            <a:latin typeface="Cambria Math"/>
                            <a:sym typeface="Symbol" pitchFamily="18" charset="2"/>
                          </a:rPr>
                        </m:ctrlPr>
                      </m:sSupPr>
                      <m:e>
                        <m:r>
                          <a:rPr lang="he-IL" sz="2000" b="0" i="1" dirty="0" smtClean="0">
                            <a:latin typeface="Cambria Math"/>
                            <a:sym typeface="Symbol" pitchFamily="18" charset="2"/>
                          </a:rPr>
                          <m:t>𝛼</m:t>
                        </m:r>
                      </m:e>
                      <m:sup>
                        <m:r>
                          <a:rPr lang="en-US" sz="2000" b="0" i="1" dirty="0" smtClean="0">
                            <a:latin typeface="Cambria Math"/>
                            <a:sym typeface="Symbol" pitchFamily="18" charset="2"/>
                          </a:rPr>
                          <m:t>𝑖</m:t>
                        </m:r>
                      </m:sup>
                    </m:sSup>
                  </m:oMath>
                </a14:m>
                <a:r>
                  <a:rPr lang="he-IL" sz="2000" dirty="0" smtClean="0">
                    <a:latin typeface="Arial" charset="0"/>
                    <a:sym typeface="Symbol" pitchFamily="18" charset="2"/>
                  </a:rPr>
                  <a:t> (בהנחה </a:t>
                </a:r>
                <a:r>
                  <a:rPr lang="he-IL" sz="2000" dirty="0">
                    <a:latin typeface="Arial" charset="0"/>
                    <a:sym typeface="Symbol" pitchFamily="18" charset="2"/>
                  </a:rPr>
                  <a:t>שפונקציות הערבול בלתי תלויות</a:t>
                </a:r>
                <a:r>
                  <a:rPr lang="he-IL" sz="2000" dirty="0" smtClean="0">
                    <a:latin typeface="Arial" charset="0"/>
                    <a:sym typeface="Symbol" pitchFamily="18" charset="2"/>
                  </a:rPr>
                  <a:t>).</a:t>
                </a:r>
                <a:endParaRPr lang="he-IL" sz="2000" dirty="0">
                  <a:latin typeface="Arial" charset="0"/>
                  <a:sym typeface="Symbol" pitchFamily="18" charset="2"/>
                </a:endParaRPr>
              </a:p>
              <a:p>
                <a:pPr marL="285750" indent="-285750" algn="just">
                  <a:buFont typeface="Arial" pitchFamily="34" charset="0"/>
                  <a:buChar char="•"/>
                </a:pPr>
                <a:r>
                  <a:rPr lang="he-IL" sz="2000" dirty="0" smtClean="0">
                    <a:latin typeface="Arial" charset="0"/>
                    <a:sym typeface="Symbol" pitchFamily="18" charset="2"/>
                  </a:rPr>
                  <a:t>לכן ההסתברות </a:t>
                </a:r>
                <a:r>
                  <a:rPr lang="he-IL" sz="2000" dirty="0">
                    <a:latin typeface="Arial" charset="0"/>
                    <a:sym typeface="Symbol" pitchFamily="18" charset="2"/>
                  </a:rPr>
                  <a:t>שאורך החיפוש בדיוק </a:t>
                </a:r>
                <a14:m>
                  <m:oMath xmlns:m="http://schemas.openxmlformats.org/officeDocument/2006/math">
                    <m:r>
                      <a:rPr lang="en-US" sz="2000" i="1" dirty="0" smtClean="0">
                        <a:latin typeface="Cambria Math"/>
                        <a:sym typeface="Symbol" pitchFamily="18" charset="2"/>
                      </a:rPr>
                      <m:t>𝑖</m:t>
                    </m:r>
                  </m:oMath>
                </a14:m>
                <a:r>
                  <a:rPr lang="he-IL" sz="2000" dirty="0">
                    <a:latin typeface="Arial" charset="0"/>
                    <a:sym typeface="Symbol" pitchFamily="18" charset="2"/>
                  </a:rPr>
                  <a:t> </a:t>
                </a:r>
                <a:r>
                  <a:rPr lang="he-IL" sz="2000" dirty="0" smtClean="0">
                    <a:latin typeface="Arial" charset="0"/>
                    <a:sym typeface="Symbol" pitchFamily="18" charset="2"/>
                  </a:rPr>
                  <a:t>היא </a:t>
                </a:r>
                <a14:m>
                  <m:oMath xmlns:m="http://schemas.openxmlformats.org/officeDocument/2006/math">
                    <m:sSup>
                      <m:sSupPr>
                        <m:ctrlPr>
                          <a:rPr lang="en-US" sz="2000" b="0" i="1" smtClean="0">
                            <a:latin typeface="Cambria Math"/>
                            <a:sym typeface="Symbol" pitchFamily="18" charset="2"/>
                          </a:rPr>
                        </m:ctrlPr>
                      </m:sSupPr>
                      <m:e>
                        <m:r>
                          <a:rPr lang="en-US" sz="2000" b="0" i="1" smtClean="0">
                            <a:latin typeface="Cambria Math"/>
                            <a:sym typeface="Symbol" pitchFamily="18" charset="2"/>
                          </a:rPr>
                          <m:t>𝛼</m:t>
                        </m:r>
                      </m:e>
                      <m:sup>
                        <m:r>
                          <a:rPr lang="en-US" sz="2000" b="0" i="1" smtClean="0">
                            <a:latin typeface="Cambria Math"/>
                            <a:sym typeface="Symbol" pitchFamily="18" charset="2"/>
                          </a:rPr>
                          <m:t>𝑖</m:t>
                        </m:r>
                        <m:r>
                          <a:rPr lang="en-US" sz="2000" b="0" i="1" smtClean="0">
                            <a:latin typeface="Cambria Math"/>
                            <a:sym typeface="Symbol" pitchFamily="18" charset="2"/>
                          </a:rPr>
                          <m:t>−</m:t>
                        </m:r>
                        <m:r>
                          <a:rPr lang="en-US" sz="2000" b="0" i="1" smtClean="0">
                            <a:latin typeface="Cambria Math"/>
                            <a:sym typeface="Symbol" pitchFamily="18" charset="2"/>
                          </a:rPr>
                          <m:t>1</m:t>
                        </m:r>
                      </m:sup>
                    </m:sSup>
                    <m:r>
                      <a:rPr lang="en-US" sz="2000" b="0" i="1" smtClean="0">
                        <a:latin typeface="Cambria Math"/>
                        <a:sym typeface="Symbol" pitchFamily="18" charset="2"/>
                      </a:rPr>
                      <m:t>⋅(</m:t>
                    </m:r>
                    <m:r>
                      <a:rPr lang="en-US" sz="2000" b="0" i="1" smtClean="0">
                        <a:latin typeface="Cambria Math"/>
                        <a:sym typeface="Symbol" pitchFamily="18" charset="2"/>
                      </a:rPr>
                      <m:t>1</m:t>
                    </m:r>
                    <m:r>
                      <a:rPr lang="en-US" sz="2000" b="0" i="1" smtClean="0">
                        <a:latin typeface="Cambria Math"/>
                        <a:sym typeface="Symbol" pitchFamily="18" charset="2"/>
                      </a:rPr>
                      <m:t>−</m:t>
                    </m:r>
                    <m:r>
                      <a:rPr lang="en-US" sz="2000" b="0" i="1" smtClean="0">
                        <a:latin typeface="Cambria Math"/>
                        <a:sym typeface="Symbol" pitchFamily="18" charset="2"/>
                      </a:rPr>
                      <m:t>𝛼</m:t>
                    </m:r>
                    <m:r>
                      <a:rPr lang="en-US" sz="2000" b="0" i="1" smtClean="0">
                        <a:latin typeface="Cambria Math"/>
                        <a:sym typeface="Symbol" pitchFamily="18" charset="2"/>
                      </a:rPr>
                      <m:t>)</m:t>
                    </m:r>
                  </m:oMath>
                </a14:m>
                <a:r>
                  <a:rPr lang="he-IL" sz="2000" dirty="0" smtClean="0">
                    <a:latin typeface="Arial" charset="0"/>
                    <a:sym typeface="Symbol" pitchFamily="18" charset="2"/>
                  </a:rPr>
                  <a:t>.</a:t>
                </a:r>
                <a:endParaRPr lang="he-IL" sz="2000" dirty="0">
                  <a:latin typeface="Arial" charset="0"/>
                  <a:sym typeface="Symbol" pitchFamily="18" charset="2"/>
                </a:endParaRPr>
              </a:p>
              <a:p>
                <a:pPr marL="285750" indent="-285750" algn="just">
                  <a:buFont typeface="Arial" pitchFamily="34" charset="0"/>
                  <a:buChar char="•"/>
                </a:pPr>
                <a:r>
                  <a:rPr lang="he-IL" sz="2000" dirty="0" smtClean="0">
                    <a:latin typeface="Arial" charset="0"/>
                    <a:sym typeface="Symbol" pitchFamily="18" charset="2"/>
                  </a:rPr>
                  <a:t>מכאן שאורך </a:t>
                </a:r>
                <a:r>
                  <a:rPr lang="he-IL" sz="2000" dirty="0">
                    <a:latin typeface="Arial" charset="0"/>
                    <a:sym typeface="Symbol" pitchFamily="18" charset="2"/>
                  </a:rPr>
                  <a:t>החיפוש </a:t>
                </a:r>
                <a:r>
                  <a:rPr lang="he-IL" sz="2000" dirty="0" smtClean="0">
                    <a:latin typeface="Arial" charset="0"/>
                    <a:sym typeface="Symbol" pitchFamily="18" charset="2"/>
                  </a:rPr>
                  <a:t>הממוצע, תחת </a:t>
                </a:r>
                <a:r>
                  <a:rPr lang="he-IL" sz="2000" dirty="0" smtClean="0">
                    <a:latin typeface="Arial" charset="0"/>
                  </a:rPr>
                  <a:t>הנחת </a:t>
                </a:r>
                <a:r>
                  <a:rPr lang="he-IL" sz="2000" dirty="0">
                    <a:latin typeface="Arial" charset="0"/>
                  </a:rPr>
                  <a:t>הפיזור האחיד </a:t>
                </a:r>
                <a:r>
                  <a:rPr lang="he-IL" sz="2000" dirty="0" smtClean="0">
                    <a:latin typeface="Arial" charset="0"/>
                    <a:sym typeface="Symbol" pitchFamily="18" charset="2"/>
                  </a:rPr>
                  <a:t>הוא:</a:t>
                </a:r>
                <a:endParaRPr lang="en-US" sz="2000" dirty="0">
                  <a:latin typeface="Arial" charset="0"/>
                  <a:sym typeface="Symbol" pitchFamily="18" charset="2"/>
                </a:endParaRPr>
              </a:p>
            </p:txBody>
          </p:sp>
        </mc:Choice>
        <mc:Fallback>
          <p:sp>
            <p:nvSpPr>
              <p:cNvPr id="356357" name="Text Box 5"/>
              <p:cNvSpPr txBox="1">
                <a:spLocks noRot="1" noChangeAspect="1" noMove="1" noResize="1" noEditPoints="1" noAdjustHandles="1" noChangeArrowheads="1" noChangeShapeType="1" noTextEdit="1"/>
              </p:cNvSpPr>
              <p:nvPr/>
            </p:nvSpPr>
            <p:spPr bwMode="auto">
              <a:xfrm>
                <a:off x="611561" y="2564904"/>
                <a:ext cx="7920880" cy="1961179"/>
              </a:xfrm>
              <a:prstGeom prst="rect">
                <a:avLst/>
              </a:prstGeom>
              <a:blipFill rotWithShape="1">
                <a:blip r:embed="rId4" cstate="print"/>
                <a:stretch>
                  <a:fillRect l="-1615" t="-1246" r="-846" b="-4984"/>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356360" name="Rectangle 8"/>
              <p:cNvSpPr>
                <a:spLocks noChangeArrowheads="1"/>
              </p:cNvSpPr>
              <p:nvPr/>
            </p:nvSpPr>
            <p:spPr bwMode="auto">
              <a:xfrm>
                <a:off x="760590" y="5543054"/>
                <a:ext cx="7771851" cy="402291"/>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0000" tIns="46800" rIns="90000" bIns="46800">
                <a:spAutoFit/>
              </a:bodyPr>
              <a:lstStyle/>
              <a:p>
                <a:r>
                  <a:rPr lang="he-IL" sz="2000" dirty="0" smtClean="0">
                    <a:latin typeface="Arial" charset="0"/>
                    <a:sym typeface="Symbol" pitchFamily="18" charset="2"/>
                  </a:rPr>
                  <a:t>לדוגמא עבור </a:t>
                </a:r>
                <a14:m>
                  <m:oMath xmlns:m="http://schemas.openxmlformats.org/officeDocument/2006/math">
                    <m:r>
                      <a:rPr lang="en-US" sz="2000" b="0" i="1" dirty="0" smtClean="0">
                        <a:latin typeface="Cambria Math"/>
                        <a:sym typeface="Symbol" pitchFamily="18" charset="2"/>
                      </a:rPr>
                      <m:t>𝛼</m:t>
                    </m:r>
                    <m:r>
                      <a:rPr lang="en-US" sz="2000" i="1" dirty="0" smtClean="0">
                        <a:latin typeface="Cambria Math"/>
                        <a:sym typeface="Symbol" pitchFamily="18" charset="2"/>
                      </a:rPr>
                      <m:t>=</m:t>
                    </m:r>
                    <m:r>
                      <a:rPr lang="en-US" sz="2000" i="1" dirty="0" smtClean="0">
                        <a:latin typeface="Cambria Math"/>
                        <a:sym typeface="Symbol" pitchFamily="18" charset="2"/>
                      </a:rPr>
                      <m:t>2</m:t>
                    </m:r>
                    <m:r>
                      <a:rPr lang="en-US" sz="2000" i="1" dirty="0" smtClean="0">
                        <a:latin typeface="Cambria Math"/>
                        <a:sym typeface="Symbol" pitchFamily="18" charset="2"/>
                      </a:rPr>
                      <m:t>/</m:t>
                    </m:r>
                    <m:r>
                      <a:rPr lang="en-US" sz="2000" i="1" dirty="0" smtClean="0">
                        <a:latin typeface="Cambria Math"/>
                        <a:sym typeface="Symbol" pitchFamily="18" charset="2"/>
                      </a:rPr>
                      <m:t>3</m:t>
                    </m:r>
                    <m:r>
                      <a:rPr lang="he-IL" sz="2000" i="1" dirty="0">
                        <a:latin typeface="Cambria Math"/>
                        <a:sym typeface="Symbol" pitchFamily="18" charset="2"/>
                      </a:rPr>
                      <m:t> </m:t>
                    </m:r>
                  </m:oMath>
                </a14:m>
                <a:r>
                  <a:rPr lang="he-IL" sz="2000" dirty="0" smtClean="0">
                    <a:latin typeface="Arial" charset="0"/>
                    <a:sym typeface="Symbol" pitchFamily="18" charset="2"/>
                  </a:rPr>
                  <a:t> אורך </a:t>
                </a:r>
                <a:r>
                  <a:rPr lang="he-IL" sz="2000" dirty="0">
                    <a:latin typeface="Arial" charset="0"/>
                    <a:sym typeface="Symbol" pitchFamily="18" charset="2"/>
                  </a:rPr>
                  <a:t>החיפוש הממוצע הוא </a:t>
                </a:r>
                <a14:m>
                  <m:oMath xmlns:m="http://schemas.openxmlformats.org/officeDocument/2006/math">
                    <m:r>
                      <a:rPr lang="he-IL" sz="2000" i="1" dirty="0" smtClean="0">
                        <a:latin typeface="Cambria Math"/>
                        <a:sym typeface="Symbol" pitchFamily="18" charset="2"/>
                      </a:rPr>
                      <m:t>3</m:t>
                    </m:r>
                  </m:oMath>
                </a14:m>
                <a:r>
                  <a:rPr lang="he-IL" sz="2000" dirty="0">
                    <a:latin typeface="Arial" charset="0"/>
                    <a:sym typeface="Symbol" pitchFamily="18" charset="2"/>
                  </a:rPr>
                  <a:t>.</a:t>
                </a:r>
                <a:endParaRPr lang="en-US" sz="2000" dirty="0">
                  <a:latin typeface="Arial" charset="0"/>
                  <a:sym typeface="Symbol" pitchFamily="18" charset="2"/>
                </a:endParaRPr>
              </a:p>
            </p:txBody>
          </p:sp>
        </mc:Choice>
        <mc:Fallback>
          <p:sp>
            <p:nvSpPr>
              <p:cNvPr id="356360" name="Rectangle 8"/>
              <p:cNvSpPr>
                <a:spLocks noRot="1" noChangeAspect="1" noMove="1" noResize="1" noEditPoints="1" noAdjustHandles="1" noChangeArrowheads="1" noChangeShapeType="1" noTextEdit="1"/>
              </p:cNvSpPr>
              <p:nvPr/>
            </p:nvSpPr>
            <p:spPr bwMode="auto">
              <a:xfrm>
                <a:off x="760590" y="5543054"/>
                <a:ext cx="7771851" cy="402291"/>
              </a:xfrm>
              <a:prstGeom prst="rect">
                <a:avLst/>
              </a:prstGeom>
              <a:blipFill rotWithShape="1">
                <a:blip r:embed="rId5" cstate="print"/>
                <a:stretch>
                  <a:fillRect t="-6061" r="-784" b="-27273"/>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p:sp>
        <p:nvSpPr>
          <p:cNvPr id="2" name="Footer Placeholder 1"/>
          <p:cNvSpPr>
            <a:spLocks noGrp="1"/>
          </p:cNvSpPr>
          <p:nvPr>
            <p:ph type="ftr" sz="quarter" idx="3"/>
          </p:nvPr>
        </p:nvSpPr>
        <p:spPr/>
        <p:txBody>
          <a:bodyPr/>
          <a:lstStyle/>
          <a:p>
            <a:pPr algn="l" rtl="0"/>
            <a:r>
              <a:rPr lang="en-US" smtClean="0"/>
              <a:t>© cs, Technion</a:t>
            </a:r>
            <a:endParaRPr lang="he-IL" dirty="0"/>
          </a:p>
        </p:txBody>
      </p:sp>
      <p:sp>
        <p:nvSpPr>
          <p:cNvPr id="3" name="Slide Number Placeholder 2"/>
          <p:cNvSpPr>
            <a:spLocks noGrp="1"/>
          </p:cNvSpPr>
          <p:nvPr>
            <p:ph type="sldNum" sz="quarter" idx="4"/>
          </p:nvPr>
        </p:nvSpPr>
        <p:spPr/>
        <p:txBody>
          <a:bodyPr/>
          <a:lstStyle/>
          <a:p>
            <a:pPr algn="r"/>
            <a:fld id="{DAF22AC9-109E-4E4D-92F9-530E51D9A3A2}" type="slidenum">
              <a:rPr lang="he-IL" smtClean="0"/>
              <a:pPr algn="r"/>
              <a:t>15</a:t>
            </a:fld>
            <a:endParaRPr lang="he-IL" dirty="0"/>
          </a:p>
        </p:txBody>
      </p:sp>
      <p:sp>
        <p:nvSpPr>
          <p:cNvPr id="12" name="Rectangle 11"/>
          <p:cNvSpPr/>
          <p:nvPr/>
        </p:nvSpPr>
        <p:spPr>
          <a:xfrm>
            <a:off x="1512000" y="2420888"/>
            <a:ext cx="6120000" cy="18000"/>
          </a:xfrm>
          <a:prstGeom prst="rect">
            <a:avLst/>
          </a:prstGeom>
          <a:solidFill>
            <a:schemeClr val="dk2"/>
          </a:solidFill>
          <a:ln>
            <a:noFill/>
          </a:ln>
          <a:effectLst/>
        </p:spPr>
        <p:style>
          <a:lnRef idx="1">
            <a:schemeClr val="accent5"/>
          </a:lnRef>
          <a:fillRef idx="1001">
            <a:schemeClr val="dk2"/>
          </a:fillRef>
          <a:effectRef idx="2">
            <a:schemeClr val="accent5"/>
          </a:effectRef>
          <a:fontRef idx="minor">
            <a:schemeClr val="lt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13" name="Rectangle 12"/>
              <p:cNvSpPr/>
              <p:nvPr/>
            </p:nvSpPr>
            <p:spPr>
              <a:xfrm>
                <a:off x="2735797" y="4526083"/>
                <a:ext cx="3672408" cy="93160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𝑙</m:t>
                      </m:r>
                      <m:r>
                        <a:rPr lang="en-US" sz="2000" b="0" i="1" smtClean="0">
                          <a:latin typeface="Cambria Math"/>
                        </a:rPr>
                        <m:t>=</m:t>
                      </m:r>
                      <m:nary>
                        <m:naryPr>
                          <m:chr m:val="∑"/>
                          <m:ctrlPr>
                            <a:rPr lang="en-US" sz="2000" b="0" i="1" smtClean="0">
                              <a:latin typeface="Cambria Math"/>
                            </a:rPr>
                          </m:ctrlPr>
                        </m:naryPr>
                        <m:sub>
                          <m:r>
                            <m:rPr>
                              <m:brk m:alnAt="23"/>
                            </m:rPr>
                            <a:rPr lang="en-US" sz="2000" b="0" i="1" smtClean="0">
                              <a:latin typeface="Cambria Math"/>
                            </a:rPr>
                            <m:t>𝑖</m:t>
                          </m:r>
                          <m:r>
                            <m:rPr>
                              <m:brk m:alnAt="23"/>
                            </m:rPr>
                            <a:rPr lang="en-US" sz="2000" b="0" i="1" smtClean="0">
                              <a:latin typeface="Cambria Math"/>
                            </a:rPr>
                            <m:t>=</m:t>
                          </m:r>
                          <m:r>
                            <m:rPr>
                              <m:brk m:alnAt="23"/>
                            </m:rPr>
                            <a:rPr lang="en-US" sz="2000" b="0" i="1" smtClean="0">
                              <a:latin typeface="Cambria Math"/>
                            </a:rPr>
                            <m:t>1</m:t>
                          </m:r>
                        </m:sub>
                        <m:sup>
                          <m:r>
                            <a:rPr lang="en-US" sz="2000" b="0" i="1" smtClean="0">
                              <a:latin typeface="Cambria Math"/>
                            </a:rPr>
                            <m:t>∞</m:t>
                          </m:r>
                        </m:sup>
                        <m:e>
                          <m:r>
                            <a:rPr lang="en-US" sz="2000" b="0" i="1" smtClean="0">
                              <a:latin typeface="Cambria Math"/>
                            </a:rPr>
                            <m:t>𝑖</m:t>
                          </m:r>
                          <m:r>
                            <a:rPr lang="en-US" sz="2000" b="0" i="1" smtClean="0">
                              <a:latin typeface="Cambria Math"/>
                            </a:rPr>
                            <m:t>⋅</m:t>
                          </m:r>
                          <m:sSup>
                            <m:sSupPr>
                              <m:ctrlPr>
                                <a:rPr lang="en-US" sz="2000" b="0" i="1" smtClean="0">
                                  <a:latin typeface="Cambria Math"/>
                                </a:rPr>
                              </m:ctrlPr>
                            </m:sSupPr>
                            <m:e>
                              <m:r>
                                <a:rPr lang="en-US" sz="2000" b="0" i="1" smtClean="0">
                                  <a:latin typeface="Cambria Math"/>
                                </a:rPr>
                                <m:t>𝛼</m:t>
                              </m:r>
                            </m:e>
                            <m:sup>
                              <m:r>
                                <a:rPr lang="en-US" sz="2000" b="0" i="1" smtClean="0">
                                  <a:latin typeface="Cambria Math"/>
                                </a:rPr>
                                <m:t>𝑖</m:t>
                              </m:r>
                              <m:r>
                                <a:rPr lang="en-US" sz="2000" b="0" i="1" smtClean="0">
                                  <a:latin typeface="Cambria Math"/>
                                </a:rPr>
                                <m:t>−</m:t>
                              </m:r>
                              <m:r>
                                <a:rPr lang="en-US" sz="2000" b="0" i="1" smtClean="0">
                                  <a:latin typeface="Cambria Math"/>
                                </a:rPr>
                                <m:t>1</m:t>
                              </m:r>
                            </m:sup>
                          </m:sSup>
                          <m:d>
                            <m:dPr>
                              <m:ctrlPr>
                                <a:rPr lang="en-US" sz="2000" b="0" i="1" smtClean="0">
                                  <a:latin typeface="Cambria Math"/>
                                </a:rPr>
                              </m:ctrlPr>
                            </m:dPr>
                            <m:e>
                              <m:r>
                                <a:rPr lang="en-US" sz="2000" b="0" i="1" smtClean="0">
                                  <a:latin typeface="Cambria Math"/>
                                </a:rPr>
                                <m:t>1</m:t>
                              </m:r>
                              <m:r>
                                <a:rPr lang="en-US" sz="2000" b="0" i="1" smtClean="0">
                                  <a:latin typeface="Cambria Math"/>
                                </a:rPr>
                                <m:t>−</m:t>
                              </m:r>
                              <m:r>
                                <a:rPr lang="en-US" sz="2000" b="0" i="1" smtClean="0">
                                  <a:latin typeface="Cambria Math"/>
                                </a:rPr>
                                <m:t>𝛼</m:t>
                              </m:r>
                            </m:e>
                          </m:d>
                        </m:e>
                      </m:nary>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1</m:t>
                          </m:r>
                          <m:r>
                            <a:rPr lang="en-US" sz="2000" b="0" i="1" smtClean="0">
                              <a:latin typeface="Cambria Math"/>
                            </a:rPr>
                            <m:t>−</m:t>
                          </m:r>
                          <m:r>
                            <a:rPr lang="en-US" sz="2000" b="0" i="1" smtClean="0">
                              <a:latin typeface="Cambria Math"/>
                            </a:rPr>
                            <m:t>𝛼</m:t>
                          </m:r>
                        </m:den>
                      </m:f>
                    </m:oMath>
                  </m:oMathPara>
                </a14:m>
                <a:endParaRPr lang="en-US" sz="2000" dirty="0"/>
              </a:p>
            </p:txBody>
          </p:sp>
        </mc:Choice>
        <mc:Fallback>
          <p:sp>
            <p:nvSpPr>
              <p:cNvPr id="13" name="Rectangle 12"/>
              <p:cNvSpPr>
                <a:spLocks noRot="1" noChangeAspect="1" noMove="1" noResize="1" noEditPoints="1" noAdjustHandles="1" noChangeArrowheads="1" noChangeShapeType="1" noTextEdit="1"/>
              </p:cNvSpPr>
              <p:nvPr/>
            </p:nvSpPr>
            <p:spPr>
              <a:xfrm>
                <a:off x="2735797" y="4526083"/>
                <a:ext cx="3672408" cy="931602"/>
              </a:xfrm>
              <a:prstGeom prst="rect">
                <a:avLst/>
              </a:prstGeom>
              <a:blipFill rotWithShape="1">
                <a:blip r:embed="rId6" cstate="print"/>
                <a:stretch>
                  <a:fillRect/>
                </a:stretch>
              </a:blipFill>
            </p:spPr>
            <p:txBody>
              <a:bodyPr/>
              <a:lstStyle/>
              <a:p>
                <a:r>
                  <a:rPr lang="he-IL">
                    <a:noFill/>
                  </a:rPr>
                  <a:t> </a:t>
                </a:r>
              </a:p>
            </p:txBody>
          </p:sp>
        </mc:Fallback>
      </mc:AlternateContent>
    </p:spTree>
    <p:extLst>
      <p:ext uri="{BB962C8B-B14F-4D97-AF65-F5344CB8AC3E}">
        <p14:creationId xmlns="" xmlns:p14="http://schemas.microsoft.com/office/powerpoint/2010/main" val="36149922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63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63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635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5635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5635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563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7" grpId="0" build="p" autoUpdateAnimBg="0"/>
      <p:bldP spid="356360" grpId="0" animBg="1" autoUpdateAnimBg="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p:txBody>
          <a:bodyPr>
            <a:normAutofit/>
          </a:bodyPr>
          <a:lstStyle/>
          <a:p>
            <a:pPr rtl="1"/>
            <a:r>
              <a:rPr lang="he-IL" dirty="0"/>
              <a:t>ערבול כפול </a:t>
            </a:r>
            <a:r>
              <a:rPr lang="en-US" dirty="0"/>
              <a:t>Double Hashing </a:t>
            </a:r>
            <a:r>
              <a:rPr lang="en-US" dirty="0" smtClean="0"/>
              <a:t>-</a:t>
            </a:r>
            <a:endParaRPr lang="en-US" dirty="0"/>
          </a:p>
        </p:txBody>
      </p:sp>
      <mc:AlternateContent xmlns:mc="http://schemas.openxmlformats.org/markup-compatibility/2006">
        <mc:Choice xmlns="" xmlns:a14="http://schemas.microsoft.com/office/drawing/2010/main" Requires="a14">
          <p:sp>
            <p:nvSpPr>
              <p:cNvPr id="358404" name="Text Box 4"/>
              <p:cNvSpPr txBox="1">
                <a:spLocks noChangeArrowheads="1"/>
              </p:cNvSpPr>
              <p:nvPr/>
            </p:nvSpPr>
            <p:spPr bwMode="auto">
              <a:xfrm>
                <a:off x="2170211" y="866208"/>
                <a:ext cx="6354524" cy="1210910"/>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0000" tIns="46800" rIns="90000" bIns="46800">
                <a:spAutoFit/>
              </a:bodyPr>
              <a:lstStyle/>
              <a:p>
                <a:pPr>
                  <a:lnSpc>
                    <a:spcPct val="125000"/>
                  </a:lnSpc>
                </a:pPr>
                <a:r>
                  <a:rPr lang="he-IL" sz="2000" dirty="0" smtClean="0">
                    <a:latin typeface="Arial" charset="0"/>
                  </a:rPr>
                  <a:t>נגיע לתוצאות דומות לערבול נשנה ע"י שתי פונקציות בלבד </a:t>
                </a:r>
                <a14:m>
                  <m:oMath xmlns:m="http://schemas.openxmlformats.org/officeDocument/2006/math">
                    <m:r>
                      <a:rPr lang="en-US" sz="2000" i="1" dirty="0" smtClean="0">
                        <a:latin typeface="Cambria Math"/>
                      </a:rPr>
                      <m:t>𝑑</m:t>
                    </m:r>
                    <m:r>
                      <a:rPr lang="en-US" sz="2000" i="1" dirty="0" smtClean="0">
                        <a:latin typeface="Cambria Math"/>
                      </a:rPr>
                      <m:t>, </m:t>
                    </m:r>
                    <m:r>
                      <a:rPr lang="en-US" sz="2000" i="1" dirty="0" smtClean="0">
                        <a:latin typeface="Cambria Math"/>
                      </a:rPr>
                      <m:t>h</m:t>
                    </m:r>
                  </m:oMath>
                </a14:m>
                <a:r>
                  <a:rPr lang="he-IL" sz="2000" dirty="0">
                    <a:latin typeface="Arial" charset="0"/>
                  </a:rPr>
                  <a:t>. </a:t>
                </a:r>
              </a:p>
              <a:p>
                <a:pPr>
                  <a:lnSpc>
                    <a:spcPct val="125000"/>
                  </a:lnSpc>
                </a:pPr>
                <a:r>
                  <a:rPr lang="he-IL" sz="2000" u="sng" dirty="0">
                    <a:latin typeface="Arial" charset="0"/>
                  </a:rPr>
                  <a:t>כאשר:</a:t>
                </a:r>
                <a:r>
                  <a:rPr lang="he-IL" sz="2000" dirty="0">
                    <a:latin typeface="Arial" charset="0"/>
                  </a:rPr>
                  <a:t>         </a:t>
                </a:r>
                <a14:m>
                  <m:oMath xmlns:m="http://schemas.openxmlformats.org/officeDocument/2006/math">
                    <m:r>
                      <a:rPr lang="en-US" sz="2000" i="1" dirty="0" smtClean="0">
                        <a:latin typeface="Cambria Math"/>
                      </a:rPr>
                      <m:t>h</m:t>
                    </m:r>
                    <m:r>
                      <a:rPr lang="en-US" sz="2000" i="1" baseline="-25000" dirty="0">
                        <a:latin typeface="Cambria Math"/>
                      </a:rPr>
                      <m:t>𝑖</m:t>
                    </m:r>
                    <m:r>
                      <a:rPr lang="en-US" sz="2000" i="1" baseline="-25000" dirty="0" smtClean="0">
                        <a:latin typeface="Cambria Math"/>
                      </a:rPr>
                      <m:t> </m:t>
                    </m:r>
                    <m:r>
                      <a:rPr lang="en-US" sz="2000" b="0" i="1" dirty="0" smtClean="0">
                        <a:latin typeface="Cambria Math"/>
                      </a:rPr>
                      <m:t>(</m:t>
                    </m:r>
                    <m:r>
                      <a:rPr lang="en-US" sz="2000" b="0" i="1" dirty="0" smtClean="0">
                        <a:latin typeface="Cambria Math"/>
                      </a:rPr>
                      <m:t>𝑥</m:t>
                    </m:r>
                    <m:r>
                      <a:rPr lang="en-US" sz="2000" b="0" i="1" dirty="0" smtClean="0">
                        <a:latin typeface="Cambria Math"/>
                      </a:rPr>
                      <m:t>)=</m:t>
                    </m:r>
                    <m:r>
                      <a:rPr lang="en-US" sz="2000" i="1" dirty="0">
                        <a:latin typeface="Cambria Math"/>
                      </a:rPr>
                      <m:t>h</m:t>
                    </m:r>
                    <m:d>
                      <m:dPr>
                        <m:ctrlPr>
                          <a:rPr lang="en-US" sz="2000" i="1" dirty="0">
                            <a:latin typeface="Cambria Math"/>
                          </a:rPr>
                        </m:ctrlPr>
                      </m:dPr>
                      <m:e>
                        <m:r>
                          <a:rPr lang="en-US" sz="2000" i="1" dirty="0">
                            <a:latin typeface="Cambria Math"/>
                          </a:rPr>
                          <m:t>𝑥</m:t>
                        </m:r>
                      </m:e>
                    </m:d>
                    <m:r>
                      <a:rPr lang="en-US" sz="2000" i="1" dirty="0">
                        <a:latin typeface="Cambria Math"/>
                      </a:rPr>
                      <m:t>+</m:t>
                    </m:r>
                    <m:r>
                      <a:rPr lang="en-US" sz="2000" i="1" dirty="0" err="1">
                        <a:latin typeface="Cambria Math"/>
                      </a:rPr>
                      <m:t>𝑖</m:t>
                    </m:r>
                    <m:r>
                      <a:rPr lang="en-US" sz="2000" b="0" i="1" dirty="0" smtClean="0">
                        <a:latin typeface="Cambria Math"/>
                      </a:rPr>
                      <m:t>⋅</m:t>
                    </m:r>
                    <m:r>
                      <a:rPr lang="en-US" sz="2000" i="1" dirty="0">
                        <a:latin typeface="Cambria Math"/>
                      </a:rPr>
                      <m:t>𝑑</m:t>
                    </m:r>
                    <m:r>
                      <a:rPr lang="en-US" sz="2000" i="1" dirty="0">
                        <a:latin typeface="Cambria Math"/>
                      </a:rPr>
                      <m:t>(</m:t>
                    </m:r>
                    <m:r>
                      <a:rPr lang="en-US" sz="2000" i="1" dirty="0">
                        <a:latin typeface="Cambria Math"/>
                      </a:rPr>
                      <m:t>𝑥</m:t>
                    </m:r>
                    <m:r>
                      <a:rPr lang="en-US" sz="2000" i="1" dirty="0">
                        <a:latin typeface="Cambria Math"/>
                      </a:rPr>
                      <m:t>)</m:t>
                    </m:r>
                  </m:oMath>
                </a14:m>
                <a:endParaRPr lang="he-IL" sz="2000" dirty="0">
                  <a:latin typeface="Arial" charset="0"/>
                </a:endParaRPr>
              </a:p>
              <a:p>
                <a:pPr>
                  <a:lnSpc>
                    <a:spcPct val="125000"/>
                  </a:lnSpc>
                </a:pPr>
                <a:r>
                  <a:rPr lang="he-IL" sz="2000" dirty="0">
                    <a:latin typeface="Arial" charset="0"/>
                  </a:rPr>
                  <a:t>הפונקציות </a:t>
                </a:r>
                <a14:m>
                  <m:oMath xmlns:m="http://schemas.openxmlformats.org/officeDocument/2006/math">
                    <m:r>
                      <a:rPr lang="en-US" sz="2000" i="1" dirty="0" smtClean="0">
                        <a:latin typeface="Cambria Math"/>
                      </a:rPr>
                      <m:t>𝑑</m:t>
                    </m:r>
                    <m:r>
                      <a:rPr lang="en-US" sz="2000" i="1" dirty="0" smtClean="0">
                        <a:latin typeface="Cambria Math"/>
                      </a:rPr>
                      <m:t>, </m:t>
                    </m:r>
                    <m:r>
                      <a:rPr lang="en-US" sz="2000" i="1" dirty="0" smtClean="0">
                        <a:latin typeface="Cambria Math"/>
                      </a:rPr>
                      <m:t>h</m:t>
                    </m:r>
                  </m:oMath>
                </a14:m>
                <a:r>
                  <a:rPr lang="he-IL" sz="2000" dirty="0">
                    <a:latin typeface="Arial" charset="0"/>
                  </a:rPr>
                  <a:t> נבחרות באופן בלתי תלוי.</a:t>
                </a:r>
                <a:endParaRPr lang="en-US" sz="2000" dirty="0">
                  <a:latin typeface="Arial" charset="0"/>
                </a:endParaRPr>
              </a:p>
            </p:txBody>
          </p:sp>
        </mc:Choice>
        <mc:Fallback>
          <p:sp>
            <p:nvSpPr>
              <p:cNvPr id="358404" name="Text Box 4"/>
              <p:cNvSpPr txBox="1">
                <a:spLocks noRot="1" noChangeAspect="1" noMove="1" noResize="1" noEditPoints="1" noAdjustHandles="1" noChangeArrowheads="1" noChangeShapeType="1" noTextEdit="1"/>
              </p:cNvSpPr>
              <p:nvPr/>
            </p:nvSpPr>
            <p:spPr bwMode="auto">
              <a:xfrm>
                <a:off x="2170211" y="866208"/>
                <a:ext cx="6354524" cy="1210910"/>
              </a:xfrm>
              <a:prstGeom prst="rect">
                <a:avLst/>
              </a:prstGeom>
              <a:blipFill rotWithShape="1">
                <a:blip r:embed="rId3" cstate="print"/>
                <a:stretch>
                  <a:fillRect l="-1536" r="-1056" b="-8040"/>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358405" name="Text Box 5"/>
              <p:cNvSpPr txBox="1">
                <a:spLocks noChangeArrowheads="1"/>
              </p:cNvSpPr>
              <p:nvPr/>
            </p:nvSpPr>
            <p:spPr bwMode="auto">
              <a:xfrm>
                <a:off x="4283968" y="2492896"/>
                <a:ext cx="4336511" cy="402291"/>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0000" tIns="46800" rIns="90000" bIns="46800">
                <a:spAutoFit/>
              </a:bodyPr>
              <a:lstStyle/>
              <a:p>
                <a:r>
                  <a:rPr lang="he-IL" sz="2000" dirty="0">
                    <a:latin typeface="Arial" charset="0"/>
                  </a:rPr>
                  <a:t>מהו היחס בין </a:t>
                </a:r>
                <a14:m>
                  <m:oMath xmlns:m="http://schemas.openxmlformats.org/officeDocument/2006/math">
                    <m:r>
                      <a:rPr lang="en-US" sz="2000" i="1" dirty="0" smtClean="0">
                        <a:latin typeface="Cambria Math"/>
                      </a:rPr>
                      <m:t>𝑑</m:t>
                    </m:r>
                    <m:r>
                      <a:rPr lang="en-US" sz="2000" i="1" dirty="0" smtClean="0">
                        <a:latin typeface="Cambria Math"/>
                      </a:rPr>
                      <m:t>(</m:t>
                    </m:r>
                    <m:r>
                      <a:rPr lang="en-US" sz="2000" i="1" dirty="0" smtClean="0">
                        <a:latin typeface="Cambria Math"/>
                      </a:rPr>
                      <m:t>𝑥</m:t>
                    </m:r>
                    <m:r>
                      <a:rPr lang="en-US" sz="2000" i="1" dirty="0" smtClean="0">
                        <a:latin typeface="Cambria Math"/>
                      </a:rPr>
                      <m:t>)</m:t>
                    </m:r>
                  </m:oMath>
                </a14:m>
                <a:r>
                  <a:rPr lang="he-IL" sz="2000" dirty="0">
                    <a:latin typeface="Arial" charset="0"/>
                  </a:rPr>
                  <a:t> לגודל </a:t>
                </a:r>
                <a:r>
                  <a:rPr lang="he-IL" sz="2000" dirty="0" smtClean="0">
                    <a:latin typeface="Arial" charset="0"/>
                  </a:rPr>
                  <a:t>הטבלה, </a:t>
                </a:r>
                <a14:m>
                  <m:oMath xmlns:m="http://schemas.openxmlformats.org/officeDocument/2006/math">
                    <m:r>
                      <a:rPr lang="en-US" sz="2000" i="1" dirty="0" smtClean="0">
                        <a:latin typeface="Cambria Math"/>
                      </a:rPr>
                      <m:t>𝑚</m:t>
                    </m:r>
                  </m:oMath>
                </a14:m>
                <a:r>
                  <a:rPr lang="he-IL" sz="2000" dirty="0">
                    <a:latin typeface="Arial" charset="0"/>
                  </a:rPr>
                  <a:t>?</a:t>
                </a:r>
              </a:p>
            </p:txBody>
          </p:sp>
        </mc:Choice>
        <mc:Fallback>
          <p:sp>
            <p:nvSpPr>
              <p:cNvPr id="358405" name="Text Box 5"/>
              <p:cNvSpPr txBox="1">
                <a:spLocks noRot="1" noChangeAspect="1" noMove="1" noResize="1" noEditPoints="1" noAdjustHandles="1" noChangeArrowheads="1" noChangeShapeType="1" noTextEdit="1"/>
              </p:cNvSpPr>
              <p:nvPr/>
            </p:nvSpPr>
            <p:spPr bwMode="auto">
              <a:xfrm>
                <a:off x="4283968" y="2492896"/>
                <a:ext cx="4336511" cy="402291"/>
              </a:xfrm>
              <a:prstGeom prst="rect">
                <a:avLst/>
              </a:prstGeom>
              <a:blipFill rotWithShape="1">
                <a:blip r:embed="rId4" cstate="print"/>
                <a:stretch>
                  <a:fillRect t="-6061" r="-1547" b="-27273"/>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358408" name="Text Box 8"/>
              <p:cNvSpPr txBox="1">
                <a:spLocks noChangeArrowheads="1"/>
              </p:cNvSpPr>
              <p:nvPr/>
            </p:nvSpPr>
            <p:spPr bwMode="auto">
              <a:xfrm>
                <a:off x="539552" y="2864409"/>
                <a:ext cx="8080927" cy="1248676"/>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0000" tIns="46800" rIns="90000" bIns="46800">
                <a:spAutoFit/>
              </a:bodyPr>
              <a:lstStyle/>
              <a:p>
                <a:pPr algn="just">
                  <a:lnSpc>
                    <a:spcPct val="125000"/>
                  </a:lnSpc>
                </a:pPr>
                <a:r>
                  <a:rPr lang="he-IL" sz="2000" dirty="0" smtClean="0">
                    <a:latin typeface="Arial" charset="0"/>
                  </a:rPr>
                  <a:t>גודל הטבלה ו- </a:t>
                </a:r>
                <a14:m>
                  <m:oMath xmlns:m="http://schemas.openxmlformats.org/officeDocument/2006/math">
                    <m:r>
                      <a:rPr lang="en-US" sz="2000" i="1" dirty="0" smtClean="0">
                        <a:latin typeface="Cambria Math"/>
                      </a:rPr>
                      <m:t>𝑑</m:t>
                    </m:r>
                    <m:r>
                      <a:rPr lang="en-US" sz="2000" i="1" dirty="0" smtClean="0">
                        <a:latin typeface="Cambria Math"/>
                      </a:rPr>
                      <m:t>(</m:t>
                    </m:r>
                    <m:r>
                      <a:rPr lang="en-US" sz="2000" i="1" dirty="0" smtClean="0">
                        <a:latin typeface="Cambria Math"/>
                      </a:rPr>
                      <m:t>𝑥</m:t>
                    </m:r>
                    <m:r>
                      <a:rPr lang="en-US" sz="2000" i="1" dirty="0" smtClean="0">
                        <a:latin typeface="Cambria Math"/>
                      </a:rPr>
                      <m:t>)</m:t>
                    </m:r>
                  </m:oMath>
                </a14:m>
                <a:r>
                  <a:rPr lang="he-IL" sz="2000" dirty="0">
                    <a:latin typeface="Arial" charset="0"/>
                  </a:rPr>
                  <a:t> צריכים להיות מספרים זרים כך ש </a:t>
                </a:r>
                <a14:m>
                  <m:oMath xmlns:m="http://schemas.openxmlformats.org/officeDocument/2006/math">
                    <m:r>
                      <a:rPr lang="en-US" sz="2000" i="1" dirty="0" smtClean="0">
                        <a:latin typeface="Cambria Math"/>
                      </a:rPr>
                      <m:t>h</m:t>
                    </m:r>
                    <m:r>
                      <a:rPr lang="en-US" sz="2000" i="1" baseline="-25000" dirty="0">
                        <a:latin typeface="Cambria Math"/>
                      </a:rPr>
                      <m:t>0</m:t>
                    </m:r>
                    <m:r>
                      <a:rPr lang="en-US" sz="2000" i="1" baseline="-25000" dirty="0" smtClean="0">
                        <a:latin typeface="Cambria Math"/>
                      </a:rPr>
                      <m:t> </m:t>
                    </m:r>
                    <m:r>
                      <a:rPr lang="en-US" sz="2000" b="0" i="1" dirty="0" smtClean="0">
                        <a:latin typeface="Cambria Math"/>
                      </a:rPr>
                      <m:t>(</m:t>
                    </m:r>
                    <m:r>
                      <a:rPr lang="en-US" sz="2000" b="0" i="1" dirty="0" smtClean="0">
                        <a:latin typeface="Cambria Math"/>
                      </a:rPr>
                      <m:t>𝑥</m:t>
                    </m:r>
                    <m:r>
                      <a:rPr lang="en-US" sz="2000" b="0" i="1" dirty="0" smtClean="0">
                        <a:latin typeface="Cambria Math"/>
                      </a:rPr>
                      <m:t>),…,</m:t>
                    </m:r>
                    <m:sSub>
                      <m:sSubPr>
                        <m:ctrlPr>
                          <a:rPr lang="en-US" sz="2000" b="0" i="1" dirty="0" smtClean="0">
                            <a:latin typeface="Cambria Math"/>
                          </a:rPr>
                        </m:ctrlPr>
                      </m:sSubPr>
                      <m:e>
                        <m:r>
                          <a:rPr lang="en-US" sz="2000" b="0" i="1" dirty="0" smtClean="0">
                            <a:latin typeface="Cambria Math"/>
                          </a:rPr>
                          <m:t>h</m:t>
                        </m:r>
                      </m:e>
                      <m:sub>
                        <m:r>
                          <a:rPr lang="en-US" sz="2000" b="0" i="1" dirty="0" smtClean="0">
                            <a:latin typeface="Cambria Math"/>
                          </a:rPr>
                          <m:t>𝑚</m:t>
                        </m:r>
                        <m:r>
                          <a:rPr lang="en-US" sz="2000" b="0" i="1" dirty="0" smtClean="0">
                            <a:latin typeface="Cambria Math"/>
                          </a:rPr>
                          <m:t>−</m:t>
                        </m:r>
                        <m:r>
                          <a:rPr lang="en-US" sz="2000" b="0" i="1" dirty="0" smtClean="0">
                            <a:latin typeface="Cambria Math"/>
                          </a:rPr>
                          <m:t>1</m:t>
                        </m:r>
                      </m:sub>
                    </m:sSub>
                    <m:r>
                      <a:rPr lang="en-US" sz="2000" b="0" i="1" dirty="0" smtClean="0">
                        <a:latin typeface="Cambria Math"/>
                      </a:rPr>
                      <m:t>(</m:t>
                    </m:r>
                    <m:r>
                      <a:rPr lang="en-US" sz="2000" b="0" i="1" dirty="0" smtClean="0">
                        <a:latin typeface="Cambria Math"/>
                      </a:rPr>
                      <m:t>𝑥</m:t>
                    </m:r>
                    <m:r>
                      <a:rPr lang="en-US" sz="2000" b="0" i="1" dirty="0" smtClean="0">
                        <a:latin typeface="Cambria Math"/>
                      </a:rPr>
                      <m:t>)</m:t>
                    </m:r>
                  </m:oMath>
                </a14:m>
                <a:r>
                  <a:rPr lang="he-IL" sz="2000" dirty="0" smtClean="0">
                    <a:latin typeface="Arial" charset="0"/>
                  </a:rPr>
                  <a:t> יכסו </a:t>
                </a:r>
                <a:r>
                  <a:rPr lang="he-IL" sz="2000" dirty="0">
                    <a:latin typeface="Arial" charset="0"/>
                  </a:rPr>
                  <a:t>את כל</a:t>
                </a:r>
                <a:r>
                  <a:rPr lang="en-US" sz="2000" dirty="0">
                    <a:latin typeface="Arial" charset="0"/>
                  </a:rPr>
                  <a:t> </a:t>
                </a:r>
                <a:r>
                  <a:rPr lang="he-IL" sz="2000" dirty="0">
                    <a:latin typeface="Arial" charset="0"/>
                  </a:rPr>
                  <a:t>האינדקסים האפשריים בתחום </a:t>
                </a:r>
                <a14:m>
                  <m:oMath xmlns:m="http://schemas.openxmlformats.org/officeDocument/2006/math">
                    <m:r>
                      <a:rPr lang="en-US" sz="2000" b="0" i="0" dirty="0" smtClean="0">
                        <a:latin typeface="Cambria Math"/>
                      </a:rPr>
                      <m:t>{</m:t>
                    </m:r>
                    <m:r>
                      <a:rPr lang="en-US" sz="2000" i="1" dirty="0" smtClean="0">
                        <a:latin typeface="Cambria Math"/>
                      </a:rPr>
                      <m:t>0</m:t>
                    </m:r>
                    <m:r>
                      <a:rPr lang="en-US" sz="2000" i="1" dirty="0" smtClean="0">
                        <a:latin typeface="Cambria Math"/>
                      </a:rPr>
                      <m:t>,…,</m:t>
                    </m:r>
                    <m:r>
                      <a:rPr lang="en-US" sz="2000" i="1" dirty="0" smtClean="0">
                        <a:latin typeface="Cambria Math"/>
                      </a:rPr>
                      <m:t>𝑚</m:t>
                    </m:r>
                    <m:r>
                      <a:rPr lang="en-US" sz="2000" i="1" dirty="0" smtClean="0">
                        <a:latin typeface="Cambria Math"/>
                      </a:rPr>
                      <m:t>−</m:t>
                    </m:r>
                    <m:r>
                      <a:rPr lang="en-US" sz="2000" i="1" dirty="0" smtClean="0">
                        <a:latin typeface="Cambria Math"/>
                      </a:rPr>
                      <m:t>1</m:t>
                    </m:r>
                    <m:r>
                      <a:rPr lang="en-US" sz="2000" b="0" i="1" dirty="0" smtClean="0">
                        <a:latin typeface="Cambria Math"/>
                      </a:rPr>
                      <m:t>}</m:t>
                    </m:r>
                  </m:oMath>
                </a14:m>
                <a:r>
                  <a:rPr lang="he-IL" sz="2000" dirty="0" smtClean="0">
                    <a:latin typeface="Arial" charset="0"/>
                  </a:rPr>
                  <a:t>. </a:t>
                </a:r>
                <a:r>
                  <a:rPr lang="he-IL" sz="2000" dirty="0">
                    <a:latin typeface="Arial" charset="0"/>
                  </a:rPr>
                  <a:t>לפיכך נוח לבחור </a:t>
                </a:r>
                <a:r>
                  <a:rPr lang="he-IL" sz="2000" dirty="0" smtClean="0">
                    <a:latin typeface="Arial" charset="0"/>
                  </a:rPr>
                  <a:t>את </a:t>
                </a:r>
                <a14:m>
                  <m:oMath xmlns:m="http://schemas.openxmlformats.org/officeDocument/2006/math">
                    <m:r>
                      <a:rPr lang="en-US" sz="2000" i="1" dirty="0" smtClean="0">
                        <a:latin typeface="Cambria Math"/>
                      </a:rPr>
                      <m:t>𝑚</m:t>
                    </m:r>
                  </m:oMath>
                </a14:m>
                <a:r>
                  <a:rPr lang="he-IL" sz="2000" dirty="0">
                    <a:latin typeface="Arial" charset="0"/>
                  </a:rPr>
                  <a:t> להיות מספר ראשוני.</a:t>
                </a:r>
                <a:endParaRPr lang="en-US" sz="2000" dirty="0">
                  <a:latin typeface="Arial" charset="0"/>
                </a:endParaRPr>
              </a:p>
            </p:txBody>
          </p:sp>
        </mc:Choice>
        <mc:Fallback>
          <p:sp>
            <p:nvSpPr>
              <p:cNvPr id="358408" name="Text Box 8"/>
              <p:cNvSpPr txBox="1">
                <a:spLocks noRot="1" noChangeAspect="1" noMove="1" noResize="1" noEditPoints="1" noAdjustHandles="1" noChangeArrowheads="1" noChangeShapeType="1" noTextEdit="1"/>
              </p:cNvSpPr>
              <p:nvPr/>
            </p:nvSpPr>
            <p:spPr bwMode="auto">
              <a:xfrm>
                <a:off x="539552" y="2864409"/>
                <a:ext cx="8080927" cy="1248676"/>
              </a:xfrm>
              <a:prstGeom prst="rect">
                <a:avLst/>
              </a:prstGeom>
              <a:blipFill rotWithShape="1">
                <a:blip r:embed="rId5" cstate="print"/>
                <a:stretch>
                  <a:fillRect l="-1736" r="-830" b="-4878"/>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p:sp>
        <p:nvSpPr>
          <p:cNvPr id="2" name="Footer Placeholder 1"/>
          <p:cNvSpPr>
            <a:spLocks noGrp="1"/>
          </p:cNvSpPr>
          <p:nvPr>
            <p:ph type="ftr" sz="quarter" idx="3"/>
          </p:nvPr>
        </p:nvSpPr>
        <p:spPr/>
        <p:txBody>
          <a:bodyPr/>
          <a:lstStyle/>
          <a:p>
            <a:pPr algn="l" rtl="0"/>
            <a:r>
              <a:rPr lang="en-US" smtClean="0"/>
              <a:t>© cs, Technion</a:t>
            </a:r>
            <a:endParaRPr lang="he-IL" dirty="0"/>
          </a:p>
        </p:txBody>
      </p:sp>
      <p:sp>
        <p:nvSpPr>
          <p:cNvPr id="3" name="Slide Number Placeholder 2"/>
          <p:cNvSpPr>
            <a:spLocks noGrp="1"/>
          </p:cNvSpPr>
          <p:nvPr>
            <p:ph type="sldNum" sz="quarter" idx="4"/>
          </p:nvPr>
        </p:nvSpPr>
        <p:spPr/>
        <p:txBody>
          <a:bodyPr/>
          <a:lstStyle/>
          <a:p>
            <a:pPr algn="r"/>
            <a:fld id="{DAF22AC9-109E-4E4D-92F9-530E51D9A3A2}" type="slidenum">
              <a:rPr lang="he-IL" smtClean="0"/>
              <a:pPr algn="r"/>
              <a:t>16</a:t>
            </a:fld>
            <a:endParaRPr lang="he-IL" dirty="0"/>
          </a:p>
        </p:txBody>
      </p:sp>
      <p:sp>
        <p:nvSpPr>
          <p:cNvPr id="10" name="Rectangle 9"/>
          <p:cNvSpPr/>
          <p:nvPr/>
        </p:nvSpPr>
        <p:spPr>
          <a:xfrm>
            <a:off x="1512000" y="2276872"/>
            <a:ext cx="6120000" cy="18000"/>
          </a:xfrm>
          <a:prstGeom prst="rect">
            <a:avLst/>
          </a:prstGeom>
          <a:solidFill>
            <a:schemeClr val="dk2"/>
          </a:solidFill>
          <a:ln>
            <a:noFill/>
          </a:ln>
          <a:effectLst/>
        </p:spPr>
        <p:style>
          <a:lnRef idx="1">
            <a:schemeClr val="accent5"/>
          </a:lnRef>
          <a:fillRef idx="1001">
            <a:schemeClr val="dk2"/>
          </a:fillRef>
          <a:effectRef idx="2">
            <a:schemeClr val="accent5"/>
          </a:effectRef>
          <a:fontRef idx="minor">
            <a:schemeClr val="lt1"/>
          </a:fontRef>
        </p:style>
        <p:txBody>
          <a:bodyPr rtlCol="0" anchor="ctr"/>
          <a:lstStyle/>
          <a:p>
            <a:pPr algn="ctr"/>
            <a:endParaRPr lang="en-US"/>
          </a:p>
        </p:txBody>
      </p:sp>
      <p:grpSp>
        <p:nvGrpSpPr>
          <p:cNvPr id="4" name="Group 3"/>
          <p:cNvGrpSpPr/>
          <p:nvPr/>
        </p:nvGrpSpPr>
        <p:grpSpPr>
          <a:xfrm>
            <a:off x="539552" y="4149080"/>
            <a:ext cx="8080927" cy="1325620"/>
            <a:chOff x="539552" y="4149080"/>
            <a:chExt cx="8080927" cy="1325620"/>
          </a:xfrm>
        </p:grpSpPr>
        <p:sp>
          <p:nvSpPr>
            <p:cNvPr id="358407" name="Text Box 7"/>
            <p:cNvSpPr txBox="1">
              <a:spLocks noChangeArrowheads="1"/>
            </p:cNvSpPr>
            <p:nvPr/>
          </p:nvSpPr>
          <p:spPr bwMode="auto">
            <a:xfrm>
              <a:off x="539552" y="4149080"/>
              <a:ext cx="8080927" cy="1325620"/>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just"/>
              <a:endParaRPr lang="he-IL" sz="2000" dirty="0" smtClean="0">
                <a:latin typeface="Arial" charset="0"/>
              </a:endParaRPr>
            </a:p>
            <a:p>
              <a:pPr algn="just"/>
              <a:endParaRPr lang="he-IL" sz="2000" dirty="0">
                <a:latin typeface="Arial" charset="0"/>
              </a:endParaRPr>
            </a:p>
            <a:p>
              <a:pPr algn="just"/>
              <a:r>
                <a:rPr lang="he-IL" sz="2000" u="sng" dirty="0" smtClean="0">
                  <a:latin typeface="Arial" charset="0"/>
                </a:rPr>
                <a:t>הערה:</a:t>
              </a:r>
              <a:r>
                <a:rPr lang="he-IL" sz="2000" dirty="0" smtClean="0">
                  <a:latin typeface="Arial" charset="0"/>
                </a:rPr>
                <a:t> בשלושת הדוגמאות שראינו לערבול בשיטת </a:t>
              </a:r>
              <a:r>
                <a:rPr lang="en-US" sz="2000" dirty="0" smtClean="0">
                  <a:latin typeface="Arial" charset="0"/>
                </a:rPr>
                <a:t>Open Addressing</a:t>
              </a:r>
              <a:r>
                <a:rPr lang="he-IL" sz="2000" dirty="0" smtClean="0">
                  <a:latin typeface="Arial" charset="0"/>
                </a:rPr>
                <a:t> (סריקה לינארית, ערבול נשנה וערבול כפול), ההוצאות </a:t>
              </a:r>
              <a:r>
                <a:rPr lang="he-IL" sz="2000" dirty="0">
                  <a:latin typeface="Arial" charset="0"/>
                </a:rPr>
                <a:t>נעשות ע"י שימוש בסימון </a:t>
              </a:r>
              <a:r>
                <a:rPr lang="en-US" sz="2000" dirty="0" smtClean="0"/>
                <a:t>delete</a:t>
              </a:r>
              <a:r>
                <a:rPr lang="he-IL" sz="2000" dirty="0" smtClean="0">
                  <a:latin typeface="Arial" charset="0"/>
                </a:rPr>
                <a:t>.</a:t>
              </a:r>
              <a:endParaRPr lang="en-US" sz="2000" dirty="0">
                <a:latin typeface="Arial" charset="0"/>
              </a:endParaRPr>
            </a:p>
          </p:txBody>
        </p:sp>
        <p:sp>
          <p:nvSpPr>
            <p:cNvPr id="11" name="Rectangle 10"/>
            <p:cNvSpPr/>
            <p:nvPr/>
          </p:nvSpPr>
          <p:spPr>
            <a:xfrm>
              <a:off x="1547664" y="4563128"/>
              <a:ext cx="6120000" cy="18000"/>
            </a:xfrm>
            <a:prstGeom prst="rect">
              <a:avLst/>
            </a:prstGeom>
            <a:solidFill>
              <a:schemeClr val="dk2"/>
            </a:solidFill>
            <a:ln>
              <a:noFill/>
            </a:ln>
            <a:effectLst/>
          </p:spPr>
          <p:style>
            <a:lnRef idx="1">
              <a:schemeClr val="accent5"/>
            </a:lnRef>
            <a:fillRef idx="1001">
              <a:schemeClr val="dk2"/>
            </a:fillRef>
            <a:effectRef idx="2">
              <a:schemeClr val="accent5"/>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1134786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4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5" grpId="0" animBg="1" autoUpdateAnimBg="0"/>
      <p:bldP spid="358408"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p:txBody>
          <a:bodyPr>
            <a:normAutofit/>
          </a:bodyPr>
          <a:lstStyle/>
          <a:p>
            <a:pPr rtl="1"/>
            <a:r>
              <a:rPr lang="he-IL" dirty="0"/>
              <a:t>פונקציות ערבול</a:t>
            </a:r>
            <a:endParaRPr lang="en-US" dirty="0"/>
          </a:p>
        </p:txBody>
      </p:sp>
      <p:sp>
        <p:nvSpPr>
          <p:cNvPr id="360452" name="Text Box 4"/>
          <p:cNvSpPr txBox="1">
            <a:spLocks noChangeArrowheads="1"/>
          </p:cNvSpPr>
          <p:nvPr/>
        </p:nvSpPr>
        <p:spPr bwMode="auto">
          <a:xfrm>
            <a:off x="3059833" y="908720"/>
            <a:ext cx="5464902" cy="402291"/>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r>
              <a:rPr lang="he-IL" sz="2000" u="sng" dirty="0"/>
              <a:t>דרישות מפונקציות ערבול</a:t>
            </a:r>
            <a:r>
              <a:rPr lang="he-IL" sz="2000" dirty="0"/>
              <a:t>: מפזרת היטב וקלה לחישוב.</a:t>
            </a:r>
          </a:p>
        </p:txBody>
      </p:sp>
      <p:sp>
        <p:nvSpPr>
          <p:cNvPr id="360453" name="Text Box 5"/>
          <p:cNvSpPr txBox="1">
            <a:spLocks noChangeArrowheads="1"/>
          </p:cNvSpPr>
          <p:nvPr/>
        </p:nvSpPr>
        <p:spPr bwMode="auto">
          <a:xfrm>
            <a:off x="613834" y="1410882"/>
            <a:ext cx="7910900" cy="2018118"/>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just">
              <a:lnSpc>
                <a:spcPct val="125000"/>
              </a:lnSpc>
            </a:pPr>
            <a:r>
              <a:rPr lang="he-IL" sz="2000" dirty="0" smtClean="0">
                <a:latin typeface="Arial" charset="0"/>
              </a:rPr>
              <a:t>בשקפים הבאים נציג מספר פונקציות ערבול קלות לחישוב, יחד עם דרישות מהן, כדי שידמו היטב את הנחת הפיזור האחיד הפשוט.</a:t>
            </a:r>
          </a:p>
          <a:p>
            <a:pPr algn="just">
              <a:lnSpc>
                <a:spcPct val="125000"/>
              </a:lnSpc>
            </a:pPr>
            <a:endParaRPr lang="he-IL" sz="2000" dirty="0">
              <a:latin typeface="Arial" charset="0"/>
            </a:endParaRPr>
          </a:p>
          <a:p>
            <a:pPr algn="just">
              <a:lnSpc>
                <a:spcPct val="125000"/>
              </a:lnSpc>
            </a:pPr>
            <a:r>
              <a:rPr lang="he-IL" sz="2000" u="sng" dirty="0">
                <a:latin typeface="Arial" charset="0"/>
              </a:rPr>
              <a:t>הערה</a:t>
            </a:r>
            <a:r>
              <a:rPr lang="he-IL" sz="2000" dirty="0">
                <a:latin typeface="Arial" charset="0"/>
              </a:rPr>
              <a:t>: רצוי לבדוק את </a:t>
            </a:r>
            <a:r>
              <a:rPr lang="he-IL" sz="2000" dirty="0" err="1">
                <a:latin typeface="Arial" charset="0"/>
              </a:rPr>
              <a:t>פונקצית</a:t>
            </a:r>
            <a:r>
              <a:rPr lang="he-IL" sz="2000" dirty="0">
                <a:latin typeface="Arial" charset="0"/>
              </a:rPr>
              <a:t> הערבול על תת קבוצה של מפתחות "</a:t>
            </a:r>
            <a:r>
              <a:rPr lang="he-IL" sz="2000" dirty="0" err="1">
                <a:latin typeface="Arial" charset="0"/>
              </a:rPr>
              <a:t>אמיתיים</a:t>
            </a:r>
            <a:r>
              <a:rPr lang="he-IL" sz="2000" dirty="0">
                <a:latin typeface="Arial" charset="0"/>
              </a:rPr>
              <a:t>" וכך לוודא שהנחת הפיזור האחיד מתקיימת בקרוב</a:t>
            </a:r>
            <a:r>
              <a:rPr lang="he-IL" sz="2000" dirty="0" smtClean="0">
                <a:latin typeface="Arial" charset="0"/>
              </a:rPr>
              <a:t>.</a:t>
            </a:r>
            <a:endParaRPr lang="en-US" sz="2000" dirty="0">
              <a:latin typeface="Arial" charset="0"/>
            </a:endParaRPr>
          </a:p>
        </p:txBody>
      </p:sp>
      <p:sp>
        <p:nvSpPr>
          <p:cNvPr id="2" name="Footer Placeholder 1"/>
          <p:cNvSpPr>
            <a:spLocks noGrp="1"/>
          </p:cNvSpPr>
          <p:nvPr>
            <p:ph type="ftr" sz="quarter" idx="3"/>
          </p:nvPr>
        </p:nvSpPr>
        <p:spPr/>
        <p:txBody>
          <a:bodyPr/>
          <a:lstStyle/>
          <a:p>
            <a:pPr algn="l" rtl="0"/>
            <a:r>
              <a:rPr lang="en-US" smtClean="0"/>
              <a:t>© cs, Technion</a:t>
            </a:r>
            <a:endParaRPr lang="he-IL" dirty="0"/>
          </a:p>
        </p:txBody>
      </p:sp>
      <p:sp>
        <p:nvSpPr>
          <p:cNvPr id="3" name="Slide Number Placeholder 2"/>
          <p:cNvSpPr>
            <a:spLocks noGrp="1"/>
          </p:cNvSpPr>
          <p:nvPr>
            <p:ph type="sldNum" sz="quarter" idx="4"/>
          </p:nvPr>
        </p:nvSpPr>
        <p:spPr/>
        <p:txBody>
          <a:bodyPr/>
          <a:lstStyle/>
          <a:p>
            <a:pPr algn="r"/>
            <a:fld id="{DAF22AC9-109E-4E4D-92F9-530E51D9A3A2}" type="slidenum">
              <a:rPr lang="he-IL" smtClean="0"/>
              <a:pPr algn="r"/>
              <a:t>17</a:t>
            </a:fld>
            <a:endParaRPr lang="he-IL" dirty="0"/>
          </a:p>
        </p:txBody>
      </p:sp>
    </p:spTree>
    <p:extLst>
      <p:ext uri="{BB962C8B-B14F-4D97-AF65-F5344CB8AC3E}">
        <p14:creationId xmlns="" xmlns:p14="http://schemas.microsoft.com/office/powerpoint/2010/main" val="56636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045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p:txBody>
          <a:bodyPr>
            <a:normAutofit/>
          </a:bodyPr>
          <a:lstStyle/>
          <a:p>
            <a:pPr rtl="1"/>
            <a:r>
              <a:rPr lang="he-IL" dirty="0"/>
              <a:t>פונקציות </a:t>
            </a:r>
            <a:r>
              <a:rPr lang="he-IL" dirty="0" smtClean="0"/>
              <a:t>ערבול (המשך)</a:t>
            </a:r>
            <a:endParaRPr lang="en-US" dirty="0"/>
          </a:p>
        </p:txBody>
      </p:sp>
      <mc:AlternateContent xmlns:mc="http://schemas.openxmlformats.org/markup-compatibility/2006">
        <mc:Choice xmlns="" xmlns:a14="http://schemas.microsoft.com/office/drawing/2010/main" Requires="a14">
          <p:sp>
            <p:nvSpPr>
              <p:cNvPr id="360453" name="Text Box 5"/>
              <p:cNvSpPr txBox="1">
                <a:spLocks noChangeArrowheads="1"/>
              </p:cNvSpPr>
              <p:nvPr/>
            </p:nvSpPr>
            <p:spPr bwMode="auto">
              <a:xfrm>
                <a:off x="609520" y="880254"/>
                <a:ext cx="7910900" cy="5095883"/>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0000" tIns="46800" rIns="90000" bIns="46800">
                <a:spAutoFit/>
              </a:bodyPr>
              <a:lstStyle/>
              <a:p>
                <a:pPr algn="just">
                  <a:lnSpc>
                    <a:spcPct val="125000"/>
                  </a:lnSpc>
                </a:pPr>
                <a:r>
                  <a:rPr lang="he-IL" sz="2000" u="sng" dirty="0" smtClean="0">
                    <a:latin typeface="Arial" charset="0"/>
                  </a:rPr>
                  <a:t>שיטת החילוק </a:t>
                </a:r>
                <a:r>
                  <a:rPr lang="he-IL" sz="2000" u="sng" dirty="0" err="1">
                    <a:latin typeface="Arial" charset="0"/>
                  </a:rPr>
                  <a:t>מודולו</a:t>
                </a:r>
                <a:r>
                  <a:rPr lang="he-IL" sz="2000" u="sng" dirty="0">
                    <a:latin typeface="Arial" charset="0"/>
                  </a:rPr>
                  <a:t> </a:t>
                </a:r>
                <a14:m>
                  <m:oMath xmlns:m="http://schemas.openxmlformats.org/officeDocument/2006/math">
                    <m:r>
                      <a:rPr lang="en-US" sz="2000" i="1" u="sng" dirty="0" smtClean="0">
                        <a:latin typeface="Cambria Math"/>
                        <a:ea typeface="Cambria Math" pitchFamily="18" charset="0"/>
                      </a:rPr>
                      <m:t>𝑚</m:t>
                    </m:r>
                  </m:oMath>
                </a14:m>
                <a:r>
                  <a:rPr lang="he-IL" sz="2000" dirty="0" smtClean="0">
                    <a:latin typeface="Arial" charset="0"/>
                  </a:rPr>
                  <a:t>: </a:t>
                </a:r>
              </a:p>
              <a:p>
                <a:pPr algn="ctr">
                  <a:lnSpc>
                    <a:spcPct val="125000"/>
                  </a:lnSpc>
                </a:pPr>
                <a14:m>
                  <m:oMath xmlns:m="http://schemas.openxmlformats.org/officeDocument/2006/math">
                    <m:r>
                      <a:rPr lang="en-US" sz="2000" i="1" dirty="0" smtClean="0">
                        <a:latin typeface="Cambria Math"/>
                      </a:rPr>
                      <m:t>h</m:t>
                    </m:r>
                    <m:r>
                      <a:rPr lang="en-US" sz="2000" i="1" dirty="0" smtClean="0">
                        <a:latin typeface="Cambria Math"/>
                      </a:rPr>
                      <m:t>(</m:t>
                    </m:r>
                    <m:r>
                      <a:rPr lang="en-US" sz="2000" i="1" dirty="0" smtClean="0">
                        <a:latin typeface="Cambria Math"/>
                      </a:rPr>
                      <m:t>𝑥</m:t>
                    </m:r>
                    <m:r>
                      <a:rPr lang="en-US" sz="2000" i="1" dirty="0" smtClean="0">
                        <a:latin typeface="Cambria Math"/>
                      </a:rPr>
                      <m:t>) = </m:t>
                    </m:r>
                    <m:r>
                      <a:rPr lang="en-US" sz="2000" i="1" dirty="0" smtClean="0">
                        <a:latin typeface="Cambria Math"/>
                      </a:rPr>
                      <m:t>𝑥</m:t>
                    </m:r>
                    <m:r>
                      <a:rPr lang="en-US" sz="2000" i="1" dirty="0" smtClean="0">
                        <a:latin typeface="Cambria Math"/>
                      </a:rPr>
                      <m:t> (</m:t>
                    </m:r>
                    <m:r>
                      <a:rPr lang="en-US" sz="2000" i="1" dirty="0" smtClean="0">
                        <a:latin typeface="Cambria Math"/>
                      </a:rPr>
                      <m:t>𝑚𝑜𝑑</m:t>
                    </m:r>
                    <m:r>
                      <a:rPr lang="en-US" sz="2000" i="1" dirty="0" smtClean="0">
                        <a:latin typeface="Cambria Math"/>
                      </a:rPr>
                      <m:t> </m:t>
                    </m:r>
                    <m:r>
                      <a:rPr lang="en-US" sz="2000" i="1" dirty="0" smtClean="0">
                        <a:latin typeface="Cambria Math"/>
                      </a:rPr>
                      <m:t>𝑚</m:t>
                    </m:r>
                    <m:r>
                      <a:rPr lang="en-US" sz="2000" b="0" i="1" dirty="0" smtClean="0">
                        <a:latin typeface="Cambria Math"/>
                      </a:rPr>
                      <m:t>)</m:t>
                    </m:r>
                  </m:oMath>
                </a14:m>
                <a:r>
                  <a:rPr lang="he-IL" sz="2000" dirty="0">
                    <a:latin typeface="Arial" charset="0"/>
                  </a:rPr>
                  <a:t>  </a:t>
                </a:r>
              </a:p>
              <a:p>
                <a:pPr algn="just">
                  <a:lnSpc>
                    <a:spcPct val="125000"/>
                  </a:lnSpc>
                </a:pPr>
                <a:endParaRPr lang="he-IL" sz="2000" dirty="0" smtClean="0">
                  <a:latin typeface="Arial" charset="0"/>
                </a:endParaRPr>
              </a:p>
              <a:p>
                <a:pPr algn="just">
                  <a:lnSpc>
                    <a:spcPct val="125000"/>
                  </a:lnSpc>
                </a:pPr>
                <a:r>
                  <a:rPr lang="he-IL" sz="2000" dirty="0" smtClean="0">
                    <a:latin typeface="Arial" charset="0"/>
                  </a:rPr>
                  <a:t>עבור </a:t>
                </a:r>
                <a:r>
                  <a:rPr lang="he-IL" sz="2000" dirty="0" err="1" smtClean="0">
                    <a:latin typeface="Arial" charset="0"/>
                  </a:rPr>
                  <a:t>פונקצית</a:t>
                </a:r>
                <a:r>
                  <a:rPr lang="he-IL" sz="2000" dirty="0" smtClean="0">
                    <a:latin typeface="Arial" charset="0"/>
                  </a:rPr>
                  <a:t> ערבול זו, רצוי </a:t>
                </a:r>
                <a:r>
                  <a:rPr lang="he-IL" sz="2000" dirty="0">
                    <a:latin typeface="Arial" charset="0"/>
                  </a:rPr>
                  <a:t>ש-</a:t>
                </a:r>
                <a14:m>
                  <m:oMath xmlns:m="http://schemas.openxmlformats.org/officeDocument/2006/math">
                    <m:r>
                      <a:rPr lang="en-US" sz="2000" i="1" dirty="0" smtClean="0">
                        <a:latin typeface="Cambria Math"/>
                      </a:rPr>
                      <m:t>𝑚</m:t>
                    </m:r>
                  </m:oMath>
                </a14:m>
                <a:r>
                  <a:rPr lang="he-IL" sz="2000" dirty="0" smtClean="0">
                    <a:latin typeface="Arial" charset="0"/>
                  </a:rPr>
                  <a:t>:</a:t>
                </a:r>
                <a:endParaRPr lang="he-IL" sz="2000" dirty="0">
                  <a:latin typeface="Arial" charset="0"/>
                </a:endParaRPr>
              </a:p>
              <a:p>
                <a:pPr marL="285750" indent="-285750" algn="just">
                  <a:lnSpc>
                    <a:spcPct val="125000"/>
                  </a:lnSpc>
                  <a:buFont typeface="Arial" pitchFamily="34" charset="0"/>
                  <a:buChar char="•"/>
                </a:pPr>
                <a:r>
                  <a:rPr lang="he-IL" sz="2000" b="1" dirty="0">
                    <a:latin typeface="Arial" charset="0"/>
                  </a:rPr>
                  <a:t>לא יהיה חזקה של </a:t>
                </a:r>
                <a14:m>
                  <m:oMath xmlns:m="http://schemas.openxmlformats.org/officeDocument/2006/math">
                    <m:r>
                      <a:rPr lang="he-IL" sz="2000" b="1" i="1" dirty="0" smtClean="0">
                        <a:latin typeface="Cambria Math"/>
                      </a:rPr>
                      <m:t>𝟐</m:t>
                    </m:r>
                  </m:oMath>
                </a14:m>
                <a:r>
                  <a:rPr lang="he-IL" sz="2000" b="1" dirty="0">
                    <a:latin typeface="Arial" charset="0"/>
                  </a:rPr>
                  <a:t> או </a:t>
                </a:r>
                <a14:m>
                  <m:oMath xmlns:m="http://schemas.openxmlformats.org/officeDocument/2006/math">
                    <m:r>
                      <a:rPr lang="he-IL" sz="2000" b="1" i="1" dirty="0" smtClean="0">
                        <a:latin typeface="Cambria Math"/>
                      </a:rPr>
                      <m:t>𝟏𝟎</m:t>
                    </m:r>
                  </m:oMath>
                </a14:m>
                <a:r>
                  <a:rPr lang="he-IL" sz="2000" b="1" dirty="0">
                    <a:latin typeface="Arial" charset="0"/>
                  </a:rPr>
                  <a:t>.</a:t>
                </a:r>
                <a:r>
                  <a:rPr lang="he-IL" sz="2000" dirty="0">
                    <a:latin typeface="Arial" charset="0"/>
                  </a:rPr>
                  <a:t> בחזקות של </a:t>
                </a:r>
                <a14:m>
                  <m:oMath xmlns:m="http://schemas.openxmlformats.org/officeDocument/2006/math">
                    <m:r>
                      <a:rPr lang="he-IL" sz="2000" i="1" dirty="0" smtClean="0">
                        <a:latin typeface="Cambria Math"/>
                      </a:rPr>
                      <m:t>2</m:t>
                    </m:r>
                  </m:oMath>
                </a14:m>
                <a:r>
                  <a:rPr lang="he-IL" sz="2000" dirty="0">
                    <a:latin typeface="Arial" charset="0"/>
                  </a:rPr>
                  <a:t> </a:t>
                </a:r>
                <a:r>
                  <a:rPr lang="he-IL" sz="2000" dirty="0" smtClean="0">
                    <a:latin typeface="Arial" charset="0"/>
                  </a:rPr>
                  <a:t>פונקצית </a:t>
                </a:r>
                <a:r>
                  <a:rPr lang="he-IL" sz="2000" dirty="0">
                    <a:latin typeface="Arial" charset="0"/>
                  </a:rPr>
                  <a:t>הערבול מסתמכת רק על </a:t>
                </a:r>
                <a14:m>
                  <m:oMath xmlns:m="http://schemas.openxmlformats.org/officeDocument/2006/math">
                    <m:r>
                      <m:rPr>
                        <m:sty m:val="p"/>
                      </m:rPr>
                      <a:rPr lang="en-US" sz="2000" i="1" dirty="0" smtClean="0">
                        <a:latin typeface="Cambria Math"/>
                      </a:rPr>
                      <m:t>log</m:t>
                    </m:r>
                    <m:r>
                      <a:rPr lang="en-US" sz="2000" i="1" baseline="-25000" dirty="0">
                        <a:latin typeface="Cambria Math"/>
                      </a:rPr>
                      <m:t>2</m:t>
                    </m:r>
                    <m:r>
                      <a:rPr lang="en-US" sz="2000" i="1" dirty="0">
                        <a:latin typeface="Cambria Math"/>
                      </a:rPr>
                      <m:t>(</m:t>
                    </m:r>
                    <m:r>
                      <a:rPr lang="en-US" sz="2000" i="1" dirty="0">
                        <a:latin typeface="Cambria Math"/>
                      </a:rPr>
                      <m:t>𝑚</m:t>
                    </m:r>
                    <m:r>
                      <a:rPr lang="en-US" sz="2000" i="1" dirty="0">
                        <a:latin typeface="Cambria Math"/>
                      </a:rPr>
                      <m:t>)</m:t>
                    </m:r>
                  </m:oMath>
                </a14:m>
                <a:r>
                  <a:rPr lang="he-IL" sz="2000" dirty="0">
                    <a:latin typeface="Arial" charset="0"/>
                  </a:rPr>
                  <a:t> הביטים הראשונים </a:t>
                </a:r>
                <a:r>
                  <a:rPr lang="en-US" sz="2000" dirty="0">
                    <a:latin typeface="Arial" charset="0"/>
                  </a:rPr>
                  <a:t>(</a:t>
                </a:r>
                <a:r>
                  <a:rPr lang="en-US" sz="2000" dirty="0"/>
                  <a:t>LSB</a:t>
                </a:r>
                <a:r>
                  <a:rPr lang="en-US" sz="2000" dirty="0">
                    <a:latin typeface="Arial" charset="0"/>
                  </a:rPr>
                  <a:t>)</a:t>
                </a:r>
                <a:r>
                  <a:rPr lang="he-IL" sz="2000" dirty="0">
                    <a:latin typeface="Arial" charset="0"/>
                  </a:rPr>
                  <a:t>. בחזקות של עשר, </a:t>
                </a:r>
                <a:r>
                  <a:rPr lang="he-IL" sz="2000" dirty="0" err="1" smtClean="0">
                    <a:latin typeface="Arial" charset="0"/>
                  </a:rPr>
                  <a:t>פונקצית</a:t>
                </a:r>
                <a:r>
                  <a:rPr lang="he-IL" sz="2000" dirty="0" smtClean="0">
                    <a:latin typeface="Arial" charset="0"/>
                  </a:rPr>
                  <a:t> </a:t>
                </a:r>
                <a:r>
                  <a:rPr lang="he-IL" sz="2000" dirty="0">
                    <a:latin typeface="Arial" charset="0"/>
                  </a:rPr>
                  <a:t>הערבול מסתמכת רק על</a:t>
                </a:r>
                <a:r>
                  <a:rPr lang="he-IL" sz="2000" dirty="0" smtClean="0">
                    <a:latin typeface="Arial" charset="0"/>
                  </a:rPr>
                  <a:t> </a:t>
                </a:r>
                <a14:m>
                  <m:oMath xmlns:m="http://schemas.openxmlformats.org/officeDocument/2006/math">
                    <m:r>
                      <m:rPr>
                        <m:sty m:val="p"/>
                      </m:rPr>
                      <a:rPr lang="en-US" sz="2000" i="1" dirty="0" smtClean="0">
                        <a:latin typeface="Cambria Math"/>
                      </a:rPr>
                      <m:t>log</m:t>
                    </m:r>
                    <m:r>
                      <a:rPr lang="en-US" sz="2000" i="1" baseline="-25000" dirty="0">
                        <a:latin typeface="Cambria Math"/>
                      </a:rPr>
                      <m:t>10</m:t>
                    </m:r>
                    <m:r>
                      <a:rPr lang="en-US" sz="2000" i="1" dirty="0">
                        <a:latin typeface="Cambria Math"/>
                      </a:rPr>
                      <m:t>(</m:t>
                    </m:r>
                    <m:r>
                      <a:rPr lang="en-US" sz="2000" i="1" dirty="0">
                        <a:latin typeface="Cambria Math"/>
                      </a:rPr>
                      <m:t>𝑚</m:t>
                    </m:r>
                    <m:r>
                      <a:rPr lang="en-US" sz="2000" i="1" dirty="0" smtClean="0">
                        <a:latin typeface="Cambria Math"/>
                      </a:rPr>
                      <m:t>)</m:t>
                    </m:r>
                  </m:oMath>
                </a14:m>
                <a:r>
                  <a:rPr lang="he-IL" sz="2000" dirty="0">
                    <a:latin typeface="Arial" charset="0"/>
                  </a:rPr>
                  <a:t> הספרות הראשונות</a:t>
                </a:r>
                <a:r>
                  <a:rPr lang="he-IL" sz="2000" dirty="0" smtClean="0">
                    <a:latin typeface="Arial" charset="0"/>
                  </a:rPr>
                  <a:t>. </a:t>
                </a:r>
                <a:r>
                  <a:rPr lang="he-IL" sz="2000" dirty="0">
                    <a:latin typeface="Arial" charset="0"/>
                  </a:rPr>
                  <a:t>רצוי שפונקציות הערבול ישתמשו בכל האינפורמציה הנמצאת במפתח כדי לקרב עד כמה שניתן את הנחת הפיזור האחיד</a:t>
                </a:r>
                <a:r>
                  <a:rPr lang="he-IL" sz="2000" dirty="0" smtClean="0">
                    <a:latin typeface="Arial" charset="0"/>
                  </a:rPr>
                  <a:t>.</a:t>
                </a:r>
                <a:endParaRPr lang="en-US" sz="2000" dirty="0" smtClean="0">
                  <a:latin typeface="Arial" charset="0"/>
                </a:endParaRPr>
              </a:p>
              <a:p>
                <a:pPr algn="just">
                  <a:lnSpc>
                    <a:spcPct val="125000"/>
                  </a:lnSpc>
                </a:pPr>
                <a:endParaRPr lang="he-IL" sz="2000" dirty="0">
                  <a:latin typeface="Arial" charset="0"/>
                </a:endParaRPr>
              </a:p>
              <a:p>
                <a:pPr marL="285750" indent="-285750" algn="just">
                  <a:lnSpc>
                    <a:spcPct val="125000"/>
                  </a:lnSpc>
                  <a:buFont typeface="Arial" pitchFamily="34" charset="0"/>
                  <a:buChar char="•"/>
                </a:pPr>
                <a:r>
                  <a:rPr lang="he-IL" sz="2000" b="1" dirty="0">
                    <a:latin typeface="Arial" charset="0"/>
                  </a:rPr>
                  <a:t>יהיה ראשוני שאינו קרוב לחזקה של </a:t>
                </a:r>
                <a14:m>
                  <m:oMath xmlns:m="http://schemas.openxmlformats.org/officeDocument/2006/math">
                    <m:r>
                      <a:rPr lang="he-IL" sz="2000" b="1" i="1" dirty="0" smtClean="0">
                        <a:latin typeface="Cambria Math"/>
                      </a:rPr>
                      <m:t>𝟐</m:t>
                    </m:r>
                  </m:oMath>
                </a14:m>
                <a:r>
                  <a:rPr lang="he-IL" sz="2000" b="1" dirty="0">
                    <a:latin typeface="Arial" charset="0"/>
                  </a:rPr>
                  <a:t>. </a:t>
                </a:r>
                <a:r>
                  <a:rPr lang="he-IL" sz="2000" dirty="0">
                    <a:latin typeface="Arial" charset="0"/>
                  </a:rPr>
                  <a:t>חזקות קרובות של </a:t>
                </a:r>
                <a14:m>
                  <m:oMath xmlns:m="http://schemas.openxmlformats.org/officeDocument/2006/math">
                    <m:r>
                      <a:rPr lang="he-IL" sz="2000" i="1" dirty="0" smtClean="0">
                        <a:latin typeface="Cambria Math"/>
                      </a:rPr>
                      <m:t>2</m:t>
                    </m:r>
                  </m:oMath>
                </a14:m>
                <a:r>
                  <a:rPr lang="he-IL" sz="2000" dirty="0">
                    <a:latin typeface="Arial" charset="0"/>
                  </a:rPr>
                  <a:t> גורמות לפיזור לא אחיד כאשר המפתחות כתובים בבסיס שהוא חזקה של </a:t>
                </a:r>
                <a14:m>
                  <m:oMath xmlns:m="http://schemas.openxmlformats.org/officeDocument/2006/math">
                    <m:r>
                      <a:rPr lang="he-IL" sz="2000" i="1" dirty="0" smtClean="0">
                        <a:latin typeface="Cambria Math"/>
                      </a:rPr>
                      <m:t>2</m:t>
                    </m:r>
                  </m:oMath>
                </a14:m>
                <a:r>
                  <a:rPr lang="he-IL" sz="2000" dirty="0">
                    <a:latin typeface="Arial" charset="0"/>
                  </a:rPr>
                  <a:t>, למשל מחרוזות תווים נכתבות בבסיס </a:t>
                </a:r>
                <a14:m>
                  <m:oMath xmlns:m="http://schemas.openxmlformats.org/officeDocument/2006/math">
                    <m:r>
                      <a:rPr lang="en-US" sz="2000" i="1" dirty="0" smtClean="0">
                        <a:latin typeface="Cambria Math"/>
                      </a:rPr>
                      <m:t>2</m:t>
                    </m:r>
                    <m:r>
                      <a:rPr lang="en-US" sz="2000" i="1" baseline="30000" dirty="0">
                        <a:latin typeface="Cambria Math"/>
                      </a:rPr>
                      <m:t>8</m:t>
                    </m:r>
                    <m:r>
                      <a:rPr lang="en-US" sz="2000" i="1" dirty="0">
                        <a:latin typeface="Cambria Math"/>
                      </a:rPr>
                      <m:t>=</m:t>
                    </m:r>
                    <m:r>
                      <a:rPr lang="en-US" sz="2000" i="1" dirty="0">
                        <a:latin typeface="Cambria Math"/>
                      </a:rPr>
                      <m:t>256</m:t>
                    </m:r>
                  </m:oMath>
                </a14:m>
                <a:r>
                  <a:rPr lang="en-US" sz="2000" dirty="0">
                    <a:latin typeface="Arial" charset="0"/>
                  </a:rPr>
                  <a:t> </a:t>
                </a:r>
                <a:r>
                  <a:rPr lang="he-IL" sz="2000" dirty="0">
                    <a:latin typeface="Arial" charset="0"/>
                  </a:rPr>
                  <a:t>. </a:t>
                </a:r>
                <a:endParaRPr lang="en-US" sz="2000" dirty="0">
                  <a:latin typeface="Arial" charset="0"/>
                </a:endParaRPr>
              </a:p>
            </p:txBody>
          </p:sp>
        </mc:Choice>
        <mc:Fallback>
          <p:sp>
            <p:nvSpPr>
              <p:cNvPr id="360453" name="Text Box 5"/>
              <p:cNvSpPr txBox="1">
                <a:spLocks noRot="1" noChangeAspect="1" noMove="1" noResize="1" noEditPoints="1" noAdjustHandles="1" noChangeArrowheads="1" noChangeShapeType="1" noTextEdit="1"/>
              </p:cNvSpPr>
              <p:nvPr/>
            </p:nvSpPr>
            <p:spPr bwMode="auto">
              <a:xfrm>
                <a:off x="609520" y="880254"/>
                <a:ext cx="7910900" cy="5095883"/>
              </a:xfrm>
              <a:prstGeom prst="rect">
                <a:avLst/>
              </a:prstGeom>
              <a:blipFill rotWithShape="1">
                <a:blip r:embed="rId3" cstate="print"/>
                <a:stretch>
                  <a:fillRect l="-1772" r="-770" b="-598"/>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p:sp>
        <p:nvSpPr>
          <p:cNvPr id="2" name="Footer Placeholder 1"/>
          <p:cNvSpPr>
            <a:spLocks noGrp="1"/>
          </p:cNvSpPr>
          <p:nvPr>
            <p:ph type="ftr" sz="quarter" idx="3"/>
          </p:nvPr>
        </p:nvSpPr>
        <p:spPr/>
        <p:txBody>
          <a:bodyPr/>
          <a:lstStyle/>
          <a:p>
            <a:pPr algn="l" rtl="0"/>
            <a:r>
              <a:rPr lang="en-US" smtClean="0"/>
              <a:t>© cs, Technion</a:t>
            </a:r>
            <a:endParaRPr lang="he-IL" dirty="0"/>
          </a:p>
        </p:txBody>
      </p:sp>
      <p:sp>
        <p:nvSpPr>
          <p:cNvPr id="3" name="Slide Number Placeholder 2"/>
          <p:cNvSpPr>
            <a:spLocks noGrp="1"/>
          </p:cNvSpPr>
          <p:nvPr>
            <p:ph type="sldNum" sz="quarter" idx="4"/>
          </p:nvPr>
        </p:nvSpPr>
        <p:spPr/>
        <p:txBody>
          <a:bodyPr/>
          <a:lstStyle/>
          <a:p>
            <a:pPr algn="r"/>
            <a:fld id="{DAF22AC9-109E-4E4D-92F9-530E51D9A3A2}" type="slidenum">
              <a:rPr lang="he-IL" smtClean="0"/>
              <a:pPr algn="r"/>
              <a:t>18</a:t>
            </a:fld>
            <a:endParaRPr lang="he-IL" dirty="0"/>
          </a:p>
        </p:txBody>
      </p:sp>
      <p:sp>
        <p:nvSpPr>
          <p:cNvPr id="12" name="Rectangle 11"/>
          <p:cNvSpPr/>
          <p:nvPr/>
        </p:nvSpPr>
        <p:spPr>
          <a:xfrm>
            <a:off x="1505364" y="1970840"/>
            <a:ext cx="6120000" cy="18000"/>
          </a:xfrm>
          <a:prstGeom prst="rect">
            <a:avLst/>
          </a:prstGeom>
          <a:solidFill>
            <a:schemeClr val="dk2"/>
          </a:solidFill>
          <a:ln>
            <a:noFill/>
          </a:ln>
          <a:effectLst/>
        </p:spPr>
        <p:style>
          <a:lnRef idx="1">
            <a:schemeClr val="accent5"/>
          </a:lnRef>
          <a:fillRef idx="1001">
            <a:schemeClr val="dk2"/>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9406991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normAutofit/>
          </a:bodyPr>
          <a:lstStyle/>
          <a:p>
            <a:pPr rtl="1"/>
            <a:r>
              <a:rPr lang="he-IL" dirty="0"/>
              <a:t>פונקציות ערבול</a:t>
            </a:r>
            <a:r>
              <a:rPr lang="en-US" dirty="0"/>
              <a:t> </a:t>
            </a:r>
            <a:r>
              <a:rPr lang="he-IL" dirty="0"/>
              <a:t> (המשך)</a:t>
            </a:r>
            <a:endParaRPr lang="en-US" dirty="0"/>
          </a:p>
        </p:txBody>
      </p:sp>
      <p:grpSp>
        <p:nvGrpSpPr>
          <p:cNvPr id="362509" name="Group 13"/>
          <p:cNvGrpSpPr>
            <a:grpSpLocks/>
          </p:cNvGrpSpPr>
          <p:nvPr/>
        </p:nvGrpSpPr>
        <p:grpSpPr bwMode="auto">
          <a:xfrm>
            <a:off x="611559" y="902468"/>
            <a:ext cx="7859341" cy="2022476"/>
            <a:chOff x="24" y="474"/>
            <a:chExt cx="5575" cy="1274"/>
          </a:xfrm>
        </p:grpSpPr>
        <mc:AlternateContent xmlns:mc="http://schemas.openxmlformats.org/markup-compatibility/2006">
          <mc:Choice xmlns="" xmlns:a14="http://schemas.microsoft.com/office/drawing/2010/main" Requires="a14">
            <p:sp>
              <p:nvSpPr>
                <p:cNvPr id="362501" name="Text Box 5"/>
                <p:cNvSpPr txBox="1">
                  <a:spLocks noChangeArrowheads="1"/>
                </p:cNvSpPr>
                <p:nvPr/>
              </p:nvSpPr>
              <p:spPr bwMode="auto">
                <a:xfrm>
                  <a:off x="24" y="474"/>
                  <a:ext cx="5575" cy="1029"/>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0000" tIns="46800" rIns="90000" bIns="46800">
                  <a:spAutoFit/>
                </a:bodyPr>
                <a:lstStyle/>
                <a:p>
                  <a:pPr>
                    <a:lnSpc>
                      <a:spcPct val="125000"/>
                    </a:lnSpc>
                  </a:pPr>
                  <a:r>
                    <a:rPr lang="he-IL" sz="2000" u="sng" dirty="0" smtClean="0">
                      <a:latin typeface="Arial" charset="0"/>
                    </a:rPr>
                    <a:t>שיטת הכפל עבור קבוע  </a:t>
                  </a:r>
                  <a14:m>
                    <m:oMath xmlns:m="http://schemas.openxmlformats.org/officeDocument/2006/math">
                      <m:r>
                        <a:rPr lang="he-IL" sz="2000" b="0" i="1" u="sng" dirty="0" smtClean="0">
                          <a:latin typeface="Cambria Math"/>
                        </a:rPr>
                        <m:t>0</m:t>
                      </m:r>
                      <m:r>
                        <a:rPr lang="en-US" sz="2000" b="0" i="1" u="sng" dirty="0" smtClean="0">
                          <a:latin typeface="Cambria Math"/>
                        </a:rPr>
                        <m:t>&lt;</m:t>
                      </m:r>
                      <m:r>
                        <a:rPr lang="en-US" sz="2000" b="0" i="1" u="sng" dirty="0" smtClean="0">
                          <a:latin typeface="Cambria Math"/>
                        </a:rPr>
                        <m:t>𝑎</m:t>
                      </m:r>
                      <m:r>
                        <a:rPr lang="en-US" sz="2000" b="0" i="1" u="sng" dirty="0" smtClean="0">
                          <a:latin typeface="Cambria Math"/>
                        </a:rPr>
                        <m:t>&lt;</m:t>
                      </m:r>
                      <m:r>
                        <a:rPr lang="en-US" sz="2000" b="0" i="1" u="sng" dirty="0" smtClean="0">
                          <a:latin typeface="Cambria Math"/>
                        </a:rPr>
                        <m:t>1</m:t>
                      </m:r>
                    </m:oMath>
                  </a14:m>
                  <a:endParaRPr lang="he-IL" sz="2000" u="sng" dirty="0">
                    <a:latin typeface="Arial" charset="0"/>
                  </a:endParaRPr>
                </a:p>
                <a:p>
                  <a:pPr marL="342900" indent="-342900">
                    <a:lnSpc>
                      <a:spcPct val="125000"/>
                    </a:lnSpc>
                    <a:buFont typeface="+mj-lt"/>
                    <a:buAutoNum type="arabicPeriod"/>
                  </a:pPr>
                  <a:r>
                    <a:rPr lang="he-IL" sz="2000" dirty="0">
                      <a:latin typeface="Arial" charset="0"/>
                    </a:rPr>
                    <a:t>הכפל את המפתח </a:t>
                  </a:r>
                  <a14:m>
                    <m:oMath xmlns:m="http://schemas.openxmlformats.org/officeDocument/2006/math">
                      <m:r>
                        <a:rPr lang="en-US" sz="2000" i="1" dirty="0" smtClean="0">
                          <a:latin typeface="Cambria Math"/>
                        </a:rPr>
                        <m:t>𝑘</m:t>
                      </m:r>
                    </m:oMath>
                  </a14:m>
                  <a:r>
                    <a:rPr lang="he-IL" sz="2000" dirty="0">
                      <a:latin typeface="Arial" charset="0"/>
                    </a:rPr>
                    <a:t> </a:t>
                  </a:r>
                  <a:r>
                    <a:rPr lang="he-IL" sz="2000" dirty="0" smtClean="0">
                      <a:latin typeface="Arial" charset="0"/>
                    </a:rPr>
                    <a:t>בקבוע  </a:t>
                  </a:r>
                  <a14:m>
                    <m:oMath xmlns:m="http://schemas.openxmlformats.org/officeDocument/2006/math">
                      <m:r>
                        <a:rPr lang="en-US" sz="2000" i="1" dirty="0" smtClean="0">
                          <a:latin typeface="Cambria Math"/>
                        </a:rPr>
                        <m:t>𝑎</m:t>
                      </m:r>
                    </m:oMath>
                  </a14:m>
                  <a:r>
                    <a:rPr lang="he-IL" sz="2000" dirty="0" smtClean="0">
                      <a:latin typeface="Arial" charset="0"/>
                    </a:rPr>
                    <a:t>.</a:t>
                  </a:r>
                  <a:endParaRPr lang="he-IL" sz="2000" dirty="0">
                    <a:latin typeface="Arial" charset="0"/>
                  </a:endParaRPr>
                </a:p>
                <a:p>
                  <a:pPr marL="342900" indent="-342900">
                    <a:lnSpc>
                      <a:spcPct val="125000"/>
                    </a:lnSpc>
                    <a:buFont typeface="+mj-lt"/>
                    <a:buAutoNum type="arabicPeriod"/>
                  </a:pPr>
                  <a:r>
                    <a:rPr lang="he-IL" sz="2000" dirty="0">
                      <a:latin typeface="Arial" charset="0"/>
                    </a:rPr>
                    <a:t>מצא את החלק השבור של התוצאה.</a:t>
                  </a:r>
                </a:p>
                <a:p>
                  <a:pPr marL="342900" indent="-342900">
                    <a:lnSpc>
                      <a:spcPct val="125000"/>
                    </a:lnSpc>
                    <a:buFont typeface="+mj-lt"/>
                    <a:buAutoNum type="arabicPeriod"/>
                  </a:pPr>
                  <a:r>
                    <a:rPr lang="he-IL" sz="2000" dirty="0">
                      <a:latin typeface="Arial" charset="0"/>
                    </a:rPr>
                    <a:t>הכפל את החלק השבור ב- </a:t>
                  </a:r>
                  <a14:m>
                    <m:oMath xmlns:m="http://schemas.openxmlformats.org/officeDocument/2006/math">
                      <m:r>
                        <a:rPr lang="en-US" sz="2000" i="1" dirty="0" smtClean="0">
                          <a:latin typeface="Cambria Math"/>
                        </a:rPr>
                        <m:t>𝑚</m:t>
                      </m:r>
                    </m:oMath>
                  </a14:m>
                  <a:r>
                    <a:rPr lang="he-IL" sz="2000" dirty="0">
                      <a:latin typeface="Arial" charset="0"/>
                    </a:rPr>
                    <a:t> ועגל כלפי מטה:</a:t>
                  </a:r>
                  <a:endParaRPr lang="en-US" sz="2000" u="sng" dirty="0">
                    <a:latin typeface="Arial" charset="0"/>
                  </a:endParaRPr>
                </a:p>
              </p:txBody>
            </p:sp>
          </mc:Choice>
          <mc:Fallback>
            <p:sp>
              <p:nvSpPr>
                <p:cNvPr id="362501" name="Text Box 5"/>
                <p:cNvSpPr txBox="1">
                  <a:spLocks noRot="1" noChangeAspect="1" noMove="1" noResize="1" noEditPoints="1" noAdjustHandles="1" noChangeArrowheads="1" noChangeShapeType="1" noTextEdit="1"/>
                </p:cNvSpPr>
                <p:nvPr/>
              </p:nvSpPr>
              <p:spPr bwMode="auto">
                <a:xfrm>
                  <a:off x="24" y="474"/>
                  <a:ext cx="5575" cy="1029"/>
                </a:xfrm>
                <a:prstGeom prst="rect">
                  <a:avLst/>
                </a:prstGeom>
                <a:blipFill rotWithShape="1">
                  <a:blip r:embed="rId3" cstate="print"/>
                  <a:stretch>
                    <a:fillRect r="-853" b="-3358"/>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362502" name="Text Box 6"/>
                <p:cNvSpPr txBox="1">
                  <a:spLocks noChangeArrowheads="1"/>
                </p:cNvSpPr>
                <p:nvPr/>
              </p:nvSpPr>
              <p:spPr bwMode="auto">
                <a:xfrm>
                  <a:off x="1669" y="1479"/>
                  <a:ext cx="2534" cy="269"/>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0000" tIns="46800" rIns="90000" bIns="46800">
                  <a:spAutoFit/>
                </a:bodyPr>
                <a:lstStyle/>
                <a:p>
                  <a:pPr algn="l" rtl="0"/>
                  <a14:m>
                    <m:oMathPara xmlns:m="http://schemas.openxmlformats.org/officeDocument/2006/math">
                      <m:oMathParaPr>
                        <m:jc m:val="centerGroup"/>
                      </m:oMathParaPr>
                      <m:oMath xmlns:m="http://schemas.openxmlformats.org/officeDocument/2006/math">
                        <m:r>
                          <a:rPr lang="en-US" sz="2000" i="1" dirty="0" smtClean="0">
                            <a:latin typeface="Cambria Math"/>
                          </a:rPr>
                          <m:t>h</m:t>
                        </m:r>
                        <m:d>
                          <m:dPr>
                            <m:ctrlPr>
                              <a:rPr lang="en-US" sz="2000" i="1" dirty="0" smtClean="0">
                                <a:latin typeface="Cambria Math"/>
                              </a:rPr>
                            </m:ctrlPr>
                          </m:dPr>
                          <m:e>
                            <m:r>
                              <a:rPr lang="en-US" sz="2000" i="1" dirty="0" smtClean="0">
                                <a:latin typeface="Cambria Math"/>
                              </a:rPr>
                              <m:t>𝑘</m:t>
                            </m:r>
                          </m:e>
                        </m:d>
                        <m:r>
                          <a:rPr lang="en-US" sz="2000" i="1" dirty="0" smtClean="0">
                            <a:latin typeface="Cambria Math"/>
                          </a:rPr>
                          <m:t>=</m:t>
                        </m:r>
                        <m:r>
                          <a:rPr lang="en-US" sz="2000" i="1" dirty="0">
                            <a:latin typeface="Cambria Math"/>
                            <a:sym typeface="Symbol" pitchFamily="18" charset="2"/>
                          </a:rPr>
                          <m:t></m:t>
                        </m:r>
                        <m:r>
                          <a:rPr lang="en-US" sz="2000" i="1" dirty="0">
                            <a:latin typeface="Cambria Math"/>
                            <a:sym typeface="Symbol" pitchFamily="18" charset="2"/>
                          </a:rPr>
                          <m:t>𝑚</m:t>
                        </m:r>
                        <m:r>
                          <a:rPr lang="en-US" sz="2000" b="0" i="1" dirty="0" smtClean="0">
                            <a:latin typeface="Cambria Math"/>
                            <a:sym typeface="Symbol" pitchFamily="18" charset="2"/>
                          </a:rPr>
                          <m:t>⋅</m:t>
                        </m:r>
                        <m:r>
                          <a:rPr lang="en-US" sz="2000" i="1" dirty="0">
                            <a:latin typeface="Cambria Math"/>
                            <a:sym typeface="Symbol" pitchFamily="18" charset="2"/>
                          </a:rPr>
                          <m:t> (</m:t>
                        </m:r>
                        <m:r>
                          <a:rPr lang="en-US" sz="2000" i="1" dirty="0" err="1">
                            <a:latin typeface="Cambria Math"/>
                            <a:sym typeface="Symbol" pitchFamily="18" charset="2"/>
                          </a:rPr>
                          <m:t>𝑎</m:t>
                        </m:r>
                        <m:r>
                          <a:rPr lang="en-US" sz="2000" b="0" i="1" dirty="0" smtClean="0">
                            <a:latin typeface="Cambria Math"/>
                            <a:sym typeface="Symbol" pitchFamily="18" charset="2"/>
                          </a:rPr>
                          <m:t>⋅</m:t>
                        </m:r>
                        <m:r>
                          <a:rPr lang="en-US" sz="2000" i="1" dirty="0" err="1">
                            <a:latin typeface="Cambria Math"/>
                            <a:sym typeface="Symbol" pitchFamily="18" charset="2"/>
                          </a:rPr>
                          <m:t>𝑘</m:t>
                        </m:r>
                        <m:r>
                          <a:rPr lang="en-US" sz="2000" i="1" dirty="0">
                            <a:latin typeface="Cambria Math"/>
                            <a:sym typeface="Symbol" pitchFamily="18" charset="2"/>
                          </a:rPr>
                          <m:t> </m:t>
                        </m:r>
                        <m:r>
                          <a:rPr lang="en-US" sz="2000" i="1" dirty="0">
                            <a:latin typeface="Cambria Math"/>
                            <a:sym typeface="Symbol" pitchFamily="18" charset="2"/>
                          </a:rPr>
                          <m:t>𝑚𝑜𝑑</m:t>
                        </m:r>
                        <m:r>
                          <a:rPr lang="en-US" sz="2000" i="1" dirty="0">
                            <a:latin typeface="Cambria Math"/>
                            <a:sym typeface="Symbol" pitchFamily="18" charset="2"/>
                          </a:rPr>
                          <m:t> </m:t>
                        </m:r>
                        <m:r>
                          <a:rPr lang="en-US" sz="2000" i="1" dirty="0">
                            <a:latin typeface="Cambria Math"/>
                            <a:sym typeface="Symbol" pitchFamily="18" charset="2"/>
                          </a:rPr>
                          <m:t>1</m:t>
                        </m:r>
                        <m:r>
                          <a:rPr lang="en-US" sz="2000" i="1" dirty="0">
                            <a:latin typeface="Cambria Math"/>
                            <a:sym typeface="Symbol" pitchFamily="18" charset="2"/>
                          </a:rPr>
                          <m:t>)</m:t>
                        </m:r>
                      </m:oMath>
                    </m:oMathPara>
                  </a14:m>
                  <a:endParaRPr lang="en-US" sz="2000" dirty="0">
                    <a:sym typeface="Symbol" pitchFamily="18" charset="2"/>
                  </a:endParaRPr>
                </a:p>
              </p:txBody>
            </p:sp>
          </mc:Choice>
          <mc:Fallback>
            <p:sp>
              <p:nvSpPr>
                <p:cNvPr id="362502" name="Text Box 6"/>
                <p:cNvSpPr txBox="1">
                  <a:spLocks noRot="1" noChangeAspect="1" noMove="1" noResize="1" noEditPoints="1" noAdjustHandles="1" noChangeArrowheads="1" noChangeShapeType="1" noTextEdit="1"/>
                </p:cNvSpPr>
                <p:nvPr/>
              </p:nvSpPr>
              <p:spPr bwMode="auto">
                <a:xfrm>
                  <a:off x="1669" y="1479"/>
                  <a:ext cx="2534" cy="269"/>
                </a:xfrm>
                <a:prstGeom prst="rect">
                  <a:avLst/>
                </a:prstGeom>
                <a:blipFill rotWithShape="1">
                  <a:blip r:embed="rId4" cstate="print"/>
                  <a:stretch>
                    <a:fillRect b="-12857"/>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p:grpSp>
      <mc:AlternateContent xmlns:mc="http://schemas.openxmlformats.org/markup-compatibility/2006">
        <mc:Choice xmlns="" xmlns:a14="http://schemas.microsoft.com/office/drawing/2010/main" Requires="a14">
          <p:sp>
            <p:nvSpPr>
              <p:cNvPr id="362504" name="Text Box 8"/>
              <p:cNvSpPr txBox="1">
                <a:spLocks noChangeArrowheads="1"/>
              </p:cNvSpPr>
              <p:nvPr/>
            </p:nvSpPr>
            <p:spPr bwMode="auto">
              <a:xfrm>
                <a:off x="611560" y="3125663"/>
                <a:ext cx="7859339" cy="1074654"/>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0000" tIns="46800" rIns="90000" bIns="46800">
                <a:spAutoFit/>
              </a:bodyPr>
              <a:lstStyle/>
              <a:p>
                <a:r>
                  <a:rPr lang="he-IL" sz="2000" dirty="0" smtClean="0">
                    <a:latin typeface="Arial" charset="0"/>
                  </a:rPr>
                  <a:t>הערך של </a:t>
                </a:r>
                <a14:m>
                  <m:oMath xmlns:m="http://schemas.openxmlformats.org/officeDocument/2006/math">
                    <m:r>
                      <a:rPr lang="en-US" sz="2000" i="1" dirty="0" smtClean="0">
                        <a:latin typeface="Cambria Math"/>
                      </a:rPr>
                      <m:t>𝑚</m:t>
                    </m:r>
                  </m:oMath>
                </a14:m>
                <a:r>
                  <a:rPr lang="he-IL" sz="2000" dirty="0">
                    <a:latin typeface="Arial" charset="0"/>
                  </a:rPr>
                  <a:t> אינו קריטי.</a:t>
                </a:r>
              </a:p>
              <a:p>
                <a:r>
                  <a:rPr lang="he-IL" sz="2000" dirty="0">
                    <a:latin typeface="Arial" charset="0"/>
                  </a:rPr>
                  <a:t>ערך של </a:t>
                </a:r>
                <a14:m>
                  <m:oMath xmlns:m="http://schemas.openxmlformats.org/officeDocument/2006/math">
                    <m:r>
                      <a:rPr lang="en-US" sz="2000" i="1" dirty="0" smtClean="0">
                        <a:latin typeface="Cambria Math"/>
                      </a:rPr>
                      <m:t>𝑎</m:t>
                    </m:r>
                  </m:oMath>
                </a14:m>
                <a:r>
                  <a:rPr lang="he-IL" sz="2000" dirty="0">
                    <a:latin typeface="Arial" charset="0"/>
                  </a:rPr>
                  <a:t> הגורם לפיזור טוב הוא : </a:t>
                </a:r>
                <a:endParaRPr lang="en-US" sz="2000" dirty="0" smtClean="0">
                  <a:latin typeface="Arial" charset="0"/>
                </a:endParaRPr>
              </a:p>
              <a:p>
                <a:pPr algn="l" rtl="0"/>
                <a:r>
                  <a:rPr lang="en-US" sz="2000" dirty="0" smtClean="0">
                    <a:latin typeface="Arial" charset="0"/>
                  </a:rPr>
                  <a:t> </a:t>
                </a:r>
                <a14:m>
                  <m:oMath xmlns:m="http://schemas.openxmlformats.org/officeDocument/2006/math">
                    <m:acc>
                      <m:accPr>
                        <m:chr m:val="̅"/>
                        <m:ctrlPr>
                          <a:rPr lang="en-US" sz="2000" b="0" i="1" smtClean="0">
                            <a:latin typeface="Cambria Math"/>
                          </a:rPr>
                        </m:ctrlPr>
                      </m:accPr>
                      <m:e>
                        <m:r>
                          <a:rPr lang="he-IL" sz="2000" b="0" i="1" smtClean="0">
                            <a:latin typeface="Cambria Math"/>
                          </a:rPr>
                          <m:t>𝜙</m:t>
                        </m:r>
                      </m:e>
                    </m:acc>
                    <m:r>
                      <a:rPr lang="en-US" sz="2000" b="0" i="1" smtClean="0">
                        <a:latin typeface="Cambria Math"/>
                      </a:rPr>
                      <m:t>=</m:t>
                    </m:r>
                    <m:d>
                      <m:dPr>
                        <m:ctrlPr>
                          <a:rPr lang="en-US" sz="2000" b="0" i="1" smtClean="0">
                            <a:latin typeface="Cambria Math"/>
                          </a:rPr>
                        </m:ctrlPr>
                      </m:dPr>
                      <m:e>
                        <m:rad>
                          <m:radPr>
                            <m:degHide m:val="on"/>
                            <m:ctrlPr>
                              <a:rPr lang="en-US" sz="2000" b="0" i="1" smtClean="0">
                                <a:latin typeface="Cambria Math"/>
                              </a:rPr>
                            </m:ctrlPr>
                          </m:radPr>
                          <m:deg/>
                          <m:e>
                            <m:r>
                              <a:rPr lang="en-US" sz="2000" b="0" i="1" smtClean="0">
                                <a:latin typeface="Cambria Math"/>
                              </a:rPr>
                              <m:t>5</m:t>
                            </m:r>
                          </m:e>
                        </m:rad>
                        <m:r>
                          <a:rPr lang="en-US" sz="2000" b="0" i="1" smtClean="0">
                            <a:latin typeface="Cambria Math"/>
                          </a:rPr>
                          <m:t>−</m:t>
                        </m:r>
                        <m:r>
                          <a:rPr lang="en-US" sz="2000" b="0" i="1" smtClean="0">
                            <a:latin typeface="Cambria Math"/>
                          </a:rPr>
                          <m:t>1</m:t>
                        </m:r>
                      </m:e>
                    </m:d>
                    <m:r>
                      <a:rPr lang="en-US" sz="2000" b="0" i="1" smtClean="0">
                        <a:latin typeface="Cambria Math"/>
                      </a:rPr>
                      <m:t>/</m:t>
                    </m:r>
                    <m:r>
                      <a:rPr lang="en-US" sz="2000" b="0" i="1" smtClean="0">
                        <a:latin typeface="Cambria Math"/>
                      </a:rPr>
                      <m:t>2</m:t>
                    </m:r>
                    <m:r>
                      <a:rPr lang="en-US" sz="2000" b="0" i="1" smtClean="0">
                        <a:latin typeface="Cambria Math"/>
                      </a:rPr>
                      <m:t>=</m:t>
                    </m:r>
                    <m:r>
                      <a:rPr lang="en-US" sz="2000" b="0" i="1" smtClean="0">
                        <a:latin typeface="Cambria Math"/>
                      </a:rPr>
                      <m:t>0</m:t>
                    </m:r>
                    <m:r>
                      <a:rPr lang="en-US" sz="2000" b="0" i="1" smtClean="0">
                        <a:latin typeface="Cambria Math"/>
                      </a:rPr>
                      <m:t>.</m:t>
                    </m:r>
                    <m:r>
                      <a:rPr lang="en-US" sz="2000" b="0" i="1" smtClean="0">
                        <a:latin typeface="Cambria Math"/>
                      </a:rPr>
                      <m:t>61803</m:t>
                    </m:r>
                    <m:r>
                      <a:rPr lang="en-US" sz="2000" b="0" i="1" smtClean="0">
                        <a:latin typeface="Cambria Math"/>
                      </a:rPr>
                      <m:t>…</m:t>
                    </m:r>
                  </m:oMath>
                </a14:m>
                <a:endParaRPr lang="en-US" sz="2000" dirty="0">
                  <a:latin typeface="Arial" charset="0"/>
                </a:endParaRPr>
              </a:p>
            </p:txBody>
          </p:sp>
        </mc:Choice>
        <mc:Fallback>
          <p:sp>
            <p:nvSpPr>
              <p:cNvPr id="362504" name="Text Box 8"/>
              <p:cNvSpPr txBox="1">
                <a:spLocks noRot="1" noChangeAspect="1" noMove="1" noResize="1" noEditPoints="1" noAdjustHandles="1" noChangeArrowheads="1" noChangeShapeType="1" noTextEdit="1"/>
              </p:cNvSpPr>
              <p:nvPr/>
            </p:nvSpPr>
            <p:spPr bwMode="auto">
              <a:xfrm>
                <a:off x="611560" y="3125663"/>
                <a:ext cx="7859339" cy="1074654"/>
              </a:xfrm>
              <a:prstGeom prst="rect">
                <a:avLst/>
              </a:prstGeom>
              <a:blipFill rotWithShape="1">
                <a:blip r:embed="rId5" cstate="print"/>
                <a:stretch>
                  <a:fillRect t="-2273" r="-853" b="-3409"/>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p:sp>
        <p:nvSpPr>
          <p:cNvPr id="2" name="Footer Placeholder 1"/>
          <p:cNvSpPr>
            <a:spLocks noGrp="1"/>
          </p:cNvSpPr>
          <p:nvPr>
            <p:ph type="ftr" sz="quarter" idx="3"/>
          </p:nvPr>
        </p:nvSpPr>
        <p:spPr/>
        <p:txBody>
          <a:bodyPr/>
          <a:lstStyle/>
          <a:p>
            <a:pPr algn="l" rtl="0"/>
            <a:r>
              <a:rPr lang="en-US" smtClean="0"/>
              <a:t>© cs, Technion</a:t>
            </a:r>
            <a:endParaRPr lang="he-IL" dirty="0"/>
          </a:p>
        </p:txBody>
      </p:sp>
      <p:sp>
        <p:nvSpPr>
          <p:cNvPr id="3" name="Slide Number Placeholder 2"/>
          <p:cNvSpPr>
            <a:spLocks noGrp="1"/>
          </p:cNvSpPr>
          <p:nvPr>
            <p:ph type="sldNum" sz="quarter" idx="4"/>
          </p:nvPr>
        </p:nvSpPr>
        <p:spPr/>
        <p:txBody>
          <a:bodyPr/>
          <a:lstStyle/>
          <a:p>
            <a:pPr algn="r"/>
            <a:fld id="{DAF22AC9-109E-4E4D-92F9-530E51D9A3A2}" type="slidenum">
              <a:rPr lang="he-IL" smtClean="0"/>
              <a:pPr algn="r"/>
              <a:t>19</a:t>
            </a:fld>
            <a:endParaRPr lang="he-IL" dirty="0"/>
          </a:p>
        </p:txBody>
      </p:sp>
      <p:sp>
        <p:nvSpPr>
          <p:cNvPr id="14" name="Rectangle 13"/>
          <p:cNvSpPr/>
          <p:nvPr/>
        </p:nvSpPr>
        <p:spPr>
          <a:xfrm>
            <a:off x="1512000" y="3050960"/>
            <a:ext cx="6120000" cy="18000"/>
          </a:xfrm>
          <a:prstGeom prst="rect">
            <a:avLst/>
          </a:prstGeom>
          <a:solidFill>
            <a:schemeClr val="dk2"/>
          </a:solidFill>
          <a:ln>
            <a:noFill/>
          </a:ln>
          <a:effectLst/>
        </p:spPr>
        <p:style>
          <a:lnRef idx="1">
            <a:schemeClr val="accent5"/>
          </a:lnRef>
          <a:fillRef idx="1001">
            <a:schemeClr val="dk2"/>
          </a:fillRef>
          <a:effectRef idx="2">
            <a:schemeClr val="accent5"/>
          </a:effectRef>
          <a:fontRef idx="minor">
            <a:schemeClr val="lt1"/>
          </a:fontRef>
        </p:style>
        <p:txBody>
          <a:bodyPr rtlCol="0" anchor="ctr"/>
          <a:lstStyle/>
          <a:p>
            <a:pPr algn="ctr"/>
            <a:endParaRPr lang="en-US"/>
          </a:p>
        </p:txBody>
      </p:sp>
      <p:grpSp>
        <p:nvGrpSpPr>
          <p:cNvPr id="8" name="Group 7"/>
          <p:cNvGrpSpPr/>
          <p:nvPr/>
        </p:nvGrpSpPr>
        <p:grpSpPr>
          <a:xfrm>
            <a:off x="468877" y="4436742"/>
            <a:ext cx="8002022" cy="2088602"/>
            <a:chOff x="468877" y="4164015"/>
            <a:chExt cx="8002022" cy="2088602"/>
          </a:xfrm>
        </p:grpSpPr>
        <p:grpSp>
          <p:nvGrpSpPr>
            <p:cNvPr id="362511" name="Group 15"/>
            <p:cNvGrpSpPr>
              <a:grpSpLocks/>
            </p:cNvGrpSpPr>
            <p:nvPr/>
          </p:nvGrpSpPr>
          <p:grpSpPr bwMode="auto">
            <a:xfrm>
              <a:off x="963789" y="4164015"/>
              <a:ext cx="7507110" cy="906463"/>
              <a:chOff x="607" y="2623"/>
              <a:chExt cx="4729" cy="571"/>
            </a:xfrm>
          </p:grpSpPr>
          <mc:AlternateContent xmlns:mc="http://schemas.openxmlformats.org/markup-compatibility/2006">
            <mc:Choice xmlns="" xmlns:a14="http://schemas.microsoft.com/office/drawing/2010/main" Requires="a14">
              <p:sp>
                <p:nvSpPr>
                  <p:cNvPr id="362507" name="Text Box 11"/>
                  <p:cNvSpPr txBox="1">
                    <a:spLocks noChangeArrowheads="1"/>
                  </p:cNvSpPr>
                  <p:nvPr/>
                </p:nvSpPr>
                <p:spPr bwMode="auto">
                  <a:xfrm>
                    <a:off x="607" y="2623"/>
                    <a:ext cx="4729" cy="256"/>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0000" tIns="46800" rIns="90000" bIns="46800">
                    <a:spAutoFit/>
                  </a:bodyPr>
                  <a:lstStyle/>
                  <a:p>
                    <a:r>
                      <a:rPr lang="he-IL" sz="2000" u="sng" dirty="0" smtClean="0"/>
                      <a:t>דוגמא</a:t>
                    </a:r>
                    <a:r>
                      <a:rPr lang="he-IL" sz="2000" dirty="0" smtClean="0"/>
                      <a:t>:</a:t>
                    </a:r>
                    <a14:m>
                      <m:oMath xmlns:m="http://schemas.openxmlformats.org/officeDocument/2006/math">
                        <m:r>
                          <a:rPr lang="en-US" sz="2000" i="1" dirty="0" smtClean="0">
                            <a:latin typeface="Cambria Math"/>
                          </a:rPr>
                          <m:t>𝑚</m:t>
                        </m:r>
                        <m:r>
                          <a:rPr lang="en-US" sz="2000" i="1" dirty="0" smtClean="0">
                            <a:latin typeface="Cambria Math"/>
                          </a:rPr>
                          <m:t>=</m:t>
                        </m:r>
                        <m:r>
                          <a:rPr lang="en-US" sz="2000" i="1" dirty="0" smtClean="0">
                            <a:latin typeface="Cambria Math"/>
                          </a:rPr>
                          <m:t>10000</m:t>
                        </m:r>
                      </m:oMath>
                    </a14:m>
                    <a:r>
                      <a:rPr lang="en-US" sz="2000" dirty="0" smtClean="0"/>
                      <a:t>,  </a:t>
                    </a:r>
                    <a14:m>
                      <m:oMath xmlns:m="http://schemas.openxmlformats.org/officeDocument/2006/math">
                        <m:r>
                          <a:rPr lang="en-US" sz="2000" i="1" dirty="0" smtClean="0">
                            <a:latin typeface="Cambria Math"/>
                          </a:rPr>
                          <m:t>𝑘</m:t>
                        </m:r>
                        <m:r>
                          <a:rPr lang="en-US" sz="2000" i="1" dirty="0" smtClean="0">
                            <a:latin typeface="Cambria Math"/>
                          </a:rPr>
                          <m:t>=</m:t>
                        </m:r>
                        <m:r>
                          <a:rPr lang="en-US" sz="2000" i="1" dirty="0" smtClean="0">
                            <a:latin typeface="Cambria Math"/>
                          </a:rPr>
                          <m:t>123456</m:t>
                        </m:r>
                      </m:oMath>
                    </a14:m>
                    <a:r>
                      <a:rPr lang="en-US" sz="2000" dirty="0"/>
                      <a:t> </a:t>
                    </a:r>
                    <a:r>
                      <a:rPr lang="he-IL" sz="2000" dirty="0" smtClean="0"/>
                      <a:t> (</a:t>
                    </a:r>
                    <a14:m>
                      <m:oMath xmlns:m="http://schemas.openxmlformats.org/officeDocument/2006/math">
                        <m:r>
                          <a:rPr lang="en-US" sz="2000" b="0" i="1" dirty="0" smtClean="0">
                            <a:latin typeface="Cambria Math"/>
                          </a:rPr>
                          <m:t>𝑎</m:t>
                        </m:r>
                        <m:r>
                          <a:rPr lang="en-US" sz="2000" b="0" i="1" dirty="0" smtClean="0">
                            <a:latin typeface="Cambria Math"/>
                          </a:rPr>
                          <m:t>=</m:t>
                        </m:r>
                        <m:acc>
                          <m:accPr>
                            <m:chr m:val="̅"/>
                            <m:ctrlPr>
                              <a:rPr lang="en-US" sz="2000" i="1">
                                <a:latin typeface="Cambria Math"/>
                              </a:rPr>
                            </m:ctrlPr>
                          </m:accPr>
                          <m:e>
                            <m:r>
                              <a:rPr lang="he-IL" sz="2000" i="1">
                                <a:latin typeface="Cambria Math"/>
                              </a:rPr>
                              <m:t>𝜙</m:t>
                            </m:r>
                          </m:e>
                        </m:acc>
                      </m:oMath>
                    </a14:m>
                    <a:r>
                      <a:rPr lang="he-IL" sz="2000" dirty="0" smtClean="0"/>
                      <a:t>).</a:t>
                    </a:r>
                  </a:p>
                </p:txBody>
              </p:sp>
            </mc:Choice>
            <mc:Fallback>
              <p:sp>
                <p:nvSpPr>
                  <p:cNvPr id="362507" name="Text Box 11"/>
                  <p:cNvSpPr txBox="1">
                    <a:spLocks noRot="1" noChangeAspect="1" noMove="1" noResize="1" noEditPoints="1" noAdjustHandles="1" noChangeArrowheads="1" noChangeShapeType="1" noTextEdit="1"/>
                  </p:cNvSpPr>
                  <p:nvPr/>
                </p:nvSpPr>
                <p:spPr bwMode="auto">
                  <a:xfrm>
                    <a:off x="607" y="2623"/>
                    <a:ext cx="4729" cy="256"/>
                  </a:xfrm>
                  <a:prstGeom prst="rect">
                    <a:avLst/>
                  </a:prstGeom>
                  <a:blipFill rotWithShape="1">
                    <a:blip r:embed="rId6" cstate="print"/>
                    <a:stretch>
                      <a:fillRect t="-7576" r="-812" b="-27273"/>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p:sp>
            <p:nvSpPr>
              <p:cNvPr id="362508" name="Rectangle 12"/>
              <p:cNvSpPr>
                <a:spLocks noChangeArrowheads="1"/>
              </p:cNvSpPr>
              <p:nvPr/>
            </p:nvSpPr>
            <p:spPr bwMode="auto">
              <a:xfrm>
                <a:off x="3454" y="2960"/>
                <a:ext cx="115" cy="234"/>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r" rtl="0"/>
                <a:endParaRPr lang="en-US" dirty="0">
                  <a:sym typeface="Symbol" pitchFamily="18" charset="2"/>
                </a:endParaRPr>
              </a:p>
            </p:txBody>
          </p:sp>
        </p:grpSp>
        <mc:AlternateContent xmlns:mc="http://schemas.openxmlformats.org/markup-compatibility/2006">
          <mc:Choice xmlns="" xmlns:a14="http://schemas.microsoft.com/office/drawing/2010/main" Requires="a14">
            <p:sp>
              <p:nvSpPr>
                <p:cNvPr id="4" name="Rectangle 3"/>
                <p:cNvSpPr/>
                <p:nvPr/>
              </p:nvSpPr>
              <p:spPr>
                <a:xfrm>
                  <a:off x="611560" y="4617672"/>
                  <a:ext cx="5256583" cy="424475"/>
                </a:xfrm>
                <a:prstGeom prst="rect">
                  <a:avLst/>
                </a:prstGeom>
              </p:spPr>
              <p:txBody>
                <a:bodyPr wrap="square">
                  <a:spAutoFit/>
                </a:bodyPr>
                <a:lstStyle/>
                <a:p>
                  <a:pPr algn="l" rtl="0"/>
                  <a14:m>
                    <m:oMathPara xmlns:m="http://schemas.openxmlformats.org/officeDocument/2006/math">
                      <m:oMathParaPr>
                        <m:jc m:val="centerGroup"/>
                      </m:oMathParaPr>
                      <m:oMath xmlns:m="http://schemas.openxmlformats.org/officeDocument/2006/math">
                        <m:r>
                          <a:rPr lang="en-US" sz="2000" i="1" dirty="0" smtClean="0">
                            <a:latin typeface="Cambria Math"/>
                          </a:rPr>
                          <m:t>h</m:t>
                        </m:r>
                        <m:d>
                          <m:dPr>
                            <m:ctrlPr>
                              <a:rPr lang="en-US" sz="2000" i="1" dirty="0">
                                <a:latin typeface="Cambria Math"/>
                              </a:rPr>
                            </m:ctrlPr>
                          </m:dPr>
                          <m:e>
                            <m:r>
                              <a:rPr lang="en-US" sz="2000" i="1" dirty="0">
                                <a:latin typeface="Cambria Math"/>
                              </a:rPr>
                              <m:t>𝑘</m:t>
                            </m:r>
                          </m:e>
                        </m:d>
                        <m:r>
                          <a:rPr lang="en-US" sz="2000" i="1" dirty="0">
                            <a:latin typeface="Cambria Math"/>
                          </a:rPr>
                          <m:t>=</m:t>
                        </m:r>
                        <m:r>
                          <a:rPr lang="en-US" sz="2000" i="1" dirty="0">
                            <a:latin typeface="Cambria Math"/>
                            <a:sym typeface="Symbol" pitchFamily="18" charset="2"/>
                          </a:rPr>
                          <m:t></m:t>
                        </m:r>
                        <m:r>
                          <a:rPr lang="en-US" sz="2000" i="1" dirty="0">
                            <a:latin typeface="Cambria Math"/>
                            <a:sym typeface="Symbol" pitchFamily="18" charset="2"/>
                          </a:rPr>
                          <m:t>10000</m:t>
                        </m:r>
                        <m:r>
                          <a:rPr lang="en-US" sz="2000" i="1" dirty="0">
                            <a:latin typeface="Cambria Math"/>
                          </a:rPr>
                          <m:t>⋅</m:t>
                        </m:r>
                        <m:r>
                          <a:rPr lang="en-US" sz="2000" i="1" dirty="0">
                            <a:latin typeface="Cambria Math"/>
                            <a:sym typeface="Symbol" pitchFamily="18" charset="2"/>
                          </a:rPr>
                          <m:t>(</m:t>
                        </m:r>
                        <m:r>
                          <a:rPr lang="en-US" sz="2000" i="1" dirty="0">
                            <a:latin typeface="Cambria Math"/>
                            <a:sym typeface="Symbol" pitchFamily="18" charset="2"/>
                          </a:rPr>
                          <m:t>123456</m:t>
                        </m:r>
                        <m:r>
                          <a:rPr lang="en-US" sz="2000" i="1" dirty="0">
                            <a:latin typeface="Cambria Math"/>
                          </a:rPr>
                          <m:t>⋅</m:t>
                        </m:r>
                        <m:r>
                          <a:rPr lang="en-US" sz="2000" i="1" dirty="0">
                            <a:latin typeface="Cambria Math"/>
                            <a:sym typeface="Symbol" pitchFamily="18" charset="2"/>
                          </a:rPr>
                          <m:t>0</m:t>
                        </m:r>
                        <m:r>
                          <a:rPr lang="en-US" sz="2000" i="1" dirty="0">
                            <a:latin typeface="Cambria Math"/>
                            <a:sym typeface="Symbol" pitchFamily="18" charset="2"/>
                          </a:rPr>
                          <m:t>.</m:t>
                        </m:r>
                        <m:r>
                          <a:rPr lang="en-US" sz="2000" i="1" dirty="0">
                            <a:latin typeface="Cambria Math"/>
                            <a:sym typeface="Symbol" pitchFamily="18" charset="2"/>
                          </a:rPr>
                          <m:t>61803</m:t>
                        </m:r>
                        <m:r>
                          <a:rPr lang="en-US" sz="2000" i="1" dirty="0">
                            <a:latin typeface="Cambria Math"/>
                            <a:sym typeface="Symbol" pitchFamily="18" charset="2"/>
                          </a:rPr>
                          <m:t> </m:t>
                        </m:r>
                        <m:r>
                          <a:rPr lang="en-US" sz="2000" i="1" dirty="0">
                            <a:latin typeface="Cambria Math"/>
                            <a:sym typeface="Symbol" pitchFamily="18" charset="2"/>
                          </a:rPr>
                          <m:t>𝑚𝑜𝑑</m:t>
                        </m:r>
                        <m:r>
                          <a:rPr lang="en-US" sz="2000" i="1" dirty="0">
                            <a:latin typeface="Cambria Math"/>
                            <a:sym typeface="Symbol" pitchFamily="18" charset="2"/>
                          </a:rPr>
                          <m:t> </m:t>
                        </m:r>
                        <m:r>
                          <a:rPr lang="en-US" sz="2000" i="1" dirty="0">
                            <a:latin typeface="Cambria Math"/>
                            <a:sym typeface="Symbol" pitchFamily="18" charset="2"/>
                          </a:rPr>
                          <m:t>1</m:t>
                        </m:r>
                        <m:r>
                          <a:rPr lang="en-US" sz="2000" i="1" dirty="0">
                            <a:latin typeface="Cambria Math"/>
                            <a:sym typeface="Symbol" pitchFamily="18" charset="2"/>
                          </a:rPr>
                          <m:t>)</m:t>
                        </m:r>
                      </m:oMath>
                    </m:oMathPara>
                  </a14:m>
                  <a:endParaRPr lang="en-US" sz="2000" dirty="0">
                    <a:sym typeface="Symbol" pitchFamily="18" charset="2"/>
                  </a:endParaRPr>
                </a:p>
              </p:txBody>
            </p:sp>
          </mc:Choice>
          <mc:Fallback>
            <p:sp>
              <p:nvSpPr>
                <p:cNvPr id="4" name="Rectangle 3"/>
                <p:cNvSpPr>
                  <a:spLocks noRot="1" noChangeAspect="1" noMove="1" noResize="1" noEditPoints="1" noAdjustHandles="1" noChangeArrowheads="1" noChangeShapeType="1" noTextEdit="1"/>
                </p:cNvSpPr>
                <p:nvPr/>
              </p:nvSpPr>
              <p:spPr>
                <a:xfrm>
                  <a:off x="611560" y="4617672"/>
                  <a:ext cx="5256583" cy="424475"/>
                </a:xfrm>
                <a:prstGeom prst="rect">
                  <a:avLst/>
                </a:prstGeom>
                <a:blipFill rotWithShape="1">
                  <a:blip r:embed="rId7" cstate="print"/>
                  <a:stretch>
                    <a:fillRect b="-12857"/>
                  </a:stretch>
                </a:blipFill>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5" name="Rectangle 4"/>
                <p:cNvSpPr/>
                <p:nvPr/>
              </p:nvSpPr>
              <p:spPr>
                <a:xfrm>
                  <a:off x="468877" y="5828142"/>
                  <a:ext cx="4117871" cy="424475"/>
                </a:xfrm>
                <a:prstGeom prst="rect">
                  <a:avLst/>
                </a:prstGeom>
              </p:spPr>
              <p:txBody>
                <a:bodyPr wrap="square">
                  <a:spAutoFit/>
                </a:bodyPr>
                <a:lstStyle/>
                <a:p>
                  <a:pPr algn="l" rtl="0"/>
                  <a14:m>
                    <m:oMathPara xmlns:m="http://schemas.openxmlformats.org/officeDocument/2006/math">
                      <m:oMathParaPr>
                        <m:jc m:val="centerGroup"/>
                      </m:oMathParaPr>
                      <m:oMath xmlns:m="http://schemas.openxmlformats.org/officeDocument/2006/math">
                        <m:r>
                          <a:rPr lang="en-US" sz="2000" i="1" dirty="0">
                            <a:latin typeface="Cambria Math"/>
                            <a:sym typeface="Symbol" pitchFamily="18" charset="2"/>
                          </a:rPr>
                          <m:t>=</m:t>
                        </m:r>
                        <m:r>
                          <a:rPr lang="en-US" sz="2000" i="1" dirty="0">
                            <a:latin typeface="Cambria Math"/>
                            <a:sym typeface="Symbol" pitchFamily="18" charset="2"/>
                          </a:rPr>
                          <m:t>41</m:t>
                        </m:r>
                        <m:r>
                          <a:rPr lang="en-US" sz="2000" i="1" dirty="0">
                            <a:latin typeface="Cambria Math"/>
                            <a:sym typeface="Symbol" pitchFamily="18" charset="2"/>
                          </a:rPr>
                          <m:t>.</m:t>
                        </m:r>
                        <m:r>
                          <a:rPr lang="en-US" sz="2000" i="1" dirty="0">
                            <a:latin typeface="Cambria Math"/>
                            <a:sym typeface="Symbol" pitchFamily="18" charset="2"/>
                          </a:rPr>
                          <m:t>151</m:t>
                        </m:r>
                        <m:r>
                          <a:rPr lang="en-US" sz="2000" i="1" dirty="0">
                            <a:latin typeface="Cambria Math"/>
                            <a:sym typeface="Symbol" pitchFamily="18" charset="2"/>
                          </a:rPr>
                          <m:t>…</m:t>
                        </m:r>
                        <m:r>
                          <a:rPr lang="en-US" sz="2000" i="1" dirty="0">
                            <a:latin typeface="Cambria Math"/>
                            <a:sym typeface="Symbol" pitchFamily="18" charset="2"/>
                          </a:rPr>
                          <m:t> = </m:t>
                        </m:r>
                        <m:r>
                          <a:rPr lang="en-US" sz="2000" i="1" dirty="0">
                            <a:latin typeface="Cambria Math"/>
                            <a:sym typeface="Symbol" pitchFamily="18" charset="2"/>
                          </a:rPr>
                          <m:t>41</m:t>
                        </m:r>
                      </m:oMath>
                    </m:oMathPara>
                  </a14:m>
                  <a:endParaRPr lang="he-IL" sz="2000" dirty="0"/>
                </a:p>
              </p:txBody>
            </p:sp>
          </mc:Choice>
          <mc:Fallback>
            <p:sp>
              <p:nvSpPr>
                <p:cNvPr id="5" name="Rectangle 4"/>
                <p:cNvSpPr>
                  <a:spLocks noRot="1" noChangeAspect="1" noMove="1" noResize="1" noEditPoints="1" noAdjustHandles="1" noChangeArrowheads="1" noChangeShapeType="1" noTextEdit="1"/>
                </p:cNvSpPr>
                <p:nvPr/>
              </p:nvSpPr>
              <p:spPr>
                <a:xfrm>
                  <a:off x="468877" y="5828142"/>
                  <a:ext cx="4117871" cy="424475"/>
                </a:xfrm>
                <a:prstGeom prst="rect">
                  <a:avLst/>
                </a:prstGeom>
                <a:blipFill rotWithShape="1">
                  <a:blip r:embed="rId8" cstate="print"/>
                  <a:stretch>
                    <a:fillRect b="-11594"/>
                  </a:stretch>
                </a:blipFill>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6" name="Rectangle 5"/>
                <p:cNvSpPr/>
                <p:nvPr/>
              </p:nvSpPr>
              <p:spPr>
                <a:xfrm>
                  <a:off x="1187624" y="5012406"/>
                  <a:ext cx="4470161" cy="424475"/>
                </a:xfrm>
                <a:prstGeom prst="rect">
                  <a:avLst/>
                </a:prstGeom>
              </p:spPr>
              <p:txBody>
                <a:bodyPr wrap="square">
                  <a:spAutoFit/>
                </a:bodyPr>
                <a:lstStyle/>
                <a:p>
                  <a:pPr algn="l" rtl="0"/>
                  <a14:m>
                    <m:oMathPara xmlns:m="http://schemas.openxmlformats.org/officeDocument/2006/math">
                      <m:oMathParaPr>
                        <m:jc m:val="centerGroup"/>
                      </m:oMathParaPr>
                      <m:oMath xmlns:m="http://schemas.openxmlformats.org/officeDocument/2006/math">
                        <m:r>
                          <a:rPr lang="en-US" sz="2000" i="1" dirty="0">
                            <a:latin typeface="Cambria Math"/>
                            <a:sym typeface="Symbol" pitchFamily="18" charset="2"/>
                          </a:rPr>
                          <m:t> =</m:t>
                        </m:r>
                        <m:r>
                          <a:rPr lang="en-US" sz="2000" i="1" dirty="0">
                            <a:latin typeface="Cambria Math"/>
                            <a:sym typeface="Symbol" pitchFamily="18" charset="2"/>
                          </a:rPr>
                          <m:t>10000</m:t>
                        </m:r>
                        <m:r>
                          <a:rPr lang="en-US" sz="2000" i="1" dirty="0">
                            <a:latin typeface="Cambria Math"/>
                          </a:rPr>
                          <m:t>⋅</m:t>
                        </m:r>
                        <m:r>
                          <a:rPr lang="en-US" sz="2000" i="1" dirty="0">
                            <a:latin typeface="Cambria Math"/>
                            <a:sym typeface="Symbol" pitchFamily="18" charset="2"/>
                          </a:rPr>
                          <m:t>(</m:t>
                        </m:r>
                        <m:r>
                          <a:rPr lang="en-US" sz="2000" i="1" dirty="0">
                            <a:latin typeface="Cambria Math"/>
                            <a:sym typeface="Symbol" pitchFamily="18" charset="2"/>
                          </a:rPr>
                          <m:t>76300</m:t>
                        </m:r>
                        <m:r>
                          <a:rPr lang="en-US" sz="2000" i="1" dirty="0">
                            <a:latin typeface="Cambria Math"/>
                            <a:sym typeface="Symbol" pitchFamily="18" charset="2"/>
                          </a:rPr>
                          <m:t>.</m:t>
                        </m:r>
                        <m:r>
                          <a:rPr lang="en-US" sz="2000" i="1" dirty="0">
                            <a:latin typeface="Cambria Math"/>
                            <a:sym typeface="Symbol" pitchFamily="18" charset="2"/>
                          </a:rPr>
                          <m:t>0041151</m:t>
                        </m:r>
                        <m:r>
                          <a:rPr lang="en-US" sz="2000" i="1" dirty="0">
                            <a:latin typeface="Cambria Math"/>
                            <a:sym typeface="Symbol" pitchFamily="18" charset="2"/>
                          </a:rPr>
                          <m:t> </m:t>
                        </m:r>
                        <m:r>
                          <a:rPr lang="en-US" sz="2000" i="1" dirty="0">
                            <a:latin typeface="Cambria Math"/>
                            <a:sym typeface="Symbol" pitchFamily="18" charset="2"/>
                          </a:rPr>
                          <m:t>𝑚𝑜𝑑</m:t>
                        </m:r>
                        <m:r>
                          <a:rPr lang="en-US" sz="2000" i="1" dirty="0">
                            <a:latin typeface="Cambria Math"/>
                            <a:sym typeface="Symbol" pitchFamily="18" charset="2"/>
                          </a:rPr>
                          <m:t> </m:t>
                        </m:r>
                        <m:r>
                          <a:rPr lang="en-US" sz="2000" i="1" dirty="0">
                            <a:latin typeface="Cambria Math"/>
                            <a:sym typeface="Symbol" pitchFamily="18" charset="2"/>
                          </a:rPr>
                          <m:t>1</m:t>
                        </m:r>
                        <m:r>
                          <a:rPr lang="en-US" sz="2000" i="1" dirty="0">
                            <a:latin typeface="Cambria Math"/>
                            <a:sym typeface="Symbol" pitchFamily="18" charset="2"/>
                          </a:rPr>
                          <m:t>)</m:t>
                        </m:r>
                      </m:oMath>
                    </m:oMathPara>
                  </a14:m>
                  <a:endParaRPr lang="en-US" sz="2000" dirty="0">
                    <a:sym typeface="Symbol" pitchFamily="18" charset="2"/>
                  </a:endParaRPr>
                </a:p>
              </p:txBody>
            </p:sp>
          </mc:Choice>
          <mc:Fallback>
            <p:sp>
              <p:nvSpPr>
                <p:cNvPr id="6" name="Rectangle 5"/>
                <p:cNvSpPr>
                  <a:spLocks noRot="1" noChangeAspect="1" noMove="1" noResize="1" noEditPoints="1" noAdjustHandles="1" noChangeArrowheads="1" noChangeShapeType="1" noTextEdit="1"/>
                </p:cNvSpPr>
                <p:nvPr/>
              </p:nvSpPr>
              <p:spPr>
                <a:xfrm>
                  <a:off x="1187624" y="5012406"/>
                  <a:ext cx="4470161" cy="424475"/>
                </a:xfrm>
                <a:prstGeom prst="rect">
                  <a:avLst/>
                </a:prstGeom>
                <a:blipFill rotWithShape="1">
                  <a:blip r:embed="rId9" cstate="print"/>
                  <a:stretch>
                    <a:fillRect b="-12857"/>
                  </a:stretch>
                </a:blipFill>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7" name="Rectangle 6"/>
                <p:cNvSpPr/>
                <p:nvPr/>
              </p:nvSpPr>
              <p:spPr>
                <a:xfrm>
                  <a:off x="1260253" y="5403667"/>
                  <a:ext cx="2907463" cy="424475"/>
                </a:xfrm>
                <a:prstGeom prst="rect">
                  <a:avLst/>
                </a:prstGeom>
              </p:spPr>
              <p:txBody>
                <a:bodyPr wrap="none">
                  <a:spAutoFit/>
                </a:bodyPr>
                <a:lstStyle/>
                <a:p>
                  <a:pPr algn="l" rtl="0"/>
                  <a14:m>
                    <m:oMathPara xmlns:m="http://schemas.openxmlformats.org/officeDocument/2006/math">
                      <m:oMathParaPr>
                        <m:jc m:val="centerGroup"/>
                      </m:oMathParaPr>
                      <m:oMath xmlns:m="http://schemas.openxmlformats.org/officeDocument/2006/math">
                        <m:r>
                          <a:rPr lang="en-US" sz="2000" i="1" dirty="0">
                            <a:latin typeface="Cambria Math"/>
                            <a:sym typeface="Symbol" pitchFamily="18" charset="2"/>
                          </a:rPr>
                          <m:t>=</m:t>
                        </m:r>
                        <m:r>
                          <a:rPr lang="en-US" sz="2000" i="1" dirty="0">
                            <a:latin typeface="Cambria Math"/>
                            <a:sym typeface="Symbol" pitchFamily="18" charset="2"/>
                          </a:rPr>
                          <m:t>10000</m:t>
                        </m:r>
                        <m:r>
                          <a:rPr lang="en-US" sz="2000" i="1" dirty="0">
                            <a:latin typeface="Cambria Math"/>
                          </a:rPr>
                          <m:t>⋅</m:t>
                        </m:r>
                        <m:r>
                          <a:rPr lang="en-US" sz="2000" i="1" dirty="0">
                            <a:latin typeface="Cambria Math"/>
                            <a:sym typeface="Symbol" pitchFamily="18" charset="2"/>
                          </a:rPr>
                          <m:t> </m:t>
                        </m:r>
                        <m:r>
                          <a:rPr lang="en-US" sz="2000" i="1" dirty="0">
                            <a:latin typeface="Cambria Math"/>
                            <a:sym typeface="Symbol" pitchFamily="18" charset="2"/>
                          </a:rPr>
                          <m:t>0</m:t>
                        </m:r>
                        <m:r>
                          <a:rPr lang="en-US" sz="2000" i="1" dirty="0">
                            <a:latin typeface="Cambria Math"/>
                            <a:sym typeface="Symbol" pitchFamily="18" charset="2"/>
                          </a:rPr>
                          <m:t>.</m:t>
                        </m:r>
                        <m:r>
                          <a:rPr lang="en-US" sz="2000" i="1" dirty="0">
                            <a:latin typeface="Cambria Math"/>
                            <a:sym typeface="Symbol" pitchFamily="18" charset="2"/>
                          </a:rPr>
                          <m:t>0041151</m:t>
                        </m:r>
                        <m:r>
                          <a:rPr lang="en-US" sz="2000" i="1" dirty="0">
                            <a:latin typeface="Cambria Math"/>
                            <a:sym typeface="Symbol" pitchFamily="18" charset="2"/>
                          </a:rPr>
                          <m:t></m:t>
                        </m:r>
                      </m:oMath>
                    </m:oMathPara>
                  </a14:m>
                  <a:endParaRPr lang="en-US" sz="2000" dirty="0">
                    <a:sym typeface="Symbol" pitchFamily="18" charset="2"/>
                  </a:endParaRPr>
                </a:p>
              </p:txBody>
            </p:sp>
          </mc:Choice>
          <mc:Fallback>
            <p:sp>
              <p:nvSpPr>
                <p:cNvPr id="7" name="Rectangle 6"/>
                <p:cNvSpPr>
                  <a:spLocks noRot="1" noChangeAspect="1" noMove="1" noResize="1" noEditPoints="1" noAdjustHandles="1" noChangeArrowheads="1" noChangeShapeType="1" noTextEdit="1"/>
                </p:cNvSpPr>
                <p:nvPr/>
              </p:nvSpPr>
              <p:spPr>
                <a:xfrm>
                  <a:off x="1260253" y="5403667"/>
                  <a:ext cx="2907463" cy="424475"/>
                </a:xfrm>
                <a:prstGeom prst="rect">
                  <a:avLst/>
                </a:prstGeom>
                <a:blipFill rotWithShape="1">
                  <a:blip r:embed="rId10" cstate="print"/>
                  <a:stretch>
                    <a:fillRect b="-7143"/>
                  </a:stretch>
                </a:blipFill>
              </p:spPr>
              <p:txBody>
                <a:bodyPr/>
                <a:lstStyle/>
                <a:p>
                  <a:r>
                    <a:rPr lang="he-IL">
                      <a:noFill/>
                    </a:rPr>
                    <a:t> </a:t>
                  </a:r>
                </a:p>
              </p:txBody>
            </p:sp>
          </mc:Fallback>
        </mc:AlternateContent>
      </p:grpSp>
      <p:sp>
        <p:nvSpPr>
          <p:cNvPr id="18" name="Rectangle 17"/>
          <p:cNvSpPr/>
          <p:nvPr/>
        </p:nvSpPr>
        <p:spPr>
          <a:xfrm>
            <a:off x="1547664" y="4293096"/>
            <a:ext cx="6120000" cy="18000"/>
          </a:xfrm>
          <a:prstGeom prst="rect">
            <a:avLst/>
          </a:prstGeom>
          <a:solidFill>
            <a:schemeClr val="dk2"/>
          </a:solidFill>
          <a:ln>
            <a:noFill/>
          </a:ln>
          <a:effectLst/>
        </p:spPr>
        <p:style>
          <a:lnRef idx="1">
            <a:schemeClr val="accent5"/>
          </a:lnRef>
          <a:fillRef idx="1001">
            <a:schemeClr val="dk2"/>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868837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25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504"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1026"/>
          <p:cNvSpPr>
            <a:spLocks noGrp="1" noChangeArrowheads="1"/>
          </p:cNvSpPr>
          <p:nvPr>
            <p:ph type="title"/>
          </p:nvPr>
        </p:nvSpPr>
        <p:spPr/>
        <p:txBody>
          <a:bodyPr>
            <a:normAutofit/>
          </a:bodyPr>
          <a:lstStyle/>
          <a:p>
            <a:pPr rtl="1"/>
            <a:r>
              <a:rPr lang="he-IL" dirty="0" smtClean="0"/>
              <a:t>מילון עם מפתחות שלמים</a:t>
            </a:r>
            <a:endParaRPr lang="en-US" dirty="0"/>
          </a:p>
        </p:txBody>
      </p:sp>
      <mc:AlternateContent xmlns:mc="http://schemas.openxmlformats.org/markup-compatibility/2006">
        <mc:Choice xmlns="" xmlns:a14="http://schemas.microsoft.com/office/drawing/2010/main" Requires="a14">
          <p:sp>
            <p:nvSpPr>
              <p:cNvPr id="399363" name="Text Box 1027"/>
              <p:cNvSpPr txBox="1">
                <a:spLocks noChangeArrowheads="1"/>
              </p:cNvSpPr>
              <p:nvPr/>
            </p:nvSpPr>
            <p:spPr bwMode="auto">
              <a:xfrm>
                <a:off x="615550" y="898988"/>
                <a:ext cx="7957761" cy="1017844"/>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0000" tIns="46800" rIns="90000" bIns="46800">
                <a:spAutoFit/>
              </a:bodyPr>
              <a:lstStyle/>
              <a:p>
                <a:pPr algn="just"/>
                <a:r>
                  <a:rPr lang="he-IL" sz="2000" dirty="0" smtClean="0">
                    <a:latin typeface="Arial" charset="0"/>
                  </a:rPr>
                  <a:t>הפעולות </a:t>
                </a:r>
                <a:r>
                  <a:rPr lang="he-IL" sz="2000" dirty="0">
                    <a:latin typeface="Arial" charset="0"/>
                  </a:rPr>
                  <a:t>הבסיסיות של מילון הן כזכור חיפוש, הכנסה, והוצאה</a:t>
                </a:r>
                <a:r>
                  <a:rPr lang="he-IL" sz="2000" dirty="0" smtClean="0">
                    <a:latin typeface="Arial" charset="0"/>
                  </a:rPr>
                  <a:t>. אם ידוע כי המפתחות מספרים </a:t>
                </a:r>
                <a:r>
                  <a:rPr lang="he-IL" sz="2000" dirty="0">
                    <a:latin typeface="Arial" charset="0"/>
                  </a:rPr>
                  <a:t>שלמים בתחום </a:t>
                </a:r>
                <a14:m>
                  <m:oMath xmlns:m="http://schemas.openxmlformats.org/officeDocument/2006/math">
                    <m:r>
                      <a:rPr lang="en-US" sz="2000" i="1">
                        <a:latin typeface="Cambria Math"/>
                      </a:rPr>
                      <m:t>[</m:t>
                    </m:r>
                    <m:r>
                      <a:rPr lang="en-US" sz="2000" i="1">
                        <a:latin typeface="Cambria Math"/>
                      </a:rPr>
                      <m:t>0</m:t>
                    </m:r>
                    <m:r>
                      <a:rPr lang="en-US" sz="2000" i="1">
                        <a:latin typeface="Cambria Math"/>
                      </a:rPr>
                      <m:t>,…,</m:t>
                    </m:r>
                    <m:r>
                      <a:rPr lang="en-US" sz="2000" i="1">
                        <a:latin typeface="Cambria Math"/>
                      </a:rPr>
                      <m:t>𝑚</m:t>
                    </m:r>
                    <m:r>
                      <a:rPr lang="en-US" sz="2000" i="1">
                        <a:latin typeface="Cambria Math"/>
                      </a:rPr>
                      <m:t>−</m:t>
                    </m:r>
                    <m:r>
                      <a:rPr lang="en-US" sz="2000" i="1">
                        <a:latin typeface="Cambria Math"/>
                      </a:rPr>
                      <m:t>1</m:t>
                    </m:r>
                    <m:r>
                      <a:rPr lang="en-US" sz="2000" i="1">
                        <a:latin typeface="Cambria Math"/>
                      </a:rPr>
                      <m:t>]</m:t>
                    </m:r>
                  </m:oMath>
                </a14:m>
                <a:r>
                  <a:rPr lang="he-IL" sz="2000" dirty="0" smtClean="0">
                    <a:latin typeface="Arial" charset="0"/>
                  </a:rPr>
                  <a:t>, ניתן לממש את שלושת </a:t>
                </a:r>
                <a:r>
                  <a:rPr lang="he-IL" sz="2000" dirty="0">
                    <a:latin typeface="Arial" charset="0"/>
                  </a:rPr>
                  <a:t>הפעולות </a:t>
                </a:r>
                <a:r>
                  <a:rPr lang="he-IL" sz="2000" dirty="0" smtClean="0">
                    <a:latin typeface="Arial" charset="0"/>
                  </a:rPr>
                  <a:t>בזמן  </a:t>
                </a:r>
                <a14:m>
                  <m:oMath xmlns:m="http://schemas.openxmlformats.org/officeDocument/2006/math">
                    <m:r>
                      <a:rPr lang="en-US" sz="2000" i="1" dirty="0" smtClean="0">
                        <a:latin typeface="Cambria Math"/>
                      </a:rPr>
                      <m:t>𝑂</m:t>
                    </m:r>
                    <m:r>
                      <a:rPr lang="en-US" sz="2000" i="1" dirty="0" smtClean="0">
                        <a:latin typeface="Cambria Math"/>
                      </a:rPr>
                      <m:t>(</m:t>
                    </m:r>
                    <m:r>
                      <a:rPr lang="en-US" sz="2000" i="1" dirty="0" smtClean="0">
                        <a:latin typeface="Cambria Math"/>
                      </a:rPr>
                      <m:t>1</m:t>
                    </m:r>
                    <m:r>
                      <a:rPr lang="en-US" sz="2000" i="1" dirty="0" smtClean="0">
                        <a:latin typeface="Cambria Math"/>
                      </a:rPr>
                      <m:t>)</m:t>
                    </m:r>
                  </m:oMath>
                </a14:m>
                <a:r>
                  <a:rPr lang="he-IL" sz="2000" dirty="0">
                    <a:latin typeface="Arial" charset="0"/>
                  </a:rPr>
                  <a:t> </a:t>
                </a:r>
                <a:r>
                  <a:rPr lang="he-IL" sz="2000" dirty="0" smtClean="0">
                    <a:latin typeface="Arial" charset="0"/>
                  </a:rPr>
                  <a:t>במקרה הגרוע, באמצעות שימוש במערך בגודל </a:t>
                </a:r>
                <a14:m>
                  <m:oMath xmlns:m="http://schemas.openxmlformats.org/officeDocument/2006/math">
                    <m:r>
                      <a:rPr lang="en-US" sz="2000" b="0" i="1" smtClean="0">
                        <a:latin typeface="Cambria Math"/>
                      </a:rPr>
                      <m:t>𝑚</m:t>
                    </m:r>
                  </m:oMath>
                </a14:m>
                <a:r>
                  <a:rPr lang="he-IL" sz="2000" dirty="0" smtClean="0">
                    <a:latin typeface="Arial" charset="0"/>
                  </a:rPr>
                  <a:t>.</a:t>
                </a:r>
                <a:endParaRPr lang="en-US" sz="2000" dirty="0">
                  <a:latin typeface="Arial" charset="0"/>
                </a:endParaRPr>
              </a:p>
            </p:txBody>
          </p:sp>
        </mc:Choice>
        <mc:Fallback>
          <p:sp>
            <p:nvSpPr>
              <p:cNvPr id="399363" name="Text Box 1027"/>
              <p:cNvSpPr txBox="1">
                <a:spLocks noRot="1" noChangeAspect="1" noMove="1" noResize="1" noEditPoints="1" noAdjustHandles="1" noChangeArrowheads="1" noChangeShapeType="1" noTextEdit="1"/>
              </p:cNvSpPr>
              <p:nvPr/>
            </p:nvSpPr>
            <p:spPr bwMode="auto">
              <a:xfrm>
                <a:off x="615550" y="898988"/>
                <a:ext cx="7957761" cy="1017844"/>
              </a:xfrm>
              <a:prstGeom prst="rect">
                <a:avLst/>
              </a:prstGeom>
              <a:blipFill rotWithShape="1">
                <a:blip r:embed="rId3" cstate="print"/>
                <a:stretch>
                  <a:fillRect l="-1686" t="-1796" r="-843" b="-10778"/>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399392" name="Text Box 1056"/>
              <p:cNvSpPr txBox="1">
                <a:spLocks noChangeArrowheads="1"/>
              </p:cNvSpPr>
              <p:nvPr/>
            </p:nvSpPr>
            <p:spPr bwMode="auto">
              <a:xfrm>
                <a:off x="2123727" y="2060848"/>
                <a:ext cx="6449583" cy="1941173"/>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0000" tIns="46800" rIns="90000" bIns="46800">
                <a:spAutoFit/>
              </a:bodyPr>
              <a:lstStyle/>
              <a:p>
                <a:pPr algn="just">
                  <a:lnSpc>
                    <a:spcPct val="150000"/>
                  </a:lnSpc>
                </a:pPr>
                <a:r>
                  <a:rPr lang="he-IL" sz="2000" u="sng" dirty="0" smtClean="0">
                    <a:latin typeface="Arial" charset="0"/>
                  </a:rPr>
                  <a:t>מימוש הפעולות:</a:t>
                </a:r>
              </a:p>
              <a:p>
                <a:pPr algn="just">
                  <a:lnSpc>
                    <a:spcPct val="150000"/>
                  </a:lnSpc>
                </a:pPr>
                <a:r>
                  <a:rPr lang="en-US" sz="2000" dirty="0" smtClean="0"/>
                  <a:t>Insert</a:t>
                </a:r>
                <a:r>
                  <a:rPr lang="en-US" sz="2000" dirty="0"/>
                  <a:t>(</a:t>
                </a:r>
                <a14:m>
                  <m:oMath xmlns:m="http://schemas.openxmlformats.org/officeDocument/2006/math">
                    <m:r>
                      <a:rPr lang="en-US" sz="2000" i="1" dirty="0" smtClean="0">
                        <a:latin typeface="Cambria Math"/>
                      </a:rPr>
                      <m:t>𝑘</m:t>
                    </m:r>
                  </m:oMath>
                </a14:m>
                <a:r>
                  <a:rPr lang="en-US" sz="2000" dirty="0" smtClean="0">
                    <a:latin typeface="Arial" charset="0"/>
                  </a:rPr>
                  <a:t>)</a:t>
                </a:r>
                <a:r>
                  <a:rPr lang="he-IL" sz="2000" dirty="0" smtClean="0">
                    <a:latin typeface="Arial" charset="0"/>
                  </a:rPr>
                  <a:t>	    כתיבת </a:t>
                </a:r>
                <a14:m>
                  <m:oMath xmlns:m="http://schemas.openxmlformats.org/officeDocument/2006/math">
                    <m:r>
                      <m:rPr>
                        <m:sty m:val="p"/>
                      </m:rPr>
                      <a:rPr lang="en-US" sz="2000" b="0" i="0" smtClean="0">
                        <a:latin typeface="Cambria Math"/>
                      </a:rPr>
                      <m:t>Data</m:t>
                    </m:r>
                    <m:r>
                      <a:rPr lang="en-US" sz="2000" b="0" i="0" smtClean="0">
                        <a:latin typeface="Cambria Math"/>
                      </a:rPr>
                      <m:t> </m:t>
                    </m:r>
                    <m:r>
                      <a:rPr lang="en-US" sz="2000" b="0" i="1" smtClean="0">
                        <a:latin typeface="Cambria Math"/>
                      </a:rPr>
                      <m:t>𝑘</m:t>
                    </m:r>
                  </m:oMath>
                </a14:m>
                <a:r>
                  <a:rPr lang="he-IL" sz="2000" dirty="0" smtClean="0">
                    <a:latin typeface="Arial" charset="0"/>
                  </a:rPr>
                  <a:t> בתא ה-</a:t>
                </a:r>
                <a14:m>
                  <m:oMath xmlns:m="http://schemas.openxmlformats.org/officeDocument/2006/math">
                    <m:r>
                      <a:rPr lang="en-US" sz="2000" b="0" i="1" smtClean="0">
                        <a:latin typeface="Cambria Math"/>
                      </a:rPr>
                      <m:t>𝑘</m:t>
                    </m:r>
                  </m:oMath>
                </a14:m>
                <a:r>
                  <a:rPr lang="he-IL" sz="2000" dirty="0" smtClean="0">
                    <a:latin typeface="Arial" charset="0"/>
                  </a:rPr>
                  <a:t> במערך.      </a:t>
                </a:r>
                <a:r>
                  <a:rPr lang="he-IL" sz="2000" u="sng" dirty="0" smtClean="0">
                    <a:latin typeface="Arial" charset="0"/>
                  </a:rPr>
                  <a:t>זמן:</a:t>
                </a:r>
                <a:r>
                  <a:rPr lang="he-IL" sz="2000" dirty="0" smtClean="0">
                    <a:latin typeface="Arial" charset="0"/>
                  </a:rPr>
                  <a:t> </a:t>
                </a:r>
                <a14:m>
                  <m:oMath xmlns:m="http://schemas.openxmlformats.org/officeDocument/2006/math">
                    <m:r>
                      <a:rPr lang="en-US" sz="2000" b="0" i="1" smtClean="0">
                        <a:latin typeface="Cambria Math"/>
                      </a:rPr>
                      <m:t>𝑂</m:t>
                    </m:r>
                    <m:r>
                      <a:rPr lang="en-US" sz="2000" b="0" i="1" smtClean="0">
                        <a:latin typeface="Cambria Math"/>
                      </a:rPr>
                      <m:t>(</m:t>
                    </m:r>
                    <m:r>
                      <a:rPr lang="en-US" sz="2000" b="0" i="1" smtClean="0">
                        <a:latin typeface="Cambria Math"/>
                      </a:rPr>
                      <m:t>1</m:t>
                    </m:r>
                    <m:r>
                      <a:rPr lang="en-US" sz="2000" b="0" i="1" smtClean="0">
                        <a:latin typeface="Cambria Math"/>
                      </a:rPr>
                      <m:t>)</m:t>
                    </m:r>
                  </m:oMath>
                </a14:m>
                <a:r>
                  <a:rPr lang="he-IL" sz="2000" dirty="0" smtClean="0">
                    <a:latin typeface="Arial" charset="0"/>
                  </a:rPr>
                  <a:t>.</a:t>
                </a:r>
              </a:p>
              <a:p>
                <a:pPr algn="just">
                  <a:lnSpc>
                    <a:spcPct val="150000"/>
                  </a:lnSpc>
                </a:pPr>
                <a:r>
                  <a:rPr lang="en-US" sz="2000" dirty="0" smtClean="0"/>
                  <a:t>Delete(</a:t>
                </a:r>
                <a14:m>
                  <m:oMath xmlns:m="http://schemas.openxmlformats.org/officeDocument/2006/math">
                    <m:r>
                      <a:rPr lang="en-US" sz="2000" i="1" dirty="0" smtClean="0">
                        <a:latin typeface="Cambria Math"/>
                      </a:rPr>
                      <m:t>𝑘</m:t>
                    </m:r>
                  </m:oMath>
                </a14:m>
                <a:r>
                  <a:rPr lang="en-US" sz="2000" dirty="0" smtClean="0"/>
                  <a:t>)</a:t>
                </a:r>
                <a:r>
                  <a:rPr lang="he-IL" sz="2000" dirty="0" smtClean="0"/>
                  <a:t>   </a:t>
                </a:r>
                <a:r>
                  <a:rPr lang="he-IL" sz="2000" dirty="0" smtClean="0">
                    <a:latin typeface="Arial" charset="0"/>
                  </a:rPr>
                  <a:t>מחיקת המידע בתא </a:t>
                </a:r>
                <a:r>
                  <a:rPr lang="he-IL" sz="2000" dirty="0">
                    <a:latin typeface="Arial" charset="0"/>
                  </a:rPr>
                  <a:t>ה-</a:t>
                </a:r>
                <a14:m>
                  <m:oMath xmlns:m="http://schemas.openxmlformats.org/officeDocument/2006/math">
                    <m:r>
                      <a:rPr lang="en-US" sz="2000" i="1">
                        <a:latin typeface="Cambria Math"/>
                      </a:rPr>
                      <m:t>𝑘</m:t>
                    </m:r>
                  </m:oMath>
                </a14:m>
                <a:r>
                  <a:rPr lang="he-IL" sz="2000" dirty="0">
                    <a:latin typeface="Arial" charset="0"/>
                  </a:rPr>
                  <a:t> במערך. </a:t>
                </a:r>
                <a:r>
                  <a:rPr lang="he-IL" sz="2000" dirty="0" smtClean="0">
                    <a:latin typeface="Arial" charset="0"/>
                  </a:rPr>
                  <a:t>      </a:t>
                </a:r>
                <a:r>
                  <a:rPr lang="he-IL" sz="2000" u="sng" dirty="0" smtClean="0">
                    <a:latin typeface="Arial" charset="0"/>
                  </a:rPr>
                  <a:t>זמן</a:t>
                </a:r>
                <a:r>
                  <a:rPr lang="he-IL" sz="2000" u="sng" dirty="0">
                    <a:latin typeface="Arial" charset="0"/>
                  </a:rPr>
                  <a:t>:</a:t>
                </a:r>
                <a:r>
                  <a:rPr lang="he-IL" sz="2000" dirty="0">
                    <a:latin typeface="Arial" charset="0"/>
                  </a:rPr>
                  <a:t> </a:t>
                </a:r>
                <a14:m>
                  <m:oMath xmlns:m="http://schemas.openxmlformats.org/officeDocument/2006/math">
                    <m:r>
                      <a:rPr lang="en-US" sz="2000" i="1">
                        <a:latin typeface="Cambria Math"/>
                      </a:rPr>
                      <m:t>𝑂</m:t>
                    </m:r>
                    <m:r>
                      <a:rPr lang="en-US" sz="2000" i="1">
                        <a:latin typeface="Cambria Math"/>
                      </a:rPr>
                      <m:t>(</m:t>
                    </m:r>
                    <m:r>
                      <a:rPr lang="en-US" sz="2000" i="1">
                        <a:latin typeface="Cambria Math"/>
                      </a:rPr>
                      <m:t>1</m:t>
                    </m:r>
                    <m:r>
                      <a:rPr lang="en-US" sz="2000" i="1">
                        <a:latin typeface="Cambria Math"/>
                      </a:rPr>
                      <m:t>)</m:t>
                    </m:r>
                  </m:oMath>
                </a14:m>
                <a:r>
                  <a:rPr lang="he-IL" sz="2000" dirty="0">
                    <a:latin typeface="Arial" charset="0"/>
                  </a:rPr>
                  <a:t>.</a:t>
                </a:r>
              </a:p>
              <a:p>
                <a:pPr algn="just">
                  <a:lnSpc>
                    <a:spcPct val="150000"/>
                  </a:lnSpc>
                </a:pPr>
                <a:r>
                  <a:rPr lang="en-US" sz="2000" dirty="0" smtClean="0"/>
                  <a:t>Find</a:t>
                </a:r>
                <a:r>
                  <a:rPr lang="en-US" sz="2000" dirty="0"/>
                  <a:t>(</a:t>
                </a:r>
                <a14:m>
                  <m:oMath xmlns:m="http://schemas.openxmlformats.org/officeDocument/2006/math">
                    <m:r>
                      <a:rPr lang="en-US" sz="2000" i="1" dirty="0" smtClean="0">
                        <a:latin typeface="Cambria Math"/>
                      </a:rPr>
                      <m:t>𝑘</m:t>
                    </m:r>
                  </m:oMath>
                </a14:m>
                <a:r>
                  <a:rPr lang="en-US" sz="2000" dirty="0">
                    <a:latin typeface="Arial" charset="0"/>
                  </a:rPr>
                  <a:t>)</a:t>
                </a:r>
                <a:r>
                  <a:rPr lang="he-IL" sz="2000" dirty="0">
                    <a:latin typeface="Arial" charset="0"/>
                  </a:rPr>
                  <a:t>	</a:t>
                </a:r>
                <a:r>
                  <a:rPr lang="he-IL" sz="2000" dirty="0" smtClean="0">
                    <a:latin typeface="Arial" charset="0"/>
                  </a:rPr>
                  <a:t>    החזר "קיים" </a:t>
                </a:r>
                <a:r>
                  <a:rPr lang="he-IL" sz="2000" dirty="0" err="1" smtClean="0">
                    <a:latin typeface="Arial" charset="0"/>
                  </a:rPr>
                  <a:t>אמ"מ</a:t>
                </a:r>
                <a:r>
                  <a:rPr lang="he-IL" sz="2000" dirty="0" smtClean="0">
                    <a:latin typeface="Arial" charset="0"/>
                  </a:rPr>
                  <a:t> התא ה-</a:t>
                </a:r>
                <a14:m>
                  <m:oMath xmlns:m="http://schemas.openxmlformats.org/officeDocument/2006/math">
                    <m:r>
                      <a:rPr lang="en-US" sz="2000" b="0" i="1" smtClean="0">
                        <a:latin typeface="Cambria Math"/>
                      </a:rPr>
                      <m:t>𝑘</m:t>
                    </m:r>
                  </m:oMath>
                </a14:m>
                <a:r>
                  <a:rPr lang="he-IL" sz="2000" dirty="0" smtClean="0">
                    <a:latin typeface="Arial" charset="0"/>
                  </a:rPr>
                  <a:t> לא ריק. </a:t>
                </a:r>
                <a:r>
                  <a:rPr lang="he-IL" sz="2000" u="sng" dirty="0">
                    <a:latin typeface="Arial" charset="0"/>
                  </a:rPr>
                  <a:t>זמן:</a:t>
                </a:r>
                <a:r>
                  <a:rPr lang="he-IL" sz="2000" dirty="0">
                    <a:latin typeface="Arial" charset="0"/>
                  </a:rPr>
                  <a:t> </a:t>
                </a:r>
                <a14:m>
                  <m:oMath xmlns:m="http://schemas.openxmlformats.org/officeDocument/2006/math">
                    <m:r>
                      <a:rPr lang="en-US" sz="2000" i="1">
                        <a:latin typeface="Cambria Math"/>
                      </a:rPr>
                      <m:t>𝑂</m:t>
                    </m:r>
                    <m:r>
                      <a:rPr lang="en-US" sz="2000" i="1">
                        <a:latin typeface="Cambria Math"/>
                      </a:rPr>
                      <m:t>(</m:t>
                    </m:r>
                    <m:r>
                      <a:rPr lang="en-US" sz="2000" i="1">
                        <a:latin typeface="Cambria Math"/>
                      </a:rPr>
                      <m:t>1</m:t>
                    </m:r>
                    <m:r>
                      <a:rPr lang="en-US" sz="2000" i="1">
                        <a:latin typeface="Cambria Math"/>
                      </a:rPr>
                      <m:t>)</m:t>
                    </m:r>
                  </m:oMath>
                </a14:m>
                <a:r>
                  <a:rPr lang="he-IL" sz="2000" dirty="0" smtClean="0">
                    <a:latin typeface="Arial" charset="0"/>
                  </a:rPr>
                  <a:t>.</a:t>
                </a:r>
                <a:endParaRPr lang="he-IL" sz="2000" dirty="0">
                  <a:latin typeface="Arial" charset="0"/>
                </a:endParaRPr>
              </a:p>
            </p:txBody>
          </p:sp>
        </mc:Choice>
        <mc:Fallback>
          <p:sp>
            <p:nvSpPr>
              <p:cNvPr id="399392" name="Text Box 1056"/>
              <p:cNvSpPr txBox="1">
                <a:spLocks noRot="1" noChangeAspect="1" noMove="1" noResize="1" noEditPoints="1" noAdjustHandles="1" noChangeArrowheads="1" noChangeShapeType="1" noTextEdit="1"/>
              </p:cNvSpPr>
              <p:nvPr/>
            </p:nvSpPr>
            <p:spPr bwMode="auto">
              <a:xfrm>
                <a:off x="2123727" y="2060848"/>
                <a:ext cx="6449583" cy="1941173"/>
              </a:xfrm>
              <a:prstGeom prst="rect">
                <a:avLst/>
              </a:prstGeom>
              <a:blipFill rotWithShape="1">
                <a:blip r:embed="rId4" cstate="print"/>
                <a:stretch>
                  <a:fillRect r="-1134" b="-2201"/>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p:sp>
        <p:nvSpPr>
          <p:cNvPr id="399393" name="Text Box 1057"/>
          <p:cNvSpPr txBox="1">
            <a:spLocks noChangeArrowheads="1"/>
          </p:cNvSpPr>
          <p:nvPr/>
        </p:nvSpPr>
        <p:spPr bwMode="auto">
          <a:xfrm>
            <a:off x="8482401" y="6165851"/>
            <a:ext cx="181821" cy="402291"/>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he-IL" sz="2000">
              <a:latin typeface="Arial" charset="0"/>
            </a:endParaRPr>
          </a:p>
        </p:txBody>
      </p:sp>
      <p:sp>
        <p:nvSpPr>
          <p:cNvPr id="2" name="Footer Placeholder 1"/>
          <p:cNvSpPr>
            <a:spLocks noGrp="1"/>
          </p:cNvSpPr>
          <p:nvPr>
            <p:ph type="ftr" sz="quarter" idx="3"/>
          </p:nvPr>
        </p:nvSpPr>
        <p:spPr/>
        <p:txBody>
          <a:bodyPr/>
          <a:lstStyle/>
          <a:p>
            <a:pPr algn="l" rtl="0"/>
            <a:r>
              <a:rPr lang="en-US" smtClean="0"/>
              <a:t>© cs, Technion</a:t>
            </a:r>
            <a:endParaRPr lang="he-IL" dirty="0"/>
          </a:p>
        </p:txBody>
      </p:sp>
      <p:sp>
        <p:nvSpPr>
          <p:cNvPr id="3" name="Slide Number Placeholder 2"/>
          <p:cNvSpPr>
            <a:spLocks noGrp="1"/>
          </p:cNvSpPr>
          <p:nvPr>
            <p:ph type="sldNum" sz="quarter" idx="4"/>
          </p:nvPr>
        </p:nvSpPr>
        <p:spPr/>
        <p:txBody>
          <a:bodyPr/>
          <a:lstStyle/>
          <a:p>
            <a:pPr algn="r"/>
            <a:fld id="{DAF22AC9-109E-4E4D-92F9-530E51D9A3A2}" type="slidenum">
              <a:rPr lang="he-IL" smtClean="0"/>
              <a:pPr algn="r"/>
              <a:t>2</a:t>
            </a:fld>
            <a:endParaRPr lang="he-IL" dirty="0"/>
          </a:p>
        </p:txBody>
      </p:sp>
      <mc:AlternateContent xmlns:mc="http://schemas.openxmlformats.org/markup-compatibility/2006">
        <mc:Choice xmlns="" xmlns:a14="http://schemas.microsoft.com/office/drawing/2010/main" Requires="a14">
          <p:graphicFrame>
            <p:nvGraphicFramePr>
              <p:cNvPr id="5" name="Table 4"/>
              <p:cNvGraphicFramePr>
                <a:graphicFrameLocks noGrp="1"/>
              </p:cNvGraphicFramePr>
              <p:nvPr>
                <p:extLst>
                  <p:ext uri="{D42A27DB-BD31-4B8C-83A1-F6EECF244321}">
                    <p14:modId xmlns:p14="http://schemas.microsoft.com/office/powerpoint/2010/main" val="472409216"/>
                  </p:ext>
                </p:extLst>
              </p:nvPr>
            </p:nvGraphicFramePr>
            <p:xfrm>
              <a:off x="666659" y="2446952"/>
              <a:ext cx="881005" cy="3352800"/>
            </p:xfrm>
            <a:graphic>
              <a:graphicData uri="http://schemas.openxmlformats.org/drawingml/2006/table">
                <a:tbl>
                  <a:tblPr rtl="1" firstRow="1" bandRow="1">
                    <a:tableStyleId>{5C22544A-7EE6-4342-B048-85BDC9FD1C3A}</a:tableStyleId>
                  </a:tblPr>
                  <a:tblGrid>
                    <a:gridCol w="881005"/>
                  </a:tblGrid>
                  <a:tr h="315684">
                    <a:tc>
                      <a:txBody>
                        <a:bodyPr/>
                        <a:lstStyle/>
                        <a:p>
                          <a:pP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15684">
                    <a:tc>
                      <a:txBody>
                        <a:bodyPr/>
                        <a:lstStyle/>
                        <a:p>
                          <a:pP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15684">
                    <a:tc>
                      <a:txBody>
                        <a:bodyPr/>
                        <a:lstStyle/>
                        <a:p>
                          <a:pPr algn="ctr" rtl="1"/>
                          <a:r>
                            <a:rPr lang="en-US" sz="1600" dirty="0" smtClean="0"/>
                            <a:t>Data 2</a:t>
                          </a:r>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15684">
                    <a:tc>
                      <a:txBody>
                        <a:bodyPr/>
                        <a:lstStyle/>
                        <a:p>
                          <a:pP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15684">
                    <a:tc>
                      <a:txBody>
                        <a:bodyPr/>
                        <a:lstStyle/>
                        <a:p>
                          <a:pP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15684">
                    <a:tc>
                      <a:txBody>
                        <a:bodyPr/>
                        <a:lstStyle/>
                        <a:p>
                          <a:pPr algn="ctr" rtl="1"/>
                          <a:r>
                            <a:rPr lang="en-US" sz="1600" dirty="0" smtClean="0"/>
                            <a:t>Data </a:t>
                          </a:r>
                          <a14:m>
                            <m:oMath xmlns:m="http://schemas.openxmlformats.org/officeDocument/2006/math">
                              <m:r>
                                <a:rPr lang="en-US" sz="1600" b="0" i="1" smtClean="0">
                                  <a:latin typeface="Cambria Math"/>
                                </a:rPr>
                                <m:t>𝑘</m:t>
                              </m:r>
                            </m:oMath>
                          </a14:m>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15684">
                    <a:tc>
                      <a:txBody>
                        <a:bodyPr/>
                        <a:lstStyle/>
                        <a:p>
                          <a:pP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15684">
                    <a:tc>
                      <a:txBody>
                        <a:bodyPr/>
                        <a:lstStyle/>
                        <a:p>
                          <a:pP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15684">
                    <a:tc>
                      <a:txBody>
                        <a:bodyPr/>
                        <a:lstStyle/>
                        <a:p>
                          <a:pP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15684">
                    <a:tc>
                      <a:txBody>
                        <a:bodyPr/>
                        <a:lstStyle/>
                        <a:p>
                          <a:pP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bl>
              </a:graphicData>
            </a:graphic>
          </p:graphicFrame>
        </mc:Choice>
        <mc:Fallback>
          <p:graphicFrame>
            <p:nvGraphicFramePr>
              <p:cNvPr id="5" name="Table 4"/>
              <p:cNvGraphicFramePr>
                <a:graphicFrameLocks noGrp="1"/>
              </p:cNvGraphicFramePr>
              <p:nvPr>
                <p:extLst>
                  <p:ext uri="{D42A27DB-BD31-4B8C-83A1-F6EECF244321}">
                    <p14:modId xmlns:a14="http://schemas.microsoft.com/office/drawing/2010/main" xmlns="" xmlns:p14="http://schemas.microsoft.com/office/powerpoint/2010/main" val="472409216"/>
                  </p:ext>
                </p:extLst>
              </p:nvPr>
            </p:nvGraphicFramePr>
            <p:xfrm>
              <a:off x="666659" y="2446952"/>
              <a:ext cx="881005" cy="3383280"/>
            </p:xfrm>
            <a:graphic>
              <a:graphicData uri="http://schemas.openxmlformats.org/drawingml/2006/table">
                <a:tbl>
                  <a:tblPr rtl="1" firstRow="1" bandRow="1">
                    <a:tableStyleId>{5C22544A-7EE6-4342-B048-85BDC9FD1C3A}</a:tableStyleId>
                  </a:tblPr>
                  <a:tblGrid>
                    <a:gridCol w="881005"/>
                  </a:tblGrid>
                  <a:tr h="335280">
                    <a:tc>
                      <a:txBody>
                        <a:bodyPr/>
                        <a:lstStyle/>
                        <a:p>
                          <a:pP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35280">
                    <a:tc>
                      <a:txBody>
                        <a:bodyPr/>
                        <a:lstStyle/>
                        <a:p>
                          <a:pP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35280">
                    <a:tc>
                      <a:txBody>
                        <a:bodyPr/>
                        <a:lstStyle/>
                        <a:p>
                          <a:pPr algn="ctr" rtl="1"/>
                          <a:r>
                            <a:rPr lang="en-US" sz="1600" dirty="0" smtClean="0"/>
                            <a:t>Data 2</a:t>
                          </a:r>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35280">
                    <a:tc>
                      <a:txBody>
                        <a:bodyPr/>
                        <a:lstStyle/>
                        <a:p>
                          <a:pP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35280">
                    <a:tc>
                      <a:txBody>
                        <a:bodyPr/>
                        <a:lstStyle/>
                        <a:p>
                          <a:pP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35280">
                    <a:tc>
                      <a:txBody>
                        <a:bodyPr/>
                        <a:lstStyle/>
                        <a:p>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5"/>
                          <a:stretch>
                            <a:fillRect t="-500000" b="-401818"/>
                          </a:stretch>
                        </a:blipFill>
                      </a:tcPr>
                    </a:tc>
                  </a:tr>
                  <a:tr h="335280">
                    <a:tc>
                      <a:txBody>
                        <a:bodyPr/>
                        <a:lstStyle/>
                        <a:p>
                          <a:pP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35280">
                    <a:tc>
                      <a:txBody>
                        <a:bodyPr/>
                        <a:lstStyle/>
                        <a:p>
                          <a:pP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35280">
                    <a:tc>
                      <a:txBody>
                        <a:bodyPr/>
                        <a:lstStyle/>
                        <a:p>
                          <a:pP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35280">
                    <a:tc>
                      <a:txBody>
                        <a:bodyPr/>
                        <a:lstStyle/>
                        <a:p>
                          <a:pP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bl>
              </a:graphicData>
            </a:graphic>
          </p:graphicFrame>
        </mc:Fallback>
      </mc:AlternateContent>
      <mc:AlternateContent xmlns:mc="http://schemas.openxmlformats.org/markup-compatibility/2006">
        <mc:Choice xmlns="" xmlns:a14="http://schemas.microsoft.com/office/drawing/2010/main" Requires="a14">
          <p:sp>
            <p:nvSpPr>
              <p:cNvPr id="6" name="Rectangle 5"/>
              <p:cNvSpPr/>
              <p:nvPr/>
            </p:nvSpPr>
            <p:spPr>
              <a:xfrm>
                <a:off x="304119" y="2465567"/>
                <a:ext cx="35618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e-IL" sz="1600" i="1" dirty="0" smtClean="0">
                          <a:latin typeface="Cambria Math"/>
                        </a:rPr>
                        <m:t>0</m:t>
                      </m:r>
                    </m:oMath>
                  </m:oMathPara>
                </a14:m>
                <a:endParaRPr lang="he-IL" sz="1600" dirty="0"/>
              </a:p>
            </p:txBody>
          </p:sp>
        </mc:Choice>
        <mc:Fallback>
          <p:sp>
            <p:nvSpPr>
              <p:cNvPr id="6" name="Rectangle 5"/>
              <p:cNvSpPr>
                <a:spLocks noRot="1" noChangeAspect="1" noMove="1" noResize="1" noEditPoints="1" noAdjustHandles="1" noChangeArrowheads="1" noChangeShapeType="1" noTextEdit="1"/>
              </p:cNvSpPr>
              <p:nvPr/>
            </p:nvSpPr>
            <p:spPr>
              <a:xfrm>
                <a:off x="304119" y="2465567"/>
                <a:ext cx="356188" cy="338554"/>
              </a:xfrm>
              <a:prstGeom prst="rect">
                <a:avLst/>
              </a:prstGeom>
              <a:blipFill rotWithShape="1">
                <a:blip r:embed="rId6" cstate="print"/>
                <a:stretch>
                  <a:fillRect/>
                </a:stretch>
              </a:blipFill>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42" name="Rectangle 41"/>
              <p:cNvSpPr/>
              <p:nvPr/>
            </p:nvSpPr>
            <p:spPr>
              <a:xfrm>
                <a:off x="306481" y="2773386"/>
                <a:ext cx="35618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e-IL" sz="1600" i="1" dirty="0" smtClean="0">
                          <a:latin typeface="Cambria Math"/>
                        </a:rPr>
                        <m:t>1</m:t>
                      </m:r>
                    </m:oMath>
                  </m:oMathPara>
                </a14:m>
                <a:endParaRPr lang="he-IL" sz="1600" dirty="0"/>
              </a:p>
            </p:txBody>
          </p:sp>
        </mc:Choice>
        <mc:Fallback>
          <p:sp>
            <p:nvSpPr>
              <p:cNvPr id="42" name="Rectangle 41"/>
              <p:cNvSpPr>
                <a:spLocks noRot="1" noChangeAspect="1" noMove="1" noResize="1" noEditPoints="1" noAdjustHandles="1" noChangeArrowheads="1" noChangeShapeType="1" noTextEdit="1"/>
              </p:cNvSpPr>
              <p:nvPr/>
            </p:nvSpPr>
            <p:spPr>
              <a:xfrm>
                <a:off x="306481" y="2773386"/>
                <a:ext cx="356188" cy="338554"/>
              </a:xfrm>
              <a:prstGeom prst="rect">
                <a:avLst/>
              </a:prstGeom>
              <a:blipFill rotWithShape="1">
                <a:blip r:embed="rId7" cstate="print"/>
                <a:stretch>
                  <a:fillRect/>
                </a:stretch>
              </a:blipFill>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43" name="Rectangle 42"/>
              <p:cNvSpPr/>
              <p:nvPr/>
            </p:nvSpPr>
            <p:spPr>
              <a:xfrm>
                <a:off x="302414" y="3127484"/>
                <a:ext cx="35618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e-IL" sz="1600" i="1" dirty="0" smtClean="0">
                          <a:latin typeface="Cambria Math"/>
                        </a:rPr>
                        <m:t>2</m:t>
                      </m:r>
                    </m:oMath>
                  </m:oMathPara>
                </a14:m>
                <a:endParaRPr lang="he-IL" sz="1600" dirty="0"/>
              </a:p>
            </p:txBody>
          </p:sp>
        </mc:Choice>
        <mc:Fallback>
          <p:sp>
            <p:nvSpPr>
              <p:cNvPr id="43" name="Rectangle 42"/>
              <p:cNvSpPr>
                <a:spLocks noRot="1" noChangeAspect="1" noMove="1" noResize="1" noEditPoints="1" noAdjustHandles="1" noChangeArrowheads="1" noChangeShapeType="1" noTextEdit="1"/>
              </p:cNvSpPr>
              <p:nvPr/>
            </p:nvSpPr>
            <p:spPr>
              <a:xfrm>
                <a:off x="302414" y="3127484"/>
                <a:ext cx="356188" cy="338554"/>
              </a:xfrm>
              <a:prstGeom prst="rect">
                <a:avLst/>
              </a:prstGeom>
              <a:blipFill rotWithShape="1">
                <a:blip r:embed="rId8" cstate="print"/>
                <a:stretch>
                  <a:fillRect/>
                </a:stretch>
              </a:blipFill>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44" name="Rectangle 43"/>
              <p:cNvSpPr/>
              <p:nvPr/>
            </p:nvSpPr>
            <p:spPr>
              <a:xfrm>
                <a:off x="303835" y="4113072"/>
                <a:ext cx="36221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a:rPr>
                        <m:t>𝑘</m:t>
                      </m:r>
                    </m:oMath>
                  </m:oMathPara>
                </a14:m>
                <a:endParaRPr lang="he-IL" sz="1600" dirty="0"/>
              </a:p>
            </p:txBody>
          </p:sp>
        </mc:Choice>
        <mc:Fallback>
          <p:sp>
            <p:nvSpPr>
              <p:cNvPr id="44" name="Rectangle 43"/>
              <p:cNvSpPr>
                <a:spLocks noRot="1" noChangeAspect="1" noMove="1" noResize="1" noEditPoints="1" noAdjustHandles="1" noChangeArrowheads="1" noChangeShapeType="1" noTextEdit="1"/>
              </p:cNvSpPr>
              <p:nvPr/>
            </p:nvSpPr>
            <p:spPr>
              <a:xfrm>
                <a:off x="303835" y="4113072"/>
                <a:ext cx="362215" cy="338554"/>
              </a:xfrm>
              <a:prstGeom prst="rect">
                <a:avLst/>
              </a:prstGeom>
              <a:blipFill rotWithShape="1">
                <a:blip r:embed="rId9" cstate="print"/>
                <a:stretch>
                  <a:fillRect/>
                </a:stretch>
              </a:blipFill>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45" name="Rectangle 44"/>
              <p:cNvSpPr/>
              <p:nvPr/>
            </p:nvSpPr>
            <p:spPr>
              <a:xfrm>
                <a:off x="-36512" y="5466710"/>
                <a:ext cx="776303"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𝑚</m:t>
                      </m:r>
                      <m:r>
                        <a:rPr lang="en-US" sz="1600" b="0" i="1" smtClean="0">
                          <a:latin typeface="Cambria Math"/>
                        </a:rPr>
                        <m:t>−</m:t>
                      </m:r>
                      <m:r>
                        <a:rPr lang="en-US" sz="1600" b="0" i="1" smtClean="0">
                          <a:latin typeface="Cambria Math"/>
                        </a:rPr>
                        <m:t>1</m:t>
                      </m:r>
                    </m:oMath>
                  </m:oMathPara>
                </a14:m>
                <a:endParaRPr lang="he-IL" sz="1600" dirty="0"/>
              </a:p>
            </p:txBody>
          </p:sp>
        </mc:Choice>
        <mc:Fallback>
          <p:sp>
            <p:nvSpPr>
              <p:cNvPr id="45" name="Rectangle 44"/>
              <p:cNvSpPr>
                <a:spLocks noRot="1" noChangeAspect="1" noMove="1" noResize="1" noEditPoints="1" noAdjustHandles="1" noChangeArrowheads="1" noChangeShapeType="1" noTextEdit="1"/>
              </p:cNvSpPr>
              <p:nvPr/>
            </p:nvSpPr>
            <p:spPr>
              <a:xfrm>
                <a:off x="-36512" y="5466710"/>
                <a:ext cx="776303" cy="338554"/>
              </a:xfrm>
              <a:prstGeom prst="rect">
                <a:avLst/>
              </a:prstGeom>
              <a:blipFill rotWithShape="1">
                <a:blip r:embed="rId10" cstate="print"/>
                <a:stretch>
                  <a:fillRect/>
                </a:stretch>
              </a:blipFill>
            </p:spPr>
            <p:txBody>
              <a:bodyPr/>
              <a:lstStyle/>
              <a:p>
                <a:r>
                  <a:rPr lang="he-IL">
                    <a:noFill/>
                  </a:rPr>
                  <a:t> </a:t>
                </a:r>
              </a:p>
            </p:txBody>
          </p:sp>
        </mc:Fallback>
      </mc:AlternateContent>
    </p:spTree>
    <p:extLst>
      <p:ext uri="{BB962C8B-B14F-4D97-AF65-F5344CB8AC3E}">
        <p14:creationId xmlns="" xmlns:p14="http://schemas.microsoft.com/office/powerpoint/2010/main" val="169212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9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2" grpId="0" animBg="1"/>
      <p:bldP spid="6" grpId="0" animBg="1"/>
      <p:bldP spid="42" grpId="0" animBg="1"/>
      <p:bldP spid="43" grpId="0" animBg="1"/>
      <p:bldP spid="44" grpId="0" animBg="1"/>
      <p:bldP spid="4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normAutofit/>
          </a:bodyPr>
          <a:lstStyle/>
          <a:p>
            <a:pPr rtl="1"/>
            <a:r>
              <a:rPr lang="he-IL" dirty="0"/>
              <a:t>ערבול אוניברסלי</a:t>
            </a:r>
            <a:endParaRPr lang="en-US" dirty="0"/>
          </a:p>
        </p:txBody>
      </p:sp>
      <p:sp>
        <p:nvSpPr>
          <p:cNvPr id="372740" name="Text Box 4"/>
          <p:cNvSpPr txBox="1">
            <a:spLocks noChangeArrowheads="1"/>
          </p:cNvSpPr>
          <p:nvPr/>
        </p:nvSpPr>
        <p:spPr bwMode="auto">
          <a:xfrm>
            <a:off x="611559" y="2058954"/>
            <a:ext cx="7920880" cy="2018118"/>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just">
              <a:lnSpc>
                <a:spcPct val="125000"/>
              </a:lnSpc>
            </a:pPr>
            <a:r>
              <a:rPr lang="he-IL" sz="2000" dirty="0"/>
              <a:t>תכונה זו יכולה ליצור בעיה.</a:t>
            </a:r>
          </a:p>
          <a:p>
            <a:pPr algn="just">
              <a:lnSpc>
                <a:spcPct val="125000"/>
              </a:lnSpc>
            </a:pPr>
            <a:r>
              <a:rPr lang="he-IL" sz="2000" u="sng" dirty="0" smtClean="0"/>
              <a:t>לדוגמא:</a:t>
            </a:r>
            <a:r>
              <a:rPr lang="he-IL" sz="2000" dirty="0" smtClean="0"/>
              <a:t> </a:t>
            </a:r>
            <a:r>
              <a:rPr lang="he-IL" sz="2000" dirty="0"/>
              <a:t>יתכן מתכנת המשתמש באופן עקבי בשמות מסוימים למשתני התוכניות שהוא כותב </a:t>
            </a:r>
            <a:r>
              <a:rPr lang="he-IL" sz="2000" dirty="0" smtClean="0"/>
              <a:t>ולצערו </a:t>
            </a:r>
            <a:r>
              <a:rPr lang="he-IL" sz="2000" dirty="0" err="1" smtClean="0"/>
              <a:t>פונקצית</a:t>
            </a:r>
            <a:r>
              <a:rPr lang="he-IL" sz="2000" dirty="0" smtClean="0"/>
              <a:t> </a:t>
            </a:r>
            <a:r>
              <a:rPr lang="he-IL" sz="2000" dirty="0"/>
              <a:t>הערבול הבונה את ה-</a:t>
            </a:r>
            <a:r>
              <a:rPr lang="en-US" sz="2000" dirty="0"/>
              <a:t>symbol table</a:t>
            </a:r>
            <a:r>
              <a:rPr lang="he-IL" sz="2000" dirty="0"/>
              <a:t> ממפה את כל השמות הנ"ל לאותו המקום בטבלת הערבול</a:t>
            </a:r>
            <a:r>
              <a:rPr lang="he-IL" sz="2000" dirty="0" smtClean="0"/>
              <a:t>. לפיכך </a:t>
            </a:r>
            <a:r>
              <a:rPr lang="he-IL" sz="2000" b="1" u="sng" dirty="0"/>
              <a:t>כל </a:t>
            </a:r>
            <a:r>
              <a:rPr lang="he-IL" sz="2000" b="1" u="sng" dirty="0" err="1"/>
              <a:t>תוכנית</a:t>
            </a:r>
            <a:r>
              <a:rPr lang="he-IL" sz="2000" b="1" u="sng" dirty="0"/>
              <a:t> מחשב</a:t>
            </a:r>
            <a:r>
              <a:rPr lang="he-IL" sz="2000" dirty="0"/>
              <a:t> של משתמש זה אינה יעילה כפי שיכולה הייתה להיות</a:t>
            </a:r>
            <a:r>
              <a:rPr lang="en-US" sz="2000" dirty="0"/>
              <a:t> ! </a:t>
            </a:r>
            <a:endParaRPr lang="he-IL" sz="2000" dirty="0"/>
          </a:p>
        </p:txBody>
      </p:sp>
      <p:sp>
        <p:nvSpPr>
          <p:cNvPr id="372743" name="Text Box 7"/>
          <p:cNvSpPr txBox="1">
            <a:spLocks noChangeArrowheads="1"/>
          </p:cNvSpPr>
          <p:nvPr/>
        </p:nvSpPr>
        <p:spPr bwMode="auto">
          <a:xfrm>
            <a:off x="611560" y="4437112"/>
            <a:ext cx="7920879" cy="2015936"/>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25000"/>
              </a:lnSpc>
            </a:pPr>
            <a:r>
              <a:rPr lang="he-IL" sz="2000" u="sng" dirty="0"/>
              <a:t>הפתרון</a:t>
            </a:r>
            <a:r>
              <a:rPr lang="he-IL" sz="2000" dirty="0"/>
              <a:t>: לבחור באקראי, בזמן יצירת טבלת ערבול, </a:t>
            </a:r>
            <a:r>
              <a:rPr lang="he-IL" sz="2000" dirty="0" err="1" smtClean="0"/>
              <a:t>פונקצית</a:t>
            </a:r>
            <a:r>
              <a:rPr lang="he-IL" sz="2000" dirty="0" smtClean="0"/>
              <a:t> </a:t>
            </a:r>
            <a:r>
              <a:rPr lang="he-IL" sz="2000" dirty="0"/>
              <a:t>ערבול מתוך קבוצת פונקציות </a:t>
            </a:r>
            <a:r>
              <a:rPr lang="he-IL" sz="2000" dirty="0" smtClean="0"/>
              <a:t>שהוגדרה מראש. </a:t>
            </a:r>
          </a:p>
          <a:p>
            <a:pPr algn="just">
              <a:lnSpc>
                <a:spcPct val="125000"/>
              </a:lnSpc>
            </a:pPr>
            <a:r>
              <a:rPr lang="he-IL" sz="2000" dirty="0" smtClean="0"/>
              <a:t>בכדי שגישה זו תועיל לנו, נרצה </a:t>
            </a:r>
            <a:r>
              <a:rPr lang="he-IL" sz="2000" dirty="0"/>
              <a:t>שקבוצת הפונקציות תהיה כזו, שעבור כל סדרת מפתחות, בחירה אקראית של אחת הפונקציות תיצור פיזור </a:t>
            </a:r>
            <a:r>
              <a:rPr lang="he-IL" sz="2000" dirty="0" smtClean="0"/>
              <a:t>טוב (הגדרה בעמוד הבא).</a:t>
            </a:r>
            <a:endParaRPr lang="en-US" sz="2000" dirty="0"/>
          </a:p>
        </p:txBody>
      </p:sp>
      <p:sp>
        <p:nvSpPr>
          <p:cNvPr id="372744" name="Rectangle 8"/>
          <p:cNvSpPr>
            <a:spLocks noChangeArrowheads="1"/>
          </p:cNvSpPr>
          <p:nvPr/>
        </p:nvSpPr>
        <p:spPr bwMode="auto">
          <a:xfrm>
            <a:off x="611560" y="948808"/>
            <a:ext cx="7920880" cy="824008"/>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25000"/>
              </a:lnSpc>
            </a:pPr>
            <a:r>
              <a:rPr lang="he-IL" sz="2000" dirty="0"/>
              <a:t>לכל בחירה של </a:t>
            </a:r>
            <a:r>
              <a:rPr lang="he-IL" sz="2000" dirty="0" err="1" smtClean="0"/>
              <a:t>פונקצית</a:t>
            </a:r>
            <a:r>
              <a:rPr lang="he-IL" sz="2000" dirty="0" smtClean="0"/>
              <a:t> </a:t>
            </a:r>
            <a:r>
              <a:rPr lang="he-IL" sz="2000" dirty="0"/>
              <a:t>ערבול קיימת סדרה גרועה של מפתחות כך </a:t>
            </a:r>
            <a:r>
              <a:rPr lang="he-IL" sz="2000" dirty="0" smtClean="0"/>
              <a:t>שתיווצר </a:t>
            </a:r>
            <a:r>
              <a:rPr lang="he-IL" sz="2000" dirty="0"/>
              <a:t>רשימה באורך מקסימלי.</a:t>
            </a:r>
          </a:p>
        </p:txBody>
      </p:sp>
      <p:sp>
        <p:nvSpPr>
          <p:cNvPr id="2" name="Footer Placeholder 1"/>
          <p:cNvSpPr>
            <a:spLocks noGrp="1"/>
          </p:cNvSpPr>
          <p:nvPr>
            <p:ph type="ftr" sz="quarter" idx="3"/>
          </p:nvPr>
        </p:nvSpPr>
        <p:spPr/>
        <p:txBody>
          <a:bodyPr/>
          <a:lstStyle/>
          <a:p>
            <a:pPr algn="l" rtl="0"/>
            <a:r>
              <a:rPr lang="en-US" smtClean="0"/>
              <a:t>© cs, Technion</a:t>
            </a:r>
            <a:endParaRPr lang="he-IL" dirty="0"/>
          </a:p>
        </p:txBody>
      </p:sp>
      <p:sp>
        <p:nvSpPr>
          <p:cNvPr id="3" name="Slide Number Placeholder 2"/>
          <p:cNvSpPr>
            <a:spLocks noGrp="1"/>
          </p:cNvSpPr>
          <p:nvPr>
            <p:ph type="sldNum" sz="quarter" idx="4"/>
          </p:nvPr>
        </p:nvSpPr>
        <p:spPr/>
        <p:txBody>
          <a:bodyPr/>
          <a:lstStyle/>
          <a:p>
            <a:pPr algn="r"/>
            <a:fld id="{DAF22AC9-109E-4E4D-92F9-530E51D9A3A2}" type="slidenum">
              <a:rPr lang="he-IL" smtClean="0"/>
              <a:pPr algn="r"/>
              <a:t>20</a:t>
            </a:fld>
            <a:endParaRPr lang="he-IL" dirty="0"/>
          </a:p>
        </p:txBody>
      </p:sp>
      <p:sp>
        <p:nvSpPr>
          <p:cNvPr id="11" name="Rectangle 10"/>
          <p:cNvSpPr/>
          <p:nvPr/>
        </p:nvSpPr>
        <p:spPr>
          <a:xfrm>
            <a:off x="1512000" y="4275096"/>
            <a:ext cx="6120000" cy="18000"/>
          </a:xfrm>
          <a:prstGeom prst="rect">
            <a:avLst/>
          </a:prstGeom>
          <a:solidFill>
            <a:schemeClr val="dk2"/>
          </a:solidFill>
          <a:ln>
            <a:noFill/>
          </a:ln>
          <a:effectLst/>
        </p:spPr>
        <p:style>
          <a:lnRef idx="1">
            <a:schemeClr val="accent5"/>
          </a:lnRef>
          <a:fillRef idx="1001">
            <a:schemeClr val="dk2"/>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3436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27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ערבול אוניברסלי (המשך)</a:t>
            </a:r>
            <a:endParaRPr lang="he-IL" dirty="0"/>
          </a:p>
        </p:txBody>
      </p:sp>
      <p:sp>
        <p:nvSpPr>
          <p:cNvPr id="3" name="Footer Placeholder 2"/>
          <p:cNvSpPr>
            <a:spLocks noGrp="1"/>
          </p:cNvSpPr>
          <p:nvPr>
            <p:ph type="ftr" sz="quarter" idx="3"/>
          </p:nvPr>
        </p:nvSpPr>
        <p:spPr/>
        <p:txBody>
          <a:bodyPr/>
          <a:lstStyle/>
          <a:p>
            <a:pPr algn="l" rtl="0"/>
            <a:r>
              <a:rPr lang="en-US" smtClean="0"/>
              <a:t>© cs, Technion</a:t>
            </a:r>
            <a:endParaRPr lang="he-IL" dirty="0"/>
          </a:p>
        </p:txBody>
      </p:sp>
      <p:sp>
        <p:nvSpPr>
          <p:cNvPr id="4" name="Slide Number Placeholder 3"/>
          <p:cNvSpPr>
            <a:spLocks noGrp="1"/>
          </p:cNvSpPr>
          <p:nvPr>
            <p:ph type="sldNum" sz="quarter" idx="4"/>
          </p:nvPr>
        </p:nvSpPr>
        <p:spPr/>
        <p:txBody>
          <a:bodyPr/>
          <a:lstStyle/>
          <a:p>
            <a:pPr algn="r"/>
            <a:fld id="{DAF22AC9-109E-4E4D-92F9-530E51D9A3A2}" type="slidenum">
              <a:rPr lang="he-IL" smtClean="0"/>
              <a:pPr algn="r"/>
              <a:t>21</a:t>
            </a:fld>
            <a:endParaRPr lang="he-IL" dirty="0"/>
          </a:p>
        </p:txBody>
      </p:sp>
      <mc:AlternateContent xmlns:mc="http://schemas.openxmlformats.org/markup-compatibility/2006">
        <mc:Choice xmlns="" xmlns:a14="http://schemas.microsoft.com/office/drawing/2010/main" Requires="a14">
          <p:sp>
            <p:nvSpPr>
              <p:cNvPr id="5" name="Text Box 5"/>
              <p:cNvSpPr txBox="1">
                <a:spLocks noChangeArrowheads="1"/>
              </p:cNvSpPr>
              <p:nvPr/>
            </p:nvSpPr>
            <p:spPr bwMode="auto">
              <a:xfrm>
                <a:off x="611560" y="1048332"/>
                <a:ext cx="7920880" cy="1429816"/>
              </a:xfrm>
              <a:prstGeom prst="rect">
                <a:avLst/>
              </a:prstGeom>
              <a:solidFill>
                <a:schemeClr val="bg2"/>
              </a:solidFill>
              <a:ln w="31750">
                <a:solidFill>
                  <a:schemeClr val="tx1"/>
                </a:solidFill>
                <a:miter lim="800000"/>
                <a:headEnd/>
                <a:tailEnd/>
              </a:ln>
              <a:effectLst/>
              <a:extLst/>
            </p:spPr>
            <p:txBody>
              <a:bodyPr wrap="square" lIns="90000" tIns="46800" rIns="90000" bIns="46800">
                <a:spAutoFit/>
              </a:bodyPr>
              <a:lstStyle/>
              <a:p>
                <a:pPr algn="just">
                  <a:lnSpc>
                    <a:spcPct val="150000"/>
                  </a:lnSpc>
                </a:pPr>
                <a:r>
                  <a:rPr lang="he-IL" sz="2000" u="sng" dirty="0" smtClean="0"/>
                  <a:t>הגדרה:</a:t>
                </a:r>
                <a:r>
                  <a:rPr lang="he-IL" sz="2000" dirty="0" smtClean="0"/>
                  <a:t> </a:t>
                </a:r>
                <a:r>
                  <a:rPr lang="he-IL" sz="2000" dirty="0"/>
                  <a:t>תהי </a:t>
                </a:r>
                <a14:m>
                  <m:oMath xmlns:m="http://schemas.openxmlformats.org/officeDocument/2006/math">
                    <m:r>
                      <a:rPr lang="en-US" sz="2000" i="1" dirty="0" smtClean="0">
                        <a:latin typeface="Cambria Math"/>
                      </a:rPr>
                      <m:t>𝐻</m:t>
                    </m:r>
                  </m:oMath>
                </a14:m>
                <a:r>
                  <a:rPr lang="he-IL" sz="2000" dirty="0"/>
                  <a:t> קבוצת פונקציות ערבול </a:t>
                </a:r>
                <a:r>
                  <a:rPr lang="he-IL" sz="2000" dirty="0" smtClean="0"/>
                  <a:t>מהתחום </a:t>
                </a:r>
                <a14:m>
                  <m:oMath xmlns:m="http://schemas.openxmlformats.org/officeDocument/2006/math">
                    <m:r>
                      <a:rPr lang="en-US" sz="2000" i="1" dirty="0" smtClean="0">
                        <a:latin typeface="Cambria Math"/>
                      </a:rPr>
                      <m:t>𝑈</m:t>
                    </m:r>
                  </m:oMath>
                </a14:m>
                <a:r>
                  <a:rPr lang="he-IL" sz="2000" dirty="0"/>
                  <a:t> </a:t>
                </a:r>
                <a:r>
                  <a:rPr lang="he-IL" sz="2000" dirty="0" smtClean="0"/>
                  <a:t>לקבוצה </a:t>
                </a:r>
                <a:r>
                  <a:rPr lang="en-US" sz="2000" dirty="0" smtClean="0"/>
                  <a:t> </a:t>
                </a:r>
                <a:r>
                  <a:rPr lang="en-US" sz="2000" dirty="0"/>
                  <a:t>.</a:t>
                </a:r>
                <a14:m>
                  <m:oMath xmlns:m="http://schemas.openxmlformats.org/officeDocument/2006/math">
                    <m:d>
                      <m:dPr>
                        <m:begChr m:val="{"/>
                        <m:endChr m:val="}"/>
                        <m:ctrlPr>
                          <a:rPr lang="en-US" sz="2000" i="1" dirty="0" smtClean="0">
                            <a:latin typeface="Cambria Math"/>
                          </a:rPr>
                        </m:ctrlPr>
                      </m:dPr>
                      <m:e>
                        <m:r>
                          <a:rPr lang="en-US" sz="2000" i="1" dirty="0" smtClean="0">
                            <a:latin typeface="Cambria Math"/>
                          </a:rPr>
                          <m:t>0</m:t>
                        </m:r>
                        <m:r>
                          <a:rPr lang="en-US" sz="2000" i="1" dirty="0" smtClean="0">
                            <a:latin typeface="Cambria Math"/>
                          </a:rPr>
                          <m:t>,…,</m:t>
                        </m:r>
                        <m:r>
                          <a:rPr lang="en-US" sz="2000" i="1" dirty="0" smtClean="0">
                            <a:latin typeface="Cambria Math"/>
                          </a:rPr>
                          <m:t>𝑚</m:t>
                        </m:r>
                        <m:r>
                          <a:rPr lang="en-US" sz="2000" i="1" dirty="0" smtClean="0">
                            <a:latin typeface="Cambria Math"/>
                          </a:rPr>
                          <m:t>−</m:t>
                        </m:r>
                        <m:r>
                          <a:rPr lang="en-US" sz="2000" i="1" dirty="0" smtClean="0">
                            <a:latin typeface="Cambria Math"/>
                          </a:rPr>
                          <m:t>1</m:t>
                        </m:r>
                      </m:e>
                    </m:d>
                  </m:oMath>
                </a14:m>
                <a:r>
                  <a:rPr lang="he-IL" sz="2000" dirty="0" smtClean="0"/>
                  <a:t> </a:t>
                </a:r>
                <a:r>
                  <a:rPr lang="he-IL" sz="2000" dirty="0"/>
                  <a:t>הקבוצה </a:t>
                </a:r>
                <a14:m>
                  <m:oMath xmlns:m="http://schemas.openxmlformats.org/officeDocument/2006/math">
                    <m:r>
                      <a:rPr lang="en-US" sz="2000" i="1" dirty="0" smtClean="0">
                        <a:latin typeface="Cambria Math"/>
                      </a:rPr>
                      <m:t>𝐻</m:t>
                    </m:r>
                  </m:oMath>
                </a14:m>
                <a:r>
                  <a:rPr lang="he-IL" sz="2000" dirty="0"/>
                  <a:t> </a:t>
                </a:r>
                <a:r>
                  <a:rPr lang="he-IL" sz="2000" dirty="0" smtClean="0"/>
                  <a:t>נקראת</a:t>
                </a:r>
                <a:r>
                  <a:rPr lang="he-IL" sz="2000" b="1" dirty="0" smtClean="0"/>
                  <a:t> </a:t>
                </a:r>
                <a:r>
                  <a:rPr lang="he-IL" sz="2000" b="1" dirty="0"/>
                  <a:t>אוניברסלית</a:t>
                </a:r>
                <a:r>
                  <a:rPr lang="he-IL" sz="2000" dirty="0"/>
                  <a:t> אם לכל זוג מפתחות שונים </a:t>
                </a:r>
                <a14:m>
                  <m:oMath xmlns:m="http://schemas.openxmlformats.org/officeDocument/2006/math">
                    <m:r>
                      <a:rPr lang="en-US" sz="2000" i="1" dirty="0" smtClean="0">
                        <a:latin typeface="Cambria Math"/>
                      </a:rPr>
                      <m:t>𝑥</m:t>
                    </m:r>
                    <m:r>
                      <a:rPr lang="en-US" sz="2000" i="1" dirty="0" smtClean="0">
                        <a:latin typeface="Cambria Math"/>
                      </a:rPr>
                      <m:t>,</m:t>
                    </m:r>
                    <m:r>
                      <a:rPr lang="en-US" sz="2000" i="1" dirty="0" smtClean="0">
                        <a:latin typeface="Cambria Math"/>
                      </a:rPr>
                      <m:t>𝑦</m:t>
                    </m:r>
                    <m:r>
                      <a:rPr lang="en-US" sz="2000" i="1" dirty="0">
                        <a:latin typeface="Cambria Math"/>
                      </a:rPr>
                      <m:t> </m:t>
                    </m:r>
                    <m:r>
                      <a:rPr lang="en-US" sz="2000" i="1" dirty="0">
                        <a:latin typeface="Cambria Math"/>
                        <a:sym typeface="Symbol" pitchFamily="18" charset="2"/>
                      </a:rPr>
                      <m:t></m:t>
                    </m:r>
                    <m:r>
                      <a:rPr lang="en-US" sz="2000" i="1" dirty="0">
                        <a:latin typeface="Cambria Math"/>
                        <a:sym typeface="Symbol" pitchFamily="18" charset="2"/>
                      </a:rPr>
                      <m:t> </m:t>
                    </m:r>
                    <m:r>
                      <a:rPr lang="en-US" sz="2000" i="1" dirty="0">
                        <a:latin typeface="Cambria Math"/>
                        <a:sym typeface="Symbol" pitchFamily="18" charset="2"/>
                      </a:rPr>
                      <m:t>𝑈</m:t>
                    </m:r>
                  </m:oMath>
                </a14:m>
                <a:r>
                  <a:rPr lang="he-IL" sz="2000" dirty="0" smtClean="0"/>
                  <a:t> מספר </a:t>
                </a:r>
                <a:r>
                  <a:rPr lang="he-IL" sz="2000" dirty="0"/>
                  <a:t>הפונקציות </a:t>
                </a:r>
                <a:r>
                  <a:rPr lang="he-IL" sz="2000" dirty="0" smtClean="0"/>
                  <a:t>ב-</a:t>
                </a:r>
                <a14:m>
                  <m:oMath xmlns:m="http://schemas.openxmlformats.org/officeDocument/2006/math">
                    <m:r>
                      <a:rPr lang="en-US" sz="2000" b="0" i="1" smtClean="0">
                        <a:latin typeface="Cambria Math"/>
                      </a:rPr>
                      <m:t>𝐻</m:t>
                    </m:r>
                  </m:oMath>
                </a14:m>
                <a:r>
                  <a:rPr lang="he-IL" sz="2000" dirty="0" smtClean="0"/>
                  <a:t> עבורן </a:t>
                </a:r>
                <a14:m>
                  <m:oMath xmlns:m="http://schemas.openxmlformats.org/officeDocument/2006/math">
                    <m:r>
                      <a:rPr lang="en-US" sz="2000" i="1" dirty="0" smtClean="0">
                        <a:latin typeface="Cambria Math"/>
                      </a:rPr>
                      <m:t>h</m:t>
                    </m:r>
                    <m:r>
                      <a:rPr lang="en-US" sz="2000" i="1" dirty="0" smtClean="0">
                        <a:latin typeface="Cambria Math"/>
                      </a:rPr>
                      <m:t>(</m:t>
                    </m:r>
                    <m:r>
                      <a:rPr lang="en-US" sz="2000" i="1" dirty="0" smtClean="0">
                        <a:latin typeface="Cambria Math"/>
                      </a:rPr>
                      <m:t>𝑥</m:t>
                    </m:r>
                    <m:r>
                      <a:rPr lang="en-US" sz="2000" i="1" dirty="0" smtClean="0">
                        <a:latin typeface="Cambria Math"/>
                      </a:rPr>
                      <m:t>)=</m:t>
                    </m:r>
                    <m:r>
                      <a:rPr lang="en-US" sz="2000" i="1" dirty="0" smtClean="0">
                        <a:latin typeface="Cambria Math"/>
                      </a:rPr>
                      <m:t>h</m:t>
                    </m:r>
                    <m:r>
                      <a:rPr lang="en-US" sz="2000" i="1" dirty="0" smtClean="0">
                        <a:latin typeface="Cambria Math"/>
                      </a:rPr>
                      <m:t>(</m:t>
                    </m:r>
                    <m:r>
                      <a:rPr lang="en-US" sz="2000" i="1" dirty="0" smtClean="0">
                        <a:latin typeface="Cambria Math"/>
                      </a:rPr>
                      <m:t>𝑦</m:t>
                    </m:r>
                    <m:r>
                      <a:rPr lang="en-US" sz="2000" i="1" dirty="0" smtClean="0">
                        <a:latin typeface="Cambria Math"/>
                      </a:rPr>
                      <m:t>)</m:t>
                    </m:r>
                  </m:oMath>
                </a14:m>
                <a:r>
                  <a:rPr lang="he-IL" sz="2000" dirty="0"/>
                  <a:t> הוא </a:t>
                </a:r>
                <a14:m>
                  <m:oMath xmlns:m="http://schemas.openxmlformats.org/officeDocument/2006/math">
                    <m:r>
                      <a:rPr lang="en-US" sz="2000" i="1" dirty="0" smtClean="0">
                        <a:latin typeface="Cambria Math"/>
                      </a:rPr>
                      <m:t>|</m:t>
                    </m:r>
                    <m:r>
                      <a:rPr lang="en-US" sz="2000" i="1" dirty="0" smtClean="0">
                        <a:latin typeface="Cambria Math"/>
                      </a:rPr>
                      <m:t>𝐻</m:t>
                    </m:r>
                    <m:r>
                      <a:rPr lang="en-US" sz="2000" i="1" dirty="0" smtClean="0">
                        <a:latin typeface="Cambria Math"/>
                      </a:rPr>
                      <m:t>|/</m:t>
                    </m:r>
                    <m:r>
                      <a:rPr lang="en-US" sz="2000" i="1" dirty="0" smtClean="0">
                        <a:latin typeface="Cambria Math"/>
                      </a:rPr>
                      <m:t>𝑚</m:t>
                    </m:r>
                  </m:oMath>
                </a14:m>
                <a:r>
                  <a:rPr lang="he-IL" sz="2000" dirty="0" smtClean="0"/>
                  <a:t>.</a:t>
                </a:r>
                <a:endParaRPr lang="en-US" sz="2000" dirty="0"/>
              </a:p>
            </p:txBody>
          </p:sp>
        </mc:Choice>
        <mc:Fallback>
          <p:sp>
            <p:nvSpPr>
              <p:cNvPr id="5" name="Text Box 5"/>
              <p:cNvSpPr txBox="1">
                <a:spLocks noRot="1" noChangeAspect="1" noMove="1" noResize="1" noEditPoints="1" noAdjustHandles="1" noChangeArrowheads="1" noChangeShapeType="1" noTextEdit="1"/>
              </p:cNvSpPr>
              <p:nvPr/>
            </p:nvSpPr>
            <p:spPr bwMode="auto">
              <a:xfrm>
                <a:off x="611560" y="1048332"/>
                <a:ext cx="7920880" cy="1429816"/>
              </a:xfrm>
              <a:prstGeom prst="rect">
                <a:avLst/>
              </a:prstGeom>
              <a:blipFill rotWithShape="1">
                <a:blip r:embed="rId2" cstate="print"/>
                <a:stretch>
                  <a:fillRect l="-1456" r="-613" b="-4583"/>
                </a:stretch>
              </a:blipFill>
              <a:ln w="31750">
                <a:solidFill>
                  <a:schemeClr val="tx1"/>
                </a:solidFill>
                <a:miter lim="800000"/>
                <a:headEnd/>
                <a:tailEnd/>
              </a:ln>
              <a:effectLst/>
              <a:extLst/>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7" name="Text Box 9"/>
              <p:cNvSpPr txBox="1">
                <a:spLocks noChangeArrowheads="1"/>
              </p:cNvSpPr>
              <p:nvPr/>
            </p:nvSpPr>
            <p:spPr bwMode="auto">
              <a:xfrm>
                <a:off x="611559" y="3068960"/>
                <a:ext cx="7920881" cy="2568461"/>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0000" tIns="46800" rIns="90000" bIns="46800">
                <a:spAutoFit/>
              </a:bodyPr>
              <a:lstStyle/>
              <a:p>
                <a:pPr algn="just">
                  <a:lnSpc>
                    <a:spcPct val="125000"/>
                  </a:lnSpc>
                </a:pPr>
                <a:r>
                  <a:rPr lang="he-IL" sz="2000" u="sng" dirty="0" smtClean="0"/>
                  <a:t>הבחנה</a:t>
                </a:r>
                <a:r>
                  <a:rPr lang="he-IL" sz="2000" dirty="0"/>
                  <a:t>: </a:t>
                </a:r>
                <a:r>
                  <a:rPr lang="he-IL" sz="2000" dirty="0" smtClean="0"/>
                  <a:t>ההסתברות  </a:t>
                </a:r>
                <a14:m>
                  <m:oMath xmlns:m="http://schemas.openxmlformats.org/officeDocument/2006/math">
                    <m:r>
                      <a:rPr lang="en-US" sz="2000" i="1" dirty="0" smtClean="0">
                        <a:latin typeface="Cambria Math"/>
                      </a:rPr>
                      <m:t>𝑝</m:t>
                    </m:r>
                  </m:oMath>
                </a14:m>
                <a:r>
                  <a:rPr lang="he-IL" sz="2000" dirty="0"/>
                  <a:t> שבבחירה אקראית של </a:t>
                </a:r>
                <a:r>
                  <a:rPr lang="he-IL" sz="2000" dirty="0" err="1" smtClean="0"/>
                  <a:t>פונקצית</a:t>
                </a:r>
                <a:r>
                  <a:rPr lang="he-IL" sz="2000" dirty="0" smtClean="0"/>
                  <a:t> </a:t>
                </a:r>
                <a:r>
                  <a:rPr lang="he-IL" sz="2000" dirty="0"/>
                  <a:t>ערבול מתוך </a:t>
                </a:r>
                <a14:m>
                  <m:oMath xmlns:m="http://schemas.openxmlformats.org/officeDocument/2006/math">
                    <m:r>
                      <a:rPr lang="en-US" sz="2000" i="1" dirty="0" smtClean="0">
                        <a:latin typeface="Cambria Math"/>
                      </a:rPr>
                      <m:t>𝐻</m:t>
                    </m:r>
                  </m:oMath>
                </a14:m>
                <a:r>
                  <a:rPr lang="he-IL" sz="2000" dirty="0"/>
                  <a:t>, מפתח </a:t>
                </a:r>
                <a14:m>
                  <m:oMath xmlns:m="http://schemas.openxmlformats.org/officeDocument/2006/math">
                    <m:r>
                      <a:rPr lang="en-US" sz="2000" i="1" dirty="0" smtClean="0">
                        <a:latin typeface="Cambria Math"/>
                      </a:rPr>
                      <m:t>𝑥</m:t>
                    </m:r>
                  </m:oMath>
                </a14:m>
                <a:r>
                  <a:rPr lang="he-IL" sz="2000" dirty="0"/>
                  <a:t> יתנגש עם </a:t>
                </a:r>
                <a:r>
                  <a:rPr lang="he-IL" sz="2000" dirty="0" smtClean="0"/>
                  <a:t>מפתח אחר </a:t>
                </a:r>
                <a14:m>
                  <m:oMath xmlns:m="http://schemas.openxmlformats.org/officeDocument/2006/math">
                    <m:r>
                      <a:rPr lang="en-US" sz="2000" i="1" dirty="0" smtClean="0">
                        <a:latin typeface="Cambria Math"/>
                      </a:rPr>
                      <m:t>𝑦</m:t>
                    </m:r>
                  </m:oMath>
                </a14:m>
                <a:r>
                  <a:rPr lang="he-IL" sz="2000" dirty="0"/>
                  <a:t> </a:t>
                </a:r>
                <a:r>
                  <a:rPr lang="he-IL" sz="2000" dirty="0" smtClean="0"/>
                  <a:t>היא</a:t>
                </a:r>
              </a:p>
              <a:p>
                <a:pPr algn="ctr">
                  <a:lnSpc>
                    <a:spcPct val="125000"/>
                  </a:lnSpc>
                </a:pPr>
                <a14:m>
                  <m:oMath xmlns:m="http://schemas.openxmlformats.org/officeDocument/2006/math">
                    <m:r>
                      <a:rPr lang="en-US" sz="2000" i="1" dirty="0" smtClean="0">
                        <a:latin typeface="Cambria Math"/>
                      </a:rPr>
                      <m:t>𝑝</m:t>
                    </m:r>
                    <m:r>
                      <a:rPr lang="en-US" sz="2000" i="1" dirty="0" smtClean="0">
                        <a:latin typeface="Cambria Math"/>
                      </a:rPr>
                      <m:t>=</m:t>
                    </m:r>
                    <m:d>
                      <m:dPr>
                        <m:ctrlPr>
                          <a:rPr lang="en-US" sz="2000" i="1" dirty="0" smtClean="0">
                            <a:latin typeface="Cambria Math"/>
                          </a:rPr>
                        </m:ctrlPr>
                      </m:dPr>
                      <m:e>
                        <m:f>
                          <m:fPr>
                            <m:ctrlPr>
                              <a:rPr lang="en-US" sz="2000" i="1" dirty="0" smtClean="0">
                                <a:latin typeface="Cambria Math"/>
                              </a:rPr>
                            </m:ctrlPr>
                          </m:fPr>
                          <m:num>
                            <m:d>
                              <m:dPr>
                                <m:begChr m:val="|"/>
                                <m:endChr m:val="|"/>
                                <m:ctrlPr>
                                  <a:rPr lang="en-US" sz="2000" i="1" dirty="0" smtClean="0">
                                    <a:latin typeface="Cambria Math"/>
                                  </a:rPr>
                                </m:ctrlPr>
                              </m:dPr>
                              <m:e>
                                <m:r>
                                  <a:rPr lang="en-US" sz="2000" i="1" dirty="0" smtClean="0">
                                    <a:latin typeface="Cambria Math"/>
                                  </a:rPr>
                                  <m:t>𝐻</m:t>
                                </m:r>
                              </m:e>
                            </m:d>
                          </m:num>
                          <m:den>
                            <m:r>
                              <a:rPr lang="en-US" sz="2000" i="1" dirty="0" smtClean="0">
                                <a:latin typeface="Cambria Math"/>
                              </a:rPr>
                              <m:t>𝑚</m:t>
                            </m:r>
                          </m:den>
                        </m:f>
                      </m:e>
                    </m:d>
                    <m:r>
                      <a:rPr lang="en-US" sz="2000" i="1" dirty="0" smtClean="0">
                        <a:latin typeface="Cambria Math"/>
                      </a:rPr>
                      <m:t>/|</m:t>
                    </m:r>
                    <m:r>
                      <a:rPr lang="en-US" sz="2000" i="1" dirty="0" smtClean="0">
                        <a:latin typeface="Cambria Math"/>
                      </a:rPr>
                      <m:t>𝐻</m:t>
                    </m:r>
                    <m:r>
                      <a:rPr lang="en-US" sz="2000" i="1" dirty="0" smtClean="0">
                        <a:latin typeface="Cambria Math"/>
                      </a:rPr>
                      <m:t>|=</m:t>
                    </m:r>
                    <m:r>
                      <a:rPr lang="en-US" sz="2000" i="1" dirty="0" smtClean="0">
                        <a:latin typeface="Cambria Math"/>
                      </a:rPr>
                      <m:t>1</m:t>
                    </m:r>
                    <m:r>
                      <a:rPr lang="en-US" sz="2000" i="1" dirty="0" smtClean="0">
                        <a:latin typeface="Cambria Math"/>
                      </a:rPr>
                      <m:t>/</m:t>
                    </m:r>
                    <m:r>
                      <a:rPr lang="en-US" sz="2000" i="1" dirty="0" smtClean="0">
                        <a:latin typeface="Cambria Math"/>
                      </a:rPr>
                      <m:t>𝑚</m:t>
                    </m:r>
                  </m:oMath>
                </a14:m>
                <a:r>
                  <a:rPr lang="he-IL" sz="2000" dirty="0" smtClean="0"/>
                  <a:t> </a:t>
                </a:r>
              </a:p>
              <a:p>
                <a:pPr algn="just">
                  <a:lnSpc>
                    <a:spcPct val="125000"/>
                  </a:lnSpc>
                </a:pPr>
                <a:endParaRPr lang="he-IL" sz="2000" dirty="0" smtClean="0"/>
              </a:p>
              <a:p>
                <a:pPr algn="just">
                  <a:lnSpc>
                    <a:spcPct val="125000"/>
                  </a:lnSpc>
                </a:pPr>
                <a:r>
                  <a:rPr lang="he-IL" sz="2000" dirty="0" smtClean="0"/>
                  <a:t>נראה </a:t>
                </a:r>
                <a:r>
                  <a:rPr lang="he-IL" sz="2000" dirty="0"/>
                  <a:t>כעת ששימוש בקבוצה אוניברסלית גורם לפיזור טוב. אח"כ נראה כיצד לבנות קבוצה כזו. </a:t>
                </a:r>
                <a:endParaRPr lang="en-US" sz="2000" dirty="0"/>
              </a:p>
            </p:txBody>
          </p:sp>
        </mc:Choice>
        <mc:Fallback>
          <p:sp>
            <p:nvSpPr>
              <p:cNvPr id="7" name="Text Box 9"/>
              <p:cNvSpPr txBox="1">
                <a:spLocks noRot="1" noChangeAspect="1" noMove="1" noResize="1" noEditPoints="1" noAdjustHandles="1" noChangeArrowheads="1" noChangeShapeType="1" noTextEdit="1"/>
              </p:cNvSpPr>
              <p:nvPr/>
            </p:nvSpPr>
            <p:spPr bwMode="auto">
              <a:xfrm>
                <a:off x="611559" y="3068960"/>
                <a:ext cx="7920881" cy="2568461"/>
              </a:xfrm>
              <a:prstGeom prst="rect">
                <a:avLst/>
              </a:prstGeom>
              <a:blipFill rotWithShape="1">
                <a:blip r:embed="rId3" cstate="print"/>
                <a:stretch>
                  <a:fillRect l="-1615" r="-846" b="-3081"/>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p:spTree>
    <p:extLst>
      <p:ext uri="{BB962C8B-B14F-4D97-AF65-F5344CB8AC3E}">
        <p14:creationId xmlns="" xmlns:p14="http://schemas.microsoft.com/office/powerpoint/2010/main" val="101142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p:txBody>
          <a:bodyPr>
            <a:normAutofit/>
          </a:bodyPr>
          <a:lstStyle/>
          <a:p>
            <a:pPr rtl="1"/>
            <a:r>
              <a:rPr lang="he-IL" dirty="0"/>
              <a:t>ערבול אוניברסלי (המשך)</a:t>
            </a:r>
            <a:endParaRPr lang="en-US" dirty="0"/>
          </a:p>
        </p:txBody>
      </p:sp>
      <p:sp>
        <p:nvSpPr>
          <p:cNvPr id="2" name="Footer Placeholder 1"/>
          <p:cNvSpPr>
            <a:spLocks noGrp="1"/>
          </p:cNvSpPr>
          <p:nvPr>
            <p:ph type="ftr" sz="quarter" idx="3"/>
          </p:nvPr>
        </p:nvSpPr>
        <p:spPr/>
        <p:txBody>
          <a:bodyPr/>
          <a:lstStyle/>
          <a:p>
            <a:pPr algn="l" rtl="0"/>
            <a:r>
              <a:rPr lang="en-US" smtClean="0"/>
              <a:t>© cs, Technion</a:t>
            </a:r>
            <a:endParaRPr lang="he-IL" dirty="0"/>
          </a:p>
        </p:txBody>
      </p:sp>
      <p:sp>
        <p:nvSpPr>
          <p:cNvPr id="3" name="Slide Number Placeholder 2"/>
          <p:cNvSpPr>
            <a:spLocks noGrp="1"/>
          </p:cNvSpPr>
          <p:nvPr>
            <p:ph type="sldNum" sz="quarter" idx="4"/>
          </p:nvPr>
        </p:nvSpPr>
        <p:spPr/>
        <p:txBody>
          <a:bodyPr/>
          <a:lstStyle/>
          <a:p>
            <a:pPr algn="r"/>
            <a:fld id="{DAF22AC9-109E-4E4D-92F9-530E51D9A3A2}" type="slidenum">
              <a:rPr lang="he-IL" smtClean="0"/>
              <a:pPr algn="r"/>
              <a:t>22</a:t>
            </a:fld>
            <a:endParaRPr lang="he-IL" dirty="0"/>
          </a:p>
        </p:txBody>
      </p:sp>
      <mc:AlternateContent xmlns:mc="http://schemas.openxmlformats.org/markup-compatibility/2006">
        <mc:Choice xmlns="" xmlns:a14="http://schemas.microsoft.com/office/drawing/2010/main" Requires="a14">
          <p:sp>
            <p:nvSpPr>
              <p:cNvPr id="374788" name="Text Box 4"/>
              <p:cNvSpPr txBox="1">
                <a:spLocks noChangeArrowheads="1"/>
              </p:cNvSpPr>
              <p:nvPr/>
            </p:nvSpPr>
            <p:spPr bwMode="auto">
              <a:xfrm>
                <a:off x="563034" y="1038843"/>
                <a:ext cx="7969406" cy="1454053"/>
              </a:xfrm>
              <a:prstGeom prst="rect">
                <a:avLst/>
              </a:prstGeom>
              <a:solidFill>
                <a:schemeClr val="bg2"/>
              </a:solidFill>
              <a:ln>
                <a:solidFill>
                  <a:schemeClr val="tx1"/>
                </a:solidFill>
              </a:ln>
              <a:effectLst/>
              <a:extLst/>
            </p:spPr>
            <p:txBody>
              <a:bodyPr wrap="square" lIns="90000" tIns="46800" rIns="90000" bIns="46800">
                <a:spAutoFit/>
              </a:bodyPr>
              <a:lstStyle/>
              <a:p>
                <a:pPr algn="just">
                  <a:lnSpc>
                    <a:spcPct val="150000"/>
                  </a:lnSpc>
                </a:pPr>
                <a:r>
                  <a:rPr lang="he-IL" sz="2000" u="sng" dirty="0" smtClean="0"/>
                  <a:t>משפט:</a:t>
                </a:r>
                <a:r>
                  <a:rPr lang="he-IL" sz="2000" dirty="0"/>
                  <a:t> </a:t>
                </a:r>
                <a:r>
                  <a:rPr lang="he-IL" sz="2000" dirty="0" smtClean="0"/>
                  <a:t>תהי </a:t>
                </a:r>
                <a14:m>
                  <m:oMath xmlns:m="http://schemas.openxmlformats.org/officeDocument/2006/math">
                    <m:r>
                      <a:rPr lang="en-US" sz="2000" i="1" dirty="0" smtClean="0">
                        <a:latin typeface="Cambria Math"/>
                      </a:rPr>
                      <m:t>𝐻</m:t>
                    </m:r>
                  </m:oMath>
                </a14:m>
                <a:r>
                  <a:rPr lang="he-IL" sz="2000" dirty="0"/>
                  <a:t> קבוצה אוניברסלית של פונקציות ערבול לתוך טבלה</a:t>
                </a:r>
                <a14:m>
                  <m:oMath xmlns:m="http://schemas.openxmlformats.org/officeDocument/2006/math">
                    <m:r>
                      <a:rPr lang="en-US" sz="2000" i="1" dirty="0" smtClean="0">
                        <a:latin typeface="Cambria Math"/>
                      </a:rPr>
                      <m:t>𝑇</m:t>
                    </m:r>
                  </m:oMath>
                </a14:m>
                <a:r>
                  <a:rPr lang="en-US" sz="2000" dirty="0"/>
                  <a:t> </a:t>
                </a:r>
                <a:r>
                  <a:rPr lang="he-IL" sz="2000" dirty="0"/>
                  <a:t> בגודל </a:t>
                </a:r>
                <a14:m>
                  <m:oMath xmlns:m="http://schemas.openxmlformats.org/officeDocument/2006/math">
                    <m:r>
                      <a:rPr lang="en-US" sz="2000" i="1" dirty="0" smtClean="0">
                        <a:latin typeface="Cambria Math"/>
                      </a:rPr>
                      <m:t>𝑚</m:t>
                    </m:r>
                  </m:oMath>
                </a14:m>
                <a:r>
                  <a:rPr lang="he-IL" sz="2000" dirty="0"/>
                  <a:t>. אם</a:t>
                </a:r>
                <a14:m>
                  <m:oMath xmlns:m="http://schemas.openxmlformats.org/officeDocument/2006/math">
                    <m:r>
                      <a:rPr lang="en-US" sz="2000" i="1" dirty="0" smtClean="0">
                        <a:latin typeface="Cambria Math"/>
                      </a:rPr>
                      <m:t>h</m:t>
                    </m:r>
                  </m:oMath>
                </a14:m>
                <a:r>
                  <a:rPr lang="en-US" sz="2000" dirty="0"/>
                  <a:t> </a:t>
                </a:r>
                <a:r>
                  <a:rPr lang="he-IL" sz="2000" dirty="0" smtClean="0"/>
                  <a:t> נבחרה באקראי </a:t>
                </a:r>
                <a:r>
                  <a:rPr lang="he-IL" sz="2000" dirty="0"/>
                  <a:t>מתוך </a:t>
                </a:r>
                <a14:m>
                  <m:oMath xmlns:m="http://schemas.openxmlformats.org/officeDocument/2006/math">
                    <m:r>
                      <a:rPr lang="en-US" sz="2000" i="1" dirty="0" smtClean="0">
                        <a:latin typeface="Cambria Math"/>
                      </a:rPr>
                      <m:t>𝐻</m:t>
                    </m:r>
                  </m:oMath>
                </a14:m>
                <a:r>
                  <a:rPr lang="he-IL" sz="2000" dirty="0"/>
                  <a:t> ונשתמש בה לערבול </a:t>
                </a:r>
                <a14:m>
                  <m:oMath xmlns:m="http://schemas.openxmlformats.org/officeDocument/2006/math">
                    <m:r>
                      <a:rPr lang="en-US" sz="2000" i="1" dirty="0" smtClean="0">
                        <a:latin typeface="Cambria Math"/>
                      </a:rPr>
                      <m:t>𝑛</m:t>
                    </m:r>
                  </m:oMath>
                </a14:m>
                <a:r>
                  <a:rPr lang="he-IL" sz="2000" dirty="0"/>
                  <a:t> מפתחות כלשהם, אזי </a:t>
                </a:r>
                <a:r>
                  <a:rPr lang="he-IL" sz="2000" dirty="0" smtClean="0"/>
                  <a:t>לכל</a:t>
                </a:r>
              </a:p>
              <a:p>
                <a:pPr algn="just"/>
                <a:r>
                  <a:rPr lang="he-IL" sz="2000" dirty="0" smtClean="0"/>
                  <a:t>מפתח</a:t>
                </a:r>
                <a:r>
                  <a:rPr lang="he-IL" sz="2000" dirty="0"/>
                  <a:t>, המספר הצפוי של</a:t>
                </a:r>
                <a:r>
                  <a:rPr lang="en-US" sz="2000" dirty="0"/>
                  <a:t> </a:t>
                </a:r>
                <a:r>
                  <a:rPr lang="he-IL" sz="2000" dirty="0"/>
                  <a:t>התנגשויות בשיטת הרשימות המקושרות </a:t>
                </a:r>
                <a:r>
                  <a:rPr lang="he-IL" sz="2000" dirty="0" smtClean="0"/>
                  <a:t>שווה ל-</a:t>
                </a:r>
                <a14:m>
                  <m:oMath xmlns:m="http://schemas.openxmlformats.org/officeDocument/2006/math">
                    <m:f>
                      <m:fPr>
                        <m:ctrlPr>
                          <a:rPr lang="en-US" sz="2000" i="1" dirty="0" smtClean="0">
                            <a:latin typeface="Cambria Math"/>
                          </a:rPr>
                        </m:ctrlPr>
                      </m:fPr>
                      <m:num>
                        <m:r>
                          <a:rPr lang="en-US" sz="2000" i="1" dirty="0" smtClean="0">
                            <a:latin typeface="Cambria Math"/>
                          </a:rPr>
                          <m:t>𝑛</m:t>
                        </m:r>
                        <m:r>
                          <a:rPr lang="en-US" sz="2000" i="1" dirty="0" smtClean="0">
                            <a:latin typeface="Cambria Math"/>
                          </a:rPr>
                          <m:t>−</m:t>
                        </m:r>
                        <m:r>
                          <a:rPr lang="en-US" sz="2000" i="1" dirty="0" smtClean="0">
                            <a:latin typeface="Cambria Math"/>
                          </a:rPr>
                          <m:t>1</m:t>
                        </m:r>
                      </m:num>
                      <m:den>
                        <m:r>
                          <a:rPr lang="en-US" sz="2000" i="1" dirty="0" smtClean="0">
                            <a:latin typeface="Cambria Math"/>
                          </a:rPr>
                          <m:t>𝑚</m:t>
                        </m:r>
                      </m:den>
                    </m:f>
                  </m:oMath>
                </a14:m>
                <a:r>
                  <a:rPr lang="en-US" sz="2000" dirty="0"/>
                  <a:t> </a:t>
                </a:r>
                <a:r>
                  <a:rPr lang="he-IL" sz="2000" dirty="0"/>
                  <a:t>.</a:t>
                </a:r>
                <a:endParaRPr lang="en-US" sz="2000" dirty="0"/>
              </a:p>
            </p:txBody>
          </p:sp>
        </mc:Choice>
        <mc:Fallback>
          <p:sp>
            <p:nvSpPr>
              <p:cNvPr id="374788" name="Text Box 4"/>
              <p:cNvSpPr txBox="1">
                <a:spLocks noRot="1" noChangeAspect="1" noMove="1" noResize="1" noEditPoints="1" noAdjustHandles="1" noChangeArrowheads="1" noChangeShapeType="1" noTextEdit="1"/>
              </p:cNvSpPr>
              <p:nvPr/>
            </p:nvSpPr>
            <p:spPr bwMode="auto">
              <a:xfrm>
                <a:off x="563034" y="1038843"/>
                <a:ext cx="7969406" cy="1454053"/>
              </a:xfrm>
              <a:prstGeom prst="rect">
                <a:avLst/>
              </a:prstGeom>
              <a:blipFill rotWithShape="1">
                <a:blip r:embed="rId3" cstate="print"/>
                <a:stretch>
                  <a:fillRect l="-1527" r="-763" b="-1660"/>
                </a:stretch>
              </a:blipFill>
              <a:ln>
                <a:solidFill>
                  <a:schemeClr val="tx1"/>
                </a:solidFill>
              </a:ln>
              <a:effectLst/>
              <a:extLst/>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374789" name="Text Box 5"/>
              <p:cNvSpPr txBox="1">
                <a:spLocks noChangeArrowheads="1"/>
              </p:cNvSpPr>
              <p:nvPr/>
            </p:nvSpPr>
            <p:spPr bwMode="auto">
              <a:xfrm>
                <a:off x="563034" y="2564904"/>
                <a:ext cx="7969406" cy="2400657"/>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lnSpc>
                    <a:spcPct val="150000"/>
                  </a:lnSpc>
                </a:pPr>
                <a:r>
                  <a:rPr lang="he-IL" sz="2000" u="sng" dirty="0" smtClean="0"/>
                  <a:t>הוכחה</a:t>
                </a:r>
                <a:r>
                  <a:rPr lang="he-IL" sz="2000" dirty="0" smtClean="0"/>
                  <a:t>:</a:t>
                </a:r>
              </a:p>
              <a:p>
                <a:pPr algn="just"/>
                <a:r>
                  <a:rPr lang="he-IL" sz="2000" dirty="0" smtClean="0"/>
                  <a:t>ראינו </a:t>
                </a:r>
                <a:r>
                  <a:rPr lang="he-IL" sz="2000" dirty="0"/>
                  <a:t>שההסתברות להתנגשות של מפתח מסוים</a:t>
                </a:r>
                <a:r>
                  <a:rPr lang="he-IL" sz="2000" dirty="0" smtClean="0"/>
                  <a:t> </a:t>
                </a:r>
                <a14:m>
                  <m:oMath xmlns:m="http://schemas.openxmlformats.org/officeDocument/2006/math">
                    <m:r>
                      <a:rPr lang="en-US" sz="2000" i="1" dirty="0" smtClean="0">
                        <a:latin typeface="Cambria Math"/>
                      </a:rPr>
                      <m:t>𝑥</m:t>
                    </m:r>
                  </m:oMath>
                </a14:m>
                <a:r>
                  <a:rPr lang="he-IL" sz="2000" dirty="0" smtClean="0"/>
                  <a:t> </a:t>
                </a:r>
                <a:r>
                  <a:rPr lang="he-IL" sz="2000" dirty="0"/>
                  <a:t>עם מפתח מסוים </a:t>
                </a:r>
                <a14:m>
                  <m:oMath xmlns:m="http://schemas.openxmlformats.org/officeDocument/2006/math">
                    <m:r>
                      <a:rPr lang="en-US" sz="2000" i="1" dirty="0" smtClean="0">
                        <a:latin typeface="Cambria Math"/>
                      </a:rPr>
                      <m:t>𝑦</m:t>
                    </m:r>
                  </m:oMath>
                </a14:m>
                <a:r>
                  <a:rPr lang="he-IL" sz="2000" dirty="0"/>
                  <a:t> היא  </a:t>
                </a:r>
                <a:r>
                  <a:rPr lang="en-US" sz="2000" dirty="0" smtClean="0"/>
                  <a:t/>
                </a:r>
                <a:br>
                  <a:rPr lang="en-US" sz="2000" dirty="0" smtClean="0"/>
                </a:br>
                <a14:m>
                  <m:oMath xmlns:m="http://schemas.openxmlformats.org/officeDocument/2006/math">
                    <m:r>
                      <a:rPr lang="en-US" sz="2000" i="1" dirty="0" smtClean="0">
                        <a:latin typeface="Cambria Math"/>
                      </a:rPr>
                      <m:t>𝑝</m:t>
                    </m:r>
                    <m:r>
                      <a:rPr lang="en-US" sz="2000" i="1" dirty="0" smtClean="0">
                        <a:latin typeface="Cambria Math"/>
                      </a:rPr>
                      <m:t>=</m:t>
                    </m:r>
                    <m:r>
                      <a:rPr lang="en-US" sz="2000" i="1" dirty="0" smtClean="0">
                        <a:latin typeface="Cambria Math"/>
                      </a:rPr>
                      <m:t>1</m:t>
                    </m:r>
                    <m:r>
                      <a:rPr lang="en-US" sz="2000" i="1" dirty="0" smtClean="0">
                        <a:latin typeface="Cambria Math"/>
                      </a:rPr>
                      <m:t>/</m:t>
                    </m:r>
                    <m:r>
                      <a:rPr lang="en-US" sz="2000" i="1" dirty="0" smtClean="0">
                        <a:latin typeface="Cambria Math"/>
                      </a:rPr>
                      <m:t>𝑚</m:t>
                    </m:r>
                  </m:oMath>
                </a14:m>
                <a:r>
                  <a:rPr lang="he-IL" sz="2000" dirty="0"/>
                  <a:t>. </a:t>
                </a:r>
                <a:endParaRPr lang="he-IL" sz="2000" dirty="0" smtClean="0"/>
              </a:p>
              <a:p>
                <a:pPr algn="just"/>
                <a:r>
                  <a:rPr lang="he-IL" sz="2000" dirty="0" smtClean="0"/>
                  <a:t>המספר </a:t>
                </a:r>
                <a:r>
                  <a:rPr lang="he-IL" sz="2000" dirty="0"/>
                  <a:t>הצפוי של התנגשויות של מפתח מסוים </a:t>
                </a:r>
                <a14:m>
                  <m:oMath xmlns:m="http://schemas.openxmlformats.org/officeDocument/2006/math">
                    <m:r>
                      <a:rPr lang="en-US" sz="2000" i="1" dirty="0" smtClean="0">
                        <a:latin typeface="Cambria Math"/>
                      </a:rPr>
                      <m:t>𝑥</m:t>
                    </m:r>
                  </m:oMath>
                </a14:m>
                <a:r>
                  <a:rPr lang="he-IL" sz="2000" dirty="0" smtClean="0"/>
                  <a:t> </a:t>
                </a:r>
                <a:r>
                  <a:rPr lang="he-IL" sz="2000" dirty="0"/>
                  <a:t>עם מפתח כלשהו נתון לפיכך ע"י </a:t>
                </a:r>
                <a:r>
                  <a:rPr lang="he-IL" sz="2000" dirty="0" smtClean="0"/>
                  <a:t>(תוך שימוש </a:t>
                </a:r>
                <a:r>
                  <a:rPr lang="he-IL" sz="2000" dirty="0"/>
                  <a:t>בעובדה שממוצע של סכום משתנים אקראיים שווה לסכום הממוצעים</a:t>
                </a:r>
                <a:r>
                  <a:rPr lang="he-IL" sz="2000" dirty="0" smtClean="0"/>
                  <a:t>):</a:t>
                </a:r>
              </a:p>
              <a:p>
                <a:pPr algn="just"/>
                <a:endParaRPr lang="he-IL" sz="2000" dirty="0"/>
              </a:p>
            </p:txBody>
          </p:sp>
        </mc:Choice>
        <mc:Fallback>
          <p:sp>
            <p:nvSpPr>
              <p:cNvPr id="374789" name="Text Box 5"/>
              <p:cNvSpPr txBox="1">
                <a:spLocks noRot="1" noChangeAspect="1" noMove="1" noResize="1" noEditPoints="1" noAdjustHandles="1" noChangeArrowheads="1" noChangeShapeType="1" noTextEdit="1"/>
              </p:cNvSpPr>
              <p:nvPr/>
            </p:nvSpPr>
            <p:spPr bwMode="auto">
              <a:xfrm>
                <a:off x="563034" y="2564904"/>
                <a:ext cx="7969406" cy="2400657"/>
              </a:xfrm>
              <a:prstGeom prst="rect">
                <a:avLst/>
              </a:prstGeom>
              <a:blipFill rotWithShape="1">
                <a:blip r:embed="rId4" cstate="print"/>
                <a:stretch>
                  <a:fillRect l="-2446" r="-765"/>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p:sp>
        <p:nvSpPr>
          <p:cNvPr id="374791" name="Text Box 7"/>
          <p:cNvSpPr txBox="1">
            <a:spLocks noChangeArrowheads="1"/>
          </p:cNvSpPr>
          <p:nvPr/>
        </p:nvSpPr>
        <p:spPr bwMode="auto">
          <a:xfrm>
            <a:off x="1547664" y="5656710"/>
            <a:ext cx="6984777" cy="400110"/>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he-IL" sz="2000" u="sng" dirty="0"/>
              <a:t>מסקנה</a:t>
            </a:r>
            <a:r>
              <a:rPr lang="he-IL" sz="2000" dirty="0"/>
              <a:t>: מספר ההתנגשויות הצפוי לכל מפתח קטן מגורם העומס.</a:t>
            </a:r>
            <a:endParaRPr lang="en-US" sz="2000" dirty="0"/>
          </a:p>
        </p:txBody>
      </p:sp>
      <mc:AlternateContent xmlns:mc="http://schemas.openxmlformats.org/markup-compatibility/2006">
        <mc:Choice xmlns="" xmlns:a14="http://schemas.microsoft.com/office/drawing/2010/main" Requires="a14">
          <p:sp>
            <p:nvSpPr>
              <p:cNvPr id="4" name="Rectangle 3"/>
              <p:cNvSpPr/>
              <p:nvPr/>
            </p:nvSpPr>
            <p:spPr>
              <a:xfrm>
                <a:off x="2937168" y="4649750"/>
                <a:ext cx="1610569" cy="795474"/>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acc>
                        <m:accPr>
                          <m:chr m:val="̅"/>
                          <m:ctrlPr>
                            <a:rPr lang="en-US" i="1">
                              <a:latin typeface="Cambria Math"/>
                            </a:rPr>
                          </m:ctrlPr>
                        </m:accPr>
                        <m:e>
                          <m:r>
                            <a:rPr lang="en-US" i="1">
                              <a:latin typeface="Cambria Math"/>
                            </a:rPr>
                            <m:t>𝐿</m:t>
                          </m:r>
                        </m:e>
                      </m:acc>
                      <m:r>
                        <a:rPr lang="en-US" i="1" dirty="0">
                          <a:latin typeface="Cambria Math"/>
                        </a:rPr>
                        <m:t>=</m:t>
                      </m:r>
                      <m:nary>
                        <m:naryPr>
                          <m:chr m:val="∑"/>
                          <m:supHide m:val="on"/>
                          <m:ctrlPr>
                            <a:rPr lang="en-US" i="1" dirty="0">
                              <a:latin typeface="Cambria Math"/>
                            </a:rPr>
                          </m:ctrlPr>
                        </m:naryPr>
                        <m:sub>
                          <m:r>
                            <m:rPr>
                              <m:brk m:alnAt="7"/>
                            </m:rPr>
                            <a:rPr lang="en-US" i="1" dirty="0">
                              <a:latin typeface="Cambria Math"/>
                            </a:rPr>
                            <m:t>𝑦</m:t>
                          </m:r>
                          <m:r>
                            <a:rPr lang="en-US" i="1" dirty="0">
                              <a:latin typeface="Cambria Math"/>
                            </a:rPr>
                            <m:t>∈</m:t>
                          </m:r>
                          <m:r>
                            <a:rPr lang="en-US" i="1" dirty="0">
                              <a:latin typeface="Cambria Math"/>
                            </a:rPr>
                            <m:t>𝑇</m:t>
                          </m:r>
                          <m:r>
                            <a:rPr lang="en-US" i="1" dirty="0">
                              <a:latin typeface="Cambria Math"/>
                            </a:rPr>
                            <m:t>:</m:t>
                          </m:r>
                          <m:r>
                            <a:rPr lang="en-US" i="1" dirty="0">
                              <a:latin typeface="Cambria Math"/>
                            </a:rPr>
                            <m:t>𝑦</m:t>
                          </m:r>
                          <m:r>
                            <a:rPr lang="en-US" i="1" dirty="0">
                              <a:latin typeface="Cambria Math"/>
                            </a:rPr>
                            <m:t>≠</m:t>
                          </m:r>
                          <m:r>
                            <a:rPr lang="en-US" i="1" dirty="0">
                              <a:latin typeface="Cambria Math"/>
                            </a:rPr>
                            <m:t>𝑥</m:t>
                          </m:r>
                        </m:sub>
                        <m:sup/>
                        <m:e>
                          <m:f>
                            <m:fPr>
                              <m:ctrlPr>
                                <a:rPr lang="en-US" i="1" dirty="0">
                                  <a:latin typeface="Cambria Math"/>
                                </a:rPr>
                              </m:ctrlPr>
                            </m:fPr>
                            <m:num>
                              <m:r>
                                <a:rPr lang="en-US" i="1" dirty="0">
                                  <a:latin typeface="Cambria Math"/>
                                </a:rPr>
                                <m:t>1</m:t>
                              </m:r>
                            </m:num>
                            <m:den>
                              <m:r>
                                <a:rPr lang="en-US" i="1" dirty="0">
                                  <a:latin typeface="Cambria Math"/>
                                </a:rPr>
                                <m:t>𝑚</m:t>
                              </m:r>
                            </m:den>
                          </m:f>
                        </m:e>
                      </m:nary>
                    </m:oMath>
                  </m:oMathPara>
                </a14:m>
                <a:endParaRPr lang="en-US" dirty="0"/>
              </a:p>
            </p:txBody>
          </p:sp>
        </mc:Choice>
        <mc:Fallback>
          <p:sp>
            <p:nvSpPr>
              <p:cNvPr id="4" name="Rectangle 3"/>
              <p:cNvSpPr>
                <a:spLocks noRot="1" noChangeAspect="1" noMove="1" noResize="1" noEditPoints="1" noAdjustHandles="1" noChangeArrowheads="1" noChangeShapeType="1" noTextEdit="1"/>
              </p:cNvSpPr>
              <p:nvPr/>
            </p:nvSpPr>
            <p:spPr>
              <a:xfrm>
                <a:off x="2937168" y="4649750"/>
                <a:ext cx="1610569" cy="795474"/>
              </a:xfrm>
              <a:prstGeom prst="rect">
                <a:avLst/>
              </a:prstGeom>
              <a:blipFill rotWithShape="1">
                <a:blip r:embed="rId5" cstate="print"/>
                <a:stretch>
                  <a:fillRect/>
                </a:stretch>
              </a:blipFill>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5" name="Rectangle 4"/>
              <p:cNvSpPr/>
              <p:nvPr/>
            </p:nvSpPr>
            <p:spPr>
              <a:xfrm>
                <a:off x="4355976" y="4653136"/>
                <a:ext cx="1946880"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dirty="0">
                          <a:latin typeface="Cambria Math"/>
                        </a:rPr>
                        <m:t>=</m:t>
                      </m:r>
                      <m:f>
                        <m:fPr>
                          <m:ctrlPr>
                            <a:rPr lang="en-US" i="1" dirty="0">
                              <a:latin typeface="Cambria Math"/>
                            </a:rPr>
                          </m:ctrlPr>
                        </m:fPr>
                        <m:num>
                          <m:r>
                            <a:rPr lang="en-US" i="1" dirty="0">
                              <a:latin typeface="Cambria Math"/>
                            </a:rPr>
                            <m:t>𝑛</m:t>
                          </m:r>
                          <m:r>
                            <a:rPr lang="en-US" i="1" dirty="0">
                              <a:latin typeface="Cambria Math"/>
                            </a:rPr>
                            <m:t>−</m:t>
                          </m:r>
                          <m:r>
                            <a:rPr lang="en-US" i="1" dirty="0">
                              <a:latin typeface="Cambria Math"/>
                            </a:rPr>
                            <m:t>1</m:t>
                          </m:r>
                        </m:num>
                        <m:den>
                          <m:r>
                            <a:rPr lang="en-US" i="1" dirty="0">
                              <a:latin typeface="Cambria Math"/>
                            </a:rPr>
                            <m:t>𝑚</m:t>
                          </m:r>
                        </m:den>
                      </m:f>
                      <m:r>
                        <a:rPr lang="en-US" i="1" dirty="0">
                          <a:latin typeface="Cambria Math"/>
                        </a:rPr>
                        <m:t>=</m:t>
                      </m:r>
                      <m:r>
                        <a:rPr lang="en-US" i="1" dirty="0">
                          <a:latin typeface="Cambria Math"/>
                        </a:rPr>
                        <m:t>𝛼</m:t>
                      </m:r>
                      <m:r>
                        <a:rPr lang="en-US" i="1" dirty="0">
                          <a:latin typeface="Cambria Math"/>
                        </a:rPr>
                        <m:t>−</m:t>
                      </m:r>
                      <m:f>
                        <m:fPr>
                          <m:ctrlPr>
                            <a:rPr lang="en-US" i="1" dirty="0">
                              <a:latin typeface="Cambria Math"/>
                            </a:rPr>
                          </m:ctrlPr>
                        </m:fPr>
                        <m:num>
                          <m:r>
                            <a:rPr lang="en-US" i="1" dirty="0">
                              <a:latin typeface="Cambria Math"/>
                            </a:rPr>
                            <m:t>1</m:t>
                          </m:r>
                        </m:num>
                        <m:den>
                          <m:r>
                            <a:rPr lang="en-US" i="1" dirty="0">
                              <a:latin typeface="Cambria Math"/>
                            </a:rPr>
                            <m:t>𝑚</m:t>
                          </m:r>
                        </m:den>
                      </m:f>
                    </m:oMath>
                  </m:oMathPara>
                </a14:m>
                <a:endParaRPr lang="he-IL" dirty="0"/>
              </a:p>
            </p:txBody>
          </p:sp>
        </mc:Choice>
        <mc:Fallback>
          <p:sp>
            <p:nvSpPr>
              <p:cNvPr id="5" name="Rectangle 4"/>
              <p:cNvSpPr>
                <a:spLocks noRot="1" noChangeAspect="1" noMove="1" noResize="1" noEditPoints="1" noAdjustHandles="1" noChangeArrowheads="1" noChangeShapeType="1" noTextEdit="1"/>
              </p:cNvSpPr>
              <p:nvPr/>
            </p:nvSpPr>
            <p:spPr>
              <a:xfrm>
                <a:off x="4355976" y="4653136"/>
                <a:ext cx="1946880" cy="612732"/>
              </a:xfrm>
              <a:prstGeom prst="rect">
                <a:avLst/>
              </a:prstGeom>
              <a:blipFill rotWithShape="1">
                <a:blip r:embed="rId6" cstate="print"/>
                <a:stretch>
                  <a:fillRect/>
                </a:stretch>
              </a:blipFill>
            </p:spPr>
            <p:txBody>
              <a:bodyPr/>
              <a:lstStyle/>
              <a:p>
                <a:r>
                  <a:rPr lang="he-IL">
                    <a:noFill/>
                  </a:rPr>
                  <a:t> </a:t>
                </a:r>
              </a:p>
            </p:txBody>
          </p:sp>
        </mc:Fallback>
      </mc:AlternateContent>
    </p:spTree>
    <p:extLst>
      <p:ext uri="{BB962C8B-B14F-4D97-AF65-F5344CB8AC3E}">
        <p14:creationId xmlns="" xmlns:p14="http://schemas.microsoft.com/office/powerpoint/2010/main" val="184609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478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7478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7478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747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9" grpId="0" uiExpand="1" build="p" autoUpdateAnimBg="0"/>
      <p:bldP spid="374791" grpId="0" autoUpdateAnimBg="0"/>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p:txBody>
          <a:bodyPr>
            <a:normAutofit/>
          </a:bodyPr>
          <a:lstStyle/>
          <a:p>
            <a:pPr rtl="1"/>
            <a:r>
              <a:rPr lang="he-IL" dirty="0"/>
              <a:t>בניית קבוצה אוניברסלית</a:t>
            </a:r>
            <a:endParaRPr lang="en-US" dirty="0"/>
          </a:p>
        </p:txBody>
      </p:sp>
      <mc:AlternateContent xmlns:mc="http://schemas.openxmlformats.org/markup-compatibility/2006">
        <mc:Choice xmlns="" xmlns:a14="http://schemas.microsoft.com/office/drawing/2010/main" Requires="a14">
          <p:sp>
            <p:nvSpPr>
              <p:cNvPr id="376837" name="Text Box 5"/>
              <p:cNvSpPr txBox="1">
                <a:spLocks noChangeArrowheads="1"/>
              </p:cNvSpPr>
              <p:nvPr/>
            </p:nvSpPr>
            <p:spPr bwMode="auto">
              <a:xfrm>
                <a:off x="659619" y="803276"/>
                <a:ext cx="7872822" cy="1941173"/>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0000" tIns="46800" rIns="90000" bIns="46800">
                <a:spAutoFit/>
              </a:bodyPr>
              <a:lstStyle/>
              <a:p>
                <a:pPr marL="457200" indent="-457200" algn="just">
                  <a:buFont typeface="+mj-lt"/>
                  <a:buAutoNum type="arabicPeriod"/>
                </a:pPr>
                <a:r>
                  <a:rPr lang="he-IL" sz="2000" dirty="0" smtClean="0"/>
                  <a:t>נבחר את גודל הטבלה להיות מספר ראשוני </a:t>
                </a:r>
                <a14:m>
                  <m:oMath xmlns:m="http://schemas.openxmlformats.org/officeDocument/2006/math">
                    <m:r>
                      <a:rPr lang="en-US" sz="2000" i="1" dirty="0" smtClean="0">
                        <a:latin typeface="Cambria Math"/>
                      </a:rPr>
                      <m:t>𝑚</m:t>
                    </m:r>
                  </m:oMath>
                </a14:m>
                <a:r>
                  <a:rPr lang="he-IL" sz="2000" dirty="0"/>
                  <a:t>. </a:t>
                </a:r>
              </a:p>
              <a:p>
                <a:pPr marL="457200" indent="-457200" algn="just">
                  <a:buFont typeface="+mj-lt"/>
                  <a:buAutoNum type="arabicPeriod"/>
                </a:pPr>
                <a:r>
                  <a:rPr lang="he-IL" sz="2000" dirty="0"/>
                  <a:t>נשבור כל מפתח  </a:t>
                </a:r>
                <a14:m>
                  <m:oMath xmlns:m="http://schemas.openxmlformats.org/officeDocument/2006/math">
                    <m:r>
                      <a:rPr lang="en-US" sz="2000" i="1" dirty="0" smtClean="0">
                        <a:latin typeface="Cambria Math"/>
                      </a:rPr>
                      <m:t>𝑥</m:t>
                    </m:r>
                  </m:oMath>
                </a14:m>
                <a:r>
                  <a:rPr lang="he-IL" sz="2000" dirty="0"/>
                  <a:t> ל-  </a:t>
                </a:r>
                <a14:m>
                  <m:oMath xmlns:m="http://schemas.openxmlformats.org/officeDocument/2006/math">
                    <m:r>
                      <a:rPr lang="en-US" sz="2000" i="1" dirty="0" smtClean="0">
                        <a:latin typeface="Cambria Math"/>
                      </a:rPr>
                      <m:t>𝑟</m:t>
                    </m:r>
                    <m:r>
                      <a:rPr lang="en-US" sz="2000" i="1" dirty="0" smtClean="0">
                        <a:latin typeface="Cambria Math"/>
                      </a:rPr>
                      <m:t>+</m:t>
                    </m:r>
                    <m:r>
                      <a:rPr lang="en-US" sz="2000" i="1" dirty="0" smtClean="0">
                        <a:latin typeface="Cambria Math"/>
                      </a:rPr>
                      <m:t>1</m:t>
                    </m:r>
                  </m:oMath>
                </a14:m>
                <a:r>
                  <a:rPr lang="he-IL" sz="2000" dirty="0"/>
                  <a:t> חלקים באורך קבוע </a:t>
                </a:r>
                <a14:m>
                  <m:oMath xmlns:m="http://schemas.openxmlformats.org/officeDocument/2006/math">
                    <m:r>
                      <a:rPr lang="en-US" sz="2000" i="1" dirty="0" smtClean="0">
                        <a:latin typeface="Cambria Math"/>
                      </a:rPr>
                      <m:t>𝑥</m:t>
                    </m:r>
                    <m:r>
                      <a:rPr lang="en-US" sz="2000" i="1" dirty="0" smtClean="0">
                        <a:latin typeface="Cambria Math"/>
                      </a:rPr>
                      <m:t>=[ </m:t>
                    </m:r>
                    <m:r>
                      <a:rPr lang="en-US" sz="2000" i="1" dirty="0" smtClean="0">
                        <a:latin typeface="Cambria Math"/>
                      </a:rPr>
                      <m:t>𝑥</m:t>
                    </m:r>
                    <m:r>
                      <a:rPr lang="en-US" sz="2000" i="1" baseline="-25000" dirty="0">
                        <a:latin typeface="Cambria Math"/>
                      </a:rPr>
                      <m:t>0</m:t>
                    </m:r>
                    <m:r>
                      <a:rPr lang="en-US" sz="2000" i="1" dirty="0">
                        <a:latin typeface="Cambria Math"/>
                      </a:rPr>
                      <m:t>,…,</m:t>
                    </m:r>
                    <m:r>
                      <a:rPr lang="en-US" sz="2000" i="1" dirty="0" err="1">
                        <a:latin typeface="Cambria Math"/>
                      </a:rPr>
                      <m:t>𝑥</m:t>
                    </m:r>
                    <m:r>
                      <a:rPr lang="en-US" sz="2000" i="1" baseline="-25000" dirty="0" err="1">
                        <a:latin typeface="Cambria Math"/>
                      </a:rPr>
                      <m:t>𝑟</m:t>
                    </m:r>
                    <m:r>
                      <a:rPr lang="en-US" sz="2000" i="1" dirty="0">
                        <a:latin typeface="Cambria Math"/>
                      </a:rPr>
                      <m:t>]</m:t>
                    </m:r>
                  </m:oMath>
                </a14:m>
                <a:r>
                  <a:rPr lang="he-IL" sz="2000" dirty="0" smtClean="0"/>
                  <a:t>. (למשל </a:t>
                </a:r>
                <a:r>
                  <a:rPr lang="he-IL" sz="2000" dirty="0"/>
                  <a:t>באורך </a:t>
                </a:r>
                <a:r>
                  <a:rPr lang="he-IL" sz="2000" dirty="0" smtClean="0"/>
                  <a:t>בית </a:t>
                </a:r>
                <a:r>
                  <a:rPr lang="en-US" sz="2000" dirty="0"/>
                  <a:t>=</a:t>
                </a:r>
                <a:r>
                  <a:rPr lang="he-IL" sz="2000" dirty="0"/>
                  <a:t> </a:t>
                </a:r>
                <a14:m>
                  <m:oMath xmlns:m="http://schemas.openxmlformats.org/officeDocument/2006/math">
                    <m:r>
                      <a:rPr lang="he-IL" sz="2000" i="1" dirty="0" smtClean="0">
                        <a:latin typeface="Cambria Math"/>
                      </a:rPr>
                      <m:t>8</m:t>
                    </m:r>
                  </m:oMath>
                </a14:m>
                <a:r>
                  <a:rPr lang="he-IL" sz="2000" dirty="0" smtClean="0"/>
                  <a:t> </a:t>
                </a:r>
                <a:r>
                  <a:rPr lang="he-IL" sz="2000" dirty="0"/>
                  <a:t>ביטים</a:t>
                </a:r>
                <a:r>
                  <a:rPr lang="he-IL" sz="2000" dirty="0" smtClean="0"/>
                  <a:t>), כך שמספר </a:t>
                </a:r>
                <a:r>
                  <a:rPr lang="he-IL" sz="2000" dirty="0"/>
                  <a:t>הביטים של</a:t>
                </a:r>
                <a:r>
                  <a:rPr lang="en-US" sz="2000" dirty="0"/>
                  <a:t> </a:t>
                </a:r>
                <a:r>
                  <a:rPr lang="he-IL" sz="2000" dirty="0" smtClean="0"/>
                  <a:t> </a:t>
                </a:r>
                <a14:m>
                  <m:oMath xmlns:m="http://schemas.openxmlformats.org/officeDocument/2006/math">
                    <m:r>
                      <a:rPr lang="en-US" sz="2000" i="1" dirty="0" smtClean="0">
                        <a:latin typeface="Cambria Math"/>
                      </a:rPr>
                      <m:t>𝑥</m:t>
                    </m:r>
                    <m:r>
                      <a:rPr lang="en-US" sz="2000" i="1" baseline="-25000" dirty="0" smtClean="0">
                        <a:latin typeface="Cambria Math"/>
                      </a:rPr>
                      <m:t>𝑖</m:t>
                    </m:r>
                  </m:oMath>
                </a14:m>
                <a:r>
                  <a:rPr lang="he-IL" sz="2000" dirty="0" smtClean="0"/>
                  <a:t> </a:t>
                </a:r>
                <a:r>
                  <a:rPr lang="he-IL" sz="2000" dirty="0"/>
                  <a:t>יהיה </a:t>
                </a:r>
                <a:r>
                  <a:rPr lang="he-IL" sz="2000" dirty="0" smtClean="0"/>
                  <a:t>פחות ממספר </a:t>
                </a:r>
                <a:r>
                  <a:rPr lang="he-IL" sz="2000" dirty="0"/>
                  <a:t>הביטים </a:t>
                </a:r>
                <a:r>
                  <a:rPr lang="he-IL" sz="2000" dirty="0" smtClean="0"/>
                  <a:t>הנחוץ לייצוג </a:t>
                </a:r>
                <a:r>
                  <a:rPr lang="he-IL" sz="2000" dirty="0"/>
                  <a:t>גודל </a:t>
                </a:r>
                <a:r>
                  <a:rPr lang="he-IL" sz="2000" dirty="0" smtClean="0"/>
                  <a:t>הטבלה, </a:t>
                </a:r>
                <a14:m>
                  <m:oMath xmlns:m="http://schemas.openxmlformats.org/officeDocument/2006/math">
                    <m:r>
                      <a:rPr lang="en-US" sz="2000" i="1" dirty="0" smtClean="0">
                        <a:latin typeface="Cambria Math"/>
                      </a:rPr>
                      <m:t>𝑚</m:t>
                    </m:r>
                  </m:oMath>
                </a14:m>
                <a:r>
                  <a:rPr lang="he-IL" sz="2000" dirty="0"/>
                  <a:t>.</a:t>
                </a:r>
                <a:r>
                  <a:rPr lang="he-IL" sz="2000" baseline="30000" dirty="0"/>
                  <a:t> </a:t>
                </a:r>
              </a:p>
              <a:p>
                <a:pPr marL="457200" indent="-457200" algn="just">
                  <a:buFont typeface="+mj-lt"/>
                  <a:buAutoNum type="arabicPeriod"/>
                </a:pPr>
                <a:r>
                  <a:rPr lang="he-IL" sz="2000" dirty="0" smtClean="0"/>
                  <a:t>לכל סדרה </a:t>
                </a:r>
                <a14:m>
                  <m:oMath xmlns:m="http://schemas.openxmlformats.org/officeDocument/2006/math">
                    <m:r>
                      <a:rPr lang="en-US" sz="2000" i="1" dirty="0" smtClean="0">
                        <a:latin typeface="Cambria Math"/>
                      </a:rPr>
                      <m:t>𝑎</m:t>
                    </m:r>
                    <m:r>
                      <a:rPr lang="en-US" sz="2000" i="1" dirty="0" smtClean="0">
                        <a:latin typeface="Cambria Math"/>
                      </a:rPr>
                      <m:t>=[</m:t>
                    </m:r>
                    <m:r>
                      <a:rPr lang="en-US" sz="2000" i="1" dirty="0" smtClean="0">
                        <a:latin typeface="Cambria Math"/>
                      </a:rPr>
                      <m:t>𝑎</m:t>
                    </m:r>
                    <m:r>
                      <a:rPr lang="en-US" sz="2000" i="1" baseline="-25000" dirty="0">
                        <a:latin typeface="Cambria Math"/>
                      </a:rPr>
                      <m:t>0</m:t>
                    </m:r>
                    <m:r>
                      <a:rPr lang="en-US" sz="2000" i="1" dirty="0">
                        <a:latin typeface="Cambria Math"/>
                      </a:rPr>
                      <m:t>,…,</m:t>
                    </m:r>
                    <m:r>
                      <a:rPr lang="en-US" sz="2000" i="1" dirty="0" err="1">
                        <a:latin typeface="Cambria Math"/>
                      </a:rPr>
                      <m:t>𝑎</m:t>
                    </m:r>
                    <m:r>
                      <a:rPr lang="en-US" sz="2000" i="1" baseline="-25000" dirty="0" err="1">
                        <a:latin typeface="Cambria Math"/>
                      </a:rPr>
                      <m:t>𝑟</m:t>
                    </m:r>
                    <m:r>
                      <a:rPr lang="en-US" sz="2000" i="1" dirty="0" smtClean="0">
                        <a:latin typeface="Cambria Math"/>
                      </a:rPr>
                      <m:t>]</m:t>
                    </m:r>
                  </m:oMath>
                </a14:m>
                <a:r>
                  <a:rPr lang="he-IL" sz="2000" dirty="0"/>
                  <a:t> </a:t>
                </a:r>
                <a:r>
                  <a:rPr lang="he-IL" sz="2000" dirty="0" smtClean="0"/>
                  <a:t>מהתחום </a:t>
                </a:r>
                <a14:m>
                  <m:oMath xmlns:m="http://schemas.openxmlformats.org/officeDocument/2006/math">
                    <m:sSup>
                      <m:sSupPr>
                        <m:ctrlPr>
                          <a:rPr lang="en-US" sz="2000" b="0" i="1" dirty="0" smtClean="0">
                            <a:latin typeface="Cambria Math"/>
                          </a:rPr>
                        </m:ctrlPr>
                      </m:sSupPr>
                      <m:e>
                        <m:d>
                          <m:dPr>
                            <m:begChr m:val="{"/>
                            <m:endChr m:val="}"/>
                            <m:ctrlPr>
                              <a:rPr lang="en-US" sz="2000" i="1" dirty="0" smtClean="0">
                                <a:latin typeface="Cambria Math"/>
                              </a:rPr>
                            </m:ctrlPr>
                          </m:dPr>
                          <m:e>
                            <m:r>
                              <a:rPr lang="en-US" sz="2000" i="1" dirty="0" smtClean="0">
                                <a:latin typeface="Cambria Math"/>
                              </a:rPr>
                              <m:t>0</m:t>
                            </m:r>
                            <m:r>
                              <a:rPr lang="en-US" sz="2000" i="1" dirty="0" smtClean="0">
                                <a:latin typeface="Cambria Math"/>
                              </a:rPr>
                              <m:t>,..,</m:t>
                            </m:r>
                            <m:r>
                              <a:rPr lang="en-US" sz="2000" i="1" dirty="0" smtClean="0">
                                <a:latin typeface="Cambria Math"/>
                              </a:rPr>
                              <m:t>𝑚</m:t>
                            </m:r>
                            <m:r>
                              <a:rPr lang="en-US" sz="2000" i="1" dirty="0" smtClean="0">
                                <a:latin typeface="Cambria Math"/>
                              </a:rPr>
                              <m:t>−</m:t>
                            </m:r>
                            <m:r>
                              <a:rPr lang="en-US" sz="2000" i="1" dirty="0" smtClean="0">
                                <a:latin typeface="Cambria Math"/>
                              </a:rPr>
                              <m:t>1</m:t>
                            </m:r>
                          </m:e>
                        </m:d>
                      </m:e>
                      <m:sup>
                        <m:r>
                          <a:rPr lang="en-US" sz="2000" b="0" i="1" dirty="0" smtClean="0">
                            <a:latin typeface="Cambria Math"/>
                          </a:rPr>
                          <m:t>𝑟</m:t>
                        </m:r>
                        <m:r>
                          <a:rPr lang="en-US" sz="2000" b="0" i="1" dirty="0" smtClean="0">
                            <a:latin typeface="Cambria Math"/>
                          </a:rPr>
                          <m:t>+</m:t>
                        </m:r>
                        <m:r>
                          <a:rPr lang="en-US" sz="2000" b="0" i="1" dirty="0" smtClean="0">
                            <a:latin typeface="Cambria Math"/>
                          </a:rPr>
                          <m:t>1</m:t>
                        </m:r>
                      </m:sup>
                    </m:sSup>
                  </m:oMath>
                </a14:m>
                <a:r>
                  <a:rPr lang="he-IL" sz="2000" dirty="0"/>
                  <a:t> </a:t>
                </a:r>
                <a:r>
                  <a:rPr lang="he-IL" sz="2000" dirty="0" smtClean="0"/>
                  <a:t>נגדיר </a:t>
                </a:r>
                <a:r>
                  <a:rPr lang="he-IL" sz="2000" dirty="0" err="1" smtClean="0"/>
                  <a:t>פונקצית</a:t>
                </a:r>
                <a:r>
                  <a:rPr lang="he-IL" sz="2000" dirty="0" smtClean="0"/>
                  <a:t> </a:t>
                </a:r>
                <a:r>
                  <a:rPr lang="he-IL" sz="2000" dirty="0"/>
                  <a:t>ערבול</a:t>
                </a:r>
                <a14:m>
                  <m:oMath xmlns:m="http://schemas.openxmlformats.org/officeDocument/2006/math">
                    <m:r>
                      <a:rPr lang="en-US" sz="2000" i="1" dirty="0" smtClean="0">
                        <a:latin typeface="Cambria Math"/>
                      </a:rPr>
                      <m:t>h</m:t>
                    </m:r>
                    <m:r>
                      <a:rPr lang="en-US" sz="2000" i="1" baseline="-25000" dirty="0">
                        <a:latin typeface="Cambria Math"/>
                      </a:rPr>
                      <m:t>𝑎</m:t>
                    </m:r>
                    <m:r>
                      <a:rPr lang="en-US" sz="2000" i="1" dirty="0">
                        <a:latin typeface="Cambria Math"/>
                      </a:rPr>
                      <m:t>(</m:t>
                    </m:r>
                    <m:r>
                      <a:rPr lang="en-US" sz="2000" i="1" dirty="0">
                        <a:latin typeface="Cambria Math"/>
                      </a:rPr>
                      <m:t>𝑥</m:t>
                    </m:r>
                    <m:r>
                      <a:rPr lang="en-US" sz="2000" i="1" dirty="0">
                        <a:latin typeface="Cambria Math"/>
                      </a:rPr>
                      <m:t>)</m:t>
                    </m:r>
                  </m:oMath>
                </a14:m>
                <a:r>
                  <a:rPr lang="en-US" sz="2000" dirty="0"/>
                  <a:t> </a:t>
                </a:r>
                <a:r>
                  <a:rPr lang="he-IL" sz="2000" dirty="0" smtClean="0"/>
                  <a:t> בצורה </a:t>
                </a:r>
                <a:r>
                  <a:rPr lang="he-IL" sz="2000" dirty="0"/>
                  <a:t>הבאה:</a:t>
                </a:r>
              </a:p>
            </p:txBody>
          </p:sp>
        </mc:Choice>
        <mc:Fallback>
          <p:sp>
            <p:nvSpPr>
              <p:cNvPr id="376837" name="Text Box 5"/>
              <p:cNvSpPr txBox="1">
                <a:spLocks noRot="1" noChangeAspect="1" noMove="1" noResize="1" noEditPoints="1" noAdjustHandles="1" noChangeArrowheads="1" noChangeShapeType="1" noTextEdit="1"/>
              </p:cNvSpPr>
              <p:nvPr/>
            </p:nvSpPr>
            <p:spPr bwMode="auto">
              <a:xfrm>
                <a:off x="659619" y="803276"/>
                <a:ext cx="7872822" cy="1941173"/>
              </a:xfrm>
              <a:prstGeom prst="rect">
                <a:avLst/>
              </a:prstGeom>
              <a:blipFill rotWithShape="1">
                <a:blip r:embed="rId3" cstate="print"/>
                <a:stretch>
                  <a:fillRect l="-1703" t="-1258" r="-929" b="-4403"/>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376841" name="Text Box 9"/>
              <p:cNvSpPr txBox="1">
                <a:spLocks noChangeArrowheads="1"/>
              </p:cNvSpPr>
              <p:nvPr/>
            </p:nvSpPr>
            <p:spPr bwMode="auto">
              <a:xfrm>
                <a:off x="659701" y="4048066"/>
                <a:ext cx="7872739" cy="1015663"/>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r>
                  <a:rPr lang="he-IL" sz="2000" u="sng" dirty="0"/>
                  <a:t>דרך השימוש בשיטה זו</a:t>
                </a:r>
                <a:r>
                  <a:rPr lang="he-IL" sz="2000" dirty="0" smtClean="0"/>
                  <a:t>: </a:t>
                </a:r>
                <a:r>
                  <a:rPr lang="he-IL" sz="2000" dirty="0"/>
                  <a:t>כאשר משתמש מגדיר טבלת ערבול </a:t>
                </a:r>
                <a14:m>
                  <m:oMath xmlns:m="http://schemas.openxmlformats.org/officeDocument/2006/math">
                    <m:r>
                      <a:rPr lang="en-US" sz="2000" i="1" dirty="0" smtClean="0">
                        <a:latin typeface="Cambria Math"/>
                      </a:rPr>
                      <m:t>𝑇</m:t>
                    </m:r>
                  </m:oMath>
                </a14:m>
                <a:r>
                  <a:rPr lang="he-IL" sz="2000" dirty="0"/>
                  <a:t> בגודל </a:t>
                </a:r>
                <a14:m>
                  <m:oMath xmlns:m="http://schemas.openxmlformats.org/officeDocument/2006/math">
                    <m:r>
                      <a:rPr lang="en-US" sz="2000" i="1" dirty="0" smtClean="0">
                        <a:latin typeface="Cambria Math"/>
                      </a:rPr>
                      <m:t>𝑚</m:t>
                    </m:r>
                  </m:oMath>
                </a14:m>
                <a:r>
                  <a:rPr lang="he-IL" sz="2000" dirty="0"/>
                  <a:t>, התוכנית מגרילה מספר </a:t>
                </a:r>
                <a14:m>
                  <m:oMath xmlns:m="http://schemas.openxmlformats.org/officeDocument/2006/math">
                    <m:r>
                      <a:rPr lang="en-US" sz="2000" i="1" dirty="0" smtClean="0">
                        <a:latin typeface="Cambria Math"/>
                      </a:rPr>
                      <m:t>𝑎</m:t>
                    </m:r>
                  </m:oMath>
                </a14:m>
                <a:r>
                  <a:rPr lang="he-IL" sz="2000" dirty="0" smtClean="0"/>
                  <a:t> ומשתמשת </a:t>
                </a:r>
                <a:r>
                  <a:rPr lang="he-IL" sz="2000" dirty="0" err="1" smtClean="0"/>
                  <a:t>בפונקצית</a:t>
                </a:r>
                <a:r>
                  <a:rPr lang="he-IL" sz="2000" dirty="0" smtClean="0"/>
                  <a:t> </a:t>
                </a:r>
                <a:r>
                  <a:rPr lang="he-IL" sz="2000" dirty="0"/>
                  <a:t>הערבול </a:t>
                </a:r>
                <a14:m>
                  <m:oMath xmlns:m="http://schemas.openxmlformats.org/officeDocument/2006/math">
                    <m:r>
                      <a:rPr lang="en-US" sz="2000" i="1" dirty="0" smtClean="0">
                        <a:latin typeface="Cambria Math"/>
                      </a:rPr>
                      <m:t>h</m:t>
                    </m:r>
                    <m:r>
                      <a:rPr lang="en-US" sz="2000" i="1" baseline="-25000" dirty="0">
                        <a:latin typeface="Cambria Math"/>
                      </a:rPr>
                      <m:t>𝑎</m:t>
                    </m:r>
                  </m:oMath>
                </a14:m>
                <a:r>
                  <a:rPr lang="he-IL" sz="2000" dirty="0"/>
                  <a:t> לכל הפעולות הנעשות בטבלת ערבול זו.</a:t>
                </a:r>
                <a:endParaRPr lang="en-US" sz="2000" dirty="0"/>
              </a:p>
            </p:txBody>
          </p:sp>
        </mc:Choice>
        <mc:Fallback>
          <p:sp>
            <p:nvSpPr>
              <p:cNvPr id="376841" name="Text Box 9"/>
              <p:cNvSpPr txBox="1">
                <a:spLocks noRot="1" noChangeAspect="1" noMove="1" noResize="1" noEditPoints="1" noAdjustHandles="1" noChangeArrowheads="1" noChangeShapeType="1" noTextEdit="1"/>
              </p:cNvSpPr>
              <p:nvPr/>
            </p:nvSpPr>
            <p:spPr bwMode="auto">
              <a:xfrm>
                <a:off x="659701" y="4048066"/>
                <a:ext cx="7872739" cy="1015663"/>
              </a:xfrm>
              <a:prstGeom prst="rect">
                <a:avLst/>
              </a:prstGeom>
              <a:blipFill rotWithShape="1">
                <a:blip r:embed="rId4" cstate="print"/>
                <a:stretch>
                  <a:fillRect l="-1703" t="-2395" r="-774" b="-8982"/>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376842" name="Text Box 10"/>
              <p:cNvSpPr txBox="1">
                <a:spLocks noChangeArrowheads="1"/>
              </p:cNvSpPr>
              <p:nvPr/>
            </p:nvSpPr>
            <p:spPr bwMode="auto">
              <a:xfrm>
                <a:off x="659618" y="5157192"/>
                <a:ext cx="7872905" cy="1323439"/>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r>
                  <a:rPr lang="he-IL" sz="2000" u="sng" dirty="0" smtClean="0"/>
                  <a:t>דוגמא</a:t>
                </a:r>
                <a:r>
                  <a:rPr lang="he-IL" sz="2000" dirty="0" smtClean="0"/>
                  <a:t>: </a:t>
                </a:r>
                <a14:m>
                  <m:oMath xmlns:m="http://schemas.openxmlformats.org/officeDocument/2006/math">
                    <m:r>
                      <a:rPr lang="en-US" sz="2000" i="1" dirty="0" smtClean="0">
                        <a:latin typeface="Cambria Math"/>
                      </a:rPr>
                      <m:t>𝑚</m:t>
                    </m:r>
                    <m:r>
                      <a:rPr lang="en-US" sz="2000" b="0" i="1" dirty="0" smtClean="0">
                        <a:latin typeface="Cambria Math"/>
                      </a:rPr>
                      <m:t>=</m:t>
                    </m:r>
                    <m:r>
                      <a:rPr lang="en-US" sz="2000" b="0" i="1" dirty="0" smtClean="0">
                        <a:latin typeface="Cambria Math"/>
                      </a:rPr>
                      <m:t>503</m:t>
                    </m:r>
                  </m:oMath>
                </a14:m>
                <a:r>
                  <a:rPr lang="he-IL" sz="2000" dirty="0" smtClean="0"/>
                  <a:t>, </a:t>
                </a:r>
                <a:r>
                  <a:rPr lang="he-IL" sz="2000" dirty="0"/>
                  <a:t>טווח </a:t>
                </a:r>
                <a:r>
                  <a:rPr lang="he-IL" sz="2000" dirty="0" smtClean="0"/>
                  <a:t>המפתחות</a:t>
                </a:r>
                <a14:m>
                  <m:oMath xmlns:m="http://schemas.openxmlformats.org/officeDocument/2006/math">
                    <m:r>
                      <a:rPr lang="en-US" sz="2000" i="1" dirty="0" smtClean="0">
                        <a:latin typeface="Cambria Math"/>
                      </a:rPr>
                      <m:t>0</m:t>
                    </m:r>
                    <m:r>
                      <a:rPr lang="en-US" sz="2000" b="0" i="1" dirty="0" smtClean="0">
                        <a:latin typeface="Cambria Math"/>
                      </a:rPr>
                      <m:t>,</m:t>
                    </m:r>
                    <m:r>
                      <a:rPr lang="en-US" sz="2000" b="0" i="1" dirty="0" smtClean="0">
                        <a:latin typeface="Cambria Math"/>
                      </a:rPr>
                      <m:t>1</m:t>
                    </m:r>
                    <m:r>
                      <a:rPr lang="en-US" sz="2000" b="0" i="1" dirty="0" smtClean="0">
                        <a:latin typeface="Cambria Math"/>
                      </a:rPr>
                      <m:t>,…,(</m:t>
                    </m:r>
                    <m:sSup>
                      <m:sSupPr>
                        <m:ctrlPr>
                          <a:rPr lang="en-US" sz="2000" b="0" i="1" dirty="0" smtClean="0">
                            <a:latin typeface="Cambria Math"/>
                          </a:rPr>
                        </m:ctrlPr>
                      </m:sSupPr>
                      <m:e>
                        <m:r>
                          <a:rPr lang="en-US" sz="2000" i="1" dirty="0" smtClean="0">
                            <a:latin typeface="Cambria Math"/>
                          </a:rPr>
                          <m:t>2</m:t>
                        </m:r>
                      </m:e>
                      <m:sup>
                        <m:r>
                          <a:rPr lang="en-US" sz="2000" i="1" dirty="0" smtClean="0">
                            <a:latin typeface="Cambria Math"/>
                          </a:rPr>
                          <m:t>24</m:t>
                        </m:r>
                      </m:sup>
                    </m:sSup>
                    <m:r>
                      <a:rPr lang="he-IL" sz="2000" b="0" i="1" dirty="0" smtClean="0">
                        <a:latin typeface="Cambria Math"/>
                      </a:rPr>
                      <m:t>−</m:t>
                    </m:r>
                    <m:r>
                      <a:rPr lang="he-IL" sz="2000" b="0" i="1" dirty="0" smtClean="0">
                        <a:latin typeface="Cambria Math"/>
                      </a:rPr>
                      <m:t>1</m:t>
                    </m:r>
                    <m:r>
                      <a:rPr lang="en-US" sz="2000" b="0" i="1" dirty="0" smtClean="0">
                        <a:latin typeface="Cambria Math"/>
                      </a:rPr>
                      <m:t>)</m:t>
                    </m:r>
                  </m:oMath>
                </a14:m>
                <a:r>
                  <a:rPr lang="he-IL" sz="2000" dirty="0"/>
                  <a:t>. נשבור כל מפתח לשלושה חלקים באורך </a:t>
                </a:r>
                <a14:m>
                  <m:oMath xmlns:m="http://schemas.openxmlformats.org/officeDocument/2006/math">
                    <m:r>
                      <a:rPr lang="he-IL" sz="2000" b="0" i="1" smtClean="0">
                        <a:latin typeface="Cambria Math"/>
                      </a:rPr>
                      <m:t>8</m:t>
                    </m:r>
                  </m:oMath>
                </a14:m>
                <a:r>
                  <a:rPr lang="he-IL" sz="2000" dirty="0" smtClean="0"/>
                  <a:t> ביטים. נניח </a:t>
                </a:r>
                <a:r>
                  <a:rPr lang="he-IL" sz="2000" dirty="0"/>
                  <a:t>שהוגרלו המספרי</a:t>
                </a:r>
                <a:r>
                  <a:rPr lang="he-IL" sz="2000" dirty="0" smtClean="0"/>
                  <a:t>ם </a:t>
                </a:r>
                <a14:m>
                  <m:oMath xmlns:m="http://schemas.openxmlformats.org/officeDocument/2006/math">
                    <m:r>
                      <a:rPr lang="en-US" sz="2000" b="0" i="1" dirty="0" smtClean="0">
                        <a:latin typeface="Cambria Math"/>
                      </a:rPr>
                      <m:t>𝑎</m:t>
                    </m:r>
                    <m:r>
                      <a:rPr lang="en-US" sz="2000" b="0" i="1" dirty="0" smtClean="0">
                        <a:latin typeface="Cambria Math"/>
                      </a:rPr>
                      <m:t>=[</m:t>
                    </m:r>
                    <m:r>
                      <a:rPr lang="en-US" sz="2000" i="1" dirty="0" smtClean="0">
                        <a:latin typeface="Cambria Math"/>
                      </a:rPr>
                      <m:t>248</m:t>
                    </m:r>
                    <m:r>
                      <a:rPr lang="en-US" sz="2000" i="1" dirty="0" smtClean="0">
                        <a:latin typeface="Cambria Math"/>
                      </a:rPr>
                      <m:t>,</m:t>
                    </m:r>
                    <m:r>
                      <a:rPr lang="en-US" sz="2000" i="1" dirty="0" smtClean="0">
                        <a:latin typeface="Cambria Math"/>
                      </a:rPr>
                      <m:t>223</m:t>
                    </m:r>
                    <m:r>
                      <a:rPr lang="en-US" sz="2000" i="1" dirty="0" smtClean="0">
                        <a:latin typeface="Cambria Math"/>
                      </a:rPr>
                      <m:t>,</m:t>
                    </m:r>
                    <m:r>
                      <a:rPr lang="en-US" sz="2000" i="1" dirty="0" smtClean="0">
                        <a:latin typeface="Cambria Math"/>
                      </a:rPr>
                      <m:t>101</m:t>
                    </m:r>
                    <m:r>
                      <a:rPr lang="en-US" sz="2000" i="1" dirty="0">
                        <a:latin typeface="Cambria Math"/>
                      </a:rPr>
                      <m:t>]</m:t>
                    </m:r>
                  </m:oMath>
                </a14:m>
                <a:r>
                  <a:rPr lang="he-IL" sz="2000" dirty="0" smtClean="0"/>
                  <a:t>.</a:t>
                </a:r>
                <a:r>
                  <a:rPr lang="he-IL" sz="2000" dirty="0"/>
                  <a:t> בהינתן המפתח </a:t>
                </a:r>
                <a14:m>
                  <m:oMath xmlns:m="http://schemas.openxmlformats.org/officeDocument/2006/math">
                    <m:r>
                      <a:rPr lang="en-US" sz="2000" i="1" dirty="0" smtClean="0">
                        <a:latin typeface="Cambria Math"/>
                      </a:rPr>
                      <m:t>𝑥</m:t>
                    </m:r>
                    <m:r>
                      <a:rPr lang="en-US" sz="2000" i="1" dirty="0" smtClean="0">
                        <a:latin typeface="Cambria Math"/>
                      </a:rPr>
                      <m:t>=</m:t>
                    </m:r>
                    <m:r>
                      <a:rPr lang="en-US" sz="2000" i="1" dirty="0" smtClean="0">
                        <a:latin typeface="Cambria Math"/>
                      </a:rPr>
                      <m:t>1025</m:t>
                    </m:r>
                    <m:r>
                      <a:rPr lang="en-US" sz="2000" i="1" dirty="0" smtClean="0">
                        <a:latin typeface="Cambria Math"/>
                      </a:rPr>
                      <m:t>=[</m:t>
                    </m:r>
                    <m:r>
                      <a:rPr lang="en-US" sz="2000" i="1" dirty="0" smtClean="0">
                        <a:latin typeface="Cambria Math"/>
                      </a:rPr>
                      <m:t>0</m:t>
                    </m:r>
                    <m:r>
                      <a:rPr lang="en-US" sz="2000" i="1" dirty="0" smtClean="0">
                        <a:latin typeface="Cambria Math"/>
                      </a:rPr>
                      <m:t>,</m:t>
                    </m:r>
                    <m:r>
                      <a:rPr lang="en-US" sz="2000" i="1" dirty="0" smtClean="0">
                        <a:latin typeface="Cambria Math"/>
                      </a:rPr>
                      <m:t>4</m:t>
                    </m:r>
                    <m:r>
                      <a:rPr lang="en-US" sz="2000" i="1" dirty="0" smtClean="0">
                        <a:latin typeface="Cambria Math"/>
                      </a:rPr>
                      <m:t>,</m:t>
                    </m:r>
                    <m:r>
                      <a:rPr lang="en-US" sz="2000" i="1" dirty="0" smtClean="0">
                        <a:latin typeface="Cambria Math"/>
                      </a:rPr>
                      <m:t>1</m:t>
                    </m:r>
                    <m:r>
                      <a:rPr lang="en-US" sz="2000" i="1" dirty="0">
                        <a:latin typeface="Cambria Math"/>
                      </a:rPr>
                      <m:t>]</m:t>
                    </m:r>
                  </m:oMath>
                </a14:m>
                <a:r>
                  <a:rPr lang="he-IL" sz="2000" dirty="0"/>
                  <a:t> נחשב את מקומו בטבלת הערבול</a:t>
                </a:r>
                <a:r>
                  <a:rPr lang="en-US" sz="2000" dirty="0"/>
                  <a:t> </a:t>
                </a:r>
                <a:r>
                  <a:rPr lang="he-IL" sz="2000" dirty="0"/>
                  <a:t>ע"י הנוסחה</a:t>
                </a:r>
                <a:r>
                  <a:rPr lang="he-IL" sz="2000" dirty="0" smtClean="0"/>
                  <a:t>:</a:t>
                </a:r>
                <a:endParaRPr lang="en-US" sz="2000" dirty="0" smtClean="0"/>
              </a:p>
              <a:p>
                <a:pPr algn="just"/>
                <a14:m>
                  <m:oMathPara xmlns:m="http://schemas.openxmlformats.org/officeDocument/2006/math">
                    <m:oMathParaPr>
                      <m:jc m:val="centerGroup"/>
                    </m:oMathParaPr>
                    <m:oMath xmlns:m="http://schemas.openxmlformats.org/officeDocument/2006/math">
                      <m:r>
                        <a:rPr lang="en-US" sz="2000" i="1" dirty="0" smtClean="0">
                          <a:latin typeface="Cambria Math"/>
                        </a:rPr>
                        <m:t> </m:t>
                      </m:r>
                      <m:r>
                        <a:rPr lang="en-US" sz="2000" i="1" dirty="0">
                          <a:latin typeface="Cambria Math"/>
                        </a:rPr>
                        <m:t>(</m:t>
                      </m:r>
                      <m:r>
                        <a:rPr lang="en-US" sz="2000" i="1" dirty="0">
                          <a:latin typeface="Cambria Math"/>
                          <a:sym typeface="Symbol" pitchFamily="18" charset="2"/>
                        </a:rPr>
                        <m:t>248</m:t>
                      </m:r>
                      <m:r>
                        <a:rPr lang="en-US" sz="2000" i="1" dirty="0">
                          <a:latin typeface="Cambria Math"/>
                          <a:sym typeface="Symbol" pitchFamily="18" charset="2"/>
                        </a:rPr>
                        <m:t></m:t>
                      </m:r>
                      <m:r>
                        <a:rPr lang="en-US" sz="2000" i="1" dirty="0">
                          <a:latin typeface="Cambria Math"/>
                          <a:sym typeface="Symbol" pitchFamily="18" charset="2"/>
                        </a:rPr>
                        <m:t>0</m:t>
                      </m:r>
                      <m:r>
                        <a:rPr lang="en-US" sz="2000" i="1" dirty="0">
                          <a:latin typeface="Cambria Math"/>
                          <a:sym typeface="Symbol" pitchFamily="18" charset="2"/>
                        </a:rPr>
                        <m:t>+</m:t>
                      </m:r>
                      <m:r>
                        <a:rPr lang="en-US" sz="2000" i="1" dirty="0">
                          <a:latin typeface="Cambria Math"/>
                          <a:sym typeface="Symbol" pitchFamily="18" charset="2"/>
                        </a:rPr>
                        <m:t>223</m:t>
                      </m:r>
                      <m:r>
                        <a:rPr lang="en-US" sz="2000" i="1" dirty="0" smtClean="0">
                          <a:latin typeface="Cambria Math"/>
                          <a:sym typeface="Symbol" pitchFamily="18" charset="2"/>
                        </a:rPr>
                        <m:t></m:t>
                      </m:r>
                      <m:r>
                        <a:rPr lang="en-US" sz="2000" i="1" dirty="0" smtClean="0">
                          <a:latin typeface="Cambria Math"/>
                          <a:sym typeface="Symbol" pitchFamily="18" charset="2"/>
                        </a:rPr>
                        <m:t>4</m:t>
                      </m:r>
                      <m:r>
                        <a:rPr lang="en-US" sz="2000" i="1" dirty="0" smtClean="0">
                          <a:latin typeface="Cambria Math"/>
                        </a:rPr>
                        <m:t>+</m:t>
                      </m:r>
                      <m:r>
                        <a:rPr lang="en-US" sz="2000" i="1" dirty="0">
                          <a:latin typeface="Cambria Math"/>
                        </a:rPr>
                        <m:t>101</m:t>
                      </m:r>
                      <m:r>
                        <a:rPr lang="en-US" sz="2000" i="1" dirty="0">
                          <a:latin typeface="Cambria Math"/>
                          <a:sym typeface="Symbol" pitchFamily="18" charset="2"/>
                        </a:rPr>
                        <m:t></m:t>
                      </m:r>
                      <m:r>
                        <a:rPr lang="en-US" sz="2000" i="1" dirty="0">
                          <a:latin typeface="Cambria Math"/>
                          <a:sym typeface="Symbol" pitchFamily="18" charset="2"/>
                        </a:rPr>
                        <m:t>1</m:t>
                      </m:r>
                      <m:r>
                        <a:rPr lang="en-US" sz="2000" i="1" dirty="0">
                          <a:latin typeface="Cambria Math"/>
                          <a:sym typeface="Symbol" pitchFamily="18" charset="2"/>
                        </a:rPr>
                        <m:t>) </m:t>
                      </m:r>
                      <m:r>
                        <a:rPr lang="en-US" sz="2000" i="1" dirty="0">
                          <a:latin typeface="Cambria Math"/>
                          <a:sym typeface="Symbol" pitchFamily="18" charset="2"/>
                        </a:rPr>
                        <m:t>𝑚𝑜𝑑</m:t>
                      </m:r>
                      <m:r>
                        <a:rPr lang="en-US" sz="2000" i="1" dirty="0">
                          <a:latin typeface="Cambria Math"/>
                          <a:sym typeface="Symbol" pitchFamily="18" charset="2"/>
                        </a:rPr>
                        <m:t> </m:t>
                      </m:r>
                      <m:r>
                        <a:rPr lang="en-US" sz="2000" b="0" i="1" dirty="0" smtClean="0">
                          <a:latin typeface="Cambria Math"/>
                          <a:sym typeface="Symbol" pitchFamily="18" charset="2"/>
                        </a:rPr>
                        <m:t>50</m:t>
                      </m:r>
                      <m:r>
                        <a:rPr lang="en-US" sz="2000" i="1" dirty="0">
                          <a:latin typeface="Cambria Math"/>
                          <a:sym typeface="Symbol" pitchFamily="18" charset="2"/>
                        </a:rPr>
                        <m:t>3</m:t>
                      </m:r>
                      <m:r>
                        <a:rPr lang="en-US" sz="2000" i="1" dirty="0">
                          <a:latin typeface="Cambria Math"/>
                          <a:sym typeface="Symbol" pitchFamily="18" charset="2"/>
                        </a:rPr>
                        <m:t>=</m:t>
                      </m:r>
                      <m:r>
                        <a:rPr lang="en-US" sz="2000" i="1" dirty="0" smtClean="0">
                          <a:latin typeface="Cambria Math"/>
                          <a:sym typeface="Symbol" pitchFamily="18" charset="2"/>
                        </a:rPr>
                        <m:t>4</m:t>
                      </m:r>
                      <m:r>
                        <a:rPr lang="en-US" sz="2000" b="0" i="1" dirty="0" smtClean="0">
                          <a:latin typeface="Cambria Math"/>
                          <a:sym typeface="Symbol" pitchFamily="18" charset="2"/>
                        </a:rPr>
                        <m:t>90</m:t>
                      </m:r>
                      <m:r>
                        <a:rPr lang="en-US" sz="2000" i="1" dirty="0" smtClean="0">
                          <a:latin typeface="Cambria Math"/>
                          <a:sym typeface="Symbol" pitchFamily="18" charset="2"/>
                        </a:rPr>
                        <m:t>        </m:t>
                      </m:r>
                    </m:oMath>
                  </m:oMathPara>
                </a14:m>
                <a:endParaRPr lang="en-US" sz="2000" dirty="0">
                  <a:sym typeface="Symbol" pitchFamily="18" charset="2"/>
                </a:endParaRPr>
              </a:p>
            </p:txBody>
          </p:sp>
        </mc:Choice>
        <mc:Fallback>
          <p:sp>
            <p:nvSpPr>
              <p:cNvPr id="376842" name="Text Box 10"/>
              <p:cNvSpPr txBox="1">
                <a:spLocks noRot="1" noChangeAspect="1" noMove="1" noResize="1" noEditPoints="1" noAdjustHandles="1" noChangeArrowheads="1" noChangeShapeType="1" noTextEdit="1"/>
              </p:cNvSpPr>
              <p:nvPr/>
            </p:nvSpPr>
            <p:spPr bwMode="auto">
              <a:xfrm>
                <a:off x="659618" y="5157192"/>
                <a:ext cx="7872905" cy="1323439"/>
              </a:xfrm>
              <a:prstGeom prst="rect">
                <a:avLst/>
              </a:prstGeom>
              <a:blipFill rotWithShape="1">
                <a:blip r:embed="rId5" cstate="print"/>
                <a:stretch>
                  <a:fillRect l="-1625" t="-1843" r="-774" b="-3687"/>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p:sp>
        <p:nvSpPr>
          <p:cNvPr id="2" name="Footer Placeholder 1"/>
          <p:cNvSpPr>
            <a:spLocks noGrp="1"/>
          </p:cNvSpPr>
          <p:nvPr>
            <p:ph type="ftr" sz="quarter" idx="3"/>
          </p:nvPr>
        </p:nvSpPr>
        <p:spPr/>
        <p:txBody>
          <a:bodyPr/>
          <a:lstStyle/>
          <a:p>
            <a:pPr algn="l" rtl="0"/>
            <a:r>
              <a:rPr lang="en-US" dirty="0" smtClean="0"/>
              <a:t>© </a:t>
            </a:r>
            <a:r>
              <a:rPr lang="en-US" dirty="0" err="1" smtClean="0"/>
              <a:t>cs</a:t>
            </a:r>
            <a:r>
              <a:rPr lang="en-US" dirty="0" smtClean="0"/>
              <a:t>, </a:t>
            </a:r>
            <a:r>
              <a:rPr lang="en-US" dirty="0" err="1" smtClean="0"/>
              <a:t>Technion</a:t>
            </a:r>
            <a:endParaRPr lang="he-IL" dirty="0"/>
          </a:p>
        </p:txBody>
      </p:sp>
      <p:sp>
        <p:nvSpPr>
          <p:cNvPr id="3" name="Slide Number Placeholder 2"/>
          <p:cNvSpPr>
            <a:spLocks noGrp="1"/>
          </p:cNvSpPr>
          <p:nvPr>
            <p:ph type="sldNum" sz="quarter" idx="4"/>
          </p:nvPr>
        </p:nvSpPr>
        <p:spPr/>
        <p:txBody>
          <a:bodyPr/>
          <a:lstStyle/>
          <a:p>
            <a:pPr algn="r"/>
            <a:fld id="{DAF22AC9-109E-4E4D-92F9-530E51D9A3A2}" type="slidenum">
              <a:rPr lang="he-IL" smtClean="0"/>
              <a:pPr algn="r"/>
              <a:t>23</a:t>
            </a:fld>
            <a:endParaRPr lang="he-IL" dirty="0"/>
          </a:p>
        </p:txBody>
      </p:sp>
      <mc:AlternateContent xmlns:mc="http://schemas.openxmlformats.org/markup-compatibility/2006">
        <mc:Choice xmlns="" xmlns:a14="http://schemas.microsoft.com/office/drawing/2010/main" Requires="a14">
          <p:sp>
            <p:nvSpPr>
              <p:cNvPr id="15" name="Text Box 9"/>
              <p:cNvSpPr txBox="1">
                <a:spLocks noChangeArrowheads="1"/>
              </p:cNvSpPr>
              <p:nvPr/>
            </p:nvSpPr>
            <p:spPr bwMode="auto">
              <a:xfrm>
                <a:off x="659618" y="2580898"/>
                <a:ext cx="7872822" cy="1856214"/>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a:rPr>
                            <m:t>h</m:t>
                          </m:r>
                        </m:e>
                        <m:sub>
                          <m:r>
                            <a:rPr lang="en-US" sz="2000" b="0" i="1" smtClean="0">
                              <a:latin typeface="Cambria Math"/>
                            </a:rPr>
                            <m:t>𝑎</m:t>
                          </m:r>
                        </m:sub>
                      </m:sSub>
                      <m:d>
                        <m:dPr>
                          <m:ctrlPr>
                            <a:rPr lang="en-US" sz="2000" b="0" i="1" smtClean="0">
                              <a:latin typeface="Cambria Math"/>
                            </a:rPr>
                          </m:ctrlPr>
                        </m:dPr>
                        <m:e>
                          <m:r>
                            <a:rPr lang="en-US" sz="2000" b="0" i="1" smtClean="0">
                              <a:latin typeface="Cambria Math"/>
                            </a:rPr>
                            <m:t>𝑥</m:t>
                          </m:r>
                        </m:e>
                      </m:d>
                      <m:r>
                        <a:rPr lang="en-US" sz="2000" b="0" i="1" smtClean="0">
                          <a:latin typeface="Cambria Math"/>
                        </a:rPr>
                        <m:t>=</m:t>
                      </m:r>
                      <m:d>
                        <m:dPr>
                          <m:ctrlPr>
                            <a:rPr lang="en-US" sz="2000" b="0" i="1" smtClean="0">
                              <a:latin typeface="Cambria Math"/>
                            </a:rPr>
                          </m:ctrlPr>
                        </m:dPr>
                        <m:e>
                          <m:nary>
                            <m:naryPr>
                              <m:chr m:val="∑"/>
                              <m:ctrlPr>
                                <a:rPr lang="en-US" sz="2000" b="0" i="1" smtClean="0">
                                  <a:latin typeface="Cambria Math"/>
                                </a:rPr>
                              </m:ctrlPr>
                            </m:naryPr>
                            <m:sub>
                              <m:r>
                                <m:rPr>
                                  <m:brk m:alnAt="23"/>
                                </m:rPr>
                                <a:rPr lang="en-US" sz="2000" b="0" i="1" smtClean="0">
                                  <a:latin typeface="Cambria Math"/>
                                </a:rPr>
                                <m:t>𝑖</m:t>
                              </m:r>
                              <m:r>
                                <m:rPr>
                                  <m:brk m:alnAt="23"/>
                                </m:rPr>
                                <a:rPr lang="en-US" sz="2000" b="0" i="1" smtClean="0">
                                  <a:latin typeface="Cambria Math"/>
                                </a:rPr>
                                <m:t>=</m:t>
                              </m:r>
                              <m:r>
                                <m:rPr>
                                  <m:brk m:alnAt="23"/>
                                </m:rPr>
                                <a:rPr lang="en-US" sz="2000" b="0" i="1" smtClean="0">
                                  <a:latin typeface="Cambria Math"/>
                                </a:rPr>
                                <m:t>0</m:t>
                              </m:r>
                            </m:sub>
                            <m:sup>
                              <m:r>
                                <a:rPr lang="en-US" sz="2000" b="0" i="1" smtClean="0">
                                  <a:latin typeface="Cambria Math"/>
                                </a:rPr>
                                <m:t>𝑟</m:t>
                              </m:r>
                            </m:sup>
                            <m:e>
                              <m:sSub>
                                <m:sSubPr>
                                  <m:ctrlPr>
                                    <a:rPr lang="en-US" sz="2000" b="0" i="1" smtClean="0">
                                      <a:latin typeface="Cambria Math"/>
                                    </a:rPr>
                                  </m:ctrlPr>
                                </m:sSubPr>
                                <m:e>
                                  <m:r>
                                    <a:rPr lang="en-US" sz="2000" b="0" i="1" smtClean="0">
                                      <a:latin typeface="Cambria Math"/>
                                    </a:rPr>
                                    <m:t>𝑎</m:t>
                                  </m:r>
                                </m:e>
                                <m:sub>
                                  <m:r>
                                    <a:rPr lang="en-US" sz="2000" b="0" i="1" smtClean="0">
                                      <a:latin typeface="Cambria Math"/>
                                    </a:rPr>
                                    <m:t>𝑖</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𝑖</m:t>
                                  </m:r>
                                </m:sub>
                              </m:sSub>
                            </m:e>
                          </m:nary>
                        </m:e>
                      </m:d>
                      <m:r>
                        <a:rPr lang="en-US" sz="2000" b="0" i="1" smtClean="0">
                          <a:latin typeface="Cambria Math"/>
                        </a:rPr>
                        <m:t> </m:t>
                      </m:r>
                      <m:r>
                        <a:rPr lang="en-US" sz="2000" b="0" i="1" smtClean="0">
                          <a:latin typeface="Cambria Math"/>
                        </a:rPr>
                        <m:t>𝑚𝑜𝑑</m:t>
                      </m:r>
                      <m:r>
                        <a:rPr lang="en-US" sz="2000" b="0" i="1" smtClean="0">
                          <a:latin typeface="Cambria Math"/>
                        </a:rPr>
                        <m:t> </m:t>
                      </m:r>
                      <m:r>
                        <a:rPr lang="en-US" sz="2000" b="0" i="1" smtClean="0">
                          <a:latin typeface="Cambria Math"/>
                        </a:rPr>
                        <m:t>𝑚</m:t>
                      </m:r>
                    </m:oMath>
                  </m:oMathPara>
                </a14:m>
                <a:endParaRPr lang="he-IL" sz="2000" dirty="0" smtClean="0"/>
              </a:p>
              <a:p>
                <a:endParaRPr lang="he-IL" sz="2000" dirty="0"/>
              </a:p>
              <a:p>
                <a:r>
                  <a:rPr lang="he-IL" sz="2000" dirty="0" smtClean="0"/>
                  <a:t>קבוצת הפונקציות </a:t>
                </a:r>
                <a14:m>
                  <m:oMath xmlns:m="http://schemas.openxmlformats.org/officeDocument/2006/math">
                    <m:r>
                      <a:rPr lang="en-US" sz="2000" b="0" i="1" smtClean="0">
                        <a:latin typeface="Cambria Math"/>
                      </a:rPr>
                      <m:t>𝐻</m:t>
                    </m:r>
                  </m:oMath>
                </a14:m>
                <a:r>
                  <a:rPr lang="he-IL" sz="2000" dirty="0" smtClean="0"/>
                  <a:t> היא </a:t>
                </a:r>
                <a14:m>
                  <m:oMath xmlns:m="http://schemas.openxmlformats.org/officeDocument/2006/math">
                    <m:nary>
                      <m:naryPr>
                        <m:chr m:val="⋃"/>
                        <m:supHide m:val="on"/>
                        <m:ctrlPr>
                          <a:rPr lang="he-IL" sz="2000" i="1" smtClean="0">
                            <a:latin typeface="Cambria Math"/>
                          </a:rPr>
                        </m:ctrlPr>
                      </m:naryPr>
                      <m:sub>
                        <m:r>
                          <m:rPr>
                            <m:brk m:alnAt="7"/>
                          </m:rPr>
                          <a:rPr lang="en-US" sz="2000" b="0" i="1" smtClean="0">
                            <a:latin typeface="Cambria Math"/>
                          </a:rPr>
                          <m:t>𝑎</m:t>
                        </m:r>
                      </m:sub>
                      <m:sup/>
                      <m:e>
                        <m:r>
                          <a:rPr lang="en-US" sz="2000" b="0" i="1" smtClean="0">
                            <a:latin typeface="Cambria Math"/>
                          </a:rPr>
                          <m:t>{</m:t>
                        </m:r>
                        <m:sSub>
                          <m:sSubPr>
                            <m:ctrlPr>
                              <a:rPr lang="en-US" sz="2000" b="0" i="1" smtClean="0">
                                <a:latin typeface="Cambria Math"/>
                              </a:rPr>
                            </m:ctrlPr>
                          </m:sSubPr>
                          <m:e>
                            <m:r>
                              <a:rPr lang="en-US" sz="2000" b="0" i="1" smtClean="0">
                                <a:latin typeface="Cambria Math"/>
                              </a:rPr>
                              <m:t>h</m:t>
                            </m:r>
                          </m:e>
                          <m:sub>
                            <m:r>
                              <a:rPr lang="en-US" sz="2000" b="0" i="1" smtClean="0">
                                <a:latin typeface="Cambria Math"/>
                              </a:rPr>
                              <m:t>𝑎</m:t>
                            </m:r>
                          </m:sub>
                        </m:sSub>
                        <m:r>
                          <a:rPr lang="en-US" sz="2000" b="0" i="1" smtClean="0">
                            <a:latin typeface="Cambria Math"/>
                          </a:rPr>
                          <m:t>}</m:t>
                        </m:r>
                      </m:e>
                    </m:nary>
                  </m:oMath>
                </a14:m>
                <a:r>
                  <a:rPr lang="he-IL" sz="2000" dirty="0" smtClean="0"/>
                  <a:t> ומספר הפונקציות בה הוא </a:t>
                </a:r>
                <a14:m>
                  <m:oMath xmlns:m="http://schemas.openxmlformats.org/officeDocument/2006/math">
                    <m:sSup>
                      <m:sSupPr>
                        <m:ctrlPr>
                          <a:rPr lang="en-US" sz="2000" b="0" i="1" smtClean="0">
                            <a:latin typeface="Cambria Math"/>
                          </a:rPr>
                        </m:ctrlPr>
                      </m:sSupPr>
                      <m:e>
                        <m:r>
                          <a:rPr lang="en-US" sz="2000" b="0" i="1" smtClean="0">
                            <a:latin typeface="Cambria Math"/>
                          </a:rPr>
                          <m:t>𝑚</m:t>
                        </m:r>
                      </m:e>
                      <m:sup>
                        <m:r>
                          <a:rPr lang="en-US" sz="2000" b="0" i="1" smtClean="0">
                            <a:latin typeface="Cambria Math"/>
                          </a:rPr>
                          <m:t>𝑟</m:t>
                        </m:r>
                        <m:r>
                          <a:rPr lang="en-US" sz="2000" b="0" i="1" smtClean="0">
                            <a:latin typeface="Cambria Math"/>
                          </a:rPr>
                          <m:t>+</m:t>
                        </m:r>
                        <m:r>
                          <a:rPr lang="en-US" sz="2000" b="0" i="1" smtClean="0">
                            <a:latin typeface="Cambria Math"/>
                          </a:rPr>
                          <m:t>1</m:t>
                        </m:r>
                      </m:sup>
                    </m:sSup>
                  </m:oMath>
                </a14:m>
                <a:r>
                  <a:rPr lang="he-IL" sz="2000" dirty="0" smtClean="0"/>
                  <a:t> .</a:t>
                </a:r>
              </a:p>
              <a:p>
                <a:endParaRPr lang="en-US" sz="2000" dirty="0"/>
              </a:p>
            </p:txBody>
          </p:sp>
        </mc:Choice>
        <mc:Fallback>
          <p:sp>
            <p:nvSpPr>
              <p:cNvPr id="15" name="Text Box 9"/>
              <p:cNvSpPr txBox="1">
                <a:spLocks noRot="1" noChangeAspect="1" noMove="1" noResize="1" noEditPoints="1" noAdjustHandles="1" noChangeArrowheads="1" noChangeShapeType="1" noTextEdit="1"/>
              </p:cNvSpPr>
              <p:nvPr/>
            </p:nvSpPr>
            <p:spPr bwMode="auto">
              <a:xfrm>
                <a:off x="659618" y="2580898"/>
                <a:ext cx="7872822" cy="1856214"/>
              </a:xfrm>
              <a:prstGeom prst="rect">
                <a:avLst/>
              </a:prstGeom>
              <a:blipFill rotWithShape="1">
                <a:blip r:embed="rId6" cstate="print"/>
                <a:stretch>
                  <a:fillRect r="-774" b="-13770"/>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p:sp>
        <p:nvSpPr>
          <p:cNvPr id="10" name="Rectangle 9"/>
          <p:cNvSpPr/>
          <p:nvPr/>
        </p:nvSpPr>
        <p:spPr>
          <a:xfrm>
            <a:off x="1512000" y="5067184"/>
            <a:ext cx="6120000" cy="18000"/>
          </a:xfrm>
          <a:prstGeom prst="rect">
            <a:avLst/>
          </a:prstGeom>
          <a:solidFill>
            <a:schemeClr val="dk2"/>
          </a:solidFill>
          <a:ln>
            <a:noFill/>
          </a:ln>
          <a:effectLst/>
        </p:spPr>
        <p:style>
          <a:lnRef idx="1">
            <a:schemeClr val="accent5"/>
          </a:lnRef>
          <a:fillRef idx="1001">
            <a:schemeClr val="dk2"/>
          </a:fillRef>
          <a:effectRef idx="2">
            <a:schemeClr val="accent5"/>
          </a:effectRef>
          <a:fontRef idx="minor">
            <a:schemeClr val="lt1"/>
          </a:fontRef>
        </p:style>
        <p:txBody>
          <a:bodyPr rtlCol="0" anchor="ctr"/>
          <a:lstStyle/>
          <a:p>
            <a:pPr algn="ctr"/>
            <a:endParaRPr lang="en-US" sz="2000"/>
          </a:p>
        </p:txBody>
      </p:sp>
    </p:spTree>
    <p:extLst>
      <p:ext uri="{BB962C8B-B14F-4D97-AF65-F5344CB8AC3E}">
        <p14:creationId xmlns="" xmlns:p14="http://schemas.microsoft.com/office/powerpoint/2010/main" val="223583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683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7684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76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41" grpId="0" animBg="1" autoUpdateAnimBg="0"/>
      <p:bldP spid="376842" grpId="0" animBg="1" autoUpdateAnimBg="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p:txBody>
          <a:bodyPr>
            <a:normAutofit/>
          </a:bodyPr>
          <a:lstStyle/>
          <a:p>
            <a:pPr rtl="1"/>
            <a:r>
              <a:rPr lang="he-IL" dirty="0"/>
              <a:t>מגבלות לערבול</a:t>
            </a:r>
            <a:endParaRPr lang="en-US" dirty="0"/>
          </a:p>
        </p:txBody>
      </p:sp>
      <mc:AlternateContent xmlns:mc="http://schemas.openxmlformats.org/markup-compatibility/2006">
        <mc:Choice xmlns="" xmlns:a14="http://schemas.microsoft.com/office/drawing/2010/main" Requires="a14">
          <p:sp>
            <p:nvSpPr>
              <p:cNvPr id="382980" name="Text Box 4"/>
              <p:cNvSpPr txBox="1">
                <a:spLocks noChangeArrowheads="1"/>
              </p:cNvSpPr>
              <p:nvPr/>
            </p:nvSpPr>
            <p:spPr bwMode="auto">
              <a:xfrm>
                <a:off x="611560" y="908720"/>
                <a:ext cx="7920880" cy="956288"/>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0000" tIns="46800" rIns="90000" bIns="46800">
                <a:spAutoFit/>
              </a:bodyPr>
              <a:lstStyle/>
              <a:p>
                <a:pPr algn="just">
                  <a:lnSpc>
                    <a:spcPct val="125000"/>
                  </a:lnSpc>
                </a:pPr>
                <a:r>
                  <a:rPr lang="he-IL" sz="2000" u="sng" dirty="0" smtClean="0">
                    <a:latin typeface="Arial" charset="0"/>
                  </a:rPr>
                  <a:t>בעיה:</a:t>
                </a:r>
                <a:r>
                  <a:rPr lang="he-IL" sz="2000" dirty="0" smtClean="0">
                    <a:latin typeface="Arial" charset="0"/>
                  </a:rPr>
                  <a:t> בכדי להבטיח כי </a:t>
                </a:r>
                <a14:m>
                  <m:oMath xmlns:m="http://schemas.openxmlformats.org/officeDocument/2006/math">
                    <m:r>
                      <a:rPr lang="en-US" sz="2000" b="0" i="1" smtClean="0">
                        <a:latin typeface="Cambria Math"/>
                      </a:rPr>
                      <m:t>𝑛</m:t>
                    </m:r>
                    <m:r>
                      <a:rPr lang="en-US" sz="2000" b="0" i="1" smtClean="0">
                        <a:latin typeface="Cambria Math"/>
                      </a:rPr>
                      <m:t>=</m:t>
                    </m:r>
                    <m:r>
                      <a:rPr lang="en-US" sz="2000" b="0" i="1" smtClean="0">
                        <a:latin typeface="Cambria Math"/>
                      </a:rPr>
                      <m:t>𝑂</m:t>
                    </m:r>
                    <m:r>
                      <a:rPr lang="en-US" sz="2000" b="0" i="1" smtClean="0">
                        <a:latin typeface="Cambria Math"/>
                      </a:rPr>
                      <m:t>(</m:t>
                    </m:r>
                    <m:r>
                      <a:rPr lang="en-US" sz="2000" b="0" i="1" smtClean="0">
                        <a:latin typeface="Cambria Math"/>
                      </a:rPr>
                      <m:t>𝑚</m:t>
                    </m:r>
                    <m:r>
                      <a:rPr lang="en-US" sz="2000" b="0" i="1" smtClean="0">
                        <a:latin typeface="Cambria Math"/>
                      </a:rPr>
                      <m:t>)</m:t>
                    </m:r>
                  </m:oMath>
                </a14:m>
                <a:r>
                  <a:rPr lang="he-IL" sz="2000" dirty="0" smtClean="0">
                    <a:latin typeface="Arial" charset="0"/>
                  </a:rPr>
                  <a:t> ולכן פקטור העומס הוא </a:t>
                </a:r>
                <a14:m>
                  <m:oMath xmlns:m="http://schemas.openxmlformats.org/officeDocument/2006/math">
                    <m:r>
                      <a:rPr lang="en-US" sz="2000" b="0" i="1" smtClean="0">
                        <a:latin typeface="Cambria Math"/>
                      </a:rPr>
                      <m:t>𝛼</m:t>
                    </m:r>
                    <m:r>
                      <a:rPr lang="en-US" sz="2000" b="0" i="1" smtClean="0">
                        <a:latin typeface="Cambria Math"/>
                      </a:rPr>
                      <m:t>=</m:t>
                    </m:r>
                    <m:f>
                      <m:fPr>
                        <m:ctrlPr>
                          <a:rPr lang="en-US" sz="2000" b="0" i="1" smtClean="0">
                            <a:latin typeface="Cambria Math"/>
                          </a:rPr>
                        </m:ctrlPr>
                      </m:fPr>
                      <m:num>
                        <m:r>
                          <a:rPr lang="en-US" sz="2000" b="0" i="1" smtClean="0">
                            <a:latin typeface="Cambria Math"/>
                          </a:rPr>
                          <m:t>𝑛</m:t>
                        </m:r>
                      </m:num>
                      <m:den>
                        <m:r>
                          <a:rPr lang="en-US" sz="2000" b="0" i="1" smtClean="0">
                            <a:latin typeface="Cambria Math"/>
                          </a:rPr>
                          <m:t>𝑚</m:t>
                        </m:r>
                      </m:den>
                    </m:f>
                    <m:r>
                      <a:rPr lang="en-US" sz="2000" b="0" i="1" smtClean="0">
                        <a:latin typeface="Cambria Math"/>
                      </a:rPr>
                      <m:t>=</m:t>
                    </m:r>
                    <m:r>
                      <a:rPr lang="en-US" sz="2000" b="0" i="1" smtClean="0">
                        <a:latin typeface="Cambria Math"/>
                      </a:rPr>
                      <m:t>𝑂</m:t>
                    </m:r>
                    <m:d>
                      <m:dPr>
                        <m:ctrlPr>
                          <a:rPr lang="en-US" sz="2000" b="0" i="1" smtClean="0">
                            <a:latin typeface="Cambria Math"/>
                          </a:rPr>
                        </m:ctrlPr>
                      </m:dPr>
                      <m:e>
                        <m:r>
                          <a:rPr lang="en-US" sz="2000" b="0" i="1" smtClean="0">
                            <a:latin typeface="Cambria Math"/>
                          </a:rPr>
                          <m:t>1</m:t>
                        </m:r>
                      </m:e>
                    </m:d>
                  </m:oMath>
                </a14:m>
                <a:r>
                  <a:rPr lang="he-IL" sz="2000" dirty="0" smtClean="0">
                    <a:latin typeface="Arial" charset="0"/>
                  </a:rPr>
                  <a:t>, צריך לדעת מראש סדר גודל למספר האיברים שמתעתדים להכניס למבנה (</a:t>
                </a:r>
                <a14:m>
                  <m:oMath xmlns:m="http://schemas.openxmlformats.org/officeDocument/2006/math">
                    <m:r>
                      <a:rPr lang="en-US" sz="2000" b="0" i="1" smtClean="0">
                        <a:latin typeface="Cambria Math"/>
                      </a:rPr>
                      <m:t>𝑛</m:t>
                    </m:r>
                  </m:oMath>
                </a14:m>
                <a:r>
                  <a:rPr lang="he-IL" sz="2000" dirty="0" smtClean="0">
                    <a:latin typeface="Arial" charset="0"/>
                  </a:rPr>
                  <a:t>).</a:t>
                </a:r>
                <a:endParaRPr lang="he-IL" sz="2000" dirty="0">
                  <a:latin typeface="Arial" charset="0"/>
                </a:endParaRPr>
              </a:p>
            </p:txBody>
          </p:sp>
        </mc:Choice>
        <mc:Fallback>
          <p:sp>
            <p:nvSpPr>
              <p:cNvPr id="382980" name="Text Box 4"/>
              <p:cNvSpPr txBox="1">
                <a:spLocks noRot="1" noChangeAspect="1" noMove="1" noResize="1" noEditPoints="1" noAdjustHandles="1" noChangeArrowheads="1" noChangeShapeType="1" noTextEdit="1"/>
              </p:cNvSpPr>
              <p:nvPr/>
            </p:nvSpPr>
            <p:spPr bwMode="auto">
              <a:xfrm>
                <a:off x="611560" y="908720"/>
                <a:ext cx="7920880" cy="956288"/>
              </a:xfrm>
              <a:prstGeom prst="rect">
                <a:avLst/>
              </a:prstGeom>
              <a:blipFill rotWithShape="1">
                <a:blip r:embed="rId3" cstate="print"/>
                <a:stretch>
                  <a:fillRect l="-1615" r="-846" b="-10828"/>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p:sp>
        <p:nvSpPr>
          <p:cNvPr id="2" name="Footer Placeholder 1"/>
          <p:cNvSpPr>
            <a:spLocks noGrp="1"/>
          </p:cNvSpPr>
          <p:nvPr>
            <p:ph type="ftr" sz="quarter" idx="3"/>
          </p:nvPr>
        </p:nvSpPr>
        <p:spPr/>
        <p:txBody>
          <a:bodyPr/>
          <a:lstStyle/>
          <a:p>
            <a:pPr algn="l" rtl="0"/>
            <a:r>
              <a:rPr lang="en-US" smtClean="0"/>
              <a:t>© cs, Technion</a:t>
            </a:r>
            <a:endParaRPr lang="he-IL" dirty="0"/>
          </a:p>
        </p:txBody>
      </p:sp>
      <p:sp>
        <p:nvSpPr>
          <p:cNvPr id="3" name="Slide Number Placeholder 2"/>
          <p:cNvSpPr>
            <a:spLocks noGrp="1"/>
          </p:cNvSpPr>
          <p:nvPr>
            <p:ph type="sldNum" sz="quarter" idx="4"/>
          </p:nvPr>
        </p:nvSpPr>
        <p:spPr/>
        <p:txBody>
          <a:bodyPr/>
          <a:lstStyle/>
          <a:p>
            <a:pPr algn="r"/>
            <a:fld id="{DAF22AC9-109E-4E4D-92F9-530E51D9A3A2}" type="slidenum">
              <a:rPr lang="he-IL" smtClean="0"/>
              <a:pPr algn="r"/>
              <a:t>24</a:t>
            </a:fld>
            <a:endParaRPr lang="he-IL" dirty="0"/>
          </a:p>
        </p:txBody>
      </p:sp>
      <p:pic>
        <p:nvPicPr>
          <p:cNvPr id="31747" name="Picture 3"/>
          <p:cNvPicPr>
            <a:picLocks noChangeAspect="1" noChangeArrowheads="1"/>
          </p:cNvPicPr>
          <p:nvPr/>
        </p:nvPicPr>
        <p:blipFill>
          <a:blip r:embed="rId4" cstate="print"/>
          <a:srcRect/>
          <a:stretch>
            <a:fillRect/>
          </a:stretch>
        </p:blipFill>
        <p:spPr bwMode="auto">
          <a:xfrm>
            <a:off x="642938" y="2819400"/>
            <a:ext cx="7858125" cy="1219200"/>
          </a:xfrm>
          <a:prstGeom prst="rect">
            <a:avLst/>
          </a:prstGeom>
          <a:noFill/>
          <a:ln w="9525">
            <a:noFill/>
            <a:miter lim="800000"/>
            <a:headEnd/>
            <a:tailEnd/>
          </a:ln>
        </p:spPr>
      </p:pic>
    </p:spTree>
    <p:extLst>
      <p:ext uri="{BB962C8B-B14F-4D97-AF65-F5344CB8AC3E}">
        <p14:creationId xmlns="" xmlns:p14="http://schemas.microsoft.com/office/powerpoint/2010/main" val="1967745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p:txBody>
          <a:bodyPr>
            <a:normAutofit/>
          </a:bodyPr>
          <a:lstStyle/>
          <a:p>
            <a:pPr rtl="1"/>
            <a:r>
              <a:rPr lang="he-IL" dirty="0"/>
              <a:t>ניתוח זמנים עבור </a:t>
            </a:r>
            <a:r>
              <a:rPr lang="en-US" dirty="0"/>
              <a:t>open addressing</a:t>
            </a:r>
          </a:p>
        </p:txBody>
      </p:sp>
      <mc:AlternateContent xmlns:mc="http://schemas.openxmlformats.org/markup-compatibility/2006">
        <mc:Choice xmlns="" xmlns:a14="http://schemas.microsoft.com/office/drawing/2010/main" Requires="a14">
          <p:sp>
            <p:nvSpPr>
              <p:cNvPr id="387076" name="Text Box 4"/>
              <p:cNvSpPr txBox="1">
                <a:spLocks noChangeArrowheads="1"/>
              </p:cNvSpPr>
              <p:nvPr/>
            </p:nvSpPr>
            <p:spPr bwMode="auto">
              <a:xfrm>
                <a:off x="539552" y="1011239"/>
                <a:ext cx="7992888" cy="707886"/>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r>
                  <a:rPr lang="he-IL" sz="2000" u="sng" dirty="0" smtClean="0">
                    <a:latin typeface="Arial" charset="0"/>
                  </a:rPr>
                  <a:t>הנחת הפיזור האחיד</a:t>
                </a:r>
                <a:r>
                  <a:rPr lang="he-IL" sz="2000" dirty="0">
                    <a:latin typeface="Arial" charset="0"/>
                  </a:rPr>
                  <a:t>:</a:t>
                </a:r>
                <a:r>
                  <a:rPr lang="en-US" sz="2000" dirty="0">
                    <a:latin typeface="Arial" charset="0"/>
                  </a:rPr>
                  <a:t> </a:t>
                </a:r>
                <a:endParaRPr lang="he-IL" sz="2000" dirty="0" smtClean="0">
                  <a:latin typeface="Arial" charset="0"/>
                </a:endParaRPr>
              </a:p>
              <a:p>
                <a:r>
                  <a:rPr lang="he-IL" sz="2000" dirty="0" smtClean="0">
                    <a:latin typeface="Arial" charset="0"/>
                  </a:rPr>
                  <a:t>הסדרה </a:t>
                </a:r>
                <a14:m>
                  <m:oMath xmlns:m="http://schemas.openxmlformats.org/officeDocument/2006/math">
                    <m:r>
                      <a:rPr lang="en-US" sz="2000" i="1" dirty="0" smtClean="0">
                        <a:latin typeface="Cambria Math"/>
                      </a:rPr>
                      <m:t>(</m:t>
                    </m:r>
                    <m:r>
                      <a:rPr lang="en-US" sz="2000" i="1" dirty="0" smtClean="0">
                        <a:latin typeface="Cambria Math"/>
                      </a:rPr>
                      <m:t>h</m:t>
                    </m:r>
                    <m:r>
                      <a:rPr lang="en-US" sz="2000" i="1" baseline="-25000" dirty="0">
                        <a:latin typeface="Cambria Math"/>
                      </a:rPr>
                      <m:t>0</m:t>
                    </m:r>
                    <m:r>
                      <a:rPr lang="en-US" sz="2000" i="1" dirty="0">
                        <a:latin typeface="Cambria Math"/>
                      </a:rPr>
                      <m:t>,</m:t>
                    </m:r>
                    <m:r>
                      <a:rPr lang="en-US" sz="2000" i="1" dirty="0">
                        <a:latin typeface="Cambria Math"/>
                      </a:rPr>
                      <m:t>h</m:t>
                    </m:r>
                    <m:r>
                      <a:rPr lang="en-US" sz="2000" i="1" baseline="-25000" dirty="0">
                        <a:latin typeface="Cambria Math"/>
                      </a:rPr>
                      <m:t>1</m:t>
                    </m:r>
                    <m:r>
                      <a:rPr lang="en-US" sz="2000" i="1" dirty="0">
                        <a:latin typeface="Cambria Math"/>
                      </a:rPr>
                      <m:t>,</m:t>
                    </m:r>
                    <m:r>
                      <a:rPr lang="en-US" sz="2000" i="1" dirty="0">
                        <a:latin typeface="Cambria Math"/>
                      </a:rPr>
                      <m:t>h</m:t>
                    </m:r>
                    <m:r>
                      <a:rPr lang="en-US" sz="2000" i="1" baseline="-25000" dirty="0">
                        <a:latin typeface="Cambria Math"/>
                      </a:rPr>
                      <m:t>2</m:t>
                    </m:r>
                    <m:r>
                      <a:rPr lang="en-US" sz="2000" i="1" dirty="0">
                        <a:latin typeface="Cambria Math"/>
                      </a:rPr>
                      <m:t>,…</m:t>
                    </m:r>
                    <m:sSub>
                      <m:sSubPr>
                        <m:ctrlPr>
                          <a:rPr lang="en-US" sz="2000" b="0" i="1" dirty="0" smtClean="0">
                            <a:latin typeface="Cambria Math"/>
                          </a:rPr>
                        </m:ctrlPr>
                      </m:sSubPr>
                      <m:e>
                        <m:r>
                          <a:rPr lang="en-US" sz="2000" i="1" dirty="0">
                            <a:latin typeface="Cambria Math"/>
                          </a:rPr>
                          <m:t>h</m:t>
                        </m:r>
                      </m:e>
                      <m:sub>
                        <m:r>
                          <a:rPr lang="en-US" sz="2000" b="0" i="1" dirty="0" smtClean="0">
                            <a:latin typeface="Cambria Math"/>
                          </a:rPr>
                          <m:t>𝑚</m:t>
                        </m:r>
                        <m:r>
                          <a:rPr lang="en-US" sz="2000" b="0" i="1" dirty="0" smtClean="0">
                            <a:latin typeface="Cambria Math"/>
                          </a:rPr>
                          <m:t>−</m:t>
                        </m:r>
                        <m:r>
                          <a:rPr lang="en-US" sz="2000" b="0" i="1" dirty="0" smtClean="0">
                            <a:latin typeface="Cambria Math"/>
                          </a:rPr>
                          <m:t>1</m:t>
                        </m:r>
                      </m:sub>
                    </m:sSub>
                    <m:r>
                      <a:rPr lang="en-US" sz="2000" i="1" dirty="0">
                        <a:latin typeface="Cambria Math"/>
                      </a:rPr>
                      <m:t>)</m:t>
                    </m:r>
                  </m:oMath>
                </a14:m>
                <a:r>
                  <a:rPr lang="he-IL" sz="2000" dirty="0">
                    <a:latin typeface="Arial" charset="0"/>
                  </a:rPr>
                  <a:t> היא פרמוטציה אקראית של </a:t>
                </a:r>
                <a14:m>
                  <m:oMath xmlns:m="http://schemas.openxmlformats.org/officeDocument/2006/math">
                    <m:r>
                      <a:rPr lang="en-US" sz="2000" i="1" dirty="0" smtClean="0">
                        <a:latin typeface="Cambria Math"/>
                      </a:rPr>
                      <m:t>(</m:t>
                    </m:r>
                    <m:r>
                      <a:rPr lang="en-US" sz="2000" i="1" dirty="0" smtClean="0">
                        <a:latin typeface="Cambria Math"/>
                      </a:rPr>
                      <m:t>0</m:t>
                    </m:r>
                    <m:r>
                      <a:rPr lang="en-US" sz="2000" i="1" dirty="0" smtClean="0">
                        <a:latin typeface="Cambria Math"/>
                      </a:rPr>
                      <m:t>,…,</m:t>
                    </m:r>
                    <m:r>
                      <a:rPr lang="en-US" sz="2000" i="1" dirty="0" smtClean="0">
                        <a:latin typeface="Cambria Math"/>
                      </a:rPr>
                      <m:t>𝑚</m:t>
                    </m:r>
                    <m:r>
                      <a:rPr lang="en-US" sz="2000" i="1" dirty="0" smtClean="0">
                        <a:latin typeface="Cambria Math"/>
                      </a:rPr>
                      <m:t>−</m:t>
                    </m:r>
                    <m:r>
                      <a:rPr lang="en-US" sz="2000" i="1" dirty="0" smtClean="0">
                        <a:latin typeface="Cambria Math"/>
                      </a:rPr>
                      <m:t>1</m:t>
                    </m:r>
                    <m:r>
                      <a:rPr lang="en-US" sz="2000" i="1" dirty="0" smtClean="0">
                        <a:latin typeface="Cambria Math"/>
                      </a:rPr>
                      <m:t>)</m:t>
                    </m:r>
                  </m:oMath>
                </a14:m>
                <a:r>
                  <a:rPr lang="he-IL" sz="2000" dirty="0">
                    <a:latin typeface="Arial" charset="0"/>
                  </a:rPr>
                  <a:t>.</a:t>
                </a:r>
                <a:endParaRPr lang="en-US" sz="2000" dirty="0">
                  <a:latin typeface="Arial" charset="0"/>
                </a:endParaRPr>
              </a:p>
            </p:txBody>
          </p:sp>
        </mc:Choice>
        <mc:Fallback>
          <p:sp>
            <p:nvSpPr>
              <p:cNvPr id="387076" name="Text Box 4"/>
              <p:cNvSpPr txBox="1">
                <a:spLocks noRot="1" noChangeAspect="1" noMove="1" noResize="1" noEditPoints="1" noAdjustHandles="1" noChangeArrowheads="1" noChangeShapeType="1" noTextEdit="1"/>
              </p:cNvSpPr>
              <p:nvPr/>
            </p:nvSpPr>
            <p:spPr bwMode="auto">
              <a:xfrm>
                <a:off x="539552" y="1011239"/>
                <a:ext cx="7992888" cy="707886"/>
              </a:xfrm>
              <a:prstGeom prst="rect">
                <a:avLst/>
              </a:prstGeom>
              <a:blipFill rotWithShape="1">
                <a:blip r:embed="rId3" cstate="print"/>
                <a:stretch>
                  <a:fillRect t="-3448" r="-763" b="-15517"/>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p:grpSp>
        <p:nvGrpSpPr>
          <p:cNvPr id="387083" name="Group 11"/>
          <p:cNvGrpSpPr>
            <a:grpSpLocks/>
          </p:cNvGrpSpPr>
          <p:nvPr/>
        </p:nvGrpSpPr>
        <p:grpSpPr bwMode="auto">
          <a:xfrm>
            <a:off x="539552" y="2133601"/>
            <a:ext cx="7992888" cy="3789363"/>
            <a:chOff x="76" y="1344"/>
            <a:chExt cx="5603" cy="2387"/>
          </a:xfrm>
        </p:grpSpPr>
        <mc:AlternateContent xmlns:mc="http://schemas.openxmlformats.org/markup-compatibility/2006">
          <mc:Choice xmlns="" xmlns:a14="http://schemas.microsoft.com/office/drawing/2010/main" Requires="a14">
            <p:sp>
              <p:nvSpPr>
                <p:cNvPr id="387078" name="Text Box 6"/>
                <p:cNvSpPr txBox="1">
                  <a:spLocks noChangeArrowheads="1"/>
                </p:cNvSpPr>
                <p:nvPr/>
              </p:nvSpPr>
              <p:spPr bwMode="auto">
                <a:xfrm>
                  <a:off x="76" y="1344"/>
                  <a:ext cx="5603" cy="1052"/>
                </a:xfrm>
                <a:prstGeom prst="rect">
                  <a:avLst/>
                </a:prstGeom>
                <a:solidFill>
                  <a:schemeClr val="bg2"/>
                </a:solidFill>
                <a:ln w="31750">
                  <a:solidFill>
                    <a:schemeClr val="tx1"/>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a:spAutoFit/>
                </a:bodyPr>
                <a:lstStyle/>
                <a:p>
                  <a:pPr>
                    <a:lnSpc>
                      <a:spcPct val="150000"/>
                    </a:lnSpc>
                  </a:pPr>
                  <a:r>
                    <a:rPr lang="he-IL" sz="2000" u="sng" dirty="0" smtClean="0">
                      <a:latin typeface="Arial" charset="0"/>
                    </a:rPr>
                    <a:t>משפט</a:t>
                  </a:r>
                  <a:r>
                    <a:rPr lang="he-IL" sz="2000" dirty="0">
                      <a:latin typeface="Arial" charset="0"/>
                    </a:rPr>
                    <a:t>: בהנחת הפיזור האחיד, בשיטת ערבול </a:t>
                  </a:r>
                  <a:r>
                    <a:rPr lang="en-US" sz="2000" dirty="0"/>
                    <a:t>open addressing</a:t>
                  </a:r>
                  <a:r>
                    <a:rPr lang="en-US" sz="2000" dirty="0">
                      <a:latin typeface="Arial" charset="0"/>
                    </a:rPr>
                    <a:t> </a:t>
                  </a:r>
                  <a:r>
                    <a:rPr lang="he-IL" sz="2000" dirty="0">
                      <a:latin typeface="Arial" charset="0"/>
                    </a:rPr>
                    <a:t> מתקיים:</a:t>
                  </a:r>
                </a:p>
                <a:p>
                  <a:pPr marL="285750" indent="-285750">
                    <a:lnSpc>
                      <a:spcPct val="150000"/>
                    </a:lnSpc>
                    <a:buFont typeface="Arial" pitchFamily="34" charset="0"/>
                    <a:buChar char="•"/>
                  </a:pPr>
                  <a:r>
                    <a:rPr lang="he-IL" sz="2000" dirty="0">
                      <a:latin typeface="Arial" charset="0"/>
                    </a:rPr>
                    <a:t>זמן ממוצע של חיפוש כושל קטן מ- </a:t>
                  </a:r>
                  <a14:m>
                    <m:oMath xmlns:m="http://schemas.openxmlformats.org/officeDocument/2006/math">
                      <m:r>
                        <a:rPr lang="en-US" sz="2000" i="1" dirty="0" smtClean="0">
                          <a:latin typeface="Cambria Math"/>
                        </a:rPr>
                        <m:t>1</m:t>
                      </m:r>
                      <m:r>
                        <a:rPr lang="en-US" sz="2000" i="1" dirty="0" smtClean="0">
                          <a:latin typeface="Cambria Math"/>
                        </a:rPr>
                        <m:t>/(</m:t>
                      </m:r>
                      <m:r>
                        <a:rPr lang="en-US" sz="2000" i="1" dirty="0" smtClean="0">
                          <a:latin typeface="Cambria Math"/>
                        </a:rPr>
                        <m:t>1</m:t>
                      </m:r>
                      <m:r>
                        <a:rPr lang="en-US" sz="2000" i="1" dirty="0" smtClean="0">
                          <a:latin typeface="Cambria Math"/>
                        </a:rPr>
                        <m:t> −</m:t>
                      </m:r>
                      <m:r>
                        <a:rPr lang="en-US" sz="2000" b="0" i="1" dirty="0" smtClean="0">
                          <a:latin typeface="Cambria Math"/>
                        </a:rPr>
                        <m:t>𝛼</m:t>
                      </m:r>
                      <m:r>
                        <a:rPr lang="en-US" sz="2000" i="1" dirty="0" smtClean="0">
                          <a:latin typeface="Cambria Math"/>
                        </a:rPr>
                        <m:t>)</m:t>
                      </m:r>
                    </m:oMath>
                  </a14:m>
                  <a:r>
                    <a:rPr lang="he-IL" sz="2000" dirty="0" smtClean="0">
                      <a:latin typeface="Arial" charset="0"/>
                      <a:sym typeface="Symbol" pitchFamily="18" charset="2"/>
                    </a:rPr>
                    <a:t>.</a:t>
                  </a:r>
                  <a:endParaRPr lang="en-US" sz="2000" dirty="0">
                    <a:latin typeface="Arial" charset="0"/>
                    <a:sym typeface="Symbol" pitchFamily="18" charset="2"/>
                  </a:endParaRPr>
                </a:p>
                <a:p>
                  <a:pPr marL="285750" indent="-285750">
                    <a:lnSpc>
                      <a:spcPct val="150000"/>
                    </a:lnSpc>
                    <a:buFont typeface="Arial" pitchFamily="34" charset="0"/>
                    <a:buChar char="•"/>
                  </a:pPr>
                  <a:r>
                    <a:rPr lang="he-IL" sz="2000" dirty="0">
                      <a:latin typeface="Arial" charset="0"/>
                      <a:sym typeface="Symbol" pitchFamily="18" charset="2"/>
                    </a:rPr>
                    <a:t>זמן ממוצע של חיפוש מוצלח קטן מ- </a:t>
                  </a:r>
                  <a14:m>
                    <m:oMath xmlns:m="http://schemas.openxmlformats.org/officeDocument/2006/math">
                      <m:f>
                        <m:fPr>
                          <m:ctrlPr>
                            <a:rPr lang="en-US" sz="2000" b="0" i="1" smtClean="0">
                              <a:latin typeface="Cambria Math"/>
                              <a:sym typeface="Symbol" pitchFamily="18" charset="2"/>
                            </a:rPr>
                          </m:ctrlPr>
                        </m:fPr>
                        <m:num>
                          <m:r>
                            <a:rPr lang="en-US" sz="2000" b="0" i="1" smtClean="0">
                              <a:latin typeface="Cambria Math"/>
                              <a:sym typeface="Symbol" pitchFamily="18" charset="2"/>
                            </a:rPr>
                            <m:t>1</m:t>
                          </m:r>
                        </m:num>
                        <m:den>
                          <m:r>
                            <a:rPr lang="en-US" sz="2000" b="0" i="1" smtClean="0">
                              <a:latin typeface="Cambria Math"/>
                              <a:sym typeface="Symbol" pitchFamily="18" charset="2"/>
                            </a:rPr>
                            <m:t>𝛼</m:t>
                          </m:r>
                        </m:den>
                      </m:f>
                      <m:func>
                        <m:funcPr>
                          <m:ctrlPr>
                            <a:rPr lang="en-US" sz="2000" b="0" i="1" smtClean="0">
                              <a:latin typeface="Cambria Math"/>
                              <a:sym typeface="Symbol" pitchFamily="18" charset="2"/>
                            </a:rPr>
                          </m:ctrlPr>
                        </m:funcPr>
                        <m:fName>
                          <m:r>
                            <m:rPr>
                              <m:sty m:val="p"/>
                            </m:rPr>
                            <a:rPr lang="en-US" sz="2000" b="0" i="0" smtClean="0">
                              <a:latin typeface="Cambria Math"/>
                              <a:sym typeface="Symbol" pitchFamily="18" charset="2"/>
                            </a:rPr>
                            <m:t>ln</m:t>
                          </m:r>
                        </m:fName>
                        <m:e>
                          <m:f>
                            <m:fPr>
                              <m:ctrlPr>
                                <a:rPr lang="en-US" sz="2000" b="0" i="1" smtClean="0">
                                  <a:latin typeface="Cambria Math"/>
                                  <a:sym typeface="Symbol" pitchFamily="18" charset="2"/>
                                </a:rPr>
                              </m:ctrlPr>
                            </m:fPr>
                            <m:num>
                              <m:r>
                                <a:rPr lang="en-US" sz="2000" b="0" i="1" smtClean="0">
                                  <a:latin typeface="Cambria Math"/>
                                  <a:sym typeface="Symbol" pitchFamily="18" charset="2"/>
                                </a:rPr>
                                <m:t>1</m:t>
                              </m:r>
                            </m:num>
                            <m:den>
                              <m:r>
                                <a:rPr lang="en-US" sz="2000" b="0" i="1" smtClean="0">
                                  <a:latin typeface="Cambria Math"/>
                                  <a:sym typeface="Symbol" pitchFamily="18" charset="2"/>
                                </a:rPr>
                                <m:t>𝛼</m:t>
                              </m:r>
                            </m:den>
                          </m:f>
                        </m:e>
                      </m:func>
                      <m:r>
                        <a:rPr lang="en-US" sz="2000" b="0" i="1" smtClean="0">
                          <a:latin typeface="Cambria Math"/>
                          <a:sym typeface="Symbol" pitchFamily="18" charset="2"/>
                        </a:rPr>
                        <m:t>+</m:t>
                      </m:r>
                      <m:f>
                        <m:fPr>
                          <m:ctrlPr>
                            <a:rPr lang="en-US" sz="2000" b="0" i="1" smtClean="0">
                              <a:latin typeface="Cambria Math"/>
                              <a:sym typeface="Symbol" pitchFamily="18" charset="2"/>
                            </a:rPr>
                          </m:ctrlPr>
                        </m:fPr>
                        <m:num>
                          <m:r>
                            <a:rPr lang="en-US" sz="2000" b="0" i="1" smtClean="0">
                              <a:latin typeface="Cambria Math"/>
                              <a:sym typeface="Symbol" pitchFamily="18" charset="2"/>
                            </a:rPr>
                            <m:t>1</m:t>
                          </m:r>
                        </m:num>
                        <m:den>
                          <m:r>
                            <a:rPr lang="en-US" sz="2000" b="0" i="1" smtClean="0">
                              <a:latin typeface="Cambria Math"/>
                              <a:sym typeface="Symbol" pitchFamily="18" charset="2"/>
                            </a:rPr>
                            <m:t>𝛼</m:t>
                          </m:r>
                        </m:den>
                      </m:f>
                    </m:oMath>
                  </a14:m>
                  <a:r>
                    <a:rPr lang="he-IL" sz="2000" dirty="0" smtClean="0">
                      <a:latin typeface="Arial" charset="0"/>
                    </a:rPr>
                    <a:t>.</a:t>
                  </a:r>
                  <a:endParaRPr lang="en-US" sz="2000" dirty="0">
                    <a:latin typeface="Arial" charset="0"/>
                  </a:endParaRPr>
                </a:p>
              </p:txBody>
            </p:sp>
          </mc:Choice>
          <mc:Fallback>
            <p:sp>
              <p:nvSpPr>
                <p:cNvPr id="387078" name="Text Box 6"/>
                <p:cNvSpPr txBox="1">
                  <a:spLocks noRot="1" noChangeAspect="1" noMove="1" noResize="1" noEditPoints="1" noAdjustHandles="1" noChangeArrowheads="1" noChangeShapeType="1" noTextEdit="1"/>
                </p:cNvSpPr>
                <p:nvPr/>
              </p:nvSpPr>
              <p:spPr bwMode="auto">
                <a:xfrm>
                  <a:off x="76" y="1344"/>
                  <a:ext cx="5603" cy="1052"/>
                </a:xfrm>
                <a:prstGeom prst="rect">
                  <a:avLst/>
                </a:prstGeom>
                <a:blipFill rotWithShape="1">
                  <a:blip r:embed="rId4" cstate="print"/>
                  <a:stretch>
                    <a:fillRect r="-532"/>
                  </a:stretch>
                </a:blip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p:sp>
          <p:nvSpPr>
            <p:cNvPr id="387080" name="Text Box 8"/>
            <p:cNvSpPr txBox="1">
              <a:spLocks noChangeArrowheads="1"/>
            </p:cNvSpPr>
            <p:nvPr/>
          </p:nvSpPr>
          <p:spPr bwMode="auto">
            <a:xfrm>
              <a:off x="76" y="2568"/>
              <a:ext cx="5603" cy="446"/>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he-IL" sz="2000" u="sng" dirty="0">
                  <a:latin typeface="Arial" charset="0"/>
                </a:rPr>
                <a:t>הוכחה בספר הלימוד</a:t>
              </a:r>
              <a:r>
                <a:rPr lang="he-IL" sz="2000" dirty="0" smtClean="0">
                  <a:latin typeface="Arial" charset="0"/>
                </a:rPr>
                <a:t>: </a:t>
              </a:r>
            </a:p>
            <a:p>
              <a:r>
                <a:rPr lang="en-US" sz="2000" dirty="0" smtClean="0">
                  <a:latin typeface="Arial" charset="0"/>
                </a:rPr>
                <a:t>"Introduction </a:t>
              </a:r>
              <a:r>
                <a:rPr lang="en-US" sz="2000" dirty="0">
                  <a:latin typeface="Arial" charset="0"/>
                </a:rPr>
                <a:t>to </a:t>
              </a:r>
              <a:r>
                <a:rPr lang="en-US" sz="2000" dirty="0" smtClean="0">
                  <a:latin typeface="Arial" charset="0"/>
                </a:rPr>
                <a:t>algorithms”, </a:t>
              </a:r>
              <a:r>
                <a:rPr lang="en-US" sz="2000" dirty="0" err="1">
                  <a:latin typeface="Arial" charset="0"/>
                </a:rPr>
                <a:t>Cormen</a:t>
              </a:r>
              <a:r>
                <a:rPr lang="en-US" sz="2000" dirty="0">
                  <a:latin typeface="Arial" charset="0"/>
                </a:rPr>
                <a:t> et al., </a:t>
              </a:r>
              <a:r>
                <a:rPr lang="en-US" sz="2000" dirty="0" err="1">
                  <a:latin typeface="Arial" charset="0"/>
                </a:rPr>
                <a:t>pp</a:t>
              </a:r>
              <a:r>
                <a:rPr lang="en-US" sz="2000" dirty="0">
                  <a:latin typeface="Arial" charset="0"/>
                </a:rPr>
                <a:t> </a:t>
              </a:r>
              <a:r>
                <a:rPr lang="en-US" sz="2000" dirty="0" smtClean="0">
                  <a:latin typeface="Arial" charset="0"/>
                </a:rPr>
                <a:t>238-239</a:t>
              </a:r>
              <a:endParaRPr lang="en-US" sz="2000" dirty="0">
                <a:latin typeface="Arial" charset="0"/>
              </a:endParaRPr>
            </a:p>
          </p:txBody>
        </p:sp>
        <p:sp>
          <p:nvSpPr>
            <p:cNvPr id="387081" name="Text Box 9"/>
            <p:cNvSpPr txBox="1">
              <a:spLocks noChangeArrowheads="1"/>
            </p:cNvSpPr>
            <p:nvPr/>
          </p:nvSpPr>
          <p:spPr bwMode="auto">
            <a:xfrm>
              <a:off x="1082" y="3479"/>
              <a:ext cx="4597" cy="252"/>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he-IL" sz="2000" u="sng" dirty="0">
                  <a:latin typeface="Arial" charset="0"/>
                </a:rPr>
                <a:t>הערה</a:t>
              </a:r>
              <a:r>
                <a:rPr lang="he-IL" sz="2000" dirty="0" smtClean="0">
                  <a:latin typeface="Arial" charset="0"/>
                </a:rPr>
                <a:t>: </a:t>
              </a:r>
              <a:r>
                <a:rPr lang="he-IL" sz="2000" dirty="0">
                  <a:latin typeface="Arial" charset="0"/>
                </a:rPr>
                <a:t>המשפט תאורטי </a:t>
              </a:r>
              <a:r>
                <a:rPr lang="he-IL" sz="2000" dirty="0" smtClean="0">
                  <a:latin typeface="Arial" charset="0"/>
                </a:rPr>
                <a:t>שכן </a:t>
              </a:r>
              <a:r>
                <a:rPr lang="he-IL" sz="2000" dirty="0">
                  <a:latin typeface="Arial" charset="0"/>
                </a:rPr>
                <a:t>קשה לקיים את הנחת הפיזור האחיד.</a:t>
              </a:r>
              <a:endParaRPr lang="en-US" sz="2000" dirty="0">
                <a:latin typeface="Arial" charset="0"/>
              </a:endParaRPr>
            </a:p>
          </p:txBody>
        </p:sp>
      </p:grpSp>
      <p:sp>
        <p:nvSpPr>
          <p:cNvPr id="2" name="Footer Placeholder 1"/>
          <p:cNvSpPr>
            <a:spLocks noGrp="1"/>
          </p:cNvSpPr>
          <p:nvPr>
            <p:ph type="ftr" sz="quarter" idx="3"/>
          </p:nvPr>
        </p:nvSpPr>
        <p:spPr/>
        <p:txBody>
          <a:bodyPr/>
          <a:lstStyle/>
          <a:p>
            <a:pPr algn="l" rtl="0"/>
            <a:r>
              <a:rPr lang="en-US" smtClean="0"/>
              <a:t>© cs, Technion</a:t>
            </a:r>
            <a:endParaRPr lang="he-IL" dirty="0"/>
          </a:p>
        </p:txBody>
      </p:sp>
      <p:sp>
        <p:nvSpPr>
          <p:cNvPr id="3" name="Slide Number Placeholder 2"/>
          <p:cNvSpPr>
            <a:spLocks noGrp="1"/>
          </p:cNvSpPr>
          <p:nvPr>
            <p:ph type="sldNum" sz="quarter" idx="4"/>
          </p:nvPr>
        </p:nvSpPr>
        <p:spPr/>
        <p:txBody>
          <a:bodyPr/>
          <a:lstStyle/>
          <a:p>
            <a:pPr algn="r"/>
            <a:fld id="{DAF22AC9-109E-4E4D-92F9-530E51D9A3A2}" type="slidenum">
              <a:rPr lang="he-IL" smtClean="0"/>
              <a:pPr algn="r"/>
              <a:t>25</a:t>
            </a:fld>
            <a:endParaRPr lang="he-IL" dirty="0"/>
          </a:p>
        </p:txBody>
      </p:sp>
    </p:spTree>
    <p:extLst>
      <p:ext uri="{BB962C8B-B14F-4D97-AF65-F5344CB8AC3E}">
        <p14:creationId xmlns="" xmlns:p14="http://schemas.microsoft.com/office/powerpoint/2010/main" val="3614835194"/>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87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p:txBody>
          <a:bodyPr>
            <a:normAutofit/>
          </a:bodyPr>
          <a:lstStyle/>
          <a:p>
            <a:pPr rtl="1"/>
            <a:r>
              <a:rPr lang="he-IL" dirty="0"/>
              <a:t>ניתוח זמנים עבור סריקה לינארית</a:t>
            </a:r>
            <a:endParaRPr lang="en-US" dirty="0"/>
          </a:p>
        </p:txBody>
      </p:sp>
      <p:sp>
        <p:nvSpPr>
          <p:cNvPr id="2" name="Footer Placeholder 1"/>
          <p:cNvSpPr>
            <a:spLocks noGrp="1"/>
          </p:cNvSpPr>
          <p:nvPr>
            <p:ph type="ftr" sz="quarter" idx="3"/>
          </p:nvPr>
        </p:nvSpPr>
        <p:spPr/>
        <p:txBody>
          <a:bodyPr/>
          <a:lstStyle/>
          <a:p>
            <a:pPr algn="l" rtl="0"/>
            <a:r>
              <a:rPr lang="en-US" smtClean="0"/>
              <a:t>© cs, Technion</a:t>
            </a:r>
            <a:endParaRPr lang="he-IL" dirty="0"/>
          </a:p>
        </p:txBody>
      </p:sp>
      <p:sp>
        <p:nvSpPr>
          <p:cNvPr id="3" name="Slide Number Placeholder 2"/>
          <p:cNvSpPr>
            <a:spLocks noGrp="1"/>
          </p:cNvSpPr>
          <p:nvPr>
            <p:ph type="sldNum" sz="quarter" idx="4"/>
          </p:nvPr>
        </p:nvSpPr>
        <p:spPr/>
        <p:txBody>
          <a:bodyPr/>
          <a:lstStyle/>
          <a:p>
            <a:pPr algn="r"/>
            <a:fld id="{DAF22AC9-109E-4E4D-92F9-530E51D9A3A2}" type="slidenum">
              <a:rPr lang="he-IL" smtClean="0"/>
              <a:pPr algn="r"/>
              <a:t>26</a:t>
            </a:fld>
            <a:endParaRPr lang="he-IL" dirty="0"/>
          </a:p>
        </p:txBody>
      </p:sp>
      <mc:AlternateContent xmlns:mc="http://schemas.openxmlformats.org/markup-compatibility/2006">
        <mc:Choice xmlns="" xmlns:a14="http://schemas.microsoft.com/office/drawing/2010/main" Requires="a14">
          <p:sp>
            <p:nvSpPr>
              <p:cNvPr id="389124" name="Text Box 4"/>
              <p:cNvSpPr txBox="1">
                <a:spLocks noChangeArrowheads="1"/>
              </p:cNvSpPr>
              <p:nvPr/>
            </p:nvSpPr>
            <p:spPr bwMode="auto">
              <a:xfrm>
                <a:off x="467544" y="1052736"/>
                <a:ext cx="8064897" cy="2021131"/>
              </a:xfrm>
              <a:prstGeom prst="rect">
                <a:avLst/>
              </a:prstGeom>
              <a:solidFill>
                <a:schemeClr val="bg2"/>
              </a:solidFill>
              <a:ln>
                <a:solidFill>
                  <a:schemeClr val="tx1"/>
                </a:solidFill>
              </a:ln>
              <a:effectLst/>
              <a:extLst/>
            </p:spPr>
            <p:txBody>
              <a:bodyPr wrap="square">
                <a:spAutoFit/>
              </a:bodyPr>
              <a:lstStyle/>
              <a:p>
                <a:pPr algn="just">
                  <a:lnSpc>
                    <a:spcPct val="125000"/>
                  </a:lnSpc>
                </a:pPr>
                <a:r>
                  <a:rPr lang="he-IL" sz="2000" u="sng" dirty="0" smtClean="0">
                    <a:latin typeface="Arial" charset="0"/>
                  </a:rPr>
                  <a:t>משפט</a:t>
                </a:r>
                <a:r>
                  <a:rPr lang="he-IL" sz="2000" dirty="0">
                    <a:latin typeface="Arial" charset="0"/>
                  </a:rPr>
                  <a:t>: בהנחת הפיזור האחיד הפשוט, בשיטת </a:t>
                </a:r>
                <a:r>
                  <a:rPr lang="he-IL" sz="2000" dirty="0" smtClean="0">
                    <a:latin typeface="Arial" charset="0"/>
                  </a:rPr>
                  <a:t>ערבול</a:t>
                </a:r>
                <a:r>
                  <a:rPr lang="en-US" sz="2000" dirty="0" smtClean="0"/>
                  <a:t>open </a:t>
                </a:r>
                <a:r>
                  <a:rPr lang="en-US" sz="2000" dirty="0"/>
                  <a:t>addressing </a:t>
                </a:r>
                <a:r>
                  <a:rPr lang="he-IL" sz="2000" dirty="0" smtClean="0"/>
                  <a:t> </a:t>
                </a:r>
                <a:r>
                  <a:rPr lang="he-IL" sz="2000" dirty="0" smtClean="0">
                    <a:latin typeface="Arial" charset="0"/>
                  </a:rPr>
                  <a:t>בסריקה </a:t>
                </a:r>
                <a:r>
                  <a:rPr lang="he-IL" sz="2000" dirty="0">
                    <a:latin typeface="Arial" charset="0"/>
                  </a:rPr>
                  <a:t>ליניארית מתקיים</a:t>
                </a:r>
                <a:r>
                  <a:rPr lang="he-IL" sz="2000" dirty="0" smtClean="0">
                    <a:latin typeface="Arial" charset="0"/>
                  </a:rPr>
                  <a:t>:</a:t>
                </a:r>
                <a:endParaRPr lang="he-IL" sz="2000" dirty="0">
                  <a:latin typeface="Arial" charset="0"/>
                </a:endParaRPr>
              </a:p>
              <a:p>
                <a:pPr marL="285750" indent="-285750" algn="just">
                  <a:lnSpc>
                    <a:spcPct val="125000"/>
                  </a:lnSpc>
                  <a:buFont typeface="Arial" pitchFamily="34" charset="0"/>
                  <a:buChar char="•"/>
                </a:pPr>
                <a:r>
                  <a:rPr lang="he-IL" sz="2000" dirty="0">
                    <a:latin typeface="Arial" charset="0"/>
                  </a:rPr>
                  <a:t>זמן ממוצע של חיפוש כושל קטן </a:t>
                </a:r>
                <a:r>
                  <a:rPr lang="he-IL" sz="2000" dirty="0" smtClean="0">
                    <a:latin typeface="Arial" charset="0"/>
                  </a:rPr>
                  <a:t>מ- </a:t>
                </a:r>
                <a14:m>
                  <m:oMath xmlns:m="http://schemas.openxmlformats.org/officeDocument/2006/math">
                    <m:f>
                      <m:fPr>
                        <m:ctrlPr>
                          <a:rPr lang="en-US" sz="2000" b="0" i="1" smtClean="0">
                            <a:latin typeface="Cambria Math"/>
                          </a:rPr>
                        </m:ctrlPr>
                      </m:fPr>
                      <m:num>
                        <m:r>
                          <a:rPr lang="en-US" sz="2000" b="0" i="1" smtClean="0">
                            <a:latin typeface="Cambria Math"/>
                          </a:rPr>
                          <m:t>1</m:t>
                        </m:r>
                        <m:r>
                          <a:rPr lang="en-US" sz="2000" b="0" i="1" smtClean="0">
                            <a:latin typeface="Cambria Math"/>
                          </a:rPr>
                          <m:t>+</m:t>
                        </m:r>
                        <m:r>
                          <a:rPr lang="en-US" sz="2000" b="0" i="1" smtClean="0">
                            <a:latin typeface="Cambria Math"/>
                          </a:rPr>
                          <m:t>1</m:t>
                        </m:r>
                        <m:r>
                          <a:rPr lang="en-US" sz="2000" b="0" i="1" smtClean="0">
                            <a:latin typeface="Cambria Math"/>
                          </a:rPr>
                          <m:t>/(</m:t>
                        </m:r>
                        <m:r>
                          <a:rPr lang="en-US" sz="2000" b="0" i="1" smtClean="0">
                            <a:latin typeface="Cambria Math"/>
                          </a:rPr>
                          <m:t>1</m:t>
                        </m:r>
                        <m:r>
                          <a:rPr lang="en-US" sz="2000" b="0" i="1" smtClean="0">
                            <a:latin typeface="Cambria Math"/>
                          </a:rPr>
                          <m:t>−</m:t>
                        </m:r>
                        <m:r>
                          <a:rPr lang="en-US" sz="2000" b="0" i="1" smtClean="0">
                            <a:latin typeface="Cambria Math"/>
                          </a:rPr>
                          <m:t>𝛼</m:t>
                        </m:r>
                        <m:r>
                          <a:rPr lang="en-US" sz="2000" b="0" i="1" smtClean="0">
                            <a:latin typeface="Cambria Math"/>
                          </a:rPr>
                          <m:t>)</m:t>
                        </m:r>
                      </m:num>
                      <m:den>
                        <m:r>
                          <a:rPr lang="en-US" sz="2000" b="0" i="1" smtClean="0">
                            <a:latin typeface="Cambria Math"/>
                          </a:rPr>
                          <m:t>2</m:t>
                        </m:r>
                      </m:den>
                    </m:f>
                  </m:oMath>
                </a14:m>
                <a:endParaRPr lang="he-IL" sz="2000" dirty="0">
                  <a:latin typeface="Arial" charset="0"/>
                </a:endParaRPr>
              </a:p>
              <a:p>
                <a:pPr marL="285750" indent="-285750" algn="just">
                  <a:lnSpc>
                    <a:spcPct val="125000"/>
                  </a:lnSpc>
                  <a:buFont typeface="Arial" pitchFamily="34" charset="0"/>
                  <a:buChar char="•"/>
                </a:pPr>
                <a:r>
                  <a:rPr lang="he-IL" sz="2000" dirty="0" smtClean="0">
                    <a:latin typeface="Arial" charset="0"/>
                    <a:sym typeface="Symbol" pitchFamily="18" charset="2"/>
                  </a:rPr>
                  <a:t>זמן </a:t>
                </a:r>
                <a:r>
                  <a:rPr lang="he-IL" sz="2000" dirty="0">
                    <a:latin typeface="Arial" charset="0"/>
                    <a:sym typeface="Symbol" pitchFamily="18" charset="2"/>
                  </a:rPr>
                  <a:t>ממוצע של חיפוש מוצלח קטן מ- </a:t>
                </a:r>
                <a14:m>
                  <m:oMath xmlns:m="http://schemas.openxmlformats.org/officeDocument/2006/math">
                    <m:f>
                      <m:fPr>
                        <m:ctrlPr>
                          <a:rPr lang="en-US" sz="2000" i="1">
                            <a:latin typeface="Cambria Math"/>
                          </a:rPr>
                        </m:ctrlPr>
                      </m:fPr>
                      <m:num>
                        <m:r>
                          <a:rPr lang="en-US" sz="2000" i="1">
                            <a:latin typeface="Cambria Math"/>
                          </a:rPr>
                          <m:t>1</m:t>
                        </m:r>
                        <m:r>
                          <a:rPr lang="en-US" sz="2000" i="1">
                            <a:latin typeface="Cambria Math"/>
                          </a:rPr>
                          <m:t>+</m:t>
                        </m:r>
                        <m:r>
                          <a:rPr lang="en-US" sz="2000" i="1">
                            <a:latin typeface="Cambria Math"/>
                          </a:rPr>
                          <m:t>1</m:t>
                        </m:r>
                        <m:r>
                          <a:rPr lang="en-US" sz="2000" i="1">
                            <a:latin typeface="Cambria Math"/>
                          </a:rPr>
                          <m:t>/</m:t>
                        </m:r>
                        <m:sSup>
                          <m:sSupPr>
                            <m:ctrlPr>
                              <a:rPr lang="en-US" sz="2000" b="0" i="1" smtClean="0">
                                <a:latin typeface="Cambria Math"/>
                              </a:rPr>
                            </m:ctrlPr>
                          </m:sSupPr>
                          <m:e>
                            <m:d>
                              <m:dPr>
                                <m:ctrlPr>
                                  <a:rPr lang="en-US" sz="2000" i="1">
                                    <a:latin typeface="Cambria Math"/>
                                  </a:rPr>
                                </m:ctrlPr>
                              </m:dPr>
                              <m:e>
                                <m:r>
                                  <a:rPr lang="en-US" sz="2000" i="1">
                                    <a:latin typeface="Cambria Math"/>
                                  </a:rPr>
                                  <m:t>1</m:t>
                                </m:r>
                                <m:r>
                                  <a:rPr lang="en-US" sz="2000" i="1">
                                    <a:latin typeface="Cambria Math"/>
                                  </a:rPr>
                                  <m:t>−</m:t>
                                </m:r>
                                <m:r>
                                  <a:rPr lang="en-US" sz="2000" i="1">
                                    <a:latin typeface="Cambria Math"/>
                                  </a:rPr>
                                  <m:t>𝛼</m:t>
                                </m:r>
                              </m:e>
                            </m:d>
                          </m:e>
                          <m:sup>
                            <m:r>
                              <a:rPr lang="en-US" sz="2000" b="0" i="1" smtClean="0">
                                <a:latin typeface="Cambria Math"/>
                              </a:rPr>
                              <m:t>2</m:t>
                            </m:r>
                          </m:sup>
                        </m:sSup>
                      </m:num>
                      <m:den>
                        <m:r>
                          <a:rPr lang="en-US" sz="2000" i="1">
                            <a:latin typeface="Cambria Math"/>
                          </a:rPr>
                          <m:t>2</m:t>
                        </m:r>
                      </m:den>
                    </m:f>
                  </m:oMath>
                </a14:m>
                <a:endParaRPr lang="en-US" sz="2000" dirty="0">
                  <a:latin typeface="Arial" charset="0"/>
                </a:endParaRPr>
              </a:p>
            </p:txBody>
          </p:sp>
        </mc:Choice>
        <mc:Fallback>
          <p:sp>
            <p:nvSpPr>
              <p:cNvPr id="389124" name="Text Box 4"/>
              <p:cNvSpPr txBox="1">
                <a:spLocks noRot="1" noChangeAspect="1" noMove="1" noResize="1" noEditPoints="1" noAdjustHandles="1" noChangeArrowheads="1" noChangeShapeType="1" noTextEdit="1"/>
              </p:cNvSpPr>
              <p:nvPr/>
            </p:nvSpPr>
            <p:spPr bwMode="auto">
              <a:xfrm>
                <a:off x="467544" y="1052736"/>
                <a:ext cx="8064897" cy="2021131"/>
              </a:xfrm>
              <a:prstGeom prst="rect">
                <a:avLst/>
              </a:prstGeom>
              <a:blipFill rotWithShape="1">
                <a:blip r:embed="rId3" cstate="print"/>
                <a:stretch>
                  <a:fillRect l="-1585" r="-679"/>
                </a:stretch>
              </a:blipFill>
              <a:ln>
                <a:solidFill>
                  <a:schemeClr val="tx1"/>
                </a:solidFill>
              </a:ln>
              <a:effectLst/>
              <a:extLst/>
            </p:spPr>
            <p:txBody>
              <a:bodyPr/>
              <a:lstStyle/>
              <a:p>
                <a:r>
                  <a:rPr lang="he-IL">
                    <a:noFill/>
                  </a:rPr>
                  <a:t> </a:t>
                </a:r>
              </a:p>
            </p:txBody>
          </p:sp>
        </mc:Fallback>
      </mc:AlternateContent>
      <p:sp>
        <p:nvSpPr>
          <p:cNvPr id="389125" name="Text Box 5"/>
          <p:cNvSpPr txBox="1">
            <a:spLocks noChangeArrowheads="1"/>
          </p:cNvSpPr>
          <p:nvPr/>
        </p:nvSpPr>
        <p:spPr bwMode="auto">
          <a:xfrm>
            <a:off x="611560" y="3351203"/>
            <a:ext cx="7920882" cy="400110"/>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he-IL" sz="2000" u="sng" dirty="0">
                <a:latin typeface="Arial" charset="0"/>
              </a:rPr>
              <a:t>הוכחה </a:t>
            </a:r>
            <a:r>
              <a:rPr lang="he-IL" sz="2000" u="sng" dirty="0" smtClean="0">
                <a:latin typeface="Arial" charset="0"/>
              </a:rPr>
              <a:t>בספר:</a:t>
            </a:r>
            <a:r>
              <a:rPr lang="he-IL" sz="2000" dirty="0" smtClean="0">
                <a:latin typeface="Arial" charset="0"/>
              </a:rPr>
              <a:t> </a:t>
            </a:r>
            <a:r>
              <a:rPr lang="en-US" sz="2000" dirty="0">
                <a:latin typeface="Arial" charset="0"/>
              </a:rPr>
              <a:t>Knuth, </a:t>
            </a:r>
            <a:r>
              <a:rPr lang="en-US" sz="2000" dirty="0" smtClean="0">
                <a:latin typeface="Arial" charset="0"/>
              </a:rPr>
              <a:t>“The Art </a:t>
            </a:r>
            <a:r>
              <a:rPr lang="en-US" sz="2000" dirty="0">
                <a:latin typeface="Arial" charset="0"/>
              </a:rPr>
              <a:t>of </a:t>
            </a:r>
            <a:r>
              <a:rPr lang="en-US" sz="2000" dirty="0" smtClean="0">
                <a:latin typeface="Arial" charset="0"/>
              </a:rPr>
              <a:t>Computer Programming”, </a:t>
            </a:r>
            <a:r>
              <a:rPr lang="en-US" sz="2000" dirty="0" err="1">
                <a:latin typeface="Arial" charset="0"/>
              </a:rPr>
              <a:t>Vol</a:t>
            </a:r>
            <a:r>
              <a:rPr lang="en-US" sz="2000" dirty="0">
                <a:latin typeface="Arial" charset="0"/>
              </a:rPr>
              <a:t> 3, 1973 </a:t>
            </a:r>
          </a:p>
        </p:txBody>
      </p:sp>
      <p:sp>
        <p:nvSpPr>
          <p:cNvPr id="389126" name="Text Box 6"/>
          <p:cNvSpPr txBox="1">
            <a:spLocks noChangeArrowheads="1"/>
          </p:cNvSpPr>
          <p:nvPr/>
        </p:nvSpPr>
        <p:spPr bwMode="auto">
          <a:xfrm>
            <a:off x="611560" y="4305290"/>
            <a:ext cx="7920881" cy="707886"/>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he-IL" sz="2000" u="sng" dirty="0">
                <a:latin typeface="Arial" charset="0"/>
              </a:rPr>
              <a:t>הערה</a:t>
            </a:r>
            <a:r>
              <a:rPr lang="he-IL" sz="2000" dirty="0" smtClean="0">
                <a:latin typeface="Arial" charset="0"/>
              </a:rPr>
              <a:t>: </a:t>
            </a:r>
            <a:r>
              <a:rPr lang="he-IL" sz="2000" dirty="0">
                <a:latin typeface="Arial" charset="0"/>
              </a:rPr>
              <a:t>המשפט מראה שסריקה ליניארית אפשרית לשימוש</a:t>
            </a:r>
            <a:r>
              <a:rPr lang="he-IL" sz="2000" dirty="0" smtClean="0">
                <a:latin typeface="Arial" charset="0"/>
              </a:rPr>
              <a:t>. </a:t>
            </a:r>
            <a:r>
              <a:rPr lang="he-IL" sz="2000" dirty="0">
                <a:latin typeface="Arial" charset="0"/>
              </a:rPr>
              <a:t>את הנחת הפיזור האחיד הפשוט</a:t>
            </a:r>
            <a:r>
              <a:rPr lang="en-US" sz="2000" dirty="0">
                <a:latin typeface="Arial" charset="0"/>
              </a:rPr>
              <a:t> </a:t>
            </a:r>
            <a:r>
              <a:rPr lang="he-IL" sz="2000" dirty="0">
                <a:latin typeface="Arial" charset="0"/>
              </a:rPr>
              <a:t>קל יותר לקרב מאשר את הנחת הפיזור האחיד.</a:t>
            </a:r>
            <a:endParaRPr lang="en-US" sz="2000" dirty="0">
              <a:latin typeface="Arial" charset="0"/>
            </a:endParaRPr>
          </a:p>
        </p:txBody>
      </p:sp>
    </p:spTree>
    <p:extLst>
      <p:ext uri="{BB962C8B-B14F-4D97-AF65-F5344CB8AC3E}">
        <p14:creationId xmlns="" xmlns:p14="http://schemas.microsoft.com/office/powerpoint/2010/main" val="3782968357"/>
      </p:ext>
    </p:extLst>
  </p:cSld>
  <p:clrMapOvr>
    <a:masterClrMapping/>
  </p:clrMapOvr>
  <p:transition>
    <p:pull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סיכום השיעור</a:t>
            </a:r>
            <a:endParaRPr lang="he-IL" dirty="0"/>
          </a:p>
        </p:txBody>
      </p:sp>
      <p:sp>
        <p:nvSpPr>
          <p:cNvPr id="3" name="Footer Placeholder 2"/>
          <p:cNvSpPr>
            <a:spLocks noGrp="1"/>
          </p:cNvSpPr>
          <p:nvPr>
            <p:ph type="ftr" sz="quarter" idx="3"/>
          </p:nvPr>
        </p:nvSpPr>
        <p:spPr/>
        <p:txBody>
          <a:bodyPr/>
          <a:lstStyle/>
          <a:p>
            <a:pPr algn="l" rtl="0"/>
            <a:r>
              <a:rPr lang="en-US" smtClean="0"/>
              <a:t>© cs, Technion</a:t>
            </a:r>
            <a:endParaRPr lang="he-IL" dirty="0"/>
          </a:p>
        </p:txBody>
      </p:sp>
      <p:sp>
        <p:nvSpPr>
          <p:cNvPr id="4" name="Slide Number Placeholder 3"/>
          <p:cNvSpPr>
            <a:spLocks noGrp="1"/>
          </p:cNvSpPr>
          <p:nvPr>
            <p:ph type="sldNum" sz="quarter" idx="4"/>
          </p:nvPr>
        </p:nvSpPr>
        <p:spPr/>
        <p:txBody>
          <a:bodyPr/>
          <a:lstStyle/>
          <a:p>
            <a:pPr algn="r"/>
            <a:fld id="{DAF22AC9-109E-4E4D-92F9-530E51D9A3A2}" type="slidenum">
              <a:rPr lang="he-IL" smtClean="0"/>
              <a:pPr algn="r"/>
              <a:t>27</a:t>
            </a:fld>
            <a:endParaRPr lang="he-IL" dirty="0"/>
          </a:p>
        </p:txBody>
      </p:sp>
      <mc:AlternateContent xmlns:mc="http://schemas.openxmlformats.org/markup-compatibility/2006">
        <mc:Choice xmlns="" xmlns:a14="http://schemas.microsoft.com/office/drawing/2010/main" Requires="a14">
          <p:sp>
            <p:nvSpPr>
              <p:cNvPr id="5" name="Text Box 4"/>
              <p:cNvSpPr txBox="1">
                <a:spLocks noChangeArrowheads="1"/>
              </p:cNvSpPr>
              <p:nvPr/>
            </p:nvSpPr>
            <p:spPr bwMode="auto">
              <a:xfrm>
                <a:off x="611560" y="903289"/>
                <a:ext cx="7904146" cy="5170646"/>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lnSpc>
                    <a:spcPct val="150000"/>
                  </a:lnSpc>
                </a:pPr>
                <a:r>
                  <a:rPr lang="he-IL" sz="2000" u="sng" dirty="0" smtClean="0"/>
                  <a:t>בשיעור זה ראינו:</a:t>
                </a:r>
              </a:p>
              <a:p>
                <a:pPr marL="457200" indent="-457200" algn="just">
                  <a:lnSpc>
                    <a:spcPct val="150000"/>
                  </a:lnSpc>
                  <a:buFont typeface="+mj-lt"/>
                  <a:buAutoNum type="arabicPeriod"/>
                </a:pPr>
                <a:r>
                  <a:rPr lang="he-IL" sz="2000" u="sng" dirty="0" smtClean="0"/>
                  <a:t>טבלת ערבול</a:t>
                </a:r>
                <a:r>
                  <a:rPr lang="he-IL" sz="2000" dirty="0" smtClean="0"/>
                  <a:t> – מימוש נוסף של מילון, בעל זמן ריצה </a:t>
                </a:r>
                <a14:m>
                  <m:oMath xmlns:m="http://schemas.openxmlformats.org/officeDocument/2006/math">
                    <m:r>
                      <a:rPr lang="en-US" sz="2000" b="0" i="1" smtClean="0">
                        <a:latin typeface="Cambria Math"/>
                      </a:rPr>
                      <m:t>𝑂</m:t>
                    </m:r>
                    <m:r>
                      <a:rPr lang="en-US" sz="2000" b="0" i="1" smtClean="0">
                        <a:latin typeface="Cambria Math"/>
                      </a:rPr>
                      <m:t>(</m:t>
                    </m:r>
                    <m:r>
                      <a:rPr lang="en-US" sz="2000" b="0" i="1" smtClean="0">
                        <a:latin typeface="Cambria Math"/>
                      </a:rPr>
                      <m:t>1</m:t>
                    </m:r>
                    <m:r>
                      <a:rPr lang="en-US" sz="2000" b="0" i="1" smtClean="0">
                        <a:latin typeface="Cambria Math"/>
                      </a:rPr>
                      <m:t>)</m:t>
                    </m:r>
                  </m:oMath>
                </a14:m>
                <a:r>
                  <a:rPr lang="he-IL" sz="2000" dirty="0" smtClean="0"/>
                  <a:t> בממוצע ל-3 פעולות המילון.</a:t>
                </a:r>
              </a:p>
              <a:p>
                <a:pPr marL="457200" indent="-457200" algn="just">
                  <a:lnSpc>
                    <a:spcPct val="150000"/>
                  </a:lnSpc>
                  <a:buFont typeface="+mj-lt"/>
                  <a:buAutoNum type="arabicPeriod"/>
                </a:pPr>
                <a:r>
                  <a:rPr lang="he-IL" sz="2000" u="sng" dirty="0" smtClean="0"/>
                  <a:t>מימושים שונים של טבלת ערבול</a:t>
                </a:r>
                <a:r>
                  <a:rPr lang="he-IL" sz="2000" dirty="0" smtClean="0"/>
                  <a:t> – כולל אופן הטיפול בהתנגשויות של  </a:t>
                </a:r>
                <a:r>
                  <a:rPr lang="he-IL" sz="2000" dirty="0" err="1" smtClean="0"/>
                  <a:t>פונקצית</a:t>
                </a:r>
                <a:r>
                  <a:rPr lang="he-IL" sz="2000" dirty="0" smtClean="0"/>
                  <a:t> הערבול: </a:t>
                </a:r>
              </a:p>
              <a:p>
                <a:pPr marL="914400" lvl="1" indent="-457200" algn="just">
                  <a:lnSpc>
                    <a:spcPct val="150000"/>
                  </a:lnSpc>
                  <a:buFont typeface="+mj-lt"/>
                  <a:buAutoNum type="arabicParenR"/>
                </a:pPr>
                <a:r>
                  <a:rPr lang="he-IL" sz="2000" dirty="0" smtClean="0"/>
                  <a:t>פתרון באמצעות רשימות מקושרות</a:t>
                </a:r>
              </a:p>
              <a:p>
                <a:pPr marL="914400" lvl="1" indent="-457200" algn="just">
                  <a:lnSpc>
                    <a:spcPct val="150000"/>
                  </a:lnSpc>
                  <a:buFont typeface="+mj-lt"/>
                  <a:buAutoNum type="arabicParenR"/>
                </a:pPr>
                <a:r>
                  <a:rPr lang="he-IL" sz="2000" dirty="0" smtClean="0"/>
                  <a:t>מספר שיטות </a:t>
                </a:r>
                <a:r>
                  <a:rPr lang="en-US" sz="2000" dirty="0" smtClean="0"/>
                  <a:t>Open Addressing</a:t>
                </a:r>
                <a:r>
                  <a:rPr lang="he-IL" sz="2000" dirty="0" smtClean="0"/>
                  <a:t>:</a:t>
                </a:r>
              </a:p>
              <a:p>
                <a:pPr marL="1371600" lvl="2" indent="-457200" algn="just">
                  <a:lnSpc>
                    <a:spcPct val="150000"/>
                  </a:lnSpc>
                  <a:buFont typeface="Arial" pitchFamily="34" charset="0"/>
                  <a:buChar char="•"/>
                </a:pPr>
                <a:r>
                  <a:rPr lang="he-IL" sz="2000" dirty="0" smtClean="0"/>
                  <a:t>סריקה לינארית</a:t>
                </a:r>
              </a:p>
              <a:p>
                <a:pPr marL="1371600" lvl="2" indent="-457200" algn="just">
                  <a:lnSpc>
                    <a:spcPct val="150000"/>
                  </a:lnSpc>
                  <a:buFont typeface="Arial" pitchFamily="34" charset="0"/>
                  <a:buChar char="•"/>
                </a:pPr>
                <a:r>
                  <a:rPr lang="he-IL" sz="2000" dirty="0" smtClean="0"/>
                  <a:t>ערבול נשנה</a:t>
                </a:r>
              </a:p>
              <a:p>
                <a:pPr marL="1371600" lvl="2" indent="-457200" algn="just">
                  <a:lnSpc>
                    <a:spcPct val="150000"/>
                  </a:lnSpc>
                  <a:buFont typeface="Arial" pitchFamily="34" charset="0"/>
                  <a:buChar char="•"/>
                </a:pPr>
                <a:r>
                  <a:rPr lang="he-IL" sz="2000" dirty="0" smtClean="0"/>
                  <a:t>ערבול כפול.</a:t>
                </a:r>
              </a:p>
              <a:p>
                <a:pPr marL="457200" indent="-457200" algn="just">
                  <a:lnSpc>
                    <a:spcPct val="150000"/>
                  </a:lnSpc>
                  <a:buFont typeface="+mj-lt"/>
                  <a:buAutoNum type="arabicPeriod"/>
                </a:pPr>
                <a:r>
                  <a:rPr lang="he-IL" sz="2000" u="sng" dirty="0" smtClean="0"/>
                  <a:t>פונקציות ערבול שונות</a:t>
                </a:r>
                <a:r>
                  <a:rPr lang="he-IL" sz="2000" dirty="0" smtClean="0"/>
                  <a:t> – ביניהן דוגמה לקבוצה אוניברסלית.</a:t>
                </a:r>
                <a:endParaRPr lang="en-US" sz="2000" u="sng" dirty="0"/>
              </a:p>
            </p:txBody>
          </p:sp>
        </mc:Choice>
        <mc:Fallback>
          <p:sp>
            <p:nvSpPr>
              <p:cNvPr id="5" name="Text Box 4"/>
              <p:cNvSpPr txBox="1">
                <a:spLocks noRot="1" noChangeAspect="1" noMove="1" noResize="1" noEditPoints="1" noAdjustHandles="1" noChangeArrowheads="1" noChangeShapeType="1" noTextEdit="1"/>
              </p:cNvSpPr>
              <p:nvPr/>
            </p:nvSpPr>
            <p:spPr bwMode="auto">
              <a:xfrm>
                <a:off x="611560" y="903289"/>
                <a:ext cx="7904146" cy="5170646"/>
              </a:xfrm>
              <a:prstGeom prst="rect">
                <a:avLst/>
              </a:prstGeom>
              <a:blipFill rotWithShape="1">
                <a:blip r:embed="rId2" cstate="print"/>
                <a:stretch>
                  <a:fillRect l="-2467" r="-925" b="-236"/>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p:spTree>
    <p:extLst>
      <p:ext uri="{BB962C8B-B14F-4D97-AF65-F5344CB8AC3E}">
        <p14:creationId xmlns="" xmlns:p14="http://schemas.microsoft.com/office/powerpoint/2010/main" val="399870545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תרגיל 1</a:t>
            </a:r>
            <a:endParaRPr lang="he-IL" dirty="0"/>
          </a:p>
        </p:txBody>
      </p:sp>
      <p:sp>
        <p:nvSpPr>
          <p:cNvPr id="3" name="Footer Placeholder 2"/>
          <p:cNvSpPr>
            <a:spLocks noGrp="1"/>
          </p:cNvSpPr>
          <p:nvPr>
            <p:ph type="ftr" sz="quarter" idx="3"/>
          </p:nvPr>
        </p:nvSpPr>
        <p:spPr/>
        <p:txBody>
          <a:bodyPr/>
          <a:lstStyle/>
          <a:p>
            <a:pPr algn="l" rtl="0"/>
            <a:r>
              <a:rPr lang="en-US" smtClean="0"/>
              <a:t>© cs, Technion</a:t>
            </a:r>
            <a:endParaRPr lang="he-IL" dirty="0"/>
          </a:p>
        </p:txBody>
      </p:sp>
      <p:sp>
        <p:nvSpPr>
          <p:cNvPr id="4" name="Slide Number Placeholder 3"/>
          <p:cNvSpPr>
            <a:spLocks noGrp="1"/>
          </p:cNvSpPr>
          <p:nvPr>
            <p:ph type="sldNum" sz="quarter" idx="4"/>
          </p:nvPr>
        </p:nvSpPr>
        <p:spPr/>
        <p:txBody>
          <a:bodyPr/>
          <a:lstStyle/>
          <a:p>
            <a:pPr algn="r"/>
            <a:fld id="{DAF22AC9-109E-4E4D-92F9-530E51D9A3A2}" type="slidenum">
              <a:rPr lang="he-IL" smtClean="0"/>
              <a:pPr algn="r"/>
              <a:t>28</a:t>
            </a:fld>
            <a:endParaRPr lang="he-IL" dirty="0"/>
          </a:p>
        </p:txBody>
      </p:sp>
      <p:pic>
        <p:nvPicPr>
          <p:cNvPr id="6" name="Picture 2"/>
          <p:cNvPicPr>
            <a:picLocks noChangeAspect="1" noChangeArrowheads="1"/>
          </p:cNvPicPr>
          <p:nvPr/>
        </p:nvPicPr>
        <p:blipFill>
          <a:blip r:embed="rId2" cstate="print"/>
          <a:srcRect/>
          <a:stretch>
            <a:fillRect/>
          </a:stretch>
        </p:blipFill>
        <p:spPr bwMode="auto">
          <a:xfrm>
            <a:off x="251520" y="1412776"/>
            <a:ext cx="8484036" cy="3492680"/>
          </a:xfrm>
          <a:prstGeom prst="rect">
            <a:avLst/>
          </a:prstGeom>
          <a:noFill/>
          <a:ln w="9525">
            <a:noFill/>
            <a:miter lim="800000"/>
            <a:headEnd/>
            <a:tailEnd/>
          </a:ln>
        </p:spPr>
      </p:pic>
    </p:spTree>
    <p:extLst>
      <p:ext uri="{BB962C8B-B14F-4D97-AF65-F5344CB8AC3E}">
        <p14:creationId xmlns="" xmlns:p14="http://schemas.microsoft.com/office/powerpoint/2010/main" val="399870545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תרגיל 1</a:t>
            </a:r>
            <a:endParaRPr lang="he-IL" dirty="0"/>
          </a:p>
        </p:txBody>
      </p:sp>
      <p:sp>
        <p:nvSpPr>
          <p:cNvPr id="3" name="Footer Placeholder 2"/>
          <p:cNvSpPr>
            <a:spLocks noGrp="1"/>
          </p:cNvSpPr>
          <p:nvPr>
            <p:ph type="ftr" sz="quarter" idx="3"/>
          </p:nvPr>
        </p:nvSpPr>
        <p:spPr/>
        <p:txBody>
          <a:bodyPr/>
          <a:lstStyle/>
          <a:p>
            <a:pPr algn="l" rtl="0"/>
            <a:r>
              <a:rPr lang="en-US" smtClean="0"/>
              <a:t>© cs, Technion</a:t>
            </a:r>
            <a:endParaRPr lang="he-IL" dirty="0"/>
          </a:p>
        </p:txBody>
      </p:sp>
      <p:sp>
        <p:nvSpPr>
          <p:cNvPr id="4" name="Slide Number Placeholder 3"/>
          <p:cNvSpPr>
            <a:spLocks noGrp="1"/>
          </p:cNvSpPr>
          <p:nvPr>
            <p:ph type="sldNum" sz="quarter" idx="4"/>
          </p:nvPr>
        </p:nvSpPr>
        <p:spPr/>
        <p:txBody>
          <a:bodyPr/>
          <a:lstStyle/>
          <a:p>
            <a:pPr algn="r"/>
            <a:fld id="{DAF22AC9-109E-4E4D-92F9-530E51D9A3A2}" type="slidenum">
              <a:rPr lang="he-IL" smtClean="0"/>
              <a:pPr algn="r"/>
              <a:t>29</a:t>
            </a:fld>
            <a:endParaRPr lang="he-IL" dirty="0"/>
          </a:p>
        </p:txBody>
      </p:sp>
      <p:pic>
        <p:nvPicPr>
          <p:cNvPr id="33794" name="Picture 2"/>
          <p:cNvPicPr>
            <a:picLocks noChangeAspect="1" noChangeArrowheads="1"/>
          </p:cNvPicPr>
          <p:nvPr/>
        </p:nvPicPr>
        <p:blipFill>
          <a:blip r:embed="rId2" cstate="print"/>
          <a:srcRect/>
          <a:stretch>
            <a:fillRect/>
          </a:stretch>
        </p:blipFill>
        <p:spPr bwMode="auto">
          <a:xfrm>
            <a:off x="1043608" y="1124744"/>
            <a:ext cx="7135862" cy="5279027"/>
          </a:xfrm>
          <a:prstGeom prst="rect">
            <a:avLst/>
          </a:prstGeom>
          <a:noFill/>
          <a:ln w="9525">
            <a:noFill/>
            <a:miter lim="800000"/>
            <a:headEnd/>
            <a:tailEnd/>
          </a:ln>
        </p:spPr>
      </p:pic>
    </p:spTree>
    <p:extLst>
      <p:ext uri="{BB962C8B-B14F-4D97-AF65-F5344CB8AC3E}">
        <p14:creationId xmlns="" xmlns:p14="http://schemas.microsoft.com/office/powerpoint/2010/main" val="399870545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1026"/>
          <p:cNvSpPr>
            <a:spLocks noGrp="1" noChangeArrowheads="1"/>
          </p:cNvSpPr>
          <p:nvPr>
            <p:ph type="title"/>
          </p:nvPr>
        </p:nvSpPr>
        <p:spPr/>
        <p:txBody>
          <a:bodyPr>
            <a:normAutofit/>
          </a:bodyPr>
          <a:lstStyle/>
          <a:p>
            <a:r>
              <a:rPr lang="he-IL" dirty="0"/>
              <a:t>מילון עם מפתחות </a:t>
            </a:r>
            <a:r>
              <a:rPr lang="he-IL" dirty="0" smtClean="0"/>
              <a:t>שלמים (המשך)</a:t>
            </a:r>
            <a:endParaRPr lang="en-US" dirty="0"/>
          </a:p>
        </p:txBody>
      </p:sp>
      <p:sp>
        <p:nvSpPr>
          <p:cNvPr id="399392" name="Text Box 1056"/>
          <p:cNvSpPr txBox="1">
            <a:spLocks noChangeArrowheads="1"/>
          </p:cNvSpPr>
          <p:nvPr/>
        </p:nvSpPr>
        <p:spPr bwMode="auto">
          <a:xfrm>
            <a:off x="1835696" y="1765539"/>
            <a:ext cx="6737616" cy="3787833"/>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just"/>
            <a:r>
              <a:rPr lang="he-IL" sz="2000" u="sng" dirty="0">
                <a:latin typeface="Arial" charset="0"/>
              </a:rPr>
              <a:t>תשובה</a:t>
            </a:r>
            <a:r>
              <a:rPr lang="he-IL" sz="2000" dirty="0">
                <a:latin typeface="Arial" charset="0"/>
              </a:rPr>
              <a:t>:  </a:t>
            </a:r>
            <a:endParaRPr lang="he-IL" sz="2000" dirty="0" smtClean="0">
              <a:latin typeface="Arial" charset="0"/>
            </a:endParaRPr>
          </a:p>
          <a:p>
            <a:pPr marL="285750" indent="-285750" algn="just">
              <a:buFont typeface="Arial" pitchFamily="34" charset="0"/>
              <a:buChar char="•"/>
            </a:pPr>
            <a:r>
              <a:rPr lang="he-IL" sz="2000" dirty="0" smtClean="0">
                <a:latin typeface="Arial" charset="0"/>
              </a:rPr>
              <a:t>לעתים </a:t>
            </a:r>
            <a:r>
              <a:rPr lang="he-IL" sz="2000" u="sng" dirty="0" smtClean="0">
                <a:latin typeface="Arial" charset="0"/>
              </a:rPr>
              <a:t>גודל </a:t>
            </a:r>
            <a:r>
              <a:rPr lang="he-IL" sz="2000" u="sng" dirty="0">
                <a:latin typeface="Arial" charset="0"/>
              </a:rPr>
              <a:t>הטווח</a:t>
            </a:r>
            <a:r>
              <a:rPr lang="he-IL" sz="2000" dirty="0">
                <a:latin typeface="Arial" charset="0"/>
              </a:rPr>
              <a:t> של ערכי המפתחות גדול בהרבה </a:t>
            </a:r>
            <a:r>
              <a:rPr lang="he-IL" sz="2000" i="1" dirty="0">
                <a:latin typeface="Arial" charset="0"/>
              </a:rPr>
              <a:t>ממספר</a:t>
            </a:r>
            <a:r>
              <a:rPr lang="he-IL" sz="2000" dirty="0">
                <a:latin typeface="Arial" charset="0"/>
              </a:rPr>
              <a:t> המפתחות בהם </a:t>
            </a:r>
            <a:r>
              <a:rPr lang="he-IL" sz="2000" dirty="0" smtClean="0">
                <a:latin typeface="Arial" charset="0"/>
              </a:rPr>
              <a:t>משתמשים, מה שמניב פתרון </a:t>
            </a:r>
            <a:r>
              <a:rPr lang="he-IL" sz="2000" u="sng" dirty="0" smtClean="0">
                <a:latin typeface="Arial" charset="0"/>
              </a:rPr>
              <a:t>בזבזני בזיכרון</a:t>
            </a:r>
            <a:r>
              <a:rPr lang="he-IL" sz="2000" dirty="0" smtClean="0">
                <a:latin typeface="Arial" charset="0"/>
              </a:rPr>
              <a:t>.</a:t>
            </a:r>
          </a:p>
          <a:p>
            <a:pPr algn="just"/>
            <a:endParaRPr lang="he-IL" sz="2000" dirty="0">
              <a:latin typeface="Arial" charset="0"/>
            </a:endParaRPr>
          </a:p>
          <a:p>
            <a:pPr algn="just"/>
            <a:r>
              <a:rPr lang="he-IL" sz="2000" b="1" dirty="0">
                <a:latin typeface="Arial" pitchFamily="34" charset="0"/>
              </a:rPr>
              <a:t>דוגמא 1</a:t>
            </a:r>
            <a:r>
              <a:rPr lang="he-IL" sz="2000" dirty="0">
                <a:latin typeface="Arial" pitchFamily="34" charset="0"/>
              </a:rPr>
              <a:t>: מספרי תעודת זהות מורכבים מתשע ספרות </a:t>
            </a:r>
            <a:r>
              <a:rPr lang="he-IL" sz="2000" dirty="0" smtClean="0">
                <a:latin typeface="Arial" pitchFamily="34" charset="0"/>
              </a:rPr>
              <a:t>עשרוניות. כלומר </a:t>
            </a:r>
            <a:r>
              <a:rPr lang="he-IL" sz="2000" dirty="0">
                <a:latin typeface="Arial" pitchFamily="34" charset="0"/>
              </a:rPr>
              <a:t>קיימים 10</a:t>
            </a:r>
            <a:r>
              <a:rPr lang="he-IL" sz="2000" baseline="30000" dirty="0">
                <a:latin typeface="Arial" pitchFamily="34" charset="0"/>
              </a:rPr>
              <a:t>9</a:t>
            </a:r>
            <a:r>
              <a:rPr lang="he-IL" sz="2000" dirty="0">
                <a:latin typeface="Arial" pitchFamily="34" charset="0"/>
              </a:rPr>
              <a:t> מפתחות אך בישראל יש פחות מ 10</a:t>
            </a:r>
            <a:r>
              <a:rPr lang="he-IL" sz="2000" baseline="30000" dirty="0">
                <a:latin typeface="Arial" pitchFamily="34" charset="0"/>
              </a:rPr>
              <a:t>7 </a:t>
            </a:r>
            <a:r>
              <a:rPr lang="he-IL" sz="2000" dirty="0">
                <a:latin typeface="Arial" pitchFamily="34" charset="0"/>
              </a:rPr>
              <a:t> אנשים.  לפיכך שימוש במערך ינצל פחות מ 1% בודד של הזיכרון המוקצה למערך.</a:t>
            </a:r>
          </a:p>
          <a:p>
            <a:pPr algn="just"/>
            <a:endParaRPr lang="he-IL" sz="2000" dirty="0">
              <a:latin typeface="Arial" charset="0"/>
            </a:endParaRPr>
          </a:p>
          <a:p>
            <a:pPr algn="just"/>
            <a:r>
              <a:rPr lang="he-IL" sz="2000" b="1" dirty="0">
                <a:latin typeface="Arial" charset="0"/>
              </a:rPr>
              <a:t>דוגמא 2</a:t>
            </a:r>
            <a:r>
              <a:rPr lang="he-IL" sz="2000" dirty="0">
                <a:latin typeface="Arial" charset="0"/>
              </a:rPr>
              <a:t>: מספר המחרוזות של אותיות עבריות באורך </a:t>
            </a:r>
            <a:r>
              <a:rPr lang="he-IL" sz="2000" dirty="0" smtClean="0">
                <a:latin typeface="Arial" charset="0"/>
              </a:rPr>
              <a:t>30, באמצעותן </a:t>
            </a:r>
            <a:r>
              <a:rPr lang="he-IL" sz="2000" dirty="0">
                <a:latin typeface="Arial" charset="0"/>
              </a:rPr>
              <a:t>ניתן לתאר שם פרטי, שם אמצעי, ושם משפחה של תושבי </a:t>
            </a:r>
            <a:r>
              <a:rPr lang="he-IL" sz="2000" dirty="0" smtClean="0">
                <a:latin typeface="Arial" charset="0"/>
              </a:rPr>
              <a:t>ישראל, </a:t>
            </a:r>
            <a:r>
              <a:rPr lang="he-IL" sz="2000" dirty="0">
                <a:latin typeface="Arial" charset="0"/>
              </a:rPr>
              <a:t>הוא 22</a:t>
            </a:r>
            <a:r>
              <a:rPr lang="he-IL" sz="2000" baseline="30000" dirty="0">
                <a:latin typeface="Arial" charset="0"/>
              </a:rPr>
              <a:t>30 </a:t>
            </a:r>
            <a:r>
              <a:rPr lang="he-IL" sz="2000" dirty="0">
                <a:latin typeface="Arial" charset="0"/>
              </a:rPr>
              <a:t>בעוד מספר האנשים קטן מ 10</a:t>
            </a:r>
            <a:r>
              <a:rPr lang="he-IL" sz="2000" baseline="30000" dirty="0">
                <a:latin typeface="Arial" charset="0"/>
              </a:rPr>
              <a:t>7</a:t>
            </a:r>
            <a:r>
              <a:rPr lang="he-IL" sz="2000" dirty="0">
                <a:latin typeface="Arial" charset="0"/>
              </a:rPr>
              <a:t>.</a:t>
            </a:r>
            <a:endParaRPr lang="en-US" sz="2000" dirty="0">
              <a:latin typeface="Arial" charset="0"/>
            </a:endParaRPr>
          </a:p>
        </p:txBody>
      </p:sp>
      <p:sp>
        <p:nvSpPr>
          <p:cNvPr id="399393" name="Text Box 1057"/>
          <p:cNvSpPr txBox="1">
            <a:spLocks noChangeArrowheads="1"/>
          </p:cNvSpPr>
          <p:nvPr/>
        </p:nvSpPr>
        <p:spPr bwMode="auto">
          <a:xfrm>
            <a:off x="8482401" y="6165851"/>
            <a:ext cx="181821" cy="402291"/>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he-IL" sz="2000">
              <a:latin typeface="Arial" charset="0"/>
            </a:endParaRPr>
          </a:p>
        </p:txBody>
      </p:sp>
      <mc:AlternateContent xmlns:mc="http://schemas.openxmlformats.org/markup-compatibility/2006">
        <mc:Choice xmlns="" xmlns:a14="http://schemas.microsoft.com/office/drawing/2010/main" Requires="a14">
          <p:sp>
            <p:nvSpPr>
              <p:cNvPr id="399395" name="Rectangle 1059"/>
              <p:cNvSpPr>
                <a:spLocks noChangeArrowheads="1"/>
              </p:cNvSpPr>
              <p:nvPr/>
            </p:nvSpPr>
            <p:spPr bwMode="auto">
              <a:xfrm>
                <a:off x="649335" y="980288"/>
                <a:ext cx="7923978" cy="648512"/>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0000" tIns="46800" rIns="90000" bIns="46800">
                <a:spAutoFit/>
              </a:bodyPr>
              <a:lstStyle/>
              <a:p>
                <a:pPr algn="just">
                  <a:lnSpc>
                    <a:spcPct val="90000"/>
                  </a:lnSpc>
                </a:pPr>
                <a:r>
                  <a:rPr lang="he-IL" sz="2000" dirty="0" smtClean="0">
                    <a:latin typeface="Arial" charset="0"/>
                  </a:rPr>
                  <a:t>שלושת הפעולות מתבצעות בזמן </a:t>
                </a:r>
                <a14:m>
                  <m:oMath xmlns:m="http://schemas.openxmlformats.org/officeDocument/2006/math">
                    <m:r>
                      <m:rPr>
                        <m:sty m:val="p"/>
                      </m:rPr>
                      <a:rPr lang="en-US" sz="2000" b="0" i="0" dirty="0" smtClean="0">
                        <a:latin typeface="Cambria Math"/>
                      </a:rPr>
                      <m:t>Θ</m:t>
                    </m:r>
                    <m:r>
                      <a:rPr lang="en-US" sz="2000" i="1" dirty="0" smtClean="0">
                        <a:latin typeface="Cambria Math"/>
                      </a:rPr>
                      <m:t>(</m:t>
                    </m:r>
                    <m:r>
                      <m:rPr>
                        <m:sty m:val="p"/>
                      </m:rPr>
                      <a:rPr lang="en-US" sz="2000" i="1" dirty="0" smtClean="0">
                        <a:latin typeface="Cambria Math"/>
                      </a:rPr>
                      <m:t>log</m:t>
                    </m:r>
                    <m:r>
                      <a:rPr lang="en-US" sz="2000" i="1" dirty="0" smtClean="0">
                        <a:latin typeface="Cambria Math"/>
                      </a:rPr>
                      <m:t>⁡</m:t>
                    </m:r>
                    <m:r>
                      <a:rPr lang="en-US" sz="2000" i="1" dirty="0" smtClean="0">
                        <a:latin typeface="Cambria Math"/>
                      </a:rPr>
                      <m:t>𝑛</m:t>
                    </m:r>
                    <m:r>
                      <a:rPr lang="en-US" sz="2000" i="1" dirty="0" smtClean="0">
                        <a:latin typeface="Cambria Math"/>
                      </a:rPr>
                      <m:t>)</m:t>
                    </m:r>
                  </m:oMath>
                </a14:m>
                <a:r>
                  <a:rPr lang="he-IL" sz="2000" dirty="0">
                    <a:latin typeface="Arial" charset="0"/>
                  </a:rPr>
                  <a:t> כאשר </a:t>
                </a:r>
                <a:r>
                  <a:rPr lang="he-IL" sz="2000" dirty="0" smtClean="0">
                    <a:latin typeface="Arial" charset="0"/>
                  </a:rPr>
                  <a:t>משתמשים בעץ </a:t>
                </a:r>
                <a:r>
                  <a:rPr lang="he-IL" sz="2000" dirty="0">
                    <a:latin typeface="Arial" charset="0"/>
                  </a:rPr>
                  <a:t>חיפוש מאוזן או ברשימות דילוגים. מדוע לפיכך </a:t>
                </a:r>
                <a:r>
                  <a:rPr lang="he-IL" sz="2000" dirty="0" smtClean="0">
                    <a:latin typeface="Arial" charset="0"/>
                  </a:rPr>
                  <a:t>משתמשים במבנים אלה?</a:t>
                </a:r>
                <a:endParaRPr lang="en-US" sz="2000" dirty="0">
                  <a:latin typeface="Arial" charset="0"/>
                </a:endParaRPr>
              </a:p>
            </p:txBody>
          </p:sp>
        </mc:Choice>
        <mc:Fallback>
          <p:sp>
            <p:nvSpPr>
              <p:cNvPr id="399395" name="Rectangle 1059"/>
              <p:cNvSpPr>
                <a:spLocks noRot="1" noChangeAspect="1" noMove="1" noResize="1" noEditPoints="1" noAdjustHandles="1" noChangeArrowheads="1" noChangeShapeType="1" noTextEdit="1"/>
              </p:cNvSpPr>
              <p:nvPr/>
            </p:nvSpPr>
            <p:spPr bwMode="auto">
              <a:xfrm>
                <a:off x="649335" y="980288"/>
                <a:ext cx="7923978" cy="648512"/>
              </a:xfrm>
              <a:prstGeom prst="rect">
                <a:avLst/>
              </a:prstGeom>
              <a:blipFill rotWithShape="1">
                <a:blip r:embed="rId3" cstate="print"/>
                <a:stretch>
                  <a:fillRect l="-1694" t="-8491" r="-847" b="-16981"/>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p:sp>
        <p:nvSpPr>
          <p:cNvPr id="2" name="Footer Placeholder 1"/>
          <p:cNvSpPr>
            <a:spLocks noGrp="1"/>
          </p:cNvSpPr>
          <p:nvPr>
            <p:ph type="ftr" sz="quarter" idx="3"/>
          </p:nvPr>
        </p:nvSpPr>
        <p:spPr/>
        <p:txBody>
          <a:bodyPr/>
          <a:lstStyle/>
          <a:p>
            <a:pPr algn="l" rtl="0"/>
            <a:r>
              <a:rPr lang="en-US" smtClean="0"/>
              <a:t>© cs, Technion</a:t>
            </a:r>
            <a:endParaRPr lang="he-IL" dirty="0"/>
          </a:p>
        </p:txBody>
      </p:sp>
      <p:sp>
        <p:nvSpPr>
          <p:cNvPr id="3" name="Slide Number Placeholder 2"/>
          <p:cNvSpPr>
            <a:spLocks noGrp="1"/>
          </p:cNvSpPr>
          <p:nvPr>
            <p:ph type="sldNum" sz="quarter" idx="4"/>
          </p:nvPr>
        </p:nvSpPr>
        <p:spPr/>
        <p:txBody>
          <a:bodyPr/>
          <a:lstStyle/>
          <a:p>
            <a:pPr algn="r"/>
            <a:fld id="{DAF22AC9-109E-4E4D-92F9-530E51D9A3A2}" type="slidenum">
              <a:rPr lang="he-IL" smtClean="0"/>
              <a:pPr algn="r"/>
              <a:t>3</a:t>
            </a:fld>
            <a:endParaRPr lang="he-IL" dirty="0"/>
          </a:p>
        </p:txBody>
      </p:sp>
      <mc:AlternateContent xmlns:mc="http://schemas.openxmlformats.org/markup-compatibility/2006">
        <mc:Choice xmlns="" xmlns:a14="http://schemas.microsoft.com/office/drawing/2010/main" Requires="a14">
          <p:graphicFrame>
            <p:nvGraphicFramePr>
              <p:cNvPr id="5" name="Table 4"/>
              <p:cNvGraphicFramePr>
                <a:graphicFrameLocks noGrp="1"/>
              </p:cNvGraphicFramePr>
              <p:nvPr>
                <p:extLst>
                  <p:ext uri="{D42A27DB-BD31-4B8C-83A1-F6EECF244321}">
                    <p14:modId xmlns:p14="http://schemas.microsoft.com/office/powerpoint/2010/main" val="1414139094"/>
                  </p:ext>
                </p:extLst>
              </p:nvPr>
            </p:nvGraphicFramePr>
            <p:xfrm>
              <a:off x="666659" y="2446952"/>
              <a:ext cx="881005" cy="3352800"/>
            </p:xfrm>
            <a:graphic>
              <a:graphicData uri="http://schemas.openxmlformats.org/drawingml/2006/table">
                <a:tbl>
                  <a:tblPr rtl="1" firstRow="1" bandRow="1">
                    <a:tableStyleId>{5C22544A-7EE6-4342-B048-85BDC9FD1C3A}</a:tableStyleId>
                  </a:tblPr>
                  <a:tblGrid>
                    <a:gridCol w="881005"/>
                  </a:tblGrid>
                  <a:tr h="315684">
                    <a:tc>
                      <a:txBody>
                        <a:bodyPr/>
                        <a:lstStyle/>
                        <a:p>
                          <a:pP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15684">
                    <a:tc>
                      <a:txBody>
                        <a:bodyPr/>
                        <a:lstStyle/>
                        <a:p>
                          <a:pP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15684">
                    <a:tc>
                      <a:txBody>
                        <a:bodyPr/>
                        <a:lstStyle/>
                        <a:p>
                          <a:pPr algn="ctr" rtl="1"/>
                          <a:r>
                            <a:rPr lang="en-US" sz="1600" dirty="0" smtClean="0"/>
                            <a:t>Data 2</a:t>
                          </a:r>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15684">
                    <a:tc>
                      <a:txBody>
                        <a:bodyPr/>
                        <a:lstStyle/>
                        <a:p>
                          <a:pP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15684">
                    <a:tc>
                      <a:txBody>
                        <a:bodyPr/>
                        <a:lstStyle/>
                        <a:p>
                          <a:pP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15684">
                    <a:tc>
                      <a:txBody>
                        <a:bodyPr/>
                        <a:lstStyle/>
                        <a:p>
                          <a:pPr algn="ctr" rtl="1"/>
                          <a:r>
                            <a:rPr lang="en-US" sz="1600" dirty="0" smtClean="0"/>
                            <a:t>Data </a:t>
                          </a:r>
                          <a14:m>
                            <m:oMath xmlns:m="http://schemas.openxmlformats.org/officeDocument/2006/math">
                              <m:r>
                                <a:rPr lang="en-US" sz="1600" b="0" i="1" smtClean="0">
                                  <a:latin typeface="Cambria Math"/>
                                </a:rPr>
                                <m:t>𝑘</m:t>
                              </m:r>
                            </m:oMath>
                          </a14:m>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15684">
                    <a:tc>
                      <a:txBody>
                        <a:bodyPr/>
                        <a:lstStyle/>
                        <a:p>
                          <a:pP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15684">
                    <a:tc>
                      <a:txBody>
                        <a:bodyPr/>
                        <a:lstStyle/>
                        <a:p>
                          <a:pP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15684">
                    <a:tc>
                      <a:txBody>
                        <a:bodyPr/>
                        <a:lstStyle/>
                        <a:p>
                          <a:pP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15684">
                    <a:tc>
                      <a:txBody>
                        <a:bodyPr/>
                        <a:lstStyle/>
                        <a:p>
                          <a:pP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bl>
              </a:graphicData>
            </a:graphic>
          </p:graphicFrame>
        </mc:Choice>
        <mc:Fallback>
          <p:graphicFrame>
            <p:nvGraphicFramePr>
              <p:cNvPr id="5" name="Table 4"/>
              <p:cNvGraphicFramePr>
                <a:graphicFrameLocks noGrp="1"/>
              </p:cNvGraphicFramePr>
              <p:nvPr>
                <p:extLst>
                  <p:ext uri="{D42A27DB-BD31-4B8C-83A1-F6EECF244321}">
                    <p14:modId xmlns:a14="http://schemas.microsoft.com/office/drawing/2010/main" xmlns="" xmlns:p14="http://schemas.microsoft.com/office/powerpoint/2010/main" val="1414139094"/>
                  </p:ext>
                </p:extLst>
              </p:nvPr>
            </p:nvGraphicFramePr>
            <p:xfrm>
              <a:off x="666659" y="2446952"/>
              <a:ext cx="881005" cy="3383280"/>
            </p:xfrm>
            <a:graphic>
              <a:graphicData uri="http://schemas.openxmlformats.org/drawingml/2006/table">
                <a:tbl>
                  <a:tblPr rtl="1" firstRow="1" bandRow="1">
                    <a:tableStyleId>{5C22544A-7EE6-4342-B048-85BDC9FD1C3A}</a:tableStyleId>
                  </a:tblPr>
                  <a:tblGrid>
                    <a:gridCol w="881005"/>
                  </a:tblGrid>
                  <a:tr h="335280">
                    <a:tc>
                      <a:txBody>
                        <a:bodyPr/>
                        <a:lstStyle/>
                        <a:p>
                          <a:pP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35280">
                    <a:tc>
                      <a:txBody>
                        <a:bodyPr/>
                        <a:lstStyle/>
                        <a:p>
                          <a:pP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35280">
                    <a:tc>
                      <a:txBody>
                        <a:bodyPr/>
                        <a:lstStyle/>
                        <a:p>
                          <a:pPr algn="ctr" rtl="1"/>
                          <a:r>
                            <a:rPr lang="en-US" sz="1600" dirty="0" smtClean="0"/>
                            <a:t>Data 2</a:t>
                          </a:r>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35280">
                    <a:tc>
                      <a:txBody>
                        <a:bodyPr/>
                        <a:lstStyle/>
                        <a:p>
                          <a:pP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35280">
                    <a:tc>
                      <a:txBody>
                        <a:bodyPr/>
                        <a:lstStyle/>
                        <a:p>
                          <a:pP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35280">
                    <a:tc>
                      <a:txBody>
                        <a:bodyPr/>
                        <a:lstStyle/>
                        <a:p>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4"/>
                          <a:stretch>
                            <a:fillRect t="-500000" b="-401818"/>
                          </a:stretch>
                        </a:blipFill>
                      </a:tcPr>
                    </a:tc>
                  </a:tr>
                  <a:tr h="335280">
                    <a:tc>
                      <a:txBody>
                        <a:bodyPr/>
                        <a:lstStyle/>
                        <a:p>
                          <a:pP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35280">
                    <a:tc>
                      <a:txBody>
                        <a:bodyPr/>
                        <a:lstStyle/>
                        <a:p>
                          <a:pP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35280">
                    <a:tc>
                      <a:txBody>
                        <a:bodyPr/>
                        <a:lstStyle/>
                        <a:p>
                          <a:pP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35280">
                    <a:tc>
                      <a:txBody>
                        <a:bodyPr/>
                        <a:lstStyle/>
                        <a:p>
                          <a:pP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bl>
              </a:graphicData>
            </a:graphic>
          </p:graphicFrame>
        </mc:Fallback>
      </mc:AlternateContent>
      <mc:AlternateContent xmlns:mc="http://schemas.openxmlformats.org/markup-compatibility/2006">
        <mc:Choice xmlns="" xmlns:a14="http://schemas.microsoft.com/office/drawing/2010/main" Requires="a14">
          <p:sp>
            <p:nvSpPr>
              <p:cNvPr id="6" name="Rectangle 5"/>
              <p:cNvSpPr/>
              <p:nvPr/>
            </p:nvSpPr>
            <p:spPr>
              <a:xfrm>
                <a:off x="304119" y="2465567"/>
                <a:ext cx="35618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e-IL" sz="1600" i="1" dirty="0" smtClean="0">
                          <a:latin typeface="Cambria Math"/>
                        </a:rPr>
                        <m:t>0</m:t>
                      </m:r>
                    </m:oMath>
                  </m:oMathPara>
                </a14:m>
                <a:endParaRPr lang="he-IL" sz="1600" dirty="0"/>
              </a:p>
            </p:txBody>
          </p:sp>
        </mc:Choice>
        <mc:Fallback>
          <p:sp>
            <p:nvSpPr>
              <p:cNvPr id="6" name="Rectangle 5"/>
              <p:cNvSpPr>
                <a:spLocks noRot="1" noChangeAspect="1" noMove="1" noResize="1" noEditPoints="1" noAdjustHandles="1" noChangeArrowheads="1" noChangeShapeType="1" noTextEdit="1"/>
              </p:cNvSpPr>
              <p:nvPr/>
            </p:nvSpPr>
            <p:spPr>
              <a:xfrm>
                <a:off x="304119" y="2465567"/>
                <a:ext cx="356188" cy="338554"/>
              </a:xfrm>
              <a:prstGeom prst="rect">
                <a:avLst/>
              </a:prstGeom>
              <a:blipFill rotWithShape="1">
                <a:blip r:embed="rId5" cstate="print"/>
                <a:stretch>
                  <a:fillRect/>
                </a:stretch>
              </a:blipFill>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42" name="Rectangle 41"/>
              <p:cNvSpPr/>
              <p:nvPr/>
            </p:nvSpPr>
            <p:spPr>
              <a:xfrm>
                <a:off x="306481" y="2773386"/>
                <a:ext cx="35618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e-IL" sz="1600" i="1" dirty="0" smtClean="0">
                          <a:latin typeface="Cambria Math"/>
                        </a:rPr>
                        <m:t>1</m:t>
                      </m:r>
                    </m:oMath>
                  </m:oMathPara>
                </a14:m>
                <a:endParaRPr lang="he-IL" sz="1600" dirty="0"/>
              </a:p>
            </p:txBody>
          </p:sp>
        </mc:Choice>
        <mc:Fallback>
          <p:sp>
            <p:nvSpPr>
              <p:cNvPr id="42" name="Rectangle 41"/>
              <p:cNvSpPr>
                <a:spLocks noRot="1" noChangeAspect="1" noMove="1" noResize="1" noEditPoints="1" noAdjustHandles="1" noChangeArrowheads="1" noChangeShapeType="1" noTextEdit="1"/>
              </p:cNvSpPr>
              <p:nvPr/>
            </p:nvSpPr>
            <p:spPr>
              <a:xfrm>
                <a:off x="306481" y="2773386"/>
                <a:ext cx="356188" cy="338554"/>
              </a:xfrm>
              <a:prstGeom prst="rect">
                <a:avLst/>
              </a:prstGeom>
              <a:blipFill rotWithShape="1">
                <a:blip r:embed="rId6" cstate="print"/>
                <a:stretch>
                  <a:fillRect/>
                </a:stretch>
              </a:blipFill>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43" name="Rectangle 42"/>
              <p:cNvSpPr/>
              <p:nvPr/>
            </p:nvSpPr>
            <p:spPr>
              <a:xfrm>
                <a:off x="302414" y="3128468"/>
                <a:ext cx="35618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e-IL" sz="1600" i="1" dirty="0" smtClean="0">
                          <a:latin typeface="Cambria Math"/>
                        </a:rPr>
                        <m:t>2</m:t>
                      </m:r>
                    </m:oMath>
                  </m:oMathPara>
                </a14:m>
                <a:endParaRPr lang="he-IL" sz="1600" dirty="0"/>
              </a:p>
            </p:txBody>
          </p:sp>
        </mc:Choice>
        <mc:Fallback>
          <p:sp>
            <p:nvSpPr>
              <p:cNvPr id="43" name="Rectangle 42"/>
              <p:cNvSpPr>
                <a:spLocks noRot="1" noChangeAspect="1" noMove="1" noResize="1" noEditPoints="1" noAdjustHandles="1" noChangeArrowheads="1" noChangeShapeType="1" noTextEdit="1"/>
              </p:cNvSpPr>
              <p:nvPr/>
            </p:nvSpPr>
            <p:spPr>
              <a:xfrm>
                <a:off x="302414" y="3128468"/>
                <a:ext cx="356188" cy="338554"/>
              </a:xfrm>
              <a:prstGeom prst="rect">
                <a:avLst/>
              </a:prstGeom>
              <a:blipFill rotWithShape="1">
                <a:blip r:embed="rId7" cstate="print"/>
                <a:stretch>
                  <a:fillRect/>
                </a:stretch>
              </a:blipFill>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44" name="Rectangle 43"/>
              <p:cNvSpPr/>
              <p:nvPr/>
            </p:nvSpPr>
            <p:spPr>
              <a:xfrm>
                <a:off x="287119" y="4113072"/>
                <a:ext cx="36221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a:rPr>
                        <m:t>𝑘</m:t>
                      </m:r>
                    </m:oMath>
                  </m:oMathPara>
                </a14:m>
                <a:endParaRPr lang="he-IL" sz="1600" dirty="0"/>
              </a:p>
            </p:txBody>
          </p:sp>
        </mc:Choice>
        <mc:Fallback>
          <p:sp>
            <p:nvSpPr>
              <p:cNvPr id="44" name="Rectangle 43"/>
              <p:cNvSpPr>
                <a:spLocks noRot="1" noChangeAspect="1" noMove="1" noResize="1" noEditPoints="1" noAdjustHandles="1" noChangeArrowheads="1" noChangeShapeType="1" noTextEdit="1"/>
              </p:cNvSpPr>
              <p:nvPr/>
            </p:nvSpPr>
            <p:spPr>
              <a:xfrm>
                <a:off x="287119" y="4113072"/>
                <a:ext cx="362215" cy="338554"/>
              </a:xfrm>
              <a:prstGeom prst="rect">
                <a:avLst/>
              </a:prstGeom>
              <a:blipFill rotWithShape="1">
                <a:blip r:embed="rId8" cstate="print"/>
                <a:stretch>
                  <a:fillRect/>
                </a:stretch>
              </a:blipFill>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45" name="Rectangle 44"/>
              <p:cNvSpPr/>
              <p:nvPr/>
            </p:nvSpPr>
            <p:spPr>
              <a:xfrm>
                <a:off x="-36512" y="5466710"/>
                <a:ext cx="776303"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𝑚</m:t>
                      </m:r>
                      <m:r>
                        <a:rPr lang="en-US" sz="1600" b="0" i="1" smtClean="0">
                          <a:latin typeface="Cambria Math"/>
                        </a:rPr>
                        <m:t>−</m:t>
                      </m:r>
                      <m:r>
                        <a:rPr lang="en-US" sz="1600" b="0" i="1" smtClean="0">
                          <a:latin typeface="Cambria Math"/>
                        </a:rPr>
                        <m:t>1</m:t>
                      </m:r>
                    </m:oMath>
                  </m:oMathPara>
                </a14:m>
                <a:endParaRPr lang="he-IL" sz="1600" dirty="0"/>
              </a:p>
            </p:txBody>
          </p:sp>
        </mc:Choice>
        <mc:Fallback>
          <p:sp>
            <p:nvSpPr>
              <p:cNvPr id="45" name="Rectangle 44"/>
              <p:cNvSpPr>
                <a:spLocks noRot="1" noChangeAspect="1" noMove="1" noResize="1" noEditPoints="1" noAdjustHandles="1" noChangeArrowheads="1" noChangeShapeType="1" noTextEdit="1"/>
              </p:cNvSpPr>
              <p:nvPr/>
            </p:nvSpPr>
            <p:spPr>
              <a:xfrm>
                <a:off x="-36512" y="5466710"/>
                <a:ext cx="776303" cy="338554"/>
              </a:xfrm>
              <a:prstGeom prst="rect">
                <a:avLst/>
              </a:prstGeom>
              <a:blipFill rotWithShape="1">
                <a:blip r:embed="rId9" cstate="print"/>
                <a:stretch>
                  <a:fillRect/>
                </a:stretch>
              </a:blipFill>
            </p:spPr>
            <p:txBody>
              <a:bodyPr/>
              <a:lstStyle/>
              <a:p>
                <a:r>
                  <a:rPr lang="he-IL">
                    <a:noFill/>
                  </a:rPr>
                  <a:t> </a:t>
                </a:r>
              </a:p>
            </p:txBody>
          </p:sp>
        </mc:Fallback>
      </mc:AlternateContent>
    </p:spTree>
    <p:extLst>
      <p:ext uri="{BB962C8B-B14F-4D97-AF65-F5344CB8AC3E}">
        <p14:creationId xmlns="" xmlns:p14="http://schemas.microsoft.com/office/powerpoint/2010/main" val="122934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39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939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939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תרגיל 2</a:t>
            </a:r>
            <a:endParaRPr lang="he-IL" dirty="0"/>
          </a:p>
        </p:txBody>
      </p:sp>
      <p:sp>
        <p:nvSpPr>
          <p:cNvPr id="3" name="Footer Placeholder 2"/>
          <p:cNvSpPr>
            <a:spLocks noGrp="1"/>
          </p:cNvSpPr>
          <p:nvPr>
            <p:ph type="ftr" sz="quarter" idx="3"/>
          </p:nvPr>
        </p:nvSpPr>
        <p:spPr/>
        <p:txBody>
          <a:bodyPr/>
          <a:lstStyle/>
          <a:p>
            <a:pPr algn="l" rtl="0"/>
            <a:r>
              <a:rPr lang="en-US" smtClean="0"/>
              <a:t>© cs, Technion</a:t>
            </a:r>
            <a:endParaRPr lang="he-IL" dirty="0"/>
          </a:p>
        </p:txBody>
      </p:sp>
      <p:sp>
        <p:nvSpPr>
          <p:cNvPr id="4" name="Slide Number Placeholder 3"/>
          <p:cNvSpPr>
            <a:spLocks noGrp="1"/>
          </p:cNvSpPr>
          <p:nvPr>
            <p:ph type="sldNum" sz="quarter" idx="4"/>
          </p:nvPr>
        </p:nvSpPr>
        <p:spPr/>
        <p:txBody>
          <a:bodyPr/>
          <a:lstStyle/>
          <a:p>
            <a:pPr algn="r"/>
            <a:fld id="{DAF22AC9-109E-4E4D-92F9-530E51D9A3A2}" type="slidenum">
              <a:rPr lang="he-IL" smtClean="0"/>
              <a:pPr algn="r"/>
              <a:t>30</a:t>
            </a:fld>
            <a:endParaRPr lang="he-IL" dirty="0"/>
          </a:p>
        </p:txBody>
      </p:sp>
      <p:pic>
        <p:nvPicPr>
          <p:cNvPr id="34818" name="Picture 2"/>
          <p:cNvPicPr>
            <a:picLocks noChangeAspect="1" noChangeArrowheads="1"/>
          </p:cNvPicPr>
          <p:nvPr/>
        </p:nvPicPr>
        <p:blipFill>
          <a:blip r:embed="rId2" cstate="print"/>
          <a:srcRect/>
          <a:stretch>
            <a:fillRect/>
          </a:stretch>
        </p:blipFill>
        <p:spPr bwMode="auto">
          <a:xfrm>
            <a:off x="1043608" y="980728"/>
            <a:ext cx="7404480" cy="1079556"/>
          </a:xfrm>
          <a:prstGeom prst="rect">
            <a:avLst/>
          </a:prstGeom>
          <a:noFill/>
          <a:ln w="9525">
            <a:noFill/>
            <a:miter lim="800000"/>
            <a:headEnd/>
            <a:tailEnd/>
          </a:ln>
        </p:spPr>
      </p:pic>
    </p:spTree>
    <p:extLst>
      <p:ext uri="{BB962C8B-B14F-4D97-AF65-F5344CB8AC3E}">
        <p14:creationId xmlns="" xmlns:p14="http://schemas.microsoft.com/office/powerpoint/2010/main" val="399870545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תרגיל 2</a:t>
            </a:r>
            <a:endParaRPr lang="he-IL" dirty="0"/>
          </a:p>
        </p:txBody>
      </p:sp>
      <p:sp>
        <p:nvSpPr>
          <p:cNvPr id="3" name="Footer Placeholder 2"/>
          <p:cNvSpPr>
            <a:spLocks noGrp="1"/>
          </p:cNvSpPr>
          <p:nvPr>
            <p:ph type="ftr" sz="quarter" idx="3"/>
          </p:nvPr>
        </p:nvSpPr>
        <p:spPr/>
        <p:txBody>
          <a:bodyPr/>
          <a:lstStyle/>
          <a:p>
            <a:pPr algn="l" rtl="0"/>
            <a:r>
              <a:rPr lang="en-US" smtClean="0"/>
              <a:t>© cs, Technion</a:t>
            </a:r>
            <a:endParaRPr lang="he-IL" dirty="0"/>
          </a:p>
        </p:txBody>
      </p:sp>
      <p:sp>
        <p:nvSpPr>
          <p:cNvPr id="4" name="Slide Number Placeholder 3"/>
          <p:cNvSpPr>
            <a:spLocks noGrp="1"/>
          </p:cNvSpPr>
          <p:nvPr>
            <p:ph type="sldNum" sz="quarter" idx="4"/>
          </p:nvPr>
        </p:nvSpPr>
        <p:spPr/>
        <p:txBody>
          <a:bodyPr/>
          <a:lstStyle/>
          <a:p>
            <a:pPr algn="r"/>
            <a:fld id="{DAF22AC9-109E-4E4D-92F9-530E51D9A3A2}" type="slidenum">
              <a:rPr lang="he-IL" smtClean="0"/>
              <a:pPr algn="r"/>
              <a:t>31</a:t>
            </a:fld>
            <a:endParaRPr lang="he-IL" dirty="0"/>
          </a:p>
        </p:txBody>
      </p:sp>
      <p:pic>
        <p:nvPicPr>
          <p:cNvPr id="34818" name="Picture 2"/>
          <p:cNvPicPr>
            <a:picLocks noChangeAspect="1" noChangeArrowheads="1"/>
          </p:cNvPicPr>
          <p:nvPr/>
        </p:nvPicPr>
        <p:blipFill>
          <a:blip r:embed="rId2" cstate="print"/>
          <a:srcRect/>
          <a:stretch>
            <a:fillRect/>
          </a:stretch>
        </p:blipFill>
        <p:spPr bwMode="auto">
          <a:xfrm>
            <a:off x="971600" y="836712"/>
            <a:ext cx="7404480" cy="1079556"/>
          </a:xfrm>
          <a:prstGeom prst="rect">
            <a:avLst/>
          </a:prstGeom>
          <a:noFill/>
          <a:ln w="9525">
            <a:noFill/>
            <a:miter lim="800000"/>
            <a:headEnd/>
            <a:tailEnd/>
          </a:ln>
        </p:spPr>
      </p:pic>
      <p:pic>
        <p:nvPicPr>
          <p:cNvPr id="35842" name="Picture 2"/>
          <p:cNvPicPr>
            <a:picLocks noChangeAspect="1" noChangeArrowheads="1"/>
          </p:cNvPicPr>
          <p:nvPr/>
        </p:nvPicPr>
        <p:blipFill>
          <a:blip r:embed="rId3" cstate="print"/>
          <a:srcRect/>
          <a:stretch>
            <a:fillRect/>
          </a:stretch>
        </p:blipFill>
        <p:spPr bwMode="auto">
          <a:xfrm>
            <a:off x="1187624" y="1988840"/>
            <a:ext cx="7108560" cy="4614897"/>
          </a:xfrm>
          <a:prstGeom prst="rect">
            <a:avLst/>
          </a:prstGeom>
          <a:noFill/>
          <a:ln w="9525">
            <a:noFill/>
            <a:miter lim="800000"/>
            <a:headEnd/>
            <a:tailEnd/>
          </a:ln>
        </p:spPr>
      </p:pic>
    </p:spTree>
    <p:extLst>
      <p:ext uri="{BB962C8B-B14F-4D97-AF65-F5344CB8AC3E}">
        <p14:creationId xmlns="" xmlns:p14="http://schemas.microsoft.com/office/powerpoint/2010/main" val="399870545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תרגיל 3</a:t>
            </a:r>
            <a:endParaRPr lang="he-IL" dirty="0"/>
          </a:p>
        </p:txBody>
      </p:sp>
      <p:sp>
        <p:nvSpPr>
          <p:cNvPr id="3" name="Footer Placeholder 2"/>
          <p:cNvSpPr>
            <a:spLocks noGrp="1"/>
          </p:cNvSpPr>
          <p:nvPr>
            <p:ph type="ftr" sz="quarter" idx="3"/>
          </p:nvPr>
        </p:nvSpPr>
        <p:spPr/>
        <p:txBody>
          <a:bodyPr/>
          <a:lstStyle/>
          <a:p>
            <a:pPr algn="l" rtl="0"/>
            <a:r>
              <a:rPr lang="en-US" smtClean="0"/>
              <a:t>© cs, Technion</a:t>
            </a:r>
            <a:endParaRPr lang="he-IL" dirty="0"/>
          </a:p>
        </p:txBody>
      </p:sp>
      <p:sp>
        <p:nvSpPr>
          <p:cNvPr id="4" name="Slide Number Placeholder 3"/>
          <p:cNvSpPr>
            <a:spLocks noGrp="1"/>
          </p:cNvSpPr>
          <p:nvPr>
            <p:ph type="sldNum" sz="quarter" idx="4"/>
          </p:nvPr>
        </p:nvSpPr>
        <p:spPr/>
        <p:txBody>
          <a:bodyPr/>
          <a:lstStyle/>
          <a:p>
            <a:pPr algn="r"/>
            <a:fld id="{DAF22AC9-109E-4E4D-92F9-530E51D9A3A2}" type="slidenum">
              <a:rPr lang="he-IL" smtClean="0"/>
              <a:pPr algn="r"/>
              <a:t>32</a:t>
            </a:fld>
            <a:endParaRPr lang="he-IL" dirty="0"/>
          </a:p>
        </p:txBody>
      </p:sp>
      <p:pic>
        <p:nvPicPr>
          <p:cNvPr id="36866" name="Picture 2"/>
          <p:cNvPicPr>
            <a:picLocks noChangeAspect="1" noChangeArrowheads="1"/>
          </p:cNvPicPr>
          <p:nvPr/>
        </p:nvPicPr>
        <p:blipFill>
          <a:blip r:embed="rId2" cstate="print"/>
          <a:srcRect/>
          <a:stretch>
            <a:fillRect/>
          </a:stretch>
        </p:blipFill>
        <p:spPr bwMode="auto">
          <a:xfrm>
            <a:off x="1259632" y="980728"/>
            <a:ext cx="7305728" cy="838206"/>
          </a:xfrm>
          <a:prstGeom prst="rect">
            <a:avLst/>
          </a:prstGeom>
          <a:noFill/>
          <a:ln w="9525">
            <a:noFill/>
            <a:miter lim="800000"/>
            <a:headEnd/>
            <a:tailEnd/>
          </a:ln>
        </p:spPr>
      </p:pic>
      <p:pic>
        <p:nvPicPr>
          <p:cNvPr id="36867" name="Picture 3"/>
          <p:cNvPicPr>
            <a:picLocks noChangeAspect="1" noChangeArrowheads="1"/>
          </p:cNvPicPr>
          <p:nvPr/>
        </p:nvPicPr>
        <p:blipFill>
          <a:blip r:embed="rId3" cstate="print"/>
          <a:srcRect/>
          <a:stretch>
            <a:fillRect/>
          </a:stretch>
        </p:blipFill>
        <p:spPr bwMode="auto">
          <a:xfrm>
            <a:off x="2627784" y="1988840"/>
            <a:ext cx="5943644" cy="1781188"/>
          </a:xfrm>
          <a:prstGeom prst="rect">
            <a:avLst/>
          </a:prstGeom>
          <a:noFill/>
          <a:ln w="9525">
            <a:noFill/>
            <a:miter lim="800000"/>
            <a:headEnd/>
            <a:tailEnd/>
          </a:ln>
        </p:spPr>
      </p:pic>
    </p:spTree>
    <p:extLst>
      <p:ext uri="{BB962C8B-B14F-4D97-AF65-F5344CB8AC3E}">
        <p14:creationId xmlns="" xmlns:p14="http://schemas.microsoft.com/office/powerpoint/2010/main" val="399870545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תרגיל 3</a:t>
            </a:r>
            <a:endParaRPr lang="he-IL" dirty="0"/>
          </a:p>
        </p:txBody>
      </p:sp>
      <p:sp>
        <p:nvSpPr>
          <p:cNvPr id="3" name="Footer Placeholder 2"/>
          <p:cNvSpPr>
            <a:spLocks noGrp="1"/>
          </p:cNvSpPr>
          <p:nvPr>
            <p:ph type="ftr" sz="quarter" idx="3"/>
          </p:nvPr>
        </p:nvSpPr>
        <p:spPr/>
        <p:txBody>
          <a:bodyPr/>
          <a:lstStyle/>
          <a:p>
            <a:pPr algn="l" rtl="0"/>
            <a:r>
              <a:rPr lang="en-US" smtClean="0"/>
              <a:t>© cs, Technion</a:t>
            </a:r>
            <a:endParaRPr lang="he-IL" dirty="0"/>
          </a:p>
        </p:txBody>
      </p:sp>
      <p:sp>
        <p:nvSpPr>
          <p:cNvPr id="4" name="Slide Number Placeholder 3"/>
          <p:cNvSpPr>
            <a:spLocks noGrp="1"/>
          </p:cNvSpPr>
          <p:nvPr>
            <p:ph type="sldNum" sz="quarter" idx="4"/>
          </p:nvPr>
        </p:nvSpPr>
        <p:spPr/>
        <p:txBody>
          <a:bodyPr/>
          <a:lstStyle/>
          <a:p>
            <a:pPr algn="r"/>
            <a:fld id="{DAF22AC9-109E-4E4D-92F9-530E51D9A3A2}" type="slidenum">
              <a:rPr lang="he-IL" smtClean="0"/>
              <a:pPr algn="r"/>
              <a:t>33</a:t>
            </a:fld>
            <a:endParaRPr lang="he-IL" dirty="0"/>
          </a:p>
        </p:txBody>
      </p:sp>
      <p:pic>
        <p:nvPicPr>
          <p:cNvPr id="37890" name="Picture 2"/>
          <p:cNvPicPr>
            <a:picLocks noChangeAspect="1" noChangeArrowheads="1"/>
          </p:cNvPicPr>
          <p:nvPr/>
        </p:nvPicPr>
        <p:blipFill>
          <a:blip r:embed="rId2" cstate="print"/>
          <a:srcRect/>
          <a:stretch>
            <a:fillRect/>
          </a:stretch>
        </p:blipFill>
        <p:spPr bwMode="auto">
          <a:xfrm>
            <a:off x="539552" y="1412776"/>
            <a:ext cx="8115360" cy="4133880"/>
          </a:xfrm>
          <a:prstGeom prst="rect">
            <a:avLst/>
          </a:prstGeom>
          <a:noFill/>
          <a:ln w="9525">
            <a:noFill/>
            <a:miter lim="800000"/>
            <a:headEnd/>
            <a:tailEnd/>
          </a:ln>
        </p:spPr>
      </p:pic>
    </p:spTree>
    <p:extLst>
      <p:ext uri="{BB962C8B-B14F-4D97-AF65-F5344CB8AC3E}">
        <p14:creationId xmlns="" xmlns:p14="http://schemas.microsoft.com/office/powerpoint/2010/main" val="399870545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p:txBody>
          <a:bodyPr>
            <a:normAutofit/>
          </a:bodyPr>
          <a:lstStyle/>
          <a:p>
            <a:pPr rtl="1"/>
            <a:r>
              <a:rPr lang="he-IL" dirty="0"/>
              <a:t>ערבול </a:t>
            </a:r>
            <a:r>
              <a:rPr lang="en-US" dirty="0"/>
              <a:t>(Hashing) </a:t>
            </a:r>
            <a:r>
              <a:rPr lang="he-IL" dirty="0"/>
              <a:t>  </a:t>
            </a:r>
            <a:endParaRPr lang="en-US" dirty="0"/>
          </a:p>
        </p:txBody>
      </p:sp>
      <mc:AlternateContent xmlns:mc="http://schemas.openxmlformats.org/markup-compatibility/2006">
        <mc:Choice xmlns="" xmlns:a14="http://schemas.microsoft.com/office/drawing/2010/main" Requires="a14">
          <p:sp>
            <p:nvSpPr>
              <p:cNvPr id="335901" name="Text Box 29"/>
              <p:cNvSpPr txBox="1">
                <a:spLocks noChangeArrowheads="1"/>
              </p:cNvSpPr>
              <p:nvPr/>
            </p:nvSpPr>
            <p:spPr bwMode="auto">
              <a:xfrm>
                <a:off x="638174" y="820010"/>
                <a:ext cx="7894265" cy="2248950"/>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0000" tIns="46800" rIns="90000" bIns="46800">
                <a:spAutoFit/>
              </a:bodyPr>
              <a:lstStyle/>
              <a:p>
                <a:pPr algn="just"/>
                <a:r>
                  <a:rPr lang="he-IL" sz="2000" dirty="0" smtClean="0">
                    <a:latin typeface="Arial" charset="0"/>
                  </a:rPr>
                  <a:t>מימוש מילון באמצעות מערך נקרא גישה ישירה </a:t>
                </a:r>
                <a:r>
                  <a:rPr lang="en-US" sz="2000" dirty="0">
                    <a:latin typeface="Arial" charset="0"/>
                  </a:rPr>
                  <a:t>(</a:t>
                </a:r>
                <a:r>
                  <a:rPr lang="en-US" sz="2000" dirty="0"/>
                  <a:t>Direct </a:t>
                </a:r>
                <a:r>
                  <a:rPr lang="en-US" sz="2000" dirty="0" smtClean="0"/>
                  <a:t>Addressing</a:t>
                </a:r>
                <a:r>
                  <a:rPr lang="en-US" sz="2000" dirty="0" smtClean="0">
                    <a:latin typeface="Arial" charset="0"/>
                  </a:rPr>
                  <a:t>)</a:t>
                </a:r>
                <a:r>
                  <a:rPr lang="he-IL" sz="2000" dirty="0">
                    <a:latin typeface="Arial" charset="0"/>
                  </a:rPr>
                  <a:t>: המפתח עצמו משמש כאינדקס במערך</a:t>
                </a:r>
                <a:r>
                  <a:rPr lang="he-IL" sz="2000" dirty="0" smtClean="0">
                    <a:latin typeface="Arial" charset="0"/>
                  </a:rPr>
                  <a:t>. </a:t>
                </a:r>
              </a:p>
              <a:p>
                <a:pPr algn="just"/>
                <a:r>
                  <a:rPr lang="he-IL" sz="2000" dirty="0" smtClean="0">
                    <a:latin typeface="Arial" charset="0"/>
                  </a:rPr>
                  <a:t>כאשר </a:t>
                </a:r>
                <a:r>
                  <a:rPr lang="he-IL" sz="2000" dirty="0">
                    <a:latin typeface="Arial" charset="0"/>
                  </a:rPr>
                  <a:t>מרחב המפתחות גדול </a:t>
                </a:r>
                <a:r>
                  <a:rPr lang="he-IL" sz="2000" u="sng" dirty="0">
                    <a:latin typeface="Arial" charset="0"/>
                  </a:rPr>
                  <a:t>נחשב</a:t>
                </a:r>
                <a:r>
                  <a:rPr lang="he-IL" sz="2000" dirty="0">
                    <a:latin typeface="Arial" charset="0"/>
                  </a:rPr>
                  <a:t> את האינדקס מתוך המפתח באמצעות </a:t>
                </a:r>
                <a:r>
                  <a:rPr lang="he-IL" sz="2000" dirty="0" err="1" smtClean="0">
                    <a:latin typeface="Arial" charset="0"/>
                  </a:rPr>
                  <a:t>פונקצית</a:t>
                </a:r>
                <a:r>
                  <a:rPr lang="he-IL" sz="2000" dirty="0" smtClean="0">
                    <a:latin typeface="Arial" charset="0"/>
                  </a:rPr>
                  <a:t> </a:t>
                </a:r>
                <a:r>
                  <a:rPr lang="he-IL" sz="2000" u="sng" dirty="0">
                    <a:latin typeface="Arial" charset="0"/>
                  </a:rPr>
                  <a:t>ערבול</a:t>
                </a:r>
                <a:r>
                  <a:rPr lang="he-IL" sz="2000" dirty="0" smtClean="0">
                    <a:latin typeface="Arial" charset="0"/>
                  </a:rPr>
                  <a:t>. </a:t>
                </a:r>
                <a:r>
                  <a:rPr lang="he-IL" sz="2000" dirty="0">
                    <a:latin typeface="Arial" charset="0"/>
                  </a:rPr>
                  <a:t>המטרה לממש את פעולות </a:t>
                </a:r>
                <a:r>
                  <a:rPr lang="he-IL" sz="2000" dirty="0" smtClean="0">
                    <a:latin typeface="Arial" charset="0"/>
                  </a:rPr>
                  <a:t>החיפוש, הכנסה</a:t>
                </a:r>
                <a:r>
                  <a:rPr lang="he-IL" sz="2000" dirty="0">
                    <a:latin typeface="Arial" charset="0"/>
                  </a:rPr>
                  <a:t>, והוצאה בזמן ממוצע של </a:t>
                </a:r>
                <a14:m>
                  <m:oMath xmlns:m="http://schemas.openxmlformats.org/officeDocument/2006/math">
                    <m:r>
                      <a:rPr lang="en-US" sz="2000" i="1" dirty="0" smtClean="0">
                        <a:latin typeface="Cambria Math"/>
                      </a:rPr>
                      <m:t>𝑂</m:t>
                    </m:r>
                    <m:r>
                      <a:rPr lang="en-US" sz="2000" i="1" dirty="0" smtClean="0">
                        <a:latin typeface="Cambria Math"/>
                      </a:rPr>
                      <m:t>(</m:t>
                    </m:r>
                    <m:r>
                      <a:rPr lang="en-US" sz="2000" i="1" dirty="0" smtClean="0">
                        <a:latin typeface="Cambria Math"/>
                      </a:rPr>
                      <m:t>1</m:t>
                    </m:r>
                    <m:r>
                      <a:rPr lang="en-US" sz="2000" i="1" dirty="0" smtClean="0">
                        <a:latin typeface="Cambria Math"/>
                      </a:rPr>
                      <m:t>)</m:t>
                    </m:r>
                  </m:oMath>
                </a14:m>
                <a:r>
                  <a:rPr lang="he-IL" sz="2000" dirty="0" smtClean="0">
                    <a:latin typeface="Arial" charset="0"/>
                  </a:rPr>
                  <a:t>.</a:t>
                </a:r>
              </a:p>
              <a:p>
                <a:pPr algn="just"/>
                <a:r>
                  <a:rPr lang="he-IL" sz="2000" dirty="0">
                    <a:latin typeface="Arial" charset="0"/>
                  </a:rPr>
                  <a:t>נגדיר </a:t>
                </a:r>
                <a:r>
                  <a:rPr lang="he-IL" sz="2000" dirty="0" err="1">
                    <a:latin typeface="Arial" charset="0"/>
                  </a:rPr>
                  <a:t>פונקצית</a:t>
                </a:r>
                <a:r>
                  <a:rPr lang="he-IL" sz="2000" dirty="0">
                    <a:latin typeface="Arial" charset="0"/>
                  </a:rPr>
                  <a:t> ערבול </a:t>
                </a:r>
                <a:r>
                  <a:rPr lang="en-US" sz="2000" dirty="0">
                    <a:latin typeface="Arial" charset="0"/>
                  </a:rPr>
                  <a:t>(</a:t>
                </a:r>
                <a:r>
                  <a:rPr lang="en-US" sz="2000" dirty="0"/>
                  <a:t>hash</a:t>
                </a:r>
                <a:r>
                  <a:rPr lang="en-US" sz="2000" dirty="0">
                    <a:latin typeface="Arial" charset="0"/>
                  </a:rPr>
                  <a:t>)</a:t>
                </a:r>
                <a:r>
                  <a:rPr lang="he-IL" sz="2000" dirty="0">
                    <a:latin typeface="Arial" charset="0"/>
                  </a:rPr>
                  <a:t>:</a:t>
                </a:r>
                <a14:m>
                  <m:oMath xmlns:m="http://schemas.openxmlformats.org/officeDocument/2006/math">
                    <m:r>
                      <a:rPr lang="en-US" sz="2000" i="1" dirty="0">
                        <a:latin typeface="Cambria Math"/>
                      </a:rPr>
                      <m:t>h</m:t>
                    </m:r>
                    <m:r>
                      <a:rPr lang="en-US" sz="2000" i="1" dirty="0">
                        <a:latin typeface="Cambria Math"/>
                      </a:rPr>
                      <m:t>:</m:t>
                    </m:r>
                    <m:r>
                      <a:rPr lang="en-US" sz="2000" i="1" dirty="0">
                        <a:latin typeface="Cambria Math"/>
                      </a:rPr>
                      <m:t>𝑈</m:t>
                    </m:r>
                    <m:r>
                      <a:rPr lang="en-US" sz="2000" i="1" dirty="0">
                        <a:latin typeface="Cambria Math"/>
                      </a:rPr>
                      <m:t>→</m:t>
                    </m:r>
                    <m:r>
                      <a:rPr lang="en-US" sz="2000" i="1" dirty="0">
                        <a:latin typeface="Cambria Math"/>
                        <a:sym typeface="Symbol" pitchFamily="18" charset="2"/>
                      </a:rPr>
                      <m:t>{</m:t>
                    </m:r>
                    <m:r>
                      <a:rPr lang="en-US" sz="2000" i="1" dirty="0">
                        <a:latin typeface="Cambria Math"/>
                        <a:sym typeface="Symbol" pitchFamily="18" charset="2"/>
                      </a:rPr>
                      <m:t>0</m:t>
                    </m:r>
                    <m:r>
                      <a:rPr lang="en-US" sz="2000" i="1" dirty="0">
                        <a:latin typeface="Cambria Math"/>
                        <a:sym typeface="Symbol" pitchFamily="18" charset="2"/>
                      </a:rPr>
                      <m:t>,…,</m:t>
                    </m:r>
                    <m:r>
                      <a:rPr lang="en-US" sz="2000" i="1" dirty="0">
                        <a:latin typeface="Cambria Math"/>
                        <a:sym typeface="Symbol" pitchFamily="18" charset="2"/>
                      </a:rPr>
                      <m:t>𝑚</m:t>
                    </m:r>
                    <m:r>
                      <a:rPr lang="en-US" sz="2000" i="1" dirty="0">
                        <a:latin typeface="Cambria Math"/>
                        <a:sym typeface="Symbol" pitchFamily="18" charset="2"/>
                      </a:rPr>
                      <m:t>−</m:t>
                    </m:r>
                    <m:r>
                      <a:rPr lang="en-US" sz="2000" i="1" dirty="0">
                        <a:latin typeface="Cambria Math"/>
                        <a:sym typeface="Symbol" pitchFamily="18" charset="2"/>
                      </a:rPr>
                      <m:t>1</m:t>
                    </m:r>
                    <m:r>
                      <a:rPr lang="en-US" sz="2000" i="1" dirty="0" smtClean="0">
                        <a:latin typeface="Cambria Math"/>
                        <a:sym typeface="Symbol" pitchFamily="18" charset="2"/>
                      </a:rPr>
                      <m:t>}</m:t>
                    </m:r>
                  </m:oMath>
                </a14:m>
                <a:r>
                  <a:rPr lang="he-IL" sz="2000" dirty="0">
                    <a:latin typeface="Arial" charset="0"/>
                    <a:sym typeface="Symbol" pitchFamily="18" charset="2"/>
                  </a:rPr>
                  <a:t>, אשר בהינתן מפתח בתחום </a:t>
                </a:r>
                <a14:m>
                  <m:oMath xmlns:m="http://schemas.openxmlformats.org/officeDocument/2006/math">
                    <m:r>
                      <a:rPr lang="en-US" sz="2000" i="1" dirty="0">
                        <a:latin typeface="Cambria Math"/>
                        <a:sym typeface="Symbol" pitchFamily="18" charset="2"/>
                      </a:rPr>
                      <m:t>𝑈</m:t>
                    </m:r>
                  </m:oMath>
                </a14:m>
                <a:r>
                  <a:rPr lang="he-IL" sz="2000" dirty="0">
                    <a:latin typeface="Arial" charset="0"/>
                    <a:sym typeface="Symbol" pitchFamily="18" charset="2"/>
                  </a:rPr>
                  <a:t> מחשבת אינדקס בטווח המתאים</a:t>
                </a:r>
                <a:r>
                  <a:rPr lang="he-IL" sz="2000" dirty="0" smtClean="0">
                    <a:latin typeface="Arial" charset="0"/>
                    <a:sym typeface="Symbol" pitchFamily="18" charset="2"/>
                  </a:rPr>
                  <a:t>. האינדקס </a:t>
                </a:r>
                <a:r>
                  <a:rPr lang="he-IL" sz="2000" dirty="0">
                    <a:latin typeface="Arial" charset="0"/>
                    <a:sym typeface="Symbol" pitchFamily="18" charset="2"/>
                  </a:rPr>
                  <a:t>של מפתח </a:t>
                </a:r>
                <a14:m>
                  <m:oMath xmlns:m="http://schemas.openxmlformats.org/officeDocument/2006/math">
                    <m:r>
                      <a:rPr lang="en-US" sz="2000" i="1" dirty="0">
                        <a:latin typeface="Cambria Math"/>
                        <a:sym typeface="Symbol" pitchFamily="18" charset="2"/>
                      </a:rPr>
                      <m:t>𝑘</m:t>
                    </m:r>
                  </m:oMath>
                </a14:m>
                <a:r>
                  <a:rPr lang="he-IL" sz="2000" dirty="0">
                    <a:latin typeface="Arial" charset="0"/>
                    <a:sym typeface="Symbol" pitchFamily="18" charset="2"/>
                  </a:rPr>
                  <a:t> </a:t>
                </a:r>
                <a:r>
                  <a:rPr lang="he-IL" sz="2000" dirty="0" smtClean="0">
                    <a:latin typeface="Arial" charset="0"/>
                    <a:sym typeface="Symbol" pitchFamily="18" charset="2"/>
                  </a:rPr>
                  <a:t>יהיה </a:t>
                </a:r>
                <a14:m>
                  <m:oMath xmlns:m="http://schemas.openxmlformats.org/officeDocument/2006/math">
                    <m:r>
                      <a:rPr lang="en-US" sz="2000" i="1" dirty="0">
                        <a:latin typeface="Cambria Math"/>
                        <a:sym typeface="Symbol" pitchFamily="18" charset="2"/>
                      </a:rPr>
                      <m:t>h</m:t>
                    </m:r>
                    <m:r>
                      <a:rPr lang="en-US" sz="2000" i="1" dirty="0">
                        <a:latin typeface="Cambria Math"/>
                        <a:sym typeface="Symbol" pitchFamily="18" charset="2"/>
                      </a:rPr>
                      <m:t>(</m:t>
                    </m:r>
                    <m:r>
                      <a:rPr lang="en-US" sz="2000" i="1" dirty="0">
                        <a:latin typeface="Cambria Math"/>
                        <a:sym typeface="Symbol" pitchFamily="18" charset="2"/>
                      </a:rPr>
                      <m:t>𝑘</m:t>
                    </m:r>
                    <m:r>
                      <a:rPr lang="en-US" sz="2000" i="1" dirty="0">
                        <a:latin typeface="Cambria Math"/>
                        <a:sym typeface="Symbol" pitchFamily="18" charset="2"/>
                      </a:rPr>
                      <m:t>)</m:t>
                    </m:r>
                  </m:oMath>
                </a14:m>
                <a:r>
                  <a:rPr lang="he-IL" sz="2000" dirty="0" smtClean="0">
                    <a:latin typeface="Arial" charset="0"/>
                    <a:sym typeface="Symbol" pitchFamily="18" charset="2"/>
                  </a:rPr>
                  <a:t>.</a:t>
                </a:r>
                <a:endParaRPr lang="en-US" sz="2000" dirty="0">
                  <a:latin typeface="Arial" charset="0"/>
                </a:endParaRPr>
              </a:p>
            </p:txBody>
          </p:sp>
        </mc:Choice>
        <mc:Fallback>
          <p:sp>
            <p:nvSpPr>
              <p:cNvPr id="335901" name="Text Box 29"/>
              <p:cNvSpPr txBox="1">
                <a:spLocks noRot="1" noChangeAspect="1" noMove="1" noResize="1" noEditPoints="1" noAdjustHandles="1" noChangeArrowheads="1" noChangeShapeType="1" noTextEdit="1"/>
              </p:cNvSpPr>
              <p:nvPr/>
            </p:nvSpPr>
            <p:spPr bwMode="auto">
              <a:xfrm>
                <a:off x="638174" y="820010"/>
                <a:ext cx="7894265" cy="2248950"/>
              </a:xfrm>
              <a:prstGeom prst="rect">
                <a:avLst/>
              </a:prstGeom>
              <a:blipFill rotWithShape="1">
                <a:blip r:embed="rId3" cstate="print"/>
                <a:stretch>
                  <a:fillRect l="-1699" t="-1630" r="-772" b="-4348"/>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p:sp>
        <p:nvSpPr>
          <p:cNvPr id="2" name="Footer Placeholder 1"/>
          <p:cNvSpPr>
            <a:spLocks noGrp="1"/>
          </p:cNvSpPr>
          <p:nvPr>
            <p:ph type="ftr" sz="quarter" idx="3"/>
          </p:nvPr>
        </p:nvSpPr>
        <p:spPr/>
        <p:txBody>
          <a:bodyPr/>
          <a:lstStyle/>
          <a:p>
            <a:pPr algn="l" rtl="0"/>
            <a:r>
              <a:rPr lang="en-US" smtClean="0"/>
              <a:t>© cs, Technion</a:t>
            </a:r>
            <a:endParaRPr lang="he-IL" dirty="0"/>
          </a:p>
        </p:txBody>
      </p:sp>
      <p:sp>
        <p:nvSpPr>
          <p:cNvPr id="3" name="Slide Number Placeholder 2"/>
          <p:cNvSpPr>
            <a:spLocks noGrp="1"/>
          </p:cNvSpPr>
          <p:nvPr>
            <p:ph type="sldNum" sz="quarter" idx="4"/>
          </p:nvPr>
        </p:nvSpPr>
        <p:spPr/>
        <p:txBody>
          <a:bodyPr/>
          <a:lstStyle/>
          <a:p>
            <a:pPr algn="r"/>
            <a:fld id="{DAF22AC9-109E-4E4D-92F9-530E51D9A3A2}" type="slidenum">
              <a:rPr lang="he-IL" smtClean="0"/>
              <a:pPr algn="r"/>
              <a:t>4</a:t>
            </a:fld>
            <a:endParaRPr lang="he-IL" dirty="0"/>
          </a:p>
        </p:txBody>
      </p:sp>
      <p:graphicFrame>
        <p:nvGraphicFramePr>
          <p:cNvPr id="32" name="Table 31"/>
          <p:cNvGraphicFramePr>
            <a:graphicFrameLocks noGrp="1"/>
          </p:cNvGraphicFramePr>
          <p:nvPr>
            <p:extLst>
              <p:ext uri="{D42A27DB-BD31-4B8C-83A1-F6EECF244321}">
                <p14:modId xmlns="" xmlns:p14="http://schemas.microsoft.com/office/powerpoint/2010/main" val="3874390651"/>
              </p:ext>
            </p:extLst>
          </p:nvPr>
        </p:nvGraphicFramePr>
        <p:xfrm>
          <a:off x="1115616" y="3212976"/>
          <a:ext cx="1244251" cy="3352800"/>
        </p:xfrm>
        <a:graphic>
          <a:graphicData uri="http://schemas.openxmlformats.org/drawingml/2006/table">
            <a:tbl>
              <a:tblPr rtl="1" firstRow="1" bandRow="1">
                <a:tableStyleId>{5C22544A-7EE6-4342-B048-85BDC9FD1C3A}</a:tableStyleId>
              </a:tblPr>
              <a:tblGrid>
                <a:gridCol w="1244251"/>
              </a:tblGrid>
              <a:tr h="316165">
                <a:tc>
                  <a:txBody>
                    <a:bodyPr/>
                    <a:lstStyle/>
                    <a:p>
                      <a:pPr algn="ct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16165">
                <a:tc>
                  <a:txBody>
                    <a:bodyPr/>
                    <a:lstStyle/>
                    <a:p>
                      <a:pPr algn="ctr" rtl="1"/>
                      <a:r>
                        <a:rPr lang="en-US" sz="1600" dirty="0" smtClean="0"/>
                        <a:t>51</a:t>
                      </a:r>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16165">
                <a:tc>
                  <a:txBody>
                    <a:bodyPr/>
                    <a:lstStyle/>
                    <a:p>
                      <a:pPr algn="ctr" rtl="1"/>
                      <a:r>
                        <a:rPr lang="en-US" sz="1600" dirty="0" smtClean="0"/>
                        <a:t>92</a:t>
                      </a:r>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16165">
                <a:tc>
                  <a:txBody>
                    <a:bodyPr/>
                    <a:lstStyle/>
                    <a:p>
                      <a:pPr algn="ct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16165">
                <a:tc>
                  <a:txBody>
                    <a:bodyPr/>
                    <a:lstStyle/>
                    <a:p>
                      <a:pPr algn="ct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16165">
                <a:tc>
                  <a:txBody>
                    <a:bodyPr/>
                    <a:lstStyle/>
                    <a:p>
                      <a:pPr algn="ctr" rtl="1"/>
                      <a:r>
                        <a:rPr lang="en-US" sz="1600" dirty="0" smtClean="0"/>
                        <a:t>15</a:t>
                      </a:r>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16165">
                <a:tc>
                  <a:txBody>
                    <a:bodyPr/>
                    <a:lstStyle/>
                    <a:p>
                      <a:pPr algn="ct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16165">
                <a:tc>
                  <a:txBody>
                    <a:bodyPr/>
                    <a:lstStyle/>
                    <a:p>
                      <a:pPr algn="ctr" rtl="1"/>
                      <a:r>
                        <a:rPr lang="en-US" sz="1600" dirty="0" smtClean="0"/>
                        <a:t>17</a:t>
                      </a:r>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16165">
                <a:tc>
                  <a:txBody>
                    <a:bodyPr/>
                    <a:lstStyle/>
                    <a:p>
                      <a:pPr algn="ctr" rtl="1"/>
                      <a:r>
                        <a:rPr lang="en-US" sz="1600" dirty="0" smtClean="0"/>
                        <a:t>88</a:t>
                      </a:r>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16165">
                <a:tc>
                  <a:txBody>
                    <a:bodyPr/>
                    <a:lstStyle/>
                    <a:p>
                      <a:pPr algn="ctr" rtl="1"/>
                      <a:r>
                        <a:rPr lang="en-US" sz="1600" dirty="0" smtClean="0"/>
                        <a:t>29</a:t>
                      </a:r>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bl>
          </a:graphicData>
        </a:graphic>
      </p:graphicFrame>
      <mc:AlternateContent xmlns:mc="http://schemas.openxmlformats.org/markup-compatibility/2006">
        <mc:Choice xmlns="" xmlns:a14="http://schemas.microsoft.com/office/drawing/2010/main" Requires="a14">
          <p:sp>
            <p:nvSpPr>
              <p:cNvPr id="335877" name="Text Box 5"/>
              <p:cNvSpPr txBox="1">
                <a:spLocks noChangeArrowheads="1"/>
              </p:cNvSpPr>
              <p:nvPr/>
            </p:nvSpPr>
            <p:spPr bwMode="auto">
              <a:xfrm>
                <a:off x="3707904" y="5538548"/>
                <a:ext cx="4824534" cy="1017844"/>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0000" tIns="46800" rIns="90000" bIns="46800">
                <a:spAutoFit/>
              </a:bodyPr>
              <a:lstStyle/>
              <a:p>
                <a:pPr algn="just"/>
                <a:r>
                  <a:rPr lang="he-IL" sz="2000" dirty="0" smtClean="0">
                    <a:latin typeface="Arial" charset="0"/>
                  </a:rPr>
                  <a:t>בשיטת הערבול נוצרות התנגשויות כאשר</a:t>
                </a:r>
                <a:r>
                  <a:rPr lang="en-US" sz="2000" dirty="0">
                    <a:latin typeface="Arial" charset="0"/>
                  </a:rPr>
                  <a:t> </a:t>
                </a:r>
                <a14:m>
                  <m:oMath xmlns:m="http://schemas.openxmlformats.org/officeDocument/2006/math">
                    <m:r>
                      <a:rPr lang="en-US" sz="2000" i="1" dirty="0" smtClean="0">
                        <a:latin typeface="Cambria Math"/>
                      </a:rPr>
                      <m:t>𝑥</m:t>
                    </m:r>
                    <m:r>
                      <a:rPr lang="en-US" sz="2000" b="0" i="1" dirty="0" smtClean="0">
                        <a:latin typeface="Cambria Math"/>
                      </a:rPr>
                      <m:t>≠</m:t>
                    </m:r>
                    <m:r>
                      <a:rPr lang="en-US" sz="2000" i="1" dirty="0">
                        <a:latin typeface="Cambria Math"/>
                        <a:sym typeface="Symbol" pitchFamily="18" charset="2"/>
                      </a:rPr>
                      <m:t>𝑦</m:t>
                    </m:r>
                  </m:oMath>
                </a14:m>
                <a:r>
                  <a:rPr lang="en-US" sz="2000" dirty="0">
                    <a:latin typeface="Arial" charset="0"/>
                    <a:sym typeface="Symbol" pitchFamily="18" charset="2"/>
                  </a:rPr>
                  <a:t> </a:t>
                </a:r>
                <a:r>
                  <a:rPr lang="he-IL" sz="2000" dirty="0">
                    <a:latin typeface="Arial" charset="0"/>
                    <a:sym typeface="Symbol" pitchFamily="18" charset="2"/>
                  </a:rPr>
                  <a:t>אבל  </a:t>
                </a:r>
                <a14:m>
                  <m:oMath xmlns:m="http://schemas.openxmlformats.org/officeDocument/2006/math">
                    <m:r>
                      <a:rPr lang="en-US" sz="2000" i="1" dirty="0" smtClean="0">
                        <a:latin typeface="Cambria Math"/>
                      </a:rPr>
                      <m:t>h</m:t>
                    </m:r>
                    <m:r>
                      <a:rPr lang="en-US" sz="2000" i="1" dirty="0" smtClean="0">
                        <a:latin typeface="Cambria Math"/>
                      </a:rPr>
                      <m:t>(</m:t>
                    </m:r>
                    <m:r>
                      <a:rPr lang="en-US" sz="2000" i="1" dirty="0" smtClean="0">
                        <a:latin typeface="Cambria Math"/>
                      </a:rPr>
                      <m:t>𝑥</m:t>
                    </m:r>
                    <m:r>
                      <a:rPr lang="en-US" sz="2000" i="1" dirty="0" smtClean="0">
                        <a:latin typeface="Cambria Math"/>
                      </a:rPr>
                      <m:t>)=</m:t>
                    </m:r>
                    <m:r>
                      <a:rPr lang="en-US" sz="2000" i="1" dirty="0" smtClean="0">
                        <a:latin typeface="Cambria Math"/>
                      </a:rPr>
                      <m:t>h</m:t>
                    </m:r>
                    <m:r>
                      <a:rPr lang="en-US" sz="2000" i="1" dirty="0" smtClean="0">
                        <a:latin typeface="Cambria Math"/>
                      </a:rPr>
                      <m:t>(</m:t>
                    </m:r>
                    <m:r>
                      <a:rPr lang="en-US" sz="2000" i="1" dirty="0" smtClean="0">
                        <a:latin typeface="Cambria Math"/>
                      </a:rPr>
                      <m:t>𝑦</m:t>
                    </m:r>
                    <m:r>
                      <a:rPr lang="en-US" sz="2000" i="1" dirty="0" smtClean="0">
                        <a:latin typeface="Cambria Math"/>
                      </a:rPr>
                      <m:t>)</m:t>
                    </m:r>
                  </m:oMath>
                </a14:m>
                <a:r>
                  <a:rPr lang="he-IL" sz="2000" dirty="0">
                    <a:latin typeface="Arial" charset="0"/>
                  </a:rPr>
                  <a:t>. </a:t>
                </a:r>
                <a:r>
                  <a:rPr lang="he-IL" sz="2000" u="sng" dirty="0" smtClean="0">
                    <a:latin typeface="Arial" charset="0"/>
                  </a:rPr>
                  <a:t>לדוגמא</a:t>
                </a:r>
                <a:r>
                  <a:rPr lang="he-IL" sz="2000" dirty="0" smtClean="0">
                    <a:latin typeface="Arial" charset="0"/>
                  </a:rPr>
                  <a:t>, עבור הפונקציה </a:t>
                </a:r>
                <a14:m>
                  <m:oMath xmlns:m="http://schemas.openxmlformats.org/officeDocument/2006/math">
                    <m:r>
                      <a:rPr lang="en-US" sz="2000" b="0" i="1" smtClean="0">
                        <a:latin typeface="Cambria Math"/>
                      </a:rPr>
                      <m:t>h</m:t>
                    </m:r>
                  </m:oMath>
                </a14:m>
                <a:r>
                  <a:rPr lang="he-IL" sz="2000" dirty="0" smtClean="0">
                    <a:latin typeface="Arial" charset="0"/>
                  </a:rPr>
                  <a:t> הנ"ל:</a:t>
                </a:r>
                <a14:m>
                  <m:oMath xmlns:m="http://schemas.openxmlformats.org/officeDocument/2006/math">
                    <m:r>
                      <a:rPr lang="en-US" sz="2000" i="1" dirty="0" smtClean="0">
                        <a:latin typeface="Cambria Math"/>
                      </a:rPr>
                      <m:t>h</m:t>
                    </m:r>
                    <m:r>
                      <a:rPr lang="en-US" sz="2000" i="1" dirty="0" smtClean="0">
                        <a:latin typeface="Cambria Math"/>
                      </a:rPr>
                      <m:t>(</m:t>
                    </m:r>
                    <m:r>
                      <a:rPr lang="en-US" sz="2000" i="1" dirty="0" smtClean="0">
                        <a:latin typeface="Cambria Math"/>
                      </a:rPr>
                      <m:t>81</m:t>
                    </m:r>
                    <m:r>
                      <a:rPr lang="en-US" sz="2000" i="1" dirty="0" smtClean="0">
                        <a:latin typeface="Cambria Math"/>
                      </a:rPr>
                      <m:t>)=</m:t>
                    </m:r>
                    <m:r>
                      <a:rPr lang="en-US" sz="2000" i="1" dirty="0" smtClean="0">
                        <a:latin typeface="Cambria Math"/>
                      </a:rPr>
                      <m:t>1</m:t>
                    </m:r>
                    <m:r>
                      <a:rPr lang="en-US" sz="2000" i="1" dirty="0" smtClean="0">
                        <a:latin typeface="Cambria Math"/>
                      </a:rPr>
                      <m:t>=</m:t>
                    </m:r>
                    <m:r>
                      <a:rPr lang="en-US" sz="2000" i="1" dirty="0" smtClean="0">
                        <a:latin typeface="Cambria Math"/>
                      </a:rPr>
                      <m:t>h</m:t>
                    </m:r>
                    <m:r>
                      <a:rPr lang="en-US" sz="2000" i="1" dirty="0" smtClean="0">
                        <a:latin typeface="Cambria Math"/>
                      </a:rPr>
                      <m:t>(</m:t>
                    </m:r>
                    <m:r>
                      <a:rPr lang="en-US" sz="2000" i="1" dirty="0" smtClean="0">
                        <a:latin typeface="Cambria Math"/>
                      </a:rPr>
                      <m:t>51</m:t>
                    </m:r>
                    <m:r>
                      <a:rPr lang="en-US" sz="2000" i="1" dirty="0" smtClean="0">
                        <a:latin typeface="Cambria Math"/>
                      </a:rPr>
                      <m:t>)</m:t>
                    </m:r>
                  </m:oMath>
                </a14:m>
                <a:r>
                  <a:rPr lang="en-US" sz="2000" dirty="0">
                    <a:latin typeface="Arial" charset="0"/>
                  </a:rPr>
                  <a:t>   </a:t>
                </a:r>
                <a:r>
                  <a:rPr lang="he-IL" sz="2000" dirty="0">
                    <a:latin typeface="Arial" charset="0"/>
                  </a:rPr>
                  <a:t>.</a:t>
                </a:r>
                <a:endParaRPr lang="en-US" sz="2000" dirty="0">
                  <a:latin typeface="Arial" charset="0"/>
                </a:endParaRPr>
              </a:p>
            </p:txBody>
          </p:sp>
        </mc:Choice>
        <mc:Fallback>
          <p:sp>
            <p:nvSpPr>
              <p:cNvPr id="335877" name="Text Box 5"/>
              <p:cNvSpPr txBox="1">
                <a:spLocks noRot="1" noChangeAspect="1" noMove="1" noResize="1" noEditPoints="1" noAdjustHandles="1" noChangeArrowheads="1" noChangeShapeType="1" noTextEdit="1"/>
              </p:cNvSpPr>
              <p:nvPr/>
            </p:nvSpPr>
            <p:spPr bwMode="auto">
              <a:xfrm>
                <a:off x="3707904" y="5538548"/>
                <a:ext cx="4824534" cy="1017844"/>
              </a:xfrm>
              <a:prstGeom prst="rect">
                <a:avLst/>
              </a:prstGeom>
              <a:blipFill rotWithShape="1">
                <a:blip r:embed="rId4" cstate="print"/>
                <a:stretch>
                  <a:fillRect l="-2778" t="-2395" r="-1389" b="-10180"/>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335879" name="Text Box 7"/>
              <p:cNvSpPr txBox="1">
                <a:spLocks noChangeArrowheads="1"/>
              </p:cNvSpPr>
              <p:nvPr/>
            </p:nvSpPr>
            <p:spPr bwMode="auto">
              <a:xfrm>
                <a:off x="3734032" y="3234848"/>
                <a:ext cx="4798406" cy="710067"/>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0000" tIns="46800" rIns="90000" bIns="46800">
                <a:spAutoFit/>
              </a:bodyPr>
              <a:lstStyle/>
              <a:p>
                <a:r>
                  <a:rPr lang="he-IL" sz="2000" u="sng" dirty="0"/>
                  <a:t>דוגמא</a:t>
                </a:r>
                <a:r>
                  <a:rPr lang="he-IL" sz="2000" dirty="0"/>
                  <a:t>:</a:t>
                </a:r>
                <a14:m>
                  <m:oMath xmlns:m="http://schemas.openxmlformats.org/officeDocument/2006/math">
                    <m:r>
                      <a:rPr lang="en-US" sz="2000" i="1" dirty="0" smtClean="0">
                        <a:latin typeface="Cambria Math"/>
                      </a:rPr>
                      <m:t>𝑚</m:t>
                    </m:r>
                    <m:r>
                      <a:rPr lang="en-US" sz="2000" i="1" dirty="0" smtClean="0">
                        <a:latin typeface="Cambria Math"/>
                      </a:rPr>
                      <m:t>=</m:t>
                    </m:r>
                    <m:r>
                      <a:rPr lang="en-US" sz="2000" i="1" dirty="0" smtClean="0">
                        <a:latin typeface="Cambria Math"/>
                      </a:rPr>
                      <m:t>10</m:t>
                    </m:r>
                    <m:r>
                      <a:rPr lang="en-US" sz="2000" i="1" dirty="0" smtClean="0">
                        <a:latin typeface="Cambria Math"/>
                      </a:rPr>
                      <m:t>   </m:t>
                    </m:r>
                    <m:r>
                      <a:rPr lang="en-US" sz="2000" i="1" dirty="0" smtClean="0">
                        <a:latin typeface="Cambria Math"/>
                      </a:rPr>
                      <m:t>h</m:t>
                    </m:r>
                    <m:r>
                      <a:rPr lang="en-US" sz="2000" i="1" dirty="0" smtClean="0">
                        <a:latin typeface="Cambria Math"/>
                      </a:rPr>
                      <m:t>(</m:t>
                    </m:r>
                    <m:r>
                      <a:rPr lang="en-US" sz="2000" i="1" dirty="0" smtClean="0">
                        <a:latin typeface="Cambria Math"/>
                      </a:rPr>
                      <m:t>𝑘</m:t>
                    </m:r>
                    <m:r>
                      <a:rPr lang="en-US" sz="2000" i="1" dirty="0" smtClean="0">
                        <a:latin typeface="Cambria Math"/>
                      </a:rPr>
                      <m:t>)=</m:t>
                    </m:r>
                    <m:r>
                      <a:rPr lang="en-US" sz="2000" i="1" dirty="0" smtClean="0">
                        <a:latin typeface="Cambria Math"/>
                      </a:rPr>
                      <m:t>𝑘</m:t>
                    </m:r>
                    <m:r>
                      <a:rPr lang="en-US" sz="2000" i="1" dirty="0" smtClean="0">
                        <a:latin typeface="Cambria Math"/>
                      </a:rPr>
                      <m:t> </m:t>
                    </m:r>
                    <m:r>
                      <a:rPr lang="en-US" sz="2000" i="1" dirty="0" smtClean="0">
                        <a:latin typeface="Cambria Math"/>
                      </a:rPr>
                      <m:t>𝑚𝑜𝑑</m:t>
                    </m:r>
                    <m:r>
                      <a:rPr lang="en-US" sz="2000" i="1" dirty="0" smtClean="0">
                        <a:latin typeface="Cambria Math"/>
                      </a:rPr>
                      <m:t> </m:t>
                    </m:r>
                    <m:r>
                      <a:rPr lang="en-US" sz="2000" i="1" dirty="0" smtClean="0">
                        <a:latin typeface="Cambria Math"/>
                      </a:rPr>
                      <m:t>10</m:t>
                    </m:r>
                  </m:oMath>
                </a14:m>
                <a:r>
                  <a:rPr lang="en-US" sz="2000" dirty="0"/>
                  <a:t>  </a:t>
                </a:r>
                <a:r>
                  <a:rPr lang="en-US" sz="2000" dirty="0" smtClean="0"/>
                  <a:t>            </a:t>
                </a:r>
                <a:endParaRPr lang="en-US" sz="2000" dirty="0"/>
              </a:p>
              <a:p>
                <a:r>
                  <a:rPr lang="he-IL" sz="2000" u="sng" dirty="0" smtClean="0"/>
                  <a:t>קלט להכנסה:</a:t>
                </a:r>
                <a:r>
                  <a:rPr lang="he-IL" sz="2000" dirty="0" smtClean="0"/>
                  <a:t>	    </a:t>
                </a:r>
                <a14:m>
                  <m:oMath xmlns:m="http://schemas.openxmlformats.org/officeDocument/2006/math">
                    <m:r>
                      <a:rPr lang="en-US" sz="2000" i="1" dirty="0" smtClean="0">
                        <a:latin typeface="Cambria Math"/>
                      </a:rPr>
                      <m:t>51</m:t>
                    </m:r>
                    <m:r>
                      <a:rPr lang="en-US" sz="2000" i="1" dirty="0">
                        <a:latin typeface="Cambria Math"/>
                      </a:rPr>
                      <m:t>, </m:t>
                    </m:r>
                    <m:r>
                      <a:rPr lang="en-US" sz="2000" i="1" dirty="0">
                        <a:latin typeface="Cambria Math"/>
                      </a:rPr>
                      <m:t>17</m:t>
                    </m:r>
                    <m:r>
                      <a:rPr lang="en-US" sz="2000" i="1" dirty="0">
                        <a:latin typeface="Cambria Math"/>
                      </a:rPr>
                      <m:t>, </m:t>
                    </m:r>
                    <m:r>
                      <a:rPr lang="en-US" sz="2000" i="1" dirty="0">
                        <a:latin typeface="Cambria Math"/>
                      </a:rPr>
                      <m:t>15</m:t>
                    </m:r>
                    <m:r>
                      <a:rPr lang="en-US" sz="2000" i="1" dirty="0">
                        <a:latin typeface="Cambria Math"/>
                      </a:rPr>
                      <m:t>, </m:t>
                    </m:r>
                    <m:r>
                      <a:rPr lang="en-US" sz="2000" i="1" dirty="0">
                        <a:latin typeface="Cambria Math"/>
                      </a:rPr>
                      <m:t>92</m:t>
                    </m:r>
                    <m:r>
                      <a:rPr lang="en-US" sz="2000" i="1" dirty="0">
                        <a:latin typeface="Cambria Math"/>
                      </a:rPr>
                      <m:t>, </m:t>
                    </m:r>
                    <m:r>
                      <a:rPr lang="en-US" sz="2000" i="1" dirty="0">
                        <a:latin typeface="Cambria Math"/>
                      </a:rPr>
                      <m:t>88</m:t>
                    </m:r>
                    <m:r>
                      <a:rPr lang="en-US" sz="2000" i="1" dirty="0">
                        <a:latin typeface="Cambria Math"/>
                      </a:rPr>
                      <m:t>, </m:t>
                    </m:r>
                    <m:r>
                      <a:rPr lang="en-US" sz="2000" i="1" dirty="0">
                        <a:latin typeface="Cambria Math"/>
                      </a:rPr>
                      <m:t>29</m:t>
                    </m:r>
                  </m:oMath>
                </a14:m>
                <a:r>
                  <a:rPr lang="en-US" sz="2000" dirty="0"/>
                  <a:t> </a:t>
                </a:r>
                <a:r>
                  <a:rPr lang="en-US" sz="2000" dirty="0" smtClean="0"/>
                  <a:t>	</a:t>
                </a:r>
                <a:endParaRPr lang="en-US" sz="2000" dirty="0"/>
              </a:p>
            </p:txBody>
          </p:sp>
        </mc:Choice>
        <mc:Fallback>
          <p:sp>
            <p:nvSpPr>
              <p:cNvPr id="335879" name="Text Box 7"/>
              <p:cNvSpPr txBox="1">
                <a:spLocks noRot="1" noChangeAspect="1" noMove="1" noResize="1" noEditPoints="1" noAdjustHandles="1" noChangeArrowheads="1" noChangeShapeType="1" noTextEdit="1"/>
              </p:cNvSpPr>
              <p:nvPr/>
            </p:nvSpPr>
            <p:spPr bwMode="auto">
              <a:xfrm>
                <a:off x="3734032" y="3234848"/>
                <a:ext cx="4798406" cy="710067"/>
              </a:xfrm>
              <a:prstGeom prst="rect">
                <a:avLst/>
              </a:prstGeom>
              <a:blipFill rotWithShape="1">
                <a:blip r:embed="rId5" cstate="print"/>
                <a:stretch>
                  <a:fillRect t="-5172" r="-1398" b="-13793"/>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p:grpSp>
        <p:nvGrpSpPr>
          <p:cNvPr id="5" name="Group 4"/>
          <p:cNvGrpSpPr/>
          <p:nvPr/>
        </p:nvGrpSpPr>
        <p:grpSpPr>
          <a:xfrm>
            <a:off x="794332" y="3234848"/>
            <a:ext cx="315334" cy="3362504"/>
            <a:chOff x="794332" y="3023769"/>
            <a:chExt cx="315334" cy="3362504"/>
          </a:xfrm>
        </p:grpSpPr>
        <p:sp>
          <p:nvSpPr>
            <p:cNvPr id="33" name="Rectangle 32"/>
            <p:cNvSpPr/>
            <p:nvPr/>
          </p:nvSpPr>
          <p:spPr>
            <a:xfrm>
              <a:off x="796037" y="3023769"/>
              <a:ext cx="298479" cy="338554"/>
            </a:xfrm>
            <a:prstGeom prst="rect">
              <a:avLst/>
            </a:prstGeom>
          </p:spPr>
          <p:txBody>
            <a:bodyPr wrap="none">
              <a:spAutoFit/>
            </a:bodyPr>
            <a:lstStyle/>
            <a:p>
              <a:r>
                <a:rPr lang="he-IL" sz="1600" dirty="0" smtClean="0"/>
                <a:t>0</a:t>
              </a:r>
              <a:endParaRPr lang="he-IL" sz="1600" dirty="0"/>
            </a:p>
          </p:txBody>
        </p:sp>
        <p:sp>
          <p:nvSpPr>
            <p:cNvPr id="34" name="Rectangle 33"/>
            <p:cNvSpPr/>
            <p:nvPr/>
          </p:nvSpPr>
          <p:spPr>
            <a:xfrm>
              <a:off x="798399" y="3331588"/>
              <a:ext cx="298479" cy="338554"/>
            </a:xfrm>
            <a:prstGeom prst="rect">
              <a:avLst/>
            </a:prstGeom>
          </p:spPr>
          <p:txBody>
            <a:bodyPr wrap="none">
              <a:spAutoFit/>
            </a:bodyPr>
            <a:lstStyle/>
            <a:p>
              <a:r>
                <a:rPr lang="he-IL" sz="1600" dirty="0" smtClean="0"/>
                <a:t>1</a:t>
              </a:r>
              <a:endParaRPr lang="he-IL" sz="1600" dirty="0"/>
            </a:p>
          </p:txBody>
        </p:sp>
        <p:sp>
          <p:nvSpPr>
            <p:cNvPr id="35" name="Rectangle 34"/>
            <p:cNvSpPr/>
            <p:nvPr/>
          </p:nvSpPr>
          <p:spPr>
            <a:xfrm>
              <a:off x="794332" y="3670704"/>
              <a:ext cx="298479" cy="338554"/>
            </a:xfrm>
            <a:prstGeom prst="rect">
              <a:avLst/>
            </a:prstGeom>
          </p:spPr>
          <p:txBody>
            <a:bodyPr wrap="none">
              <a:spAutoFit/>
            </a:bodyPr>
            <a:lstStyle/>
            <a:p>
              <a:r>
                <a:rPr lang="he-IL" sz="1600" dirty="0" smtClean="0"/>
                <a:t>2</a:t>
              </a:r>
              <a:endParaRPr lang="he-IL" sz="1600" dirty="0"/>
            </a:p>
          </p:txBody>
        </p:sp>
        <p:sp>
          <p:nvSpPr>
            <p:cNvPr id="38" name="Rectangle 37"/>
            <p:cNvSpPr/>
            <p:nvPr/>
          </p:nvSpPr>
          <p:spPr>
            <a:xfrm>
              <a:off x="798378" y="4011138"/>
              <a:ext cx="298479" cy="338554"/>
            </a:xfrm>
            <a:prstGeom prst="rect">
              <a:avLst/>
            </a:prstGeom>
          </p:spPr>
          <p:txBody>
            <a:bodyPr wrap="none">
              <a:spAutoFit/>
            </a:bodyPr>
            <a:lstStyle/>
            <a:p>
              <a:r>
                <a:rPr lang="he-IL" sz="1600" dirty="0" smtClean="0"/>
                <a:t>3</a:t>
              </a:r>
              <a:endParaRPr lang="he-IL" sz="1600" dirty="0"/>
            </a:p>
          </p:txBody>
        </p:sp>
        <p:sp>
          <p:nvSpPr>
            <p:cNvPr id="39" name="Rectangle 38"/>
            <p:cNvSpPr/>
            <p:nvPr/>
          </p:nvSpPr>
          <p:spPr>
            <a:xfrm>
              <a:off x="798692" y="4333471"/>
              <a:ext cx="298479" cy="338554"/>
            </a:xfrm>
            <a:prstGeom prst="rect">
              <a:avLst/>
            </a:prstGeom>
          </p:spPr>
          <p:txBody>
            <a:bodyPr wrap="none">
              <a:spAutoFit/>
            </a:bodyPr>
            <a:lstStyle/>
            <a:p>
              <a:r>
                <a:rPr lang="he-IL" sz="1600" dirty="0" smtClean="0"/>
                <a:t>4</a:t>
              </a:r>
              <a:endParaRPr lang="he-IL" sz="1600" dirty="0"/>
            </a:p>
          </p:txBody>
        </p:sp>
        <p:sp>
          <p:nvSpPr>
            <p:cNvPr id="40" name="Rectangle 39"/>
            <p:cNvSpPr/>
            <p:nvPr/>
          </p:nvSpPr>
          <p:spPr>
            <a:xfrm>
              <a:off x="803023" y="4672587"/>
              <a:ext cx="298479" cy="338554"/>
            </a:xfrm>
            <a:prstGeom prst="rect">
              <a:avLst/>
            </a:prstGeom>
          </p:spPr>
          <p:txBody>
            <a:bodyPr wrap="none">
              <a:spAutoFit/>
            </a:bodyPr>
            <a:lstStyle/>
            <a:p>
              <a:r>
                <a:rPr lang="he-IL" sz="1600" dirty="0" smtClean="0"/>
                <a:t>5</a:t>
              </a:r>
              <a:endParaRPr lang="he-IL" sz="1600" dirty="0"/>
            </a:p>
          </p:txBody>
        </p:sp>
        <p:sp>
          <p:nvSpPr>
            <p:cNvPr id="41" name="Rectangle 40"/>
            <p:cNvSpPr/>
            <p:nvPr/>
          </p:nvSpPr>
          <p:spPr>
            <a:xfrm>
              <a:off x="798378" y="5019250"/>
              <a:ext cx="298479" cy="338554"/>
            </a:xfrm>
            <a:prstGeom prst="rect">
              <a:avLst/>
            </a:prstGeom>
          </p:spPr>
          <p:txBody>
            <a:bodyPr wrap="none">
              <a:spAutoFit/>
            </a:bodyPr>
            <a:lstStyle/>
            <a:p>
              <a:r>
                <a:rPr lang="he-IL" sz="1600" dirty="0" smtClean="0"/>
                <a:t>6</a:t>
              </a:r>
              <a:endParaRPr lang="he-IL" sz="1600" dirty="0"/>
            </a:p>
          </p:txBody>
        </p:sp>
        <p:sp>
          <p:nvSpPr>
            <p:cNvPr id="42" name="Rectangle 41"/>
            <p:cNvSpPr/>
            <p:nvPr/>
          </p:nvSpPr>
          <p:spPr>
            <a:xfrm>
              <a:off x="798692" y="5356097"/>
              <a:ext cx="298479" cy="338554"/>
            </a:xfrm>
            <a:prstGeom prst="rect">
              <a:avLst/>
            </a:prstGeom>
          </p:spPr>
          <p:txBody>
            <a:bodyPr wrap="none">
              <a:spAutoFit/>
            </a:bodyPr>
            <a:lstStyle/>
            <a:p>
              <a:r>
                <a:rPr lang="he-IL" sz="1600" dirty="0" smtClean="0"/>
                <a:t>7</a:t>
              </a:r>
              <a:endParaRPr lang="he-IL" sz="1600" dirty="0"/>
            </a:p>
          </p:txBody>
        </p:sp>
        <p:sp>
          <p:nvSpPr>
            <p:cNvPr id="43" name="Rectangle 42"/>
            <p:cNvSpPr/>
            <p:nvPr/>
          </p:nvSpPr>
          <p:spPr>
            <a:xfrm>
              <a:off x="803023" y="5695213"/>
              <a:ext cx="298479" cy="338554"/>
            </a:xfrm>
            <a:prstGeom prst="rect">
              <a:avLst/>
            </a:prstGeom>
          </p:spPr>
          <p:txBody>
            <a:bodyPr wrap="none">
              <a:spAutoFit/>
            </a:bodyPr>
            <a:lstStyle/>
            <a:p>
              <a:r>
                <a:rPr lang="he-IL" sz="1600" dirty="0" smtClean="0"/>
                <a:t>8</a:t>
              </a:r>
              <a:endParaRPr lang="he-IL" sz="1600" dirty="0"/>
            </a:p>
          </p:txBody>
        </p:sp>
        <p:sp>
          <p:nvSpPr>
            <p:cNvPr id="44" name="Rectangle 43"/>
            <p:cNvSpPr/>
            <p:nvPr/>
          </p:nvSpPr>
          <p:spPr>
            <a:xfrm>
              <a:off x="811187" y="6047719"/>
              <a:ext cx="298479" cy="338554"/>
            </a:xfrm>
            <a:prstGeom prst="rect">
              <a:avLst/>
            </a:prstGeom>
          </p:spPr>
          <p:txBody>
            <a:bodyPr wrap="none">
              <a:spAutoFit/>
            </a:bodyPr>
            <a:lstStyle/>
            <a:p>
              <a:r>
                <a:rPr lang="he-IL" sz="1600" dirty="0" smtClean="0"/>
                <a:t>9</a:t>
              </a:r>
              <a:endParaRPr lang="he-IL" sz="1600" dirty="0"/>
            </a:p>
          </p:txBody>
        </p:sp>
      </p:grpSp>
      <p:sp>
        <p:nvSpPr>
          <p:cNvPr id="22" name="Rectangle 21"/>
          <p:cNvSpPr/>
          <p:nvPr/>
        </p:nvSpPr>
        <p:spPr>
          <a:xfrm>
            <a:off x="1512000" y="3140968"/>
            <a:ext cx="6120000" cy="18000"/>
          </a:xfrm>
          <a:prstGeom prst="rect">
            <a:avLst/>
          </a:prstGeom>
          <a:solidFill>
            <a:schemeClr val="dk2"/>
          </a:solidFill>
          <a:ln>
            <a:noFill/>
          </a:ln>
          <a:effectLst/>
        </p:spPr>
        <p:style>
          <a:lnRef idx="1">
            <a:schemeClr val="accent5"/>
          </a:lnRef>
          <a:fillRef idx="1001">
            <a:schemeClr val="dk2"/>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21228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58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58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7" grpId="0" animBg="1"/>
      <p:bldP spid="33587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normAutofit/>
          </a:bodyPr>
          <a:lstStyle/>
          <a:p>
            <a:r>
              <a:rPr lang="he-IL" dirty="0"/>
              <a:t>פתרון להתנגשויות באמצעות רשימות מקושרות</a:t>
            </a:r>
            <a:r>
              <a:rPr lang="en-US" dirty="0"/>
              <a:t> </a:t>
            </a:r>
          </a:p>
        </p:txBody>
      </p:sp>
      <mc:AlternateContent xmlns:mc="http://schemas.openxmlformats.org/markup-compatibility/2006">
        <mc:Choice xmlns="" xmlns:a14="http://schemas.microsoft.com/office/drawing/2010/main" Requires="a14">
          <p:sp>
            <p:nvSpPr>
              <p:cNvPr id="337926" name="Rectangle 6"/>
              <p:cNvSpPr>
                <a:spLocks noChangeArrowheads="1"/>
              </p:cNvSpPr>
              <p:nvPr/>
            </p:nvSpPr>
            <p:spPr bwMode="auto">
              <a:xfrm>
                <a:off x="179513" y="3665486"/>
                <a:ext cx="8401760" cy="710067"/>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0000" tIns="46800" rIns="90000" bIns="46800">
                <a:spAutoFit/>
              </a:bodyPr>
              <a:lstStyle/>
              <a:p>
                <a:r>
                  <a:rPr lang="en-US" sz="2000" dirty="0"/>
                  <a:t>Insert(</a:t>
                </a:r>
                <a14:m>
                  <m:oMath xmlns:m="http://schemas.openxmlformats.org/officeDocument/2006/math">
                    <m:r>
                      <a:rPr lang="en-US" sz="2000" i="1" dirty="0" smtClean="0">
                        <a:latin typeface="Cambria Math"/>
                      </a:rPr>
                      <m:t>𝑇</m:t>
                    </m:r>
                    <m:r>
                      <a:rPr lang="en-US" sz="2000" i="1" dirty="0" smtClean="0">
                        <a:latin typeface="Cambria Math"/>
                      </a:rPr>
                      <m:t>,</m:t>
                    </m:r>
                    <m:r>
                      <a:rPr lang="en-US" sz="2000" i="1" dirty="0" smtClean="0">
                        <a:latin typeface="Cambria Math"/>
                      </a:rPr>
                      <m:t>𝑥</m:t>
                    </m:r>
                  </m:oMath>
                </a14:m>
                <a:r>
                  <a:rPr lang="en-US" sz="2000" dirty="0"/>
                  <a:t>)</a:t>
                </a:r>
                <a:r>
                  <a:rPr lang="he-IL" sz="2000" dirty="0">
                    <a:latin typeface="Arial" charset="0"/>
                  </a:rPr>
                  <a:t>  </a:t>
                </a:r>
                <a:r>
                  <a:rPr lang="he-IL" sz="2000" dirty="0" smtClean="0">
                    <a:latin typeface="Arial" charset="0"/>
                  </a:rPr>
                  <a:t>	הכנס </a:t>
                </a:r>
                <a:r>
                  <a:rPr lang="he-IL" sz="2000" dirty="0">
                    <a:latin typeface="Arial" charset="0"/>
                  </a:rPr>
                  <a:t>את </a:t>
                </a:r>
                <a14:m>
                  <m:oMath xmlns:m="http://schemas.openxmlformats.org/officeDocument/2006/math">
                    <m:r>
                      <a:rPr lang="en-US" sz="2000" i="1" dirty="0" smtClean="0">
                        <a:latin typeface="Cambria Math"/>
                      </a:rPr>
                      <m:t>𝑥</m:t>
                    </m:r>
                  </m:oMath>
                </a14:m>
                <a:r>
                  <a:rPr lang="he-IL" sz="2000" dirty="0">
                    <a:latin typeface="Arial" charset="0"/>
                  </a:rPr>
                  <a:t> בראש הרשימה </a:t>
                </a:r>
                <a14:m>
                  <m:oMath xmlns:m="http://schemas.openxmlformats.org/officeDocument/2006/math">
                    <m:r>
                      <a:rPr lang="en-US" sz="2000" i="1" dirty="0" smtClean="0">
                        <a:latin typeface="Cambria Math"/>
                      </a:rPr>
                      <m:t>𝑇</m:t>
                    </m:r>
                    <m:r>
                      <a:rPr lang="en-US" sz="2000" i="1" dirty="0" smtClean="0">
                        <a:latin typeface="Cambria Math"/>
                      </a:rPr>
                      <m:t>[</m:t>
                    </m:r>
                    <m:r>
                      <a:rPr lang="en-US" sz="2000" i="1" dirty="0" smtClean="0">
                        <a:latin typeface="Cambria Math"/>
                      </a:rPr>
                      <m:t>h</m:t>
                    </m:r>
                    <m:r>
                      <a:rPr lang="en-US" sz="2000" i="1" dirty="0" smtClean="0">
                        <a:latin typeface="Cambria Math"/>
                      </a:rPr>
                      <m:t>(</m:t>
                    </m:r>
                    <m:r>
                      <a:rPr lang="en-US" sz="2000" i="1" dirty="0" err="1">
                        <a:latin typeface="Cambria Math"/>
                      </a:rPr>
                      <m:t>𝑥</m:t>
                    </m:r>
                    <m:r>
                      <a:rPr lang="en-US" sz="2000" i="1" dirty="0" err="1">
                        <a:latin typeface="Cambria Math"/>
                      </a:rPr>
                      <m:t>.</m:t>
                    </m:r>
                    <m:r>
                      <a:rPr lang="en-US" sz="2000" i="1" dirty="0" err="1">
                        <a:latin typeface="Cambria Math"/>
                      </a:rPr>
                      <m:t>𝑘𝑒𝑦</m:t>
                    </m:r>
                    <m:r>
                      <a:rPr lang="en-US" sz="2000" i="1" dirty="0">
                        <a:latin typeface="Cambria Math"/>
                      </a:rPr>
                      <m:t>)]</m:t>
                    </m:r>
                  </m:oMath>
                </a14:m>
                <a:r>
                  <a:rPr lang="he-IL" sz="2000" dirty="0">
                    <a:latin typeface="Arial" charset="0"/>
                  </a:rPr>
                  <a:t>.</a:t>
                </a:r>
              </a:p>
              <a:p>
                <a:r>
                  <a:rPr lang="he-IL" sz="2000" dirty="0" smtClean="0">
                    <a:latin typeface="Arial" charset="0"/>
                  </a:rPr>
                  <a:t>		</a:t>
                </a:r>
                <a:r>
                  <a:rPr lang="he-IL" sz="2000" u="sng" dirty="0" smtClean="0">
                    <a:latin typeface="Arial" charset="0"/>
                  </a:rPr>
                  <a:t>זמן:</a:t>
                </a:r>
                <a:r>
                  <a:rPr lang="he-IL" sz="2000" dirty="0" smtClean="0">
                    <a:latin typeface="Arial" charset="0"/>
                  </a:rPr>
                  <a:t> </a:t>
                </a:r>
                <a14:m>
                  <m:oMath xmlns:m="http://schemas.openxmlformats.org/officeDocument/2006/math">
                    <m:r>
                      <a:rPr lang="en-US" sz="2000" i="1" dirty="0" smtClean="0">
                        <a:latin typeface="Cambria Math"/>
                      </a:rPr>
                      <m:t>𝑂</m:t>
                    </m:r>
                    <m:r>
                      <a:rPr lang="en-US" sz="2000" i="1" dirty="0" smtClean="0">
                        <a:latin typeface="Cambria Math"/>
                      </a:rPr>
                      <m:t>(</m:t>
                    </m:r>
                    <m:r>
                      <a:rPr lang="en-US" sz="2000" i="1" dirty="0" smtClean="0">
                        <a:latin typeface="Cambria Math"/>
                      </a:rPr>
                      <m:t>1</m:t>
                    </m:r>
                    <m:r>
                      <a:rPr lang="en-US" sz="2000" i="1" dirty="0" smtClean="0">
                        <a:latin typeface="Cambria Math"/>
                      </a:rPr>
                      <m:t>)</m:t>
                    </m:r>
                  </m:oMath>
                </a14:m>
                <a:r>
                  <a:rPr lang="he-IL" sz="2000" dirty="0" smtClean="0">
                    <a:latin typeface="Arial" charset="0"/>
                  </a:rPr>
                  <a:t> במקרה הגרוע*.</a:t>
                </a:r>
                <a:endParaRPr lang="en-US" sz="2000" dirty="0">
                  <a:latin typeface="Arial" charset="0"/>
                </a:endParaRPr>
              </a:p>
            </p:txBody>
          </p:sp>
        </mc:Choice>
        <mc:Fallback>
          <p:sp>
            <p:nvSpPr>
              <p:cNvPr id="337926" name="Rectangle 6"/>
              <p:cNvSpPr>
                <a:spLocks noRot="1" noChangeAspect="1" noMove="1" noResize="1" noEditPoints="1" noAdjustHandles="1" noChangeArrowheads="1" noChangeShapeType="1" noTextEdit="1"/>
              </p:cNvSpPr>
              <p:nvPr/>
            </p:nvSpPr>
            <p:spPr bwMode="auto">
              <a:xfrm>
                <a:off x="179513" y="3665486"/>
                <a:ext cx="8401760" cy="710067"/>
              </a:xfrm>
              <a:prstGeom prst="rect">
                <a:avLst/>
              </a:prstGeom>
              <a:blipFill rotWithShape="1">
                <a:blip r:embed="rId3" cstate="print"/>
                <a:stretch>
                  <a:fillRect t="-5128" r="-870" b="-14530"/>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337927" name="Rectangle 7"/>
              <p:cNvSpPr>
                <a:spLocks noChangeArrowheads="1"/>
              </p:cNvSpPr>
              <p:nvPr/>
            </p:nvSpPr>
            <p:spPr bwMode="auto">
              <a:xfrm>
                <a:off x="2271336" y="4458014"/>
                <a:ext cx="6309936" cy="710067"/>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0000" tIns="46800" rIns="90000" bIns="46800">
                <a:spAutoFit/>
              </a:bodyPr>
              <a:lstStyle/>
              <a:p>
                <a:r>
                  <a:rPr lang="en-US" sz="2000" dirty="0" smtClean="0"/>
                  <a:t>Search(</a:t>
                </a:r>
                <a14:m>
                  <m:oMath xmlns:m="http://schemas.openxmlformats.org/officeDocument/2006/math">
                    <m:r>
                      <a:rPr lang="en-US" sz="2000" i="1" dirty="0" smtClean="0">
                        <a:latin typeface="Cambria Math"/>
                      </a:rPr>
                      <m:t>𝑇</m:t>
                    </m:r>
                    <m:r>
                      <a:rPr lang="en-US" sz="2000" i="1" dirty="0" smtClean="0">
                        <a:latin typeface="Cambria Math"/>
                      </a:rPr>
                      <m:t>,</m:t>
                    </m:r>
                    <m:r>
                      <a:rPr lang="en-US" sz="2000" i="1" dirty="0" smtClean="0">
                        <a:latin typeface="Cambria Math"/>
                      </a:rPr>
                      <m:t>𝑘</m:t>
                    </m:r>
                  </m:oMath>
                </a14:m>
                <a:r>
                  <a:rPr lang="en-US" sz="2000" dirty="0"/>
                  <a:t>)</a:t>
                </a:r>
                <a:r>
                  <a:rPr lang="he-IL" sz="2000" dirty="0"/>
                  <a:t>  </a:t>
                </a:r>
                <a:r>
                  <a:rPr lang="he-IL" sz="2000" dirty="0" smtClean="0"/>
                  <a:t>	</a:t>
                </a:r>
                <a:r>
                  <a:rPr lang="he-IL" sz="2000" dirty="0" smtClean="0">
                    <a:latin typeface="Arial" charset="0"/>
                  </a:rPr>
                  <a:t>חפש איבר </a:t>
                </a:r>
                <a:r>
                  <a:rPr lang="he-IL" sz="2000" dirty="0">
                    <a:latin typeface="Arial" charset="0"/>
                  </a:rPr>
                  <a:t>עם מפתח </a:t>
                </a:r>
                <a14:m>
                  <m:oMath xmlns:m="http://schemas.openxmlformats.org/officeDocument/2006/math">
                    <m:r>
                      <a:rPr lang="en-US" sz="2000" i="1" dirty="0" smtClean="0">
                        <a:latin typeface="Cambria Math"/>
                      </a:rPr>
                      <m:t>𝑘</m:t>
                    </m:r>
                  </m:oMath>
                </a14:m>
                <a:r>
                  <a:rPr lang="he-IL" sz="2000" dirty="0">
                    <a:latin typeface="Arial" charset="0"/>
                  </a:rPr>
                  <a:t> ברשימה </a:t>
                </a:r>
                <a14:m>
                  <m:oMath xmlns:m="http://schemas.openxmlformats.org/officeDocument/2006/math">
                    <m:r>
                      <a:rPr lang="en-US" sz="2000" i="1" dirty="0" smtClean="0">
                        <a:latin typeface="Cambria Math"/>
                      </a:rPr>
                      <m:t>𝑇</m:t>
                    </m:r>
                    <m:d>
                      <m:dPr>
                        <m:begChr m:val="["/>
                        <m:endChr m:val="]"/>
                        <m:ctrlPr>
                          <a:rPr lang="en-US" sz="2000" i="1" dirty="0" smtClean="0">
                            <a:latin typeface="Cambria Math"/>
                          </a:rPr>
                        </m:ctrlPr>
                      </m:dPr>
                      <m:e>
                        <m:r>
                          <a:rPr lang="en-US" sz="2000" i="1" dirty="0" smtClean="0">
                            <a:latin typeface="Cambria Math"/>
                          </a:rPr>
                          <m:t>h</m:t>
                        </m:r>
                        <m:d>
                          <m:dPr>
                            <m:ctrlPr>
                              <a:rPr lang="en-US" sz="2000" i="1" dirty="0" smtClean="0">
                                <a:latin typeface="Cambria Math"/>
                              </a:rPr>
                            </m:ctrlPr>
                          </m:dPr>
                          <m:e>
                            <m:r>
                              <a:rPr lang="en-US" sz="2000" i="1" dirty="0" smtClean="0">
                                <a:latin typeface="Cambria Math"/>
                              </a:rPr>
                              <m:t>𝑘</m:t>
                            </m:r>
                          </m:e>
                        </m:d>
                      </m:e>
                    </m:d>
                  </m:oMath>
                </a14:m>
                <a:r>
                  <a:rPr lang="he-IL" sz="2000" dirty="0" smtClean="0">
                    <a:latin typeface="Arial" charset="0"/>
                  </a:rPr>
                  <a:t>.</a:t>
                </a:r>
                <a:endParaRPr lang="he-IL" sz="2000" dirty="0">
                  <a:latin typeface="Arial" charset="0"/>
                </a:endParaRPr>
              </a:p>
              <a:p>
                <a:r>
                  <a:rPr lang="he-IL" sz="2000" dirty="0" smtClean="0">
                    <a:latin typeface="Arial" charset="0"/>
                  </a:rPr>
                  <a:t>		</a:t>
                </a:r>
                <a:r>
                  <a:rPr lang="he-IL" sz="2000" u="sng" dirty="0" smtClean="0">
                    <a:latin typeface="Arial" charset="0"/>
                  </a:rPr>
                  <a:t>זמן:</a:t>
                </a:r>
                <a:r>
                  <a:rPr lang="he-IL" sz="2000" dirty="0" smtClean="0">
                    <a:latin typeface="Arial" charset="0"/>
                  </a:rPr>
                  <a:t> </a:t>
                </a:r>
                <a:r>
                  <a:rPr lang="he-IL" sz="2000" dirty="0">
                    <a:latin typeface="Arial" charset="0"/>
                  </a:rPr>
                  <a:t>(אורך הרשימה</a:t>
                </a:r>
                <a:r>
                  <a:rPr lang="he-IL" sz="2000" dirty="0" smtClean="0">
                    <a:latin typeface="Arial" charset="0"/>
                  </a:rPr>
                  <a:t>)</a:t>
                </a:r>
                <a14:m>
                  <m:oMath xmlns:m="http://schemas.openxmlformats.org/officeDocument/2006/math">
                    <m:r>
                      <m:rPr>
                        <m:sty m:val="p"/>
                      </m:rPr>
                      <a:rPr lang="en-US" sz="2000" b="0" i="0" dirty="0" smtClean="0">
                        <a:latin typeface="Cambria Math"/>
                        <a:sym typeface="Symbol" pitchFamily="18" charset="2"/>
                      </a:rPr>
                      <m:t>Θ</m:t>
                    </m:r>
                  </m:oMath>
                </a14:m>
                <a:r>
                  <a:rPr lang="he-IL" sz="2000" dirty="0" smtClean="0">
                    <a:latin typeface="Arial" charset="0"/>
                    <a:sym typeface="Symbol" pitchFamily="18" charset="2"/>
                  </a:rPr>
                  <a:t> במקרה הגרוע.</a:t>
                </a:r>
                <a:endParaRPr lang="en-US" sz="2000" dirty="0">
                  <a:latin typeface="Arial" charset="0"/>
                </a:endParaRPr>
              </a:p>
            </p:txBody>
          </p:sp>
        </mc:Choice>
        <mc:Fallback>
          <p:sp>
            <p:nvSpPr>
              <p:cNvPr id="337927" name="Rectangle 7"/>
              <p:cNvSpPr>
                <a:spLocks noRot="1" noChangeAspect="1" noMove="1" noResize="1" noEditPoints="1" noAdjustHandles="1" noChangeArrowheads="1" noChangeShapeType="1" noTextEdit="1"/>
              </p:cNvSpPr>
              <p:nvPr/>
            </p:nvSpPr>
            <p:spPr bwMode="auto">
              <a:xfrm>
                <a:off x="2271336" y="4458014"/>
                <a:ext cx="6309936" cy="710067"/>
              </a:xfrm>
              <a:prstGeom prst="rect">
                <a:avLst/>
              </a:prstGeom>
              <a:blipFill rotWithShape="1">
                <a:blip r:embed="rId4" cstate="print"/>
                <a:stretch>
                  <a:fillRect t="-5128" r="-1159" b="-14530"/>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337928" name="Rectangle 8"/>
              <p:cNvSpPr>
                <a:spLocks noChangeArrowheads="1"/>
              </p:cNvSpPr>
              <p:nvPr/>
            </p:nvSpPr>
            <p:spPr bwMode="auto">
              <a:xfrm>
                <a:off x="2787771" y="5239213"/>
                <a:ext cx="5793501" cy="710067"/>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0000" tIns="46800" rIns="90000" bIns="46800">
                <a:spAutoFit/>
              </a:bodyPr>
              <a:lstStyle/>
              <a:p>
                <a:r>
                  <a:rPr lang="en-US" sz="2000" dirty="0"/>
                  <a:t>Delete(</a:t>
                </a:r>
                <a14:m>
                  <m:oMath xmlns:m="http://schemas.openxmlformats.org/officeDocument/2006/math">
                    <m:r>
                      <a:rPr lang="en-US" sz="2000" i="1" dirty="0" smtClean="0">
                        <a:latin typeface="Cambria Math"/>
                      </a:rPr>
                      <m:t>𝑇</m:t>
                    </m:r>
                    <m:r>
                      <a:rPr lang="en-US" sz="2000" i="1" dirty="0" smtClean="0">
                        <a:latin typeface="Cambria Math"/>
                      </a:rPr>
                      <m:t>,</m:t>
                    </m:r>
                    <m:r>
                      <a:rPr lang="en-US" sz="2000" i="1" dirty="0" smtClean="0">
                        <a:latin typeface="Cambria Math"/>
                      </a:rPr>
                      <m:t>𝑥</m:t>
                    </m:r>
                  </m:oMath>
                </a14:m>
                <a:r>
                  <a:rPr lang="en-US" sz="2000" dirty="0"/>
                  <a:t>)</a:t>
                </a:r>
                <a:r>
                  <a:rPr lang="he-IL" sz="2000" dirty="0"/>
                  <a:t>  </a:t>
                </a:r>
                <a:r>
                  <a:rPr lang="he-IL" sz="2000" dirty="0" smtClean="0"/>
                  <a:t>	</a:t>
                </a:r>
                <a:r>
                  <a:rPr lang="he-IL" sz="2000" dirty="0" smtClean="0">
                    <a:latin typeface="Arial" charset="0"/>
                  </a:rPr>
                  <a:t>סלק </a:t>
                </a:r>
                <a:r>
                  <a:rPr lang="he-IL" sz="2000" dirty="0">
                    <a:latin typeface="Arial" charset="0"/>
                  </a:rPr>
                  <a:t>את </a:t>
                </a:r>
                <a14:m>
                  <m:oMath xmlns:m="http://schemas.openxmlformats.org/officeDocument/2006/math">
                    <m:r>
                      <a:rPr lang="en-US" sz="2000" i="1" dirty="0" smtClean="0">
                        <a:latin typeface="Cambria Math"/>
                      </a:rPr>
                      <m:t>𝑥</m:t>
                    </m:r>
                  </m:oMath>
                </a14:m>
                <a:r>
                  <a:rPr lang="he-IL" sz="2000" dirty="0">
                    <a:latin typeface="Arial" charset="0"/>
                  </a:rPr>
                  <a:t> מהרשימה </a:t>
                </a:r>
                <a14:m>
                  <m:oMath xmlns:m="http://schemas.openxmlformats.org/officeDocument/2006/math">
                    <m:r>
                      <a:rPr lang="en-US" sz="2000" i="1" dirty="0" smtClean="0">
                        <a:latin typeface="Cambria Math"/>
                      </a:rPr>
                      <m:t>𝑇</m:t>
                    </m:r>
                    <m:r>
                      <a:rPr lang="en-US" sz="2000" i="1" dirty="0" smtClean="0">
                        <a:latin typeface="Cambria Math"/>
                      </a:rPr>
                      <m:t>[</m:t>
                    </m:r>
                    <m:r>
                      <a:rPr lang="en-US" sz="2000" i="1" dirty="0" smtClean="0">
                        <a:latin typeface="Cambria Math"/>
                      </a:rPr>
                      <m:t>h</m:t>
                    </m:r>
                    <m:r>
                      <a:rPr lang="en-US" sz="2000" i="1" dirty="0" smtClean="0">
                        <a:latin typeface="Cambria Math"/>
                      </a:rPr>
                      <m:t>(</m:t>
                    </m:r>
                    <m:r>
                      <a:rPr lang="en-US" sz="2000" i="1" dirty="0" err="1">
                        <a:latin typeface="Cambria Math"/>
                      </a:rPr>
                      <m:t>𝑥</m:t>
                    </m:r>
                    <m:r>
                      <a:rPr lang="en-US" sz="2000" i="1" dirty="0" err="1">
                        <a:latin typeface="Cambria Math"/>
                      </a:rPr>
                      <m:t>.</m:t>
                    </m:r>
                    <m:r>
                      <a:rPr lang="en-US" sz="2000" i="1" dirty="0" err="1">
                        <a:latin typeface="Cambria Math"/>
                      </a:rPr>
                      <m:t>𝑘𝑒𝑦</m:t>
                    </m:r>
                    <m:r>
                      <a:rPr lang="en-US" sz="2000" i="1" dirty="0" smtClean="0">
                        <a:latin typeface="Cambria Math"/>
                      </a:rPr>
                      <m:t>)]</m:t>
                    </m:r>
                  </m:oMath>
                </a14:m>
                <a:r>
                  <a:rPr lang="he-IL" sz="2000" dirty="0" smtClean="0">
                    <a:latin typeface="Arial" charset="0"/>
                  </a:rPr>
                  <a:t>.</a:t>
                </a:r>
              </a:p>
              <a:p>
                <a:r>
                  <a:rPr lang="he-IL" sz="2000" dirty="0">
                    <a:latin typeface="Arial" charset="0"/>
                  </a:rPr>
                  <a:t>		</a:t>
                </a:r>
                <a:r>
                  <a:rPr lang="he-IL" sz="2000" u="sng" dirty="0">
                    <a:latin typeface="Arial" charset="0"/>
                  </a:rPr>
                  <a:t>זמן:</a:t>
                </a:r>
                <a:r>
                  <a:rPr lang="he-IL" sz="2000" dirty="0">
                    <a:latin typeface="Arial" charset="0"/>
                  </a:rPr>
                  <a:t> (אורך הרשימה)</a:t>
                </a:r>
                <a14:m>
                  <m:oMath xmlns:m="http://schemas.openxmlformats.org/officeDocument/2006/math">
                    <m:r>
                      <m:rPr>
                        <m:sty m:val="p"/>
                      </m:rPr>
                      <a:rPr lang="en-US" sz="2000" dirty="0">
                        <a:latin typeface="Cambria Math"/>
                        <a:sym typeface="Symbol" pitchFamily="18" charset="2"/>
                      </a:rPr>
                      <m:t>Θ</m:t>
                    </m:r>
                  </m:oMath>
                </a14:m>
                <a:r>
                  <a:rPr lang="he-IL" sz="2000" dirty="0">
                    <a:latin typeface="Arial" charset="0"/>
                    <a:sym typeface="Symbol" pitchFamily="18" charset="2"/>
                  </a:rPr>
                  <a:t> במקרה הגרוע</a:t>
                </a:r>
                <a:r>
                  <a:rPr lang="he-IL" sz="2000" dirty="0" smtClean="0">
                    <a:latin typeface="Arial" charset="0"/>
                    <a:sym typeface="Symbol" pitchFamily="18" charset="2"/>
                  </a:rPr>
                  <a:t>.</a:t>
                </a:r>
                <a:endParaRPr lang="en-US" sz="2000" dirty="0">
                  <a:latin typeface="Arial" charset="0"/>
                </a:endParaRPr>
              </a:p>
            </p:txBody>
          </p:sp>
        </mc:Choice>
        <mc:Fallback>
          <p:sp>
            <p:nvSpPr>
              <p:cNvPr id="337928" name="Rectangle 8"/>
              <p:cNvSpPr>
                <a:spLocks noRot="1" noChangeAspect="1" noMove="1" noResize="1" noEditPoints="1" noAdjustHandles="1" noChangeArrowheads="1" noChangeShapeType="1" noTextEdit="1"/>
              </p:cNvSpPr>
              <p:nvPr/>
            </p:nvSpPr>
            <p:spPr bwMode="auto">
              <a:xfrm>
                <a:off x="2787771" y="5239213"/>
                <a:ext cx="5793501" cy="710067"/>
              </a:xfrm>
              <a:prstGeom prst="rect">
                <a:avLst/>
              </a:prstGeom>
              <a:blipFill rotWithShape="1">
                <a:blip r:embed="rId5" cstate="print"/>
                <a:stretch>
                  <a:fillRect t="-4274" r="-1262" b="-15385"/>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p:sp>
        <p:nvSpPr>
          <p:cNvPr id="2" name="Footer Placeholder 1"/>
          <p:cNvSpPr>
            <a:spLocks noGrp="1"/>
          </p:cNvSpPr>
          <p:nvPr>
            <p:ph type="ftr" sz="quarter" idx="3"/>
          </p:nvPr>
        </p:nvSpPr>
        <p:spPr/>
        <p:txBody>
          <a:bodyPr/>
          <a:lstStyle/>
          <a:p>
            <a:pPr algn="l" rtl="0"/>
            <a:r>
              <a:rPr lang="en-US" smtClean="0"/>
              <a:t>© cs, Technion</a:t>
            </a:r>
            <a:endParaRPr lang="he-IL" dirty="0"/>
          </a:p>
        </p:txBody>
      </p:sp>
      <p:sp>
        <p:nvSpPr>
          <p:cNvPr id="3" name="Slide Number Placeholder 2"/>
          <p:cNvSpPr>
            <a:spLocks noGrp="1"/>
          </p:cNvSpPr>
          <p:nvPr>
            <p:ph type="sldNum" sz="quarter" idx="4"/>
          </p:nvPr>
        </p:nvSpPr>
        <p:spPr/>
        <p:txBody>
          <a:bodyPr/>
          <a:lstStyle/>
          <a:p>
            <a:pPr algn="r"/>
            <a:fld id="{DAF22AC9-109E-4E4D-92F9-530E51D9A3A2}" type="slidenum">
              <a:rPr lang="he-IL" smtClean="0"/>
              <a:pPr algn="r"/>
              <a:t>5</a:t>
            </a:fld>
            <a:endParaRPr lang="he-IL" dirty="0"/>
          </a:p>
        </p:txBody>
      </p:sp>
      <mc:AlternateContent xmlns:mc="http://schemas.openxmlformats.org/markup-compatibility/2006">
        <mc:Choice xmlns="" xmlns:a14="http://schemas.microsoft.com/office/drawing/2010/main" Requires="a14">
          <p:sp>
            <p:nvSpPr>
              <p:cNvPr id="42" name="Rectangle 8"/>
              <p:cNvSpPr>
                <a:spLocks noChangeArrowheads="1"/>
              </p:cNvSpPr>
              <p:nvPr/>
            </p:nvSpPr>
            <p:spPr bwMode="auto">
              <a:xfrm>
                <a:off x="631977" y="6021288"/>
                <a:ext cx="7949296" cy="648512"/>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0000" tIns="46800" rIns="90000" bIns="46800">
                <a:spAutoFit/>
              </a:bodyPr>
              <a:lstStyle/>
              <a:p>
                <a:r>
                  <a:rPr lang="he-IL" dirty="0" smtClean="0"/>
                  <a:t>* </a:t>
                </a:r>
                <a:r>
                  <a:rPr lang="he-IL" u="sng" dirty="0" smtClean="0"/>
                  <a:t>הערה:</a:t>
                </a:r>
                <a:r>
                  <a:rPr lang="he-IL" dirty="0" smtClean="0"/>
                  <a:t> הכנסה ב-</a:t>
                </a:r>
                <a14:m>
                  <m:oMath xmlns:m="http://schemas.openxmlformats.org/officeDocument/2006/math">
                    <m:r>
                      <a:rPr lang="en-US" b="0" i="1" smtClean="0">
                        <a:latin typeface="Cambria Math"/>
                      </a:rPr>
                      <m:t>𝑂</m:t>
                    </m:r>
                    <m:r>
                      <a:rPr lang="en-US" b="0" i="1" smtClean="0">
                        <a:latin typeface="Cambria Math"/>
                      </a:rPr>
                      <m:t>(</m:t>
                    </m:r>
                    <m:r>
                      <a:rPr lang="en-US" b="0" i="1" smtClean="0">
                        <a:latin typeface="Cambria Math"/>
                      </a:rPr>
                      <m:t>1</m:t>
                    </m:r>
                    <m:r>
                      <a:rPr lang="en-US" b="0" i="1" smtClean="0">
                        <a:latin typeface="Cambria Math"/>
                      </a:rPr>
                      <m:t>)</m:t>
                    </m:r>
                  </m:oMath>
                </a14:m>
                <a:r>
                  <a:rPr lang="he-IL" dirty="0" smtClean="0"/>
                  <a:t> אפשרית אם נרשה מופעים חוזרים של אותו מפתח. אחרת, בהכנסה נבצע קודם חיפוש, ולכן גם פעולה זו תיקח </a:t>
                </a:r>
                <a:r>
                  <a:rPr lang="he-IL" dirty="0">
                    <a:latin typeface="Arial" charset="0"/>
                  </a:rPr>
                  <a:t>(אורך הרשימה)</a:t>
                </a:r>
                <a14:m>
                  <m:oMath xmlns:m="http://schemas.openxmlformats.org/officeDocument/2006/math">
                    <m:r>
                      <m:rPr>
                        <m:sty m:val="p"/>
                      </m:rPr>
                      <a:rPr lang="en-US" dirty="0">
                        <a:latin typeface="Cambria Math"/>
                        <a:sym typeface="Symbol" pitchFamily="18" charset="2"/>
                      </a:rPr>
                      <m:t>Θ</m:t>
                    </m:r>
                  </m:oMath>
                </a14:m>
                <a:r>
                  <a:rPr lang="he-IL" dirty="0">
                    <a:latin typeface="Arial" charset="0"/>
                    <a:sym typeface="Symbol" pitchFamily="18" charset="2"/>
                  </a:rPr>
                  <a:t> </a:t>
                </a:r>
                <a:r>
                  <a:rPr lang="he-IL" dirty="0" smtClean="0">
                    <a:latin typeface="Arial" charset="0"/>
                    <a:sym typeface="Symbol" pitchFamily="18" charset="2"/>
                  </a:rPr>
                  <a:t>זמן במקרה </a:t>
                </a:r>
                <a:r>
                  <a:rPr lang="he-IL" dirty="0">
                    <a:latin typeface="Arial" charset="0"/>
                    <a:sym typeface="Symbol" pitchFamily="18" charset="2"/>
                  </a:rPr>
                  <a:t>הגרוע</a:t>
                </a:r>
                <a:r>
                  <a:rPr lang="he-IL" dirty="0" smtClean="0">
                    <a:latin typeface="Arial" charset="0"/>
                    <a:sym typeface="Symbol" pitchFamily="18" charset="2"/>
                  </a:rPr>
                  <a:t>.</a:t>
                </a:r>
                <a:r>
                  <a:rPr lang="he-IL" dirty="0" smtClean="0"/>
                  <a:t> </a:t>
                </a:r>
                <a:endParaRPr lang="en-US" u="sng" dirty="0">
                  <a:latin typeface="Arial" charset="0"/>
                </a:endParaRPr>
              </a:p>
            </p:txBody>
          </p:sp>
        </mc:Choice>
        <mc:Fallback>
          <p:sp>
            <p:nvSpPr>
              <p:cNvPr id="42" name="Rectangle 8"/>
              <p:cNvSpPr>
                <a:spLocks noRot="1" noChangeAspect="1" noMove="1" noResize="1" noEditPoints="1" noAdjustHandles="1" noChangeArrowheads="1" noChangeShapeType="1" noTextEdit="1"/>
              </p:cNvSpPr>
              <p:nvPr/>
            </p:nvSpPr>
            <p:spPr bwMode="auto">
              <a:xfrm>
                <a:off x="631977" y="6021288"/>
                <a:ext cx="7949296" cy="648512"/>
              </a:xfrm>
              <a:prstGeom prst="rect">
                <a:avLst/>
              </a:prstGeom>
              <a:blipFill rotWithShape="1">
                <a:blip r:embed="rId6" cstate="print"/>
                <a:stretch>
                  <a:fillRect l="-613" t="-4717" r="-613" b="-14151"/>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p:grpSp>
        <p:nvGrpSpPr>
          <p:cNvPr id="8" name="Group 7"/>
          <p:cNvGrpSpPr/>
          <p:nvPr/>
        </p:nvGrpSpPr>
        <p:grpSpPr>
          <a:xfrm>
            <a:off x="631977" y="860920"/>
            <a:ext cx="7949849" cy="2754454"/>
            <a:chOff x="322435" y="860920"/>
            <a:chExt cx="8212677" cy="2754454"/>
          </a:xfrm>
        </p:grpSpPr>
        <p:sp>
          <p:nvSpPr>
            <p:cNvPr id="4" name="Oval 3"/>
            <p:cNvSpPr/>
            <p:nvPr/>
          </p:nvSpPr>
          <p:spPr>
            <a:xfrm>
              <a:off x="322435" y="981871"/>
              <a:ext cx="1369246" cy="2612772"/>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337962" name="Group 42"/>
            <p:cNvGrpSpPr>
              <a:grpSpLocks/>
            </p:cNvGrpSpPr>
            <p:nvPr/>
          </p:nvGrpSpPr>
          <p:grpSpPr bwMode="auto">
            <a:xfrm>
              <a:off x="463075" y="860920"/>
              <a:ext cx="8072037" cy="2754454"/>
              <a:chOff x="277" y="532"/>
              <a:chExt cx="5006" cy="1935"/>
            </a:xfrm>
          </p:grpSpPr>
          <p:sp>
            <p:nvSpPr>
              <p:cNvPr id="337925" name="Text Box 5"/>
              <p:cNvSpPr txBox="1">
                <a:spLocks noChangeArrowheads="1"/>
              </p:cNvSpPr>
              <p:nvPr/>
            </p:nvSpPr>
            <p:spPr bwMode="auto">
              <a:xfrm>
                <a:off x="4062" y="2184"/>
                <a:ext cx="1221" cy="283"/>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r>
                  <a:rPr lang="he-IL" sz="2000" u="sng" dirty="0" smtClean="0">
                    <a:latin typeface="Arial" charset="0"/>
                  </a:rPr>
                  <a:t>מימוש הפעולות</a:t>
                </a:r>
                <a:r>
                  <a:rPr lang="he-IL" sz="2000" dirty="0">
                    <a:latin typeface="Arial" charset="0"/>
                  </a:rPr>
                  <a:t>:</a:t>
                </a:r>
                <a:endParaRPr lang="en-US" sz="2000" dirty="0">
                  <a:latin typeface="Arial" charset="0"/>
                </a:endParaRPr>
              </a:p>
            </p:txBody>
          </p:sp>
          <p:sp>
            <p:nvSpPr>
              <p:cNvPr id="337932" name="Rectangle 12" descr="אלכסון בהיר כלפי מעלה"/>
              <p:cNvSpPr>
                <a:spLocks noChangeArrowheads="1"/>
              </p:cNvSpPr>
              <p:nvPr/>
            </p:nvSpPr>
            <p:spPr bwMode="auto">
              <a:xfrm>
                <a:off x="1690" y="1103"/>
                <a:ext cx="569" cy="237"/>
              </a:xfrm>
              <a:prstGeom prst="rect">
                <a:avLst/>
              </a:prstGeom>
              <a:pattFill prst="ltUpDiag">
                <a:fgClr>
                  <a:srgbClr val="FF9900"/>
                </a:fgClr>
                <a:bgClr>
                  <a:srgbClr val="FFFFFF"/>
                </a:bgClr>
              </a:patt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37933" name="Rectangle 13" descr="אלכסון בהיר כלפי מעלה"/>
              <p:cNvSpPr>
                <a:spLocks noChangeArrowheads="1"/>
              </p:cNvSpPr>
              <p:nvPr/>
            </p:nvSpPr>
            <p:spPr bwMode="auto">
              <a:xfrm>
                <a:off x="1690" y="1298"/>
                <a:ext cx="569" cy="237"/>
              </a:xfrm>
              <a:prstGeom prst="rect">
                <a:avLst/>
              </a:prstGeom>
              <a:pattFill prst="ltUpDiag">
                <a:fgClr>
                  <a:srgbClr val="FF9900"/>
                </a:fgClr>
                <a:bgClr>
                  <a:srgbClr val="FFFFFF"/>
                </a:bgClr>
              </a:patt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37934" name="Rectangle 14" descr="אלכסון בהיר כלפי מעלה"/>
              <p:cNvSpPr>
                <a:spLocks noChangeArrowheads="1"/>
              </p:cNvSpPr>
              <p:nvPr/>
            </p:nvSpPr>
            <p:spPr bwMode="auto">
              <a:xfrm>
                <a:off x="1690" y="1486"/>
                <a:ext cx="569" cy="237"/>
              </a:xfrm>
              <a:prstGeom prst="rect">
                <a:avLst/>
              </a:prstGeom>
              <a:pattFill prst="ltUpDiag">
                <a:fgClr>
                  <a:srgbClr val="FF9900"/>
                </a:fgClr>
                <a:bgClr>
                  <a:srgbClr val="FFFFFF"/>
                </a:bgClr>
              </a:patt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37935" name="Rectangle 15" descr="אלכסון בהיר כלפי מעלה"/>
              <p:cNvSpPr>
                <a:spLocks noChangeArrowheads="1"/>
              </p:cNvSpPr>
              <p:nvPr/>
            </p:nvSpPr>
            <p:spPr bwMode="auto">
              <a:xfrm>
                <a:off x="1690" y="1681"/>
                <a:ext cx="569" cy="237"/>
              </a:xfrm>
              <a:prstGeom prst="rect">
                <a:avLst/>
              </a:prstGeom>
              <a:pattFill prst="ltUpDiag">
                <a:fgClr>
                  <a:srgbClr val="FF9900"/>
                </a:fgClr>
                <a:bgClr>
                  <a:srgbClr val="FFFFFF"/>
                </a:bgClr>
              </a:patt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37936" name="Rectangle 16"/>
              <p:cNvSpPr>
                <a:spLocks noChangeArrowheads="1"/>
              </p:cNvSpPr>
              <p:nvPr/>
            </p:nvSpPr>
            <p:spPr bwMode="auto">
              <a:xfrm>
                <a:off x="1690" y="1865"/>
                <a:ext cx="569" cy="237"/>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37937" name="Rectangle 17" descr="אלכסון בהיר כלפי מעלה"/>
              <p:cNvSpPr>
                <a:spLocks noChangeArrowheads="1"/>
              </p:cNvSpPr>
              <p:nvPr/>
            </p:nvSpPr>
            <p:spPr bwMode="auto">
              <a:xfrm>
                <a:off x="1690" y="2061"/>
                <a:ext cx="569" cy="235"/>
              </a:xfrm>
              <a:prstGeom prst="rect">
                <a:avLst/>
              </a:prstGeom>
              <a:pattFill prst="ltUpDiag">
                <a:fgClr>
                  <a:srgbClr val="FF9900"/>
                </a:fgClr>
                <a:bgClr>
                  <a:srgbClr val="FFFFFF"/>
                </a:bgClr>
              </a:patt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37938" name="Rectangle 18" descr="אלכסון בהיר כלפי מעלה"/>
              <p:cNvSpPr>
                <a:spLocks noChangeArrowheads="1"/>
              </p:cNvSpPr>
              <p:nvPr/>
            </p:nvSpPr>
            <p:spPr bwMode="auto">
              <a:xfrm>
                <a:off x="1690" y="532"/>
                <a:ext cx="569" cy="237"/>
              </a:xfrm>
              <a:prstGeom prst="rect">
                <a:avLst/>
              </a:prstGeom>
              <a:pattFill prst="ltUpDiag">
                <a:fgClr>
                  <a:srgbClr val="FF9900"/>
                </a:fgClr>
                <a:bgClr>
                  <a:srgbClr val="FFFFFF"/>
                </a:bgClr>
              </a:patt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37939" name="Rectangle 19" descr="אלכסון בהיר כלפי מעלה"/>
              <p:cNvSpPr>
                <a:spLocks noChangeArrowheads="1"/>
              </p:cNvSpPr>
              <p:nvPr/>
            </p:nvSpPr>
            <p:spPr bwMode="auto">
              <a:xfrm>
                <a:off x="1690" y="2254"/>
                <a:ext cx="569" cy="198"/>
              </a:xfrm>
              <a:prstGeom prst="rect">
                <a:avLst/>
              </a:prstGeom>
              <a:pattFill prst="ltUpDiag">
                <a:fgClr>
                  <a:srgbClr val="FF9900"/>
                </a:fgClr>
                <a:bgClr>
                  <a:srgbClr val="FFFFFF"/>
                </a:bgClr>
              </a:patt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mc:AlternateContent xmlns:mc="http://schemas.openxmlformats.org/markup-compatibility/2006">
            <mc:Choice xmlns="" xmlns:a14="http://schemas.microsoft.com/office/drawing/2010/main" Requires="a14">
              <p:sp>
                <p:nvSpPr>
                  <p:cNvPr id="337941" name="Rectangle 21"/>
                  <p:cNvSpPr>
                    <a:spLocks noChangeArrowheads="1"/>
                  </p:cNvSpPr>
                  <p:nvPr/>
                </p:nvSpPr>
                <p:spPr bwMode="auto">
                  <a:xfrm>
                    <a:off x="2616" y="919"/>
                    <a:ext cx="592" cy="194"/>
                  </a:xfrm>
                  <a:prstGeom prst="rect">
                    <a:avLst/>
                  </a:prstGeom>
                  <a:solidFill>
                    <a:srgbClr val="FF9900"/>
                  </a:solidFill>
                  <a:ln w="31750">
                    <a:solidFill>
                      <a:schemeClr val="tx1"/>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lIns="90000" tIns="46800" rIns="90000" bIns="46800" anchor="ctr"/>
                  <a:lstStyle/>
                  <a:p>
                    <a:pPr indent="457200" algn="ctr"/>
                    <a14:m>
                      <m:oMathPara xmlns:m="http://schemas.openxmlformats.org/officeDocument/2006/math">
                        <m:oMathParaPr>
                          <m:jc m:val="centerGroup"/>
                        </m:oMathParaPr>
                        <m:oMath xmlns:m="http://schemas.openxmlformats.org/officeDocument/2006/math">
                          <m:r>
                            <a:rPr lang="en-US" sz="2000" i="1" dirty="0" smtClean="0">
                              <a:latin typeface="Cambria Math"/>
                            </a:rPr>
                            <m:t>𝑥</m:t>
                          </m:r>
                          <m:r>
                            <a:rPr lang="en-US" sz="2000" i="1" baseline="-25000" dirty="0">
                              <a:latin typeface="Cambria Math"/>
                            </a:rPr>
                            <m:t>1</m:t>
                          </m:r>
                        </m:oMath>
                      </m:oMathPara>
                    </a14:m>
                    <a:endParaRPr lang="en-US" sz="2000" baseline="-25000" dirty="0"/>
                  </a:p>
                </p:txBody>
              </p:sp>
            </mc:Choice>
            <mc:Fallback>
              <p:sp>
                <p:nvSpPr>
                  <p:cNvPr id="337941" name="Rectangle 21"/>
                  <p:cNvSpPr>
                    <a:spLocks noRot="1" noChangeAspect="1" noMove="1" noResize="1" noEditPoints="1" noAdjustHandles="1" noChangeArrowheads="1" noChangeShapeType="1" noTextEdit="1"/>
                  </p:cNvSpPr>
                  <p:nvPr/>
                </p:nvSpPr>
                <p:spPr bwMode="auto">
                  <a:xfrm>
                    <a:off x="2616" y="919"/>
                    <a:ext cx="592" cy="194"/>
                  </a:xfrm>
                  <a:prstGeom prst="rect">
                    <a:avLst/>
                  </a:prstGeom>
                  <a:blipFill rotWithShape="1">
                    <a:blip r:embed="rId7" cstate="print"/>
                    <a:stretch>
                      <a:fillRect b="-16000"/>
                    </a:stretch>
                  </a:blip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337943" name="Rectangle 23"/>
                  <p:cNvSpPr>
                    <a:spLocks noChangeArrowheads="1"/>
                  </p:cNvSpPr>
                  <p:nvPr/>
                </p:nvSpPr>
                <p:spPr bwMode="auto">
                  <a:xfrm>
                    <a:off x="3649" y="915"/>
                    <a:ext cx="592" cy="194"/>
                  </a:xfrm>
                  <a:prstGeom prst="rect">
                    <a:avLst/>
                  </a:prstGeom>
                  <a:solidFill>
                    <a:srgbClr val="FF9900"/>
                  </a:solidFill>
                  <a:ln w="31750">
                    <a:solidFill>
                      <a:schemeClr val="tx1"/>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lIns="90000" tIns="46800" rIns="90000" bIns="46800" anchor="ct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a:rPr>
                            <m:t>𝑥</m:t>
                          </m:r>
                          <m:r>
                            <a:rPr lang="en-US" sz="2000" i="1" baseline="-25000" dirty="0">
                              <a:latin typeface="Cambria Math"/>
                            </a:rPr>
                            <m:t>3</m:t>
                          </m:r>
                        </m:oMath>
                      </m:oMathPara>
                    </a14:m>
                    <a:endParaRPr lang="en-US" sz="2000" baseline="-25000" dirty="0"/>
                  </a:p>
                </p:txBody>
              </p:sp>
            </mc:Choice>
            <mc:Fallback>
              <p:sp>
                <p:nvSpPr>
                  <p:cNvPr id="337943" name="Rectangle 23"/>
                  <p:cNvSpPr>
                    <a:spLocks noRot="1" noChangeAspect="1" noMove="1" noResize="1" noEditPoints="1" noAdjustHandles="1" noChangeArrowheads="1" noChangeShapeType="1" noTextEdit="1"/>
                  </p:cNvSpPr>
                  <p:nvPr/>
                </p:nvSpPr>
                <p:spPr bwMode="auto">
                  <a:xfrm>
                    <a:off x="3649" y="915"/>
                    <a:ext cx="592" cy="194"/>
                  </a:xfrm>
                  <a:prstGeom prst="rect">
                    <a:avLst/>
                  </a:prstGeom>
                  <a:blipFill rotWithShape="1">
                    <a:blip r:embed="rId8" cstate="print"/>
                    <a:stretch>
                      <a:fillRect b="-16000"/>
                    </a:stretch>
                  </a:blip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p:sp>
            <p:nvSpPr>
              <p:cNvPr id="337944" name="Line 24"/>
              <p:cNvSpPr>
                <a:spLocks noChangeShapeType="1"/>
              </p:cNvSpPr>
              <p:nvPr/>
            </p:nvSpPr>
            <p:spPr bwMode="auto">
              <a:xfrm>
                <a:off x="3210" y="1008"/>
                <a:ext cx="434" cy="0"/>
              </a:xfrm>
              <a:prstGeom prst="line">
                <a:avLst/>
              </a:prstGeom>
              <a:noFill/>
              <a:ln w="317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mc:AlternateContent xmlns:mc="http://schemas.openxmlformats.org/markup-compatibility/2006">
            <mc:Choice xmlns="" xmlns:a14="http://schemas.microsoft.com/office/drawing/2010/main" Requires="a14">
              <p:sp>
                <p:nvSpPr>
                  <p:cNvPr id="337945" name="Rectangle 25"/>
                  <p:cNvSpPr>
                    <a:spLocks noChangeArrowheads="1"/>
                  </p:cNvSpPr>
                  <p:nvPr/>
                </p:nvSpPr>
                <p:spPr bwMode="auto">
                  <a:xfrm>
                    <a:off x="4691" y="915"/>
                    <a:ext cx="592" cy="194"/>
                  </a:xfrm>
                  <a:prstGeom prst="rect">
                    <a:avLst/>
                  </a:prstGeom>
                  <a:solidFill>
                    <a:srgbClr val="FF9900"/>
                  </a:solidFill>
                  <a:ln w="31750">
                    <a:solidFill>
                      <a:schemeClr val="tx1"/>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lIns="90000" tIns="46800" rIns="90000" bIns="46800" anchor="ct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a:rPr>
                            <m:t>𝑥</m:t>
                          </m:r>
                          <m:r>
                            <a:rPr lang="en-US" sz="2000" i="1" baseline="-25000" dirty="0">
                              <a:latin typeface="Cambria Math"/>
                            </a:rPr>
                            <m:t>4</m:t>
                          </m:r>
                        </m:oMath>
                      </m:oMathPara>
                    </a14:m>
                    <a:endParaRPr lang="en-US" sz="2000" baseline="-25000" dirty="0"/>
                  </a:p>
                </p:txBody>
              </p:sp>
            </mc:Choice>
            <mc:Fallback>
              <p:sp>
                <p:nvSpPr>
                  <p:cNvPr id="337945" name="Rectangle 25"/>
                  <p:cNvSpPr>
                    <a:spLocks noRot="1" noChangeAspect="1" noMove="1" noResize="1" noEditPoints="1" noAdjustHandles="1" noChangeArrowheads="1" noChangeShapeType="1" noTextEdit="1"/>
                  </p:cNvSpPr>
                  <p:nvPr/>
                </p:nvSpPr>
                <p:spPr bwMode="auto">
                  <a:xfrm>
                    <a:off x="4691" y="915"/>
                    <a:ext cx="592" cy="194"/>
                  </a:xfrm>
                  <a:prstGeom prst="rect">
                    <a:avLst/>
                  </a:prstGeom>
                  <a:blipFill rotWithShape="1">
                    <a:blip r:embed="rId9" cstate="print"/>
                    <a:stretch>
                      <a:fillRect b="-16000"/>
                    </a:stretch>
                  </a:blip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p:sp>
            <p:nvSpPr>
              <p:cNvPr id="337946" name="Line 26"/>
              <p:cNvSpPr>
                <a:spLocks noChangeShapeType="1"/>
              </p:cNvSpPr>
              <p:nvPr/>
            </p:nvSpPr>
            <p:spPr bwMode="auto">
              <a:xfrm>
                <a:off x="4243" y="1008"/>
                <a:ext cx="434" cy="0"/>
              </a:xfrm>
              <a:prstGeom prst="line">
                <a:avLst/>
              </a:prstGeom>
              <a:noFill/>
              <a:ln w="317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mc:AlternateContent xmlns:mc="http://schemas.openxmlformats.org/markup-compatibility/2006">
            <mc:Choice xmlns="" xmlns:a14="http://schemas.microsoft.com/office/drawing/2010/main" Requires="a14">
              <p:sp>
                <p:nvSpPr>
                  <p:cNvPr id="337947" name="Rectangle 27"/>
                  <p:cNvSpPr>
                    <a:spLocks noChangeArrowheads="1"/>
                  </p:cNvSpPr>
                  <p:nvPr/>
                </p:nvSpPr>
                <p:spPr bwMode="auto">
                  <a:xfrm>
                    <a:off x="2616" y="1862"/>
                    <a:ext cx="592" cy="194"/>
                  </a:xfrm>
                  <a:prstGeom prst="rect">
                    <a:avLst/>
                  </a:prstGeom>
                  <a:solidFill>
                    <a:srgbClr val="FF9900"/>
                  </a:solidFill>
                  <a:ln w="31750">
                    <a:solidFill>
                      <a:schemeClr val="tx1"/>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lIns="90000" tIns="46800" rIns="90000" bIns="46800" anchor="ct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a:rPr>
                            <m:t>𝑥</m:t>
                          </m:r>
                          <m:r>
                            <a:rPr lang="en-US" sz="2000" i="1" baseline="-25000" dirty="0">
                              <a:latin typeface="Cambria Math"/>
                            </a:rPr>
                            <m:t>2</m:t>
                          </m:r>
                        </m:oMath>
                      </m:oMathPara>
                    </a14:m>
                    <a:endParaRPr lang="en-US" sz="2000" baseline="-25000" dirty="0"/>
                  </a:p>
                </p:txBody>
              </p:sp>
            </mc:Choice>
            <mc:Fallback>
              <p:sp>
                <p:nvSpPr>
                  <p:cNvPr id="337947" name="Rectangle 27"/>
                  <p:cNvSpPr>
                    <a:spLocks noRot="1" noChangeAspect="1" noMove="1" noResize="1" noEditPoints="1" noAdjustHandles="1" noChangeArrowheads="1" noChangeShapeType="1" noTextEdit="1"/>
                  </p:cNvSpPr>
                  <p:nvPr/>
                </p:nvSpPr>
                <p:spPr bwMode="auto">
                  <a:xfrm>
                    <a:off x="2616" y="1862"/>
                    <a:ext cx="592" cy="194"/>
                  </a:xfrm>
                  <a:prstGeom prst="rect">
                    <a:avLst/>
                  </a:prstGeom>
                  <a:blipFill rotWithShape="1">
                    <a:blip r:embed="rId10" cstate="print"/>
                    <a:stretch>
                      <a:fillRect b="-18000"/>
                    </a:stretch>
                  </a:blip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p:sp>
            <p:nvSpPr>
              <p:cNvPr id="337948" name="Line 28"/>
              <p:cNvSpPr>
                <a:spLocks noChangeShapeType="1"/>
              </p:cNvSpPr>
              <p:nvPr/>
            </p:nvSpPr>
            <p:spPr bwMode="auto">
              <a:xfrm>
                <a:off x="2060" y="1951"/>
                <a:ext cx="556" cy="0"/>
              </a:xfrm>
              <a:prstGeom prst="line">
                <a:avLst/>
              </a:prstGeom>
              <a:noFill/>
              <a:ln w="317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mc:AlternateContent xmlns:mc="http://schemas.openxmlformats.org/markup-compatibility/2006">
            <mc:Choice xmlns="" xmlns:a14="http://schemas.microsoft.com/office/drawing/2010/main" Requires="a14">
              <p:sp>
                <p:nvSpPr>
                  <p:cNvPr id="337949" name="Rectangle 29"/>
                  <p:cNvSpPr>
                    <a:spLocks noChangeArrowheads="1"/>
                  </p:cNvSpPr>
                  <p:nvPr/>
                </p:nvSpPr>
                <p:spPr bwMode="auto">
                  <a:xfrm>
                    <a:off x="3640" y="1858"/>
                    <a:ext cx="592" cy="194"/>
                  </a:xfrm>
                  <a:prstGeom prst="rect">
                    <a:avLst/>
                  </a:prstGeom>
                  <a:solidFill>
                    <a:srgbClr val="FF9900"/>
                  </a:solidFill>
                  <a:ln w="31750">
                    <a:solidFill>
                      <a:schemeClr val="tx1"/>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lIns="90000" tIns="46800" rIns="90000" bIns="46800" anchor="ct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a:rPr>
                            <m:t>𝑥</m:t>
                          </m:r>
                          <m:r>
                            <a:rPr lang="en-US" sz="2000" i="1" baseline="-25000" dirty="0">
                              <a:latin typeface="Cambria Math"/>
                            </a:rPr>
                            <m:t>5</m:t>
                          </m:r>
                        </m:oMath>
                      </m:oMathPara>
                    </a14:m>
                    <a:endParaRPr lang="en-US" sz="2000" baseline="-25000" dirty="0"/>
                  </a:p>
                </p:txBody>
              </p:sp>
            </mc:Choice>
            <mc:Fallback>
              <p:sp>
                <p:nvSpPr>
                  <p:cNvPr id="337949" name="Rectangle 29"/>
                  <p:cNvSpPr>
                    <a:spLocks noRot="1" noChangeAspect="1" noMove="1" noResize="1" noEditPoints="1" noAdjustHandles="1" noChangeArrowheads="1" noChangeShapeType="1" noTextEdit="1"/>
                  </p:cNvSpPr>
                  <p:nvPr/>
                </p:nvSpPr>
                <p:spPr bwMode="auto">
                  <a:xfrm>
                    <a:off x="3640" y="1858"/>
                    <a:ext cx="592" cy="194"/>
                  </a:xfrm>
                  <a:prstGeom prst="rect">
                    <a:avLst/>
                  </a:prstGeom>
                  <a:blipFill rotWithShape="1">
                    <a:blip r:embed="rId11" cstate="print"/>
                    <a:stretch>
                      <a:fillRect b="-20000"/>
                    </a:stretch>
                  </a:blip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p:sp>
            <p:nvSpPr>
              <p:cNvPr id="337950" name="Line 30"/>
              <p:cNvSpPr>
                <a:spLocks noChangeShapeType="1"/>
              </p:cNvSpPr>
              <p:nvPr/>
            </p:nvSpPr>
            <p:spPr bwMode="auto">
              <a:xfrm>
                <a:off x="3210" y="1951"/>
                <a:ext cx="434" cy="0"/>
              </a:xfrm>
              <a:prstGeom prst="line">
                <a:avLst/>
              </a:prstGeom>
              <a:noFill/>
              <a:ln w="317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mc:AlternateContent xmlns:mc="http://schemas.openxmlformats.org/markup-compatibility/2006">
            <mc:Choice xmlns="" xmlns:a14="http://schemas.microsoft.com/office/drawing/2010/main" Requires="a14">
              <p:sp>
                <p:nvSpPr>
                  <p:cNvPr id="337951" name="Text Box 31"/>
                  <p:cNvSpPr txBox="1">
                    <a:spLocks noChangeArrowheads="1"/>
                  </p:cNvSpPr>
                  <p:nvPr/>
                </p:nvSpPr>
                <p:spPr bwMode="auto">
                  <a:xfrm>
                    <a:off x="419" y="843"/>
                    <a:ext cx="284" cy="249"/>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0000" tIns="46800" rIns="90000" bIns="46800">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a:rPr>
                            <m:t>𝑥</m:t>
                          </m:r>
                          <m:r>
                            <a:rPr lang="en-US" sz="2000" i="1" baseline="-25000" dirty="0" smtClean="0">
                              <a:latin typeface="Cambria Math"/>
                            </a:rPr>
                            <m:t>1</m:t>
                          </m:r>
                        </m:oMath>
                      </m:oMathPara>
                    </a14:m>
                    <a:endParaRPr lang="en-US" sz="2000" baseline="-25000" dirty="0"/>
                  </a:p>
                </p:txBody>
              </p:sp>
            </mc:Choice>
            <mc:Fallback>
              <p:sp>
                <p:nvSpPr>
                  <p:cNvPr id="337951" name="Text Box 31"/>
                  <p:cNvSpPr txBox="1">
                    <a:spLocks noRot="1" noChangeAspect="1" noMove="1" noResize="1" noEditPoints="1" noAdjustHandles="1" noChangeArrowheads="1" noChangeShapeType="1" noTextEdit="1"/>
                  </p:cNvSpPr>
                  <p:nvPr/>
                </p:nvSpPr>
                <p:spPr bwMode="auto">
                  <a:xfrm>
                    <a:off x="419" y="843"/>
                    <a:ext cx="284" cy="249"/>
                  </a:xfrm>
                  <a:prstGeom prst="rect">
                    <a:avLst/>
                  </a:prstGeom>
                  <a:blipFill rotWithShape="1">
                    <a:blip r:embed="rId12" cstate="print"/>
                    <a:stretch>
                      <a:fillRect b="-1538"/>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337952" name="Text Box 32"/>
                  <p:cNvSpPr txBox="1">
                    <a:spLocks noChangeArrowheads="1"/>
                  </p:cNvSpPr>
                  <p:nvPr/>
                </p:nvSpPr>
                <p:spPr bwMode="auto">
                  <a:xfrm>
                    <a:off x="398" y="1103"/>
                    <a:ext cx="284" cy="249"/>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0000" tIns="46800" rIns="90000" bIns="4680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rPr>
                            <m:t>𝑥</m:t>
                          </m:r>
                          <m:r>
                            <a:rPr lang="en-US" sz="2000" i="1" baseline="-25000" dirty="0" smtClean="0">
                              <a:latin typeface="Cambria Math"/>
                            </a:rPr>
                            <m:t>4</m:t>
                          </m:r>
                        </m:oMath>
                      </m:oMathPara>
                    </a14:m>
                    <a:endParaRPr lang="en-US" sz="2000" baseline="-25000" dirty="0"/>
                  </a:p>
                </p:txBody>
              </p:sp>
            </mc:Choice>
            <mc:Fallback>
              <p:sp>
                <p:nvSpPr>
                  <p:cNvPr id="337952" name="Text Box 32"/>
                  <p:cNvSpPr txBox="1">
                    <a:spLocks noRot="1" noChangeAspect="1" noMove="1" noResize="1" noEditPoints="1" noAdjustHandles="1" noChangeArrowheads="1" noChangeShapeType="1" noTextEdit="1"/>
                  </p:cNvSpPr>
                  <p:nvPr/>
                </p:nvSpPr>
                <p:spPr bwMode="auto">
                  <a:xfrm>
                    <a:off x="398" y="1103"/>
                    <a:ext cx="284" cy="249"/>
                  </a:xfrm>
                  <a:prstGeom prst="rect">
                    <a:avLst/>
                  </a:prstGeom>
                  <a:blipFill rotWithShape="1">
                    <a:blip r:embed="rId13" cstate="print"/>
                    <a:stretch>
                      <a:fillRect b="-1538"/>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337953" name="Text Box 33"/>
                  <p:cNvSpPr txBox="1">
                    <a:spLocks noChangeArrowheads="1"/>
                  </p:cNvSpPr>
                  <p:nvPr/>
                </p:nvSpPr>
                <p:spPr bwMode="auto">
                  <a:xfrm>
                    <a:off x="521" y="1674"/>
                    <a:ext cx="284" cy="249"/>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0000" tIns="46800" rIns="90000" bIns="4680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rPr>
                            <m:t>𝑥</m:t>
                          </m:r>
                          <m:r>
                            <a:rPr lang="en-US" sz="2000" i="1" baseline="-25000" dirty="0" smtClean="0">
                              <a:latin typeface="Cambria Math"/>
                            </a:rPr>
                            <m:t>5</m:t>
                          </m:r>
                        </m:oMath>
                      </m:oMathPara>
                    </a14:m>
                    <a:endParaRPr lang="en-US" sz="2000" baseline="-25000" dirty="0"/>
                  </a:p>
                </p:txBody>
              </p:sp>
            </mc:Choice>
            <mc:Fallback>
              <p:sp>
                <p:nvSpPr>
                  <p:cNvPr id="337953" name="Text Box 33"/>
                  <p:cNvSpPr txBox="1">
                    <a:spLocks noRot="1" noChangeAspect="1" noMove="1" noResize="1" noEditPoints="1" noAdjustHandles="1" noChangeArrowheads="1" noChangeShapeType="1" noTextEdit="1"/>
                  </p:cNvSpPr>
                  <p:nvPr/>
                </p:nvSpPr>
                <p:spPr bwMode="auto">
                  <a:xfrm>
                    <a:off x="521" y="1674"/>
                    <a:ext cx="284" cy="249"/>
                  </a:xfrm>
                  <a:prstGeom prst="rect">
                    <a:avLst/>
                  </a:prstGeom>
                  <a:blipFill rotWithShape="1">
                    <a:blip r:embed="rId14" cstate="print"/>
                    <a:stretch>
                      <a:fillRect b="-4688"/>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337954" name="Text Box 34"/>
                  <p:cNvSpPr txBox="1">
                    <a:spLocks noChangeArrowheads="1"/>
                  </p:cNvSpPr>
                  <p:nvPr/>
                </p:nvSpPr>
                <p:spPr bwMode="auto">
                  <a:xfrm>
                    <a:off x="277" y="1441"/>
                    <a:ext cx="284" cy="249"/>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0000" tIns="46800" rIns="90000" bIns="4680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rPr>
                            <m:t>𝑥</m:t>
                          </m:r>
                          <m:r>
                            <a:rPr lang="en-US" sz="2000" i="1" baseline="-25000" dirty="0" smtClean="0">
                              <a:latin typeface="Cambria Math"/>
                            </a:rPr>
                            <m:t>3</m:t>
                          </m:r>
                        </m:oMath>
                      </m:oMathPara>
                    </a14:m>
                    <a:endParaRPr lang="en-US" sz="2000" baseline="-25000" dirty="0"/>
                  </a:p>
                </p:txBody>
              </p:sp>
            </mc:Choice>
            <mc:Fallback>
              <p:sp>
                <p:nvSpPr>
                  <p:cNvPr id="337954" name="Text Box 34"/>
                  <p:cNvSpPr txBox="1">
                    <a:spLocks noRot="1" noChangeAspect="1" noMove="1" noResize="1" noEditPoints="1" noAdjustHandles="1" noChangeArrowheads="1" noChangeShapeType="1" noTextEdit="1"/>
                  </p:cNvSpPr>
                  <p:nvPr/>
                </p:nvSpPr>
                <p:spPr bwMode="auto">
                  <a:xfrm>
                    <a:off x="277" y="1441"/>
                    <a:ext cx="284" cy="249"/>
                  </a:xfrm>
                  <a:prstGeom prst="rect">
                    <a:avLst/>
                  </a:prstGeom>
                  <a:blipFill rotWithShape="1">
                    <a:blip r:embed="rId15" cstate="print"/>
                    <a:stretch>
                      <a:fillRect b="-1538"/>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337955" name="Text Box 35"/>
                  <p:cNvSpPr txBox="1">
                    <a:spLocks noChangeArrowheads="1"/>
                  </p:cNvSpPr>
                  <p:nvPr/>
                </p:nvSpPr>
                <p:spPr bwMode="auto">
                  <a:xfrm>
                    <a:off x="522" y="1994"/>
                    <a:ext cx="284" cy="249"/>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0000" tIns="46800" rIns="90000" bIns="4680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rPr>
                            <m:t>𝑥</m:t>
                          </m:r>
                          <m:r>
                            <a:rPr lang="en-US" sz="2000" i="1" baseline="-25000" dirty="0" smtClean="0">
                              <a:latin typeface="Cambria Math"/>
                            </a:rPr>
                            <m:t>2</m:t>
                          </m:r>
                        </m:oMath>
                      </m:oMathPara>
                    </a14:m>
                    <a:endParaRPr lang="en-US" sz="2000" baseline="-25000" dirty="0"/>
                  </a:p>
                </p:txBody>
              </p:sp>
            </mc:Choice>
            <mc:Fallback>
              <p:sp>
                <p:nvSpPr>
                  <p:cNvPr id="337955" name="Text Box 35"/>
                  <p:cNvSpPr txBox="1">
                    <a:spLocks noRot="1" noChangeAspect="1" noMove="1" noResize="1" noEditPoints="1" noAdjustHandles="1" noChangeArrowheads="1" noChangeShapeType="1" noTextEdit="1"/>
                  </p:cNvSpPr>
                  <p:nvPr/>
                </p:nvSpPr>
                <p:spPr bwMode="auto">
                  <a:xfrm>
                    <a:off x="522" y="1994"/>
                    <a:ext cx="284" cy="249"/>
                  </a:xfrm>
                  <a:prstGeom prst="rect">
                    <a:avLst/>
                  </a:prstGeom>
                  <a:blipFill rotWithShape="1">
                    <a:blip r:embed="rId16" cstate="print"/>
                    <a:stretch>
                      <a:fillRect b="-1538"/>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p:sp>
            <p:nvSpPr>
              <p:cNvPr id="337956" name="Line 36"/>
              <p:cNvSpPr>
                <a:spLocks noChangeShapeType="1"/>
              </p:cNvSpPr>
              <p:nvPr/>
            </p:nvSpPr>
            <p:spPr bwMode="auto">
              <a:xfrm flipV="1">
                <a:off x="797" y="1968"/>
                <a:ext cx="892" cy="160"/>
              </a:xfrm>
              <a:prstGeom prst="line">
                <a:avLst/>
              </a:prstGeom>
              <a:noFill/>
              <a:ln w="12700">
                <a:solidFill>
                  <a:schemeClr val="tx1"/>
                </a:solidFill>
                <a:round/>
                <a:headEnd/>
                <a:tailEnd type="triangl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37957" name="Line 37"/>
              <p:cNvSpPr>
                <a:spLocks noChangeShapeType="1"/>
              </p:cNvSpPr>
              <p:nvPr/>
            </p:nvSpPr>
            <p:spPr bwMode="auto">
              <a:xfrm>
                <a:off x="797" y="1809"/>
                <a:ext cx="884" cy="125"/>
              </a:xfrm>
              <a:prstGeom prst="line">
                <a:avLst/>
              </a:prstGeom>
              <a:noFill/>
              <a:ln w="12700">
                <a:solidFill>
                  <a:schemeClr val="tx1"/>
                </a:solidFill>
                <a:round/>
                <a:headEnd/>
                <a:tailEnd type="triangl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37958" name="Line 38"/>
              <p:cNvSpPr>
                <a:spLocks noChangeShapeType="1"/>
              </p:cNvSpPr>
              <p:nvPr/>
            </p:nvSpPr>
            <p:spPr bwMode="auto">
              <a:xfrm flipV="1">
                <a:off x="561" y="1025"/>
                <a:ext cx="1124" cy="535"/>
              </a:xfrm>
              <a:prstGeom prst="line">
                <a:avLst/>
              </a:prstGeom>
              <a:noFill/>
              <a:ln w="12700">
                <a:solidFill>
                  <a:schemeClr val="tx1"/>
                </a:solidFill>
                <a:round/>
                <a:headEnd/>
                <a:tailEnd type="triangl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37959" name="Line 39"/>
              <p:cNvSpPr>
                <a:spLocks noChangeShapeType="1"/>
              </p:cNvSpPr>
              <p:nvPr/>
            </p:nvSpPr>
            <p:spPr bwMode="auto">
              <a:xfrm flipV="1">
                <a:off x="691" y="994"/>
                <a:ext cx="994" cy="225"/>
              </a:xfrm>
              <a:prstGeom prst="line">
                <a:avLst/>
              </a:prstGeom>
              <a:noFill/>
              <a:ln w="12700">
                <a:solidFill>
                  <a:schemeClr val="tx1"/>
                </a:solidFill>
                <a:round/>
                <a:headEnd/>
                <a:tailEnd type="triangl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37960" name="Line 40"/>
              <p:cNvSpPr>
                <a:spLocks noChangeShapeType="1"/>
              </p:cNvSpPr>
              <p:nvPr/>
            </p:nvSpPr>
            <p:spPr bwMode="auto">
              <a:xfrm flipV="1">
                <a:off x="691" y="965"/>
                <a:ext cx="989" cy="0"/>
              </a:xfrm>
              <a:prstGeom prst="line">
                <a:avLst/>
              </a:prstGeom>
              <a:noFill/>
              <a:ln w="12700">
                <a:solidFill>
                  <a:schemeClr val="tx1"/>
                </a:solidFill>
                <a:round/>
                <a:headEnd/>
                <a:tailEnd type="triangl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mc:AlternateContent xmlns:mc="http://schemas.openxmlformats.org/markup-compatibility/2006">
            <mc:Choice xmlns="" xmlns:a14="http://schemas.microsoft.com/office/drawing/2010/main" Requires="a14">
              <p:sp>
                <p:nvSpPr>
                  <p:cNvPr id="337961" name="Text Box 41"/>
                  <p:cNvSpPr txBox="1">
                    <a:spLocks noChangeArrowheads="1"/>
                  </p:cNvSpPr>
                  <p:nvPr/>
                </p:nvSpPr>
                <p:spPr bwMode="auto">
                  <a:xfrm>
                    <a:off x="1416" y="532"/>
                    <a:ext cx="229" cy="253"/>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90000" tIns="46800" rIns="90000" bIns="4680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rPr>
                            <m:t>𝑇</m:t>
                          </m:r>
                        </m:oMath>
                      </m:oMathPara>
                    </a14:m>
                    <a:endParaRPr lang="en-US" sz="2000" dirty="0"/>
                  </a:p>
                </p:txBody>
              </p:sp>
            </mc:Choice>
            <mc:Fallback>
              <p:sp>
                <p:nvSpPr>
                  <p:cNvPr id="337961" name="Text Box 41"/>
                  <p:cNvSpPr txBox="1">
                    <a:spLocks noRot="1" noChangeAspect="1" noMove="1" noResize="1" noEditPoints="1" noAdjustHandles="1" noChangeArrowheads="1" noChangeShapeType="1" noTextEdit="1"/>
                  </p:cNvSpPr>
                  <p:nvPr/>
                </p:nvSpPr>
                <p:spPr bwMode="auto">
                  <a:xfrm>
                    <a:off x="1416" y="532"/>
                    <a:ext cx="229" cy="253"/>
                  </a:xfrm>
                  <a:prstGeom prst="rect">
                    <a:avLst/>
                  </a:prstGeom>
                  <a:blipFill rotWithShape="1">
                    <a:blip r:embed="rId17" cstate="print"/>
                    <a:stretch>
                      <a:fillRect/>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p:sp>
            <p:nvSpPr>
              <p:cNvPr id="337930" name="Rectangle 10" descr="אלכסון בהיר כלפי מעלה"/>
              <p:cNvSpPr>
                <a:spLocks noChangeArrowheads="1"/>
              </p:cNvSpPr>
              <p:nvPr/>
            </p:nvSpPr>
            <p:spPr bwMode="auto">
              <a:xfrm>
                <a:off x="1690" y="724"/>
                <a:ext cx="569" cy="237"/>
              </a:xfrm>
              <a:prstGeom prst="rect">
                <a:avLst/>
              </a:prstGeom>
              <a:pattFill prst="ltUpDiag">
                <a:fgClr>
                  <a:srgbClr val="FF9900"/>
                </a:fgClr>
                <a:bgClr>
                  <a:srgbClr val="FFFFFF"/>
                </a:bgClr>
              </a:patt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37931" name="Rectangle 11"/>
              <p:cNvSpPr>
                <a:spLocks noChangeArrowheads="1"/>
              </p:cNvSpPr>
              <p:nvPr/>
            </p:nvSpPr>
            <p:spPr bwMode="auto">
              <a:xfrm>
                <a:off x="1690" y="915"/>
                <a:ext cx="569" cy="198"/>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grpSp>
        <p:sp>
          <p:nvSpPr>
            <p:cNvPr id="43" name="Line 28"/>
            <p:cNvSpPr>
              <a:spLocks noChangeShapeType="1"/>
            </p:cNvSpPr>
            <p:nvPr/>
          </p:nvSpPr>
          <p:spPr bwMode="auto">
            <a:xfrm>
              <a:off x="3314938" y="1537989"/>
              <a:ext cx="896535" cy="0"/>
            </a:xfrm>
            <a:prstGeom prst="line">
              <a:avLst/>
            </a:prstGeom>
            <a:noFill/>
            <a:ln w="317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grpSp>
      <p:sp>
        <p:nvSpPr>
          <p:cNvPr id="44" name="Rectangle 43"/>
          <p:cNvSpPr/>
          <p:nvPr/>
        </p:nvSpPr>
        <p:spPr>
          <a:xfrm>
            <a:off x="1475656" y="6003288"/>
            <a:ext cx="6120000" cy="18000"/>
          </a:xfrm>
          <a:prstGeom prst="rect">
            <a:avLst/>
          </a:prstGeom>
          <a:solidFill>
            <a:schemeClr val="dk2"/>
          </a:solidFill>
          <a:ln>
            <a:noFill/>
          </a:ln>
          <a:effectLst/>
        </p:spPr>
        <p:style>
          <a:lnRef idx="1">
            <a:schemeClr val="accent5"/>
          </a:lnRef>
          <a:fillRef idx="1001">
            <a:schemeClr val="dk2"/>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09377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Table 66"/>
          <p:cNvGraphicFramePr>
            <a:graphicFrameLocks noGrp="1"/>
          </p:cNvGraphicFramePr>
          <p:nvPr>
            <p:extLst>
              <p:ext uri="{D42A27DB-BD31-4B8C-83A1-F6EECF244321}">
                <p14:modId xmlns="" xmlns:p14="http://schemas.microsoft.com/office/powerpoint/2010/main" val="2019644659"/>
              </p:ext>
            </p:extLst>
          </p:nvPr>
        </p:nvGraphicFramePr>
        <p:xfrm>
          <a:off x="1867884" y="1772816"/>
          <a:ext cx="831908" cy="3669590"/>
        </p:xfrm>
        <a:graphic>
          <a:graphicData uri="http://schemas.openxmlformats.org/drawingml/2006/table">
            <a:tbl>
              <a:tblPr rtl="1" firstRow="1" bandRow="1">
                <a:tableStyleId>{5C22544A-7EE6-4342-B048-85BDC9FD1C3A}</a:tableStyleId>
              </a:tblPr>
              <a:tblGrid>
                <a:gridCol w="831908"/>
              </a:tblGrid>
              <a:tr h="366959">
                <a:tc>
                  <a:txBody>
                    <a:bodyPr/>
                    <a:lstStyle/>
                    <a:p>
                      <a:pPr algn="ct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r>
              <a:tr h="366959">
                <a:tc>
                  <a:txBody>
                    <a:bodyPr/>
                    <a:lstStyle/>
                    <a:p>
                      <a:pPr algn="ct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r>
              <a:tr h="366959">
                <a:tc>
                  <a:txBody>
                    <a:bodyPr/>
                    <a:lstStyle/>
                    <a:p>
                      <a:pPr algn="ct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r>
              <a:tr h="366959">
                <a:tc>
                  <a:txBody>
                    <a:bodyPr/>
                    <a:lstStyle/>
                    <a:p>
                      <a:pPr algn="ct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r>
              <a:tr h="366959">
                <a:tc>
                  <a:txBody>
                    <a:bodyPr/>
                    <a:lstStyle/>
                    <a:p>
                      <a:pPr algn="ct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r>
              <a:tr h="366959">
                <a:tc>
                  <a:txBody>
                    <a:bodyPr/>
                    <a:lstStyle/>
                    <a:p>
                      <a:pPr algn="ct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r>
              <a:tr h="366959">
                <a:tc>
                  <a:txBody>
                    <a:bodyPr/>
                    <a:lstStyle/>
                    <a:p>
                      <a:pPr algn="ct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r>
              <a:tr h="366959">
                <a:tc>
                  <a:txBody>
                    <a:bodyPr/>
                    <a:lstStyle/>
                    <a:p>
                      <a:pPr algn="ct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r>
              <a:tr h="366959">
                <a:tc>
                  <a:txBody>
                    <a:bodyPr/>
                    <a:lstStyle/>
                    <a:p>
                      <a:pPr algn="ct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r>
              <a:tr h="366959">
                <a:tc>
                  <a:txBody>
                    <a:bodyPr/>
                    <a:lstStyle/>
                    <a:p>
                      <a:pPr algn="ctr" rtl="1"/>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r>
            </a:tbl>
          </a:graphicData>
        </a:graphic>
      </p:graphicFrame>
      <p:sp>
        <p:nvSpPr>
          <p:cNvPr id="339970" name="Rectangle 2"/>
          <p:cNvSpPr>
            <a:spLocks noGrp="1" noChangeArrowheads="1"/>
          </p:cNvSpPr>
          <p:nvPr>
            <p:ph type="title"/>
          </p:nvPr>
        </p:nvSpPr>
        <p:spPr/>
        <p:txBody>
          <a:bodyPr>
            <a:normAutofit/>
          </a:bodyPr>
          <a:lstStyle/>
          <a:p>
            <a:r>
              <a:rPr lang="he-IL" dirty="0"/>
              <a:t>דוגמא</a:t>
            </a:r>
            <a:endParaRPr lang="en-US" dirty="0"/>
          </a:p>
        </p:txBody>
      </p:sp>
      <mc:AlternateContent xmlns:mc="http://schemas.openxmlformats.org/markup-compatibility/2006">
        <mc:Choice xmlns="" xmlns:a14="http://schemas.microsoft.com/office/drawing/2010/main" Requires="a14">
          <p:sp>
            <p:nvSpPr>
              <p:cNvPr id="339972" name="Text Box 4"/>
              <p:cNvSpPr txBox="1">
                <a:spLocks noChangeArrowheads="1"/>
              </p:cNvSpPr>
              <p:nvPr/>
            </p:nvSpPr>
            <p:spPr bwMode="auto">
              <a:xfrm>
                <a:off x="4515399" y="980728"/>
                <a:ext cx="4035954" cy="402291"/>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0000" tIns="46800" rIns="90000" bIns="46800">
                <a:spAutoFit/>
              </a:bodyPr>
              <a:lstStyle/>
              <a:p>
                <a:r>
                  <a:rPr lang="he-IL" sz="2000" u="sng" dirty="0">
                    <a:latin typeface="Arial" charset="0"/>
                  </a:rPr>
                  <a:t>נניח:</a:t>
                </a:r>
                <a:r>
                  <a:rPr lang="en-US" sz="2000" dirty="0">
                    <a:latin typeface="Arial" charset="0"/>
                  </a:rPr>
                  <a:t> </a:t>
                </a:r>
                <a14:m>
                  <m:oMath xmlns:m="http://schemas.openxmlformats.org/officeDocument/2006/math">
                    <m:r>
                      <a:rPr lang="en-US" sz="2000" i="1" dirty="0" smtClean="0">
                        <a:latin typeface="Cambria Math"/>
                      </a:rPr>
                      <m:t>𝑚</m:t>
                    </m:r>
                    <m:r>
                      <a:rPr lang="en-US" sz="2000" i="1" dirty="0" smtClean="0">
                        <a:latin typeface="Cambria Math"/>
                      </a:rPr>
                      <m:t>=</m:t>
                    </m:r>
                    <m:r>
                      <a:rPr lang="en-US" sz="2000" i="1" dirty="0" smtClean="0">
                        <a:latin typeface="Cambria Math"/>
                      </a:rPr>
                      <m:t>10</m:t>
                    </m:r>
                    <m:r>
                      <a:rPr lang="en-US" sz="2000" i="1" dirty="0" smtClean="0">
                        <a:latin typeface="Cambria Math"/>
                      </a:rPr>
                      <m:t>    </m:t>
                    </m:r>
                    <m:r>
                      <a:rPr lang="en-US" sz="2000" i="1" dirty="0" smtClean="0">
                        <a:latin typeface="Cambria Math"/>
                      </a:rPr>
                      <m:t>h</m:t>
                    </m:r>
                    <m:r>
                      <a:rPr lang="en-US" sz="2000" i="1" dirty="0" smtClean="0">
                        <a:latin typeface="Cambria Math"/>
                      </a:rPr>
                      <m:t>(</m:t>
                    </m:r>
                    <m:r>
                      <a:rPr lang="en-US" sz="2000" i="1" dirty="0" smtClean="0">
                        <a:latin typeface="Cambria Math"/>
                      </a:rPr>
                      <m:t>𝑘</m:t>
                    </m:r>
                    <m:r>
                      <a:rPr lang="en-US" sz="2000" i="1" dirty="0" smtClean="0">
                        <a:latin typeface="Cambria Math"/>
                      </a:rPr>
                      <m:t>)=</m:t>
                    </m:r>
                    <m:r>
                      <a:rPr lang="en-US" sz="2000" i="1" dirty="0" smtClean="0">
                        <a:latin typeface="Cambria Math"/>
                      </a:rPr>
                      <m:t>𝑘</m:t>
                    </m:r>
                    <m:r>
                      <a:rPr lang="en-US" sz="2000" i="1" dirty="0" smtClean="0">
                        <a:latin typeface="Cambria Math"/>
                      </a:rPr>
                      <m:t> </m:t>
                    </m:r>
                    <m:r>
                      <a:rPr lang="en-US" sz="2000" i="1" dirty="0" smtClean="0">
                        <a:latin typeface="Cambria Math"/>
                      </a:rPr>
                      <m:t>𝑚𝑜𝑑</m:t>
                    </m:r>
                    <m:r>
                      <a:rPr lang="en-US" sz="2000" i="1" dirty="0" smtClean="0">
                        <a:latin typeface="Cambria Math"/>
                      </a:rPr>
                      <m:t> </m:t>
                    </m:r>
                    <m:r>
                      <a:rPr lang="en-US" sz="2000" i="1" dirty="0" smtClean="0">
                        <a:latin typeface="Cambria Math"/>
                      </a:rPr>
                      <m:t>𝑚</m:t>
                    </m:r>
                  </m:oMath>
                </a14:m>
                <a:r>
                  <a:rPr lang="en-US" sz="2000" dirty="0">
                    <a:latin typeface="Arial" charset="0"/>
                  </a:rPr>
                  <a:t>      </a:t>
                </a:r>
                <a:endParaRPr lang="he-IL" sz="2000" dirty="0">
                  <a:latin typeface="Arial" charset="0"/>
                </a:endParaRPr>
              </a:p>
            </p:txBody>
          </p:sp>
        </mc:Choice>
        <mc:Fallback>
          <p:sp>
            <p:nvSpPr>
              <p:cNvPr id="339972" name="Text Box 4"/>
              <p:cNvSpPr txBox="1">
                <a:spLocks noRot="1" noChangeAspect="1" noMove="1" noResize="1" noEditPoints="1" noAdjustHandles="1" noChangeArrowheads="1" noChangeShapeType="1" noTextEdit="1"/>
              </p:cNvSpPr>
              <p:nvPr/>
            </p:nvSpPr>
            <p:spPr bwMode="auto">
              <a:xfrm>
                <a:off x="4515399" y="980728"/>
                <a:ext cx="4035954" cy="402291"/>
              </a:xfrm>
              <a:prstGeom prst="rect">
                <a:avLst/>
              </a:prstGeom>
              <a:blipFill rotWithShape="1">
                <a:blip r:embed="rId3" cstate="print"/>
                <a:stretch>
                  <a:fillRect t="-6061" r="-1511" b="-27273"/>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p:sp>
        <p:nvSpPr>
          <p:cNvPr id="339973" name="Text Box 5"/>
          <p:cNvSpPr txBox="1">
            <a:spLocks noChangeArrowheads="1"/>
          </p:cNvSpPr>
          <p:nvPr/>
        </p:nvSpPr>
        <p:spPr bwMode="auto">
          <a:xfrm>
            <a:off x="7888694" y="1349657"/>
            <a:ext cx="662659" cy="402291"/>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he-IL" sz="2000" u="sng" dirty="0">
                <a:latin typeface="Arial" charset="0"/>
              </a:rPr>
              <a:t>קלט:</a:t>
            </a:r>
            <a:endParaRPr lang="en-US" sz="2000" u="sng" dirty="0">
              <a:latin typeface="Arial" charset="0"/>
            </a:endParaRPr>
          </a:p>
        </p:txBody>
      </p:sp>
      <p:grpSp>
        <p:nvGrpSpPr>
          <p:cNvPr id="340005" name="Group 37"/>
          <p:cNvGrpSpPr>
            <a:grpSpLocks/>
          </p:cNvGrpSpPr>
          <p:nvPr/>
        </p:nvGrpSpPr>
        <p:grpSpPr bwMode="auto">
          <a:xfrm>
            <a:off x="2268009" y="2520496"/>
            <a:ext cx="1838325" cy="288925"/>
            <a:chOff x="1429" y="1926"/>
            <a:chExt cx="1158" cy="182"/>
          </a:xfrm>
        </p:grpSpPr>
        <p:sp>
          <p:nvSpPr>
            <p:cNvPr id="340006" name="Rectangle 38"/>
            <p:cNvSpPr>
              <a:spLocks noChangeArrowheads="1"/>
            </p:cNvSpPr>
            <p:nvPr/>
          </p:nvSpPr>
          <p:spPr bwMode="auto">
            <a:xfrm>
              <a:off x="1995" y="1926"/>
              <a:ext cx="592" cy="182"/>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t>12</a:t>
              </a:r>
              <a:endParaRPr lang="en-US" baseline="-25000"/>
            </a:p>
          </p:txBody>
        </p:sp>
        <p:sp>
          <p:nvSpPr>
            <p:cNvPr id="340007" name="Line 39"/>
            <p:cNvSpPr>
              <a:spLocks noChangeShapeType="1"/>
            </p:cNvSpPr>
            <p:nvPr/>
          </p:nvSpPr>
          <p:spPr bwMode="auto">
            <a:xfrm>
              <a:off x="1429" y="2012"/>
              <a:ext cx="570" cy="1"/>
            </a:xfrm>
            <a:prstGeom prst="line">
              <a:avLst/>
            </a:prstGeom>
            <a:noFill/>
            <a:ln w="317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grpSp>
      <p:grpSp>
        <p:nvGrpSpPr>
          <p:cNvPr id="340008" name="Group 40"/>
          <p:cNvGrpSpPr>
            <a:grpSpLocks/>
          </p:cNvGrpSpPr>
          <p:nvPr/>
        </p:nvGrpSpPr>
        <p:grpSpPr bwMode="auto">
          <a:xfrm>
            <a:off x="2267656" y="2890384"/>
            <a:ext cx="1841500" cy="288925"/>
            <a:chOff x="1428" y="2159"/>
            <a:chExt cx="1160" cy="182"/>
          </a:xfrm>
        </p:grpSpPr>
        <p:sp>
          <p:nvSpPr>
            <p:cNvPr id="340009" name="Rectangle 41"/>
            <p:cNvSpPr>
              <a:spLocks noChangeArrowheads="1"/>
            </p:cNvSpPr>
            <p:nvPr/>
          </p:nvSpPr>
          <p:spPr bwMode="auto">
            <a:xfrm>
              <a:off x="1996" y="2159"/>
              <a:ext cx="592" cy="182"/>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t>53</a:t>
              </a:r>
              <a:endParaRPr lang="en-US" baseline="-25000"/>
            </a:p>
          </p:txBody>
        </p:sp>
        <p:sp>
          <p:nvSpPr>
            <p:cNvPr id="340010" name="Line 42"/>
            <p:cNvSpPr>
              <a:spLocks noChangeShapeType="1"/>
            </p:cNvSpPr>
            <p:nvPr/>
          </p:nvSpPr>
          <p:spPr bwMode="auto">
            <a:xfrm>
              <a:off x="1428" y="2246"/>
              <a:ext cx="572" cy="0"/>
            </a:xfrm>
            <a:prstGeom prst="line">
              <a:avLst/>
            </a:prstGeom>
            <a:noFill/>
            <a:ln w="317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grpSp>
      <p:grpSp>
        <p:nvGrpSpPr>
          <p:cNvPr id="340011" name="Group 43"/>
          <p:cNvGrpSpPr>
            <a:grpSpLocks/>
          </p:cNvGrpSpPr>
          <p:nvPr/>
        </p:nvGrpSpPr>
        <p:grpSpPr bwMode="auto">
          <a:xfrm>
            <a:off x="2267303" y="5147809"/>
            <a:ext cx="1844675" cy="288925"/>
            <a:chOff x="1428" y="3581"/>
            <a:chExt cx="1162" cy="182"/>
          </a:xfrm>
        </p:grpSpPr>
        <p:sp>
          <p:nvSpPr>
            <p:cNvPr id="340012" name="Rectangle 44"/>
            <p:cNvSpPr>
              <a:spLocks noChangeArrowheads="1"/>
            </p:cNvSpPr>
            <p:nvPr/>
          </p:nvSpPr>
          <p:spPr bwMode="auto">
            <a:xfrm>
              <a:off x="1998" y="3581"/>
              <a:ext cx="592" cy="182"/>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t>19</a:t>
              </a:r>
              <a:endParaRPr lang="en-US" baseline="-25000"/>
            </a:p>
          </p:txBody>
        </p:sp>
        <p:sp>
          <p:nvSpPr>
            <p:cNvPr id="340013" name="Line 45"/>
            <p:cNvSpPr>
              <a:spLocks noChangeShapeType="1"/>
            </p:cNvSpPr>
            <p:nvPr/>
          </p:nvSpPr>
          <p:spPr bwMode="auto">
            <a:xfrm>
              <a:off x="1428" y="3668"/>
              <a:ext cx="556" cy="0"/>
            </a:xfrm>
            <a:prstGeom prst="line">
              <a:avLst/>
            </a:prstGeom>
            <a:noFill/>
            <a:ln w="317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grpSp>
      <mc:AlternateContent xmlns:mc="http://schemas.openxmlformats.org/markup-compatibility/2006">
        <mc:Choice xmlns="" xmlns:a14="http://schemas.microsoft.com/office/drawing/2010/main" Requires="a14">
          <p:sp>
            <p:nvSpPr>
              <p:cNvPr id="340014" name="Rectangle 46"/>
              <p:cNvSpPr>
                <a:spLocks noChangeArrowheads="1"/>
              </p:cNvSpPr>
              <p:nvPr/>
            </p:nvSpPr>
            <p:spPr bwMode="auto">
              <a:xfrm>
                <a:off x="5123867" y="1356007"/>
                <a:ext cx="2810811" cy="402291"/>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0000" tIns="46800" rIns="90000" bIns="4680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rPr>
                        <m:t>53</m:t>
                      </m:r>
                      <m:r>
                        <a:rPr lang="en-US" sz="2000" i="1" dirty="0" smtClean="0">
                          <a:latin typeface="Cambria Math"/>
                        </a:rPr>
                        <m:t>, </m:t>
                      </m:r>
                      <m:r>
                        <a:rPr lang="en-US" sz="2000" i="1" dirty="0" smtClean="0">
                          <a:latin typeface="Cambria Math"/>
                        </a:rPr>
                        <m:t>62</m:t>
                      </m:r>
                      <m:r>
                        <a:rPr lang="en-US" sz="2000" i="1" dirty="0" smtClean="0">
                          <a:latin typeface="Cambria Math"/>
                        </a:rPr>
                        <m:t>, </m:t>
                      </m:r>
                      <m:r>
                        <a:rPr lang="en-US" sz="2000" i="1" dirty="0" smtClean="0">
                          <a:latin typeface="Cambria Math"/>
                        </a:rPr>
                        <m:t>17</m:t>
                      </m:r>
                      <m:r>
                        <a:rPr lang="en-US" sz="2000" i="1" dirty="0" smtClean="0">
                          <a:latin typeface="Cambria Math"/>
                        </a:rPr>
                        <m:t>, </m:t>
                      </m:r>
                      <m:r>
                        <a:rPr lang="en-US" sz="2000" i="1" dirty="0" smtClean="0">
                          <a:latin typeface="Cambria Math"/>
                        </a:rPr>
                        <m:t>19</m:t>
                      </m:r>
                      <m:r>
                        <a:rPr lang="en-US" sz="2000" i="1" dirty="0" smtClean="0">
                          <a:latin typeface="Cambria Math"/>
                        </a:rPr>
                        <m:t>, </m:t>
                      </m:r>
                      <m:r>
                        <a:rPr lang="en-US" sz="2000" i="1" dirty="0" smtClean="0">
                          <a:latin typeface="Cambria Math"/>
                        </a:rPr>
                        <m:t>37</m:t>
                      </m:r>
                      <m:r>
                        <a:rPr lang="en-US" sz="2000" i="1" dirty="0" smtClean="0">
                          <a:latin typeface="Cambria Math"/>
                        </a:rPr>
                        <m:t>, </m:t>
                      </m:r>
                      <m:r>
                        <a:rPr lang="en-US" sz="2000" i="1" dirty="0" smtClean="0">
                          <a:latin typeface="Cambria Math"/>
                        </a:rPr>
                        <m:t>12</m:t>
                      </m:r>
                      <m:r>
                        <a:rPr lang="en-US" sz="2000" i="1" dirty="0" smtClean="0">
                          <a:latin typeface="Cambria Math"/>
                        </a:rPr>
                        <m:t>, </m:t>
                      </m:r>
                      <m:r>
                        <a:rPr lang="en-US" sz="2000" i="1" dirty="0" smtClean="0">
                          <a:latin typeface="Cambria Math"/>
                        </a:rPr>
                        <m:t>57</m:t>
                      </m:r>
                    </m:oMath>
                  </m:oMathPara>
                </a14:m>
                <a:endParaRPr lang="en-US" sz="2000" dirty="0"/>
              </a:p>
            </p:txBody>
          </p:sp>
        </mc:Choice>
        <mc:Fallback>
          <p:sp>
            <p:nvSpPr>
              <p:cNvPr id="340014" name="Rectangle 46"/>
              <p:cNvSpPr>
                <a:spLocks noRot="1" noChangeAspect="1" noMove="1" noResize="1" noEditPoints="1" noAdjustHandles="1" noChangeArrowheads="1" noChangeShapeType="1" noTextEdit="1"/>
              </p:cNvSpPr>
              <p:nvPr/>
            </p:nvSpPr>
            <p:spPr bwMode="auto">
              <a:xfrm>
                <a:off x="5123867" y="1356007"/>
                <a:ext cx="2810811" cy="402291"/>
              </a:xfrm>
              <a:prstGeom prst="rect">
                <a:avLst/>
              </a:prstGeom>
              <a:blipFill rotWithShape="1">
                <a:blip r:embed="rId4" cstate="print"/>
                <a:stretch>
                  <a:fillRect/>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p:sp>
        <p:nvSpPr>
          <p:cNvPr id="340015" name="AutoShape 47"/>
          <p:cNvSpPr>
            <a:spLocks noChangeArrowheads="1"/>
          </p:cNvSpPr>
          <p:nvPr/>
        </p:nvSpPr>
        <p:spPr bwMode="auto">
          <a:xfrm>
            <a:off x="5122334" y="1838607"/>
            <a:ext cx="2041878" cy="171450"/>
          </a:xfrm>
          <a:prstGeom prst="leftArrow">
            <a:avLst>
              <a:gd name="adj1" fmla="val 50000"/>
              <a:gd name="adj2" fmla="val 334954"/>
            </a:avLst>
          </a:prstGeom>
          <a:solidFill>
            <a:schemeClr val="accent1"/>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mc:AlternateContent xmlns:mc="http://schemas.openxmlformats.org/markup-compatibility/2006">
        <mc:Choice xmlns="" xmlns:a14="http://schemas.microsoft.com/office/drawing/2010/main" Requires="a14">
          <p:sp>
            <p:nvSpPr>
              <p:cNvPr id="340016" name="Text Box 48"/>
              <p:cNvSpPr txBox="1">
                <a:spLocks noChangeArrowheads="1"/>
              </p:cNvSpPr>
              <p:nvPr/>
            </p:nvSpPr>
            <p:spPr bwMode="auto">
              <a:xfrm>
                <a:off x="492497" y="5872164"/>
                <a:ext cx="8058856" cy="710067"/>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90000" tIns="46800" rIns="90000" bIns="46800">
                <a:spAutoFit/>
              </a:bodyPr>
              <a:lstStyle/>
              <a:p>
                <a:r>
                  <a:rPr lang="he-IL" sz="2000" u="sng" dirty="0" smtClean="0">
                    <a:latin typeface="Arial" charset="0"/>
                  </a:rPr>
                  <a:t>הערה</a:t>
                </a:r>
                <a:r>
                  <a:rPr lang="he-IL" sz="2000" dirty="0">
                    <a:latin typeface="Arial" charset="0"/>
                  </a:rPr>
                  <a:t>: </a:t>
                </a:r>
                <a14:m>
                  <m:oMath xmlns:m="http://schemas.openxmlformats.org/officeDocument/2006/math">
                    <m:r>
                      <a:rPr lang="en-US" sz="2000" b="0" i="1" smtClean="0">
                        <a:latin typeface="Cambria Math"/>
                      </a:rPr>
                      <m:t>𝑚</m:t>
                    </m:r>
                    <m:r>
                      <a:rPr lang="en-US" sz="2000" b="0" i="1" smtClean="0">
                        <a:latin typeface="Cambria Math"/>
                      </a:rPr>
                      <m:t>=</m:t>
                    </m:r>
                    <m:r>
                      <a:rPr lang="en-US" sz="2000" b="0" i="1" smtClean="0">
                        <a:latin typeface="Cambria Math"/>
                      </a:rPr>
                      <m:t>10</m:t>
                    </m:r>
                  </m:oMath>
                </a14:m>
                <a:r>
                  <a:rPr lang="he-IL" sz="2000" dirty="0" smtClean="0">
                    <a:latin typeface="Arial" charset="0"/>
                  </a:rPr>
                  <a:t> </a:t>
                </a:r>
                <a:r>
                  <a:rPr lang="he-IL" sz="2000" dirty="0">
                    <a:latin typeface="Arial" charset="0"/>
                  </a:rPr>
                  <a:t>נבחר לצורכי נוחיות ההסבר. נראה בהמשך שבחירה טובה יותר היא </a:t>
                </a:r>
                <a14:m>
                  <m:oMath xmlns:m="http://schemas.openxmlformats.org/officeDocument/2006/math">
                    <m:r>
                      <a:rPr lang="he-IL" sz="2000" i="1" dirty="0" smtClean="0">
                        <a:latin typeface="Cambria Math"/>
                      </a:rPr>
                      <m:t>11</m:t>
                    </m:r>
                  </m:oMath>
                </a14:m>
                <a:r>
                  <a:rPr lang="he-IL" sz="2000" dirty="0">
                    <a:latin typeface="Arial" charset="0"/>
                  </a:rPr>
                  <a:t>.</a:t>
                </a:r>
                <a:endParaRPr lang="en-US" sz="2000" dirty="0">
                  <a:latin typeface="Arial" charset="0"/>
                </a:endParaRPr>
              </a:p>
            </p:txBody>
          </p:sp>
        </mc:Choice>
        <mc:Fallback>
          <p:sp>
            <p:nvSpPr>
              <p:cNvPr id="340016" name="Text Box 48"/>
              <p:cNvSpPr txBox="1">
                <a:spLocks noRot="1" noChangeAspect="1" noMove="1" noResize="1" noEditPoints="1" noAdjustHandles="1" noChangeArrowheads="1" noChangeShapeType="1" noTextEdit="1"/>
              </p:cNvSpPr>
              <p:nvPr/>
            </p:nvSpPr>
            <p:spPr bwMode="auto">
              <a:xfrm>
                <a:off x="492497" y="5872164"/>
                <a:ext cx="8058856" cy="710067"/>
              </a:xfrm>
              <a:prstGeom prst="rect">
                <a:avLst/>
              </a:prstGeom>
              <a:blipFill rotWithShape="1">
                <a:blip r:embed="rId5" cstate="print"/>
                <a:stretch>
                  <a:fillRect t="-3419" r="-756" b="-14530"/>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p:grpSp>
        <p:nvGrpSpPr>
          <p:cNvPr id="340021" name="Group 53"/>
          <p:cNvGrpSpPr>
            <a:grpSpLocks/>
          </p:cNvGrpSpPr>
          <p:nvPr/>
        </p:nvGrpSpPr>
        <p:grpSpPr bwMode="auto">
          <a:xfrm>
            <a:off x="2267656" y="4401684"/>
            <a:ext cx="1841500" cy="288925"/>
            <a:chOff x="1428" y="3111"/>
            <a:chExt cx="1160" cy="182"/>
          </a:xfrm>
        </p:grpSpPr>
        <p:sp>
          <p:nvSpPr>
            <p:cNvPr id="340022" name="Line 54"/>
            <p:cNvSpPr>
              <a:spLocks noChangeShapeType="1"/>
            </p:cNvSpPr>
            <p:nvPr/>
          </p:nvSpPr>
          <p:spPr bwMode="auto">
            <a:xfrm>
              <a:off x="1428" y="3186"/>
              <a:ext cx="554" cy="0"/>
            </a:xfrm>
            <a:prstGeom prst="line">
              <a:avLst/>
            </a:prstGeom>
            <a:noFill/>
            <a:ln w="317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40023" name="Rectangle 55"/>
            <p:cNvSpPr>
              <a:spLocks noChangeArrowheads="1"/>
            </p:cNvSpPr>
            <p:nvPr/>
          </p:nvSpPr>
          <p:spPr bwMode="auto">
            <a:xfrm>
              <a:off x="1996" y="3111"/>
              <a:ext cx="592" cy="182"/>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t>57</a:t>
              </a:r>
              <a:endParaRPr lang="en-US" baseline="-25000"/>
            </a:p>
          </p:txBody>
        </p:sp>
      </p:grpSp>
      <p:grpSp>
        <p:nvGrpSpPr>
          <p:cNvPr id="340024" name="Group 56"/>
          <p:cNvGrpSpPr>
            <a:grpSpLocks/>
          </p:cNvGrpSpPr>
          <p:nvPr/>
        </p:nvGrpSpPr>
        <p:grpSpPr bwMode="auto">
          <a:xfrm>
            <a:off x="3170768" y="4395334"/>
            <a:ext cx="2593622" cy="295275"/>
            <a:chOff x="2281" y="2744"/>
            <a:chExt cx="1634" cy="186"/>
          </a:xfrm>
        </p:grpSpPr>
        <p:sp>
          <p:nvSpPr>
            <p:cNvPr id="340025" name="Rectangle 57"/>
            <p:cNvSpPr>
              <a:spLocks noChangeArrowheads="1"/>
            </p:cNvSpPr>
            <p:nvPr/>
          </p:nvSpPr>
          <p:spPr bwMode="auto">
            <a:xfrm>
              <a:off x="2281" y="2748"/>
              <a:ext cx="592" cy="182"/>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t>37</a:t>
              </a:r>
              <a:endParaRPr lang="en-US" baseline="-25000"/>
            </a:p>
          </p:txBody>
        </p:sp>
        <p:sp>
          <p:nvSpPr>
            <p:cNvPr id="340026" name="Rectangle 58"/>
            <p:cNvSpPr>
              <a:spLocks noChangeArrowheads="1"/>
            </p:cNvSpPr>
            <p:nvPr/>
          </p:nvSpPr>
          <p:spPr bwMode="auto">
            <a:xfrm>
              <a:off x="3323" y="2744"/>
              <a:ext cx="592" cy="182"/>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t>57</a:t>
              </a:r>
              <a:endParaRPr lang="en-US" baseline="-25000"/>
            </a:p>
          </p:txBody>
        </p:sp>
        <p:sp>
          <p:nvSpPr>
            <p:cNvPr id="340027" name="Line 59"/>
            <p:cNvSpPr>
              <a:spLocks noChangeShapeType="1"/>
            </p:cNvSpPr>
            <p:nvPr/>
          </p:nvSpPr>
          <p:spPr bwMode="auto">
            <a:xfrm>
              <a:off x="2875" y="2831"/>
              <a:ext cx="434" cy="0"/>
            </a:xfrm>
            <a:prstGeom prst="line">
              <a:avLst/>
            </a:prstGeom>
            <a:noFill/>
            <a:ln w="317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grpSp>
      <p:grpSp>
        <p:nvGrpSpPr>
          <p:cNvPr id="340028" name="Group 60"/>
          <p:cNvGrpSpPr>
            <a:grpSpLocks/>
          </p:cNvGrpSpPr>
          <p:nvPr/>
        </p:nvGrpSpPr>
        <p:grpSpPr bwMode="auto">
          <a:xfrm>
            <a:off x="3169356" y="4393746"/>
            <a:ext cx="4247444" cy="295275"/>
            <a:chOff x="2446" y="2435"/>
            <a:chExt cx="2676" cy="186"/>
          </a:xfrm>
        </p:grpSpPr>
        <p:sp>
          <p:nvSpPr>
            <p:cNvPr id="340029" name="Rectangle 61"/>
            <p:cNvSpPr>
              <a:spLocks noChangeArrowheads="1"/>
            </p:cNvSpPr>
            <p:nvPr/>
          </p:nvSpPr>
          <p:spPr bwMode="auto">
            <a:xfrm>
              <a:off x="2446" y="2439"/>
              <a:ext cx="592" cy="182"/>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t>17</a:t>
              </a:r>
              <a:endParaRPr lang="en-US" baseline="-25000"/>
            </a:p>
          </p:txBody>
        </p:sp>
        <p:sp>
          <p:nvSpPr>
            <p:cNvPr id="340030" name="Rectangle 62"/>
            <p:cNvSpPr>
              <a:spLocks noChangeArrowheads="1"/>
            </p:cNvSpPr>
            <p:nvPr/>
          </p:nvSpPr>
          <p:spPr bwMode="auto">
            <a:xfrm>
              <a:off x="3488" y="2435"/>
              <a:ext cx="592" cy="182"/>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t>37</a:t>
              </a:r>
              <a:endParaRPr lang="en-US" baseline="-25000"/>
            </a:p>
          </p:txBody>
        </p:sp>
        <p:sp>
          <p:nvSpPr>
            <p:cNvPr id="340031" name="Line 63"/>
            <p:cNvSpPr>
              <a:spLocks noChangeShapeType="1"/>
            </p:cNvSpPr>
            <p:nvPr/>
          </p:nvSpPr>
          <p:spPr bwMode="auto">
            <a:xfrm>
              <a:off x="3040" y="2522"/>
              <a:ext cx="434" cy="0"/>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40032" name="Rectangle 64"/>
            <p:cNvSpPr>
              <a:spLocks noChangeArrowheads="1"/>
            </p:cNvSpPr>
            <p:nvPr/>
          </p:nvSpPr>
          <p:spPr bwMode="auto">
            <a:xfrm>
              <a:off x="4530" y="2435"/>
              <a:ext cx="592" cy="182"/>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t>57</a:t>
              </a:r>
              <a:endParaRPr lang="en-US" baseline="-25000"/>
            </a:p>
          </p:txBody>
        </p:sp>
        <p:sp>
          <p:nvSpPr>
            <p:cNvPr id="340033" name="Line 65"/>
            <p:cNvSpPr>
              <a:spLocks noChangeShapeType="1"/>
            </p:cNvSpPr>
            <p:nvPr/>
          </p:nvSpPr>
          <p:spPr bwMode="auto">
            <a:xfrm>
              <a:off x="4082" y="2522"/>
              <a:ext cx="434" cy="0"/>
            </a:xfrm>
            <a:prstGeom prst="line">
              <a:avLst/>
            </a:prstGeom>
            <a:noFill/>
            <a:ln w="317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grpSp>
      <p:sp>
        <p:nvSpPr>
          <p:cNvPr id="2" name="Footer Placeholder 1"/>
          <p:cNvSpPr>
            <a:spLocks noGrp="1"/>
          </p:cNvSpPr>
          <p:nvPr>
            <p:ph type="ftr" sz="quarter" idx="3"/>
          </p:nvPr>
        </p:nvSpPr>
        <p:spPr/>
        <p:txBody>
          <a:bodyPr/>
          <a:lstStyle/>
          <a:p>
            <a:pPr algn="l" rtl="0"/>
            <a:r>
              <a:rPr lang="en-US" smtClean="0"/>
              <a:t>© cs, Technion</a:t>
            </a:r>
            <a:endParaRPr lang="he-IL" dirty="0"/>
          </a:p>
        </p:txBody>
      </p:sp>
      <p:sp>
        <p:nvSpPr>
          <p:cNvPr id="3" name="Slide Number Placeholder 2"/>
          <p:cNvSpPr>
            <a:spLocks noGrp="1"/>
          </p:cNvSpPr>
          <p:nvPr>
            <p:ph type="sldNum" sz="quarter" idx="4"/>
          </p:nvPr>
        </p:nvSpPr>
        <p:spPr/>
        <p:txBody>
          <a:bodyPr/>
          <a:lstStyle/>
          <a:p>
            <a:pPr algn="r"/>
            <a:fld id="{DAF22AC9-109E-4E4D-92F9-530E51D9A3A2}" type="slidenum">
              <a:rPr lang="he-IL" smtClean="0"/>
              <a:pPr algn="r"/>
              <a:t>6</a:t>
            </a:fld>
            <a:endParaRPr lang="he-IL" dirty="0"/>
          </a:p>
        </p:txBody>
      </p:sp>
      <p:grpSp>
        <p:nvGrpSpPr>
          <p:cNvPr id="68" name="Group 67"/>
          <p:cNvGrpSpPr/>
          <p:nvPr/>
        </p:nvGrpSpPr>
        <p:grpSpPr>
          <a:xfrm>
            <a:off x="1334828" y="1790519"/>
            <a:ext cx="426191" cy="3680206"/>
            <a:chOff x="796673" y="3023769"/>
            <a:chExt cx="312993" cy="3362504"/>
          </a:xfrm>
        </p:grpSpPr>
        <p:sp>
          <p:nvSpPr>
            <p:cNvPr id="69" name="Rectangle 68"/>
            <p:cNvSpPr/>
            <p:nvPr/>
          </p:nvSpPr>
          <p:spPr>
            <a:xfrm>
              <a:off x="799954" y="3023769"/>
              <a:ext cx="298479" cy="338554"/>
            </a:xfrm>
            <a:prstGeom prst="rect">
              <a:avLst/>
            </a:prstGeom>
          </p:spPr>
          <p:txBody>
            <a:bodyPr wrap="none">
              <a:spAutoFit/>
            </a:bodyPr>
            <a:lstStyle/>
            <a:p>
              <a:r>
                <a:rPr lang="he-IL" sz="1600" dirty="0" smtClean="0"/>
                <a:t>0</a:t>
              </a:r>
              <a:endParaRPr lang="he-IL" sz="1600" dirty="0"/>
            </a:p>
          </p:txBody>
        </p:sp>
        <p:sp>
          <p:nvSpPr>
            <p:cNvPr id="70" name="Rectangle 69"/>
            <p:cNvSpPr/>
            <p:nvPr/>
          </p:nvSpPr>
          <p:spPr>
            <a:xfrm>
              <a:off x="802316" y="3331588"/>
              <a:ext cx="298479" cy="338554"/>
            </a:xfrm>
            <a:prstGeom prst="rect">
              <a:avLst/>
            </a:prstGeom>
          </p:spPr>
          <p:txBody>
            <a:bodyPr wrap="none">
              <a:spAutoFit/>
            </a:bodyPr>
            <a:lstStyle/>
            <a:p>
              <a:r>
                <a:rPr lang="he-IL" sz="1600" dirty="0" smtClean="0"/>
                <a:t>1</a:t>
              </a:r>
              <a:endParaRPr lang="he-IL" sz="1600" dirty="0"/>
            </a:p>
          </p:txBody>
        </p:sp>
        <p:sp>
          <p:nvSpPr>
            <p:cNvPr id="71" name="Rectangle 70"/>
            <p:cNvSpPr/>
            <p:nvPr/>
          </p:nvSpPr>
          <p:spPr>
            <a:xfrm>
              <a:off x="798249" y="3670704"/>
              <a:ext cx="298479" cy="338554"/>
            </a:xfrm>
            <a:prstGeom prst="rect">
              <a:avLst/>
            </a:prstGeom>
          </p:spPr>
          <p:txBody>
            <a:bodyPr wrap="none">
              <a:spAutoFit/>
            </a:bodyPr>
            <a:lstStyle/>
            <a:p>
              <a:r>
                <a:rPr lang="he-IL" sz="1600" dirty="0" smtClean="0"/>
                <a:t>2</a:t>
              </a:r>
              <a:endParaRPr lang="he-IL" sz="1600" dirty="0"/>
            </a:p>
          </p:txBody>
        </p:sp>
        <p:sp>
          <p:nvSpPr>
            <p:cNvPr id="72" name="Rectangle 71"/>
            <p:cNvSpPr/>
            <p:nvPr/>
          </p:nvSpPr>
          <p:spPr>
            <a:xfrm>
              <a:off x="798378" y="4011138"/>
              <a:ext cx="298479" cy="338554"/>
            </a:xfrm>
            <a:prstGeom prst="rect">
              <a:avLst/>
            </a:prstGeom>
          </p:spPr>
          <p:txBody>
            <a:bodyPr wrap="none">
              <a:spAutoFit/>
            </a:bodyPr>
            <a:lstStyle/>
            <a:p>
              <a:r>
                <a:rPr lang="he-IL" sz="1600" dirty="0" smtClean="0"/>
                <a:t>3</a:t>
              </a:r>
              <a:endParaRPr lang="he-IL" sz="1600" dirty="0"/>
            </a:p>
          </p:txBody>
        </p:sp>
        <p:sp>
          <p:nvSpPr>
            <p:cNvPr id="73" name="Rectangle 72"/>
            <p:cNvSpPr/>
            <p:nvPr/>
          </p:nvSpPr>
          <p:spPr>
            <a:xfrm>
              <a:off x="800740" y="4333471"/>
              <a:ext cx="298479" cy="338554"/>
            </a:xfrm>
            <a:prstGeom prst="rect">
              <a:avLst/>
            </a:prstGeom>
          </p:spPr>
          <p:txBody>
            <a:bodyPr wrap="none">
              <a:spAutoFit/>
            </a:bodyPr>
            <a:lstStyle/>
            <a:p>
              <a:r>
                <a:rPr lang="he-IL" sz="1600" dirty="0" smtClean="0"/>
                <a:t>4</a:t>
              </a:r>
              <a:endParaRPr lang="he-IL" sz="1600" dirty="0"/>
            </a:p>
          </p:txBody>
        </p:sp>
        <p:sp>
          <p:nvSpPr>
            <p:cNvPr id="74" name="Rectangle 73"/>
            <p:cNvSpPr/>
            <p:nvPr/>
          </p:nvSpPr>
          <p:spPr>
            <a:xfrm>
              <a:off x="796673" y="4672587"/>
              <a:ext cx="298479" cy="338554"/>
            </a:xfrm>
            <a:prstGeom prst="rect">
              <a:avLst/>
            </a:prstGeom>
          </p:spPr>
          <p:txBody>
            <a:bodyPr wrap="none">
              <a:spAutoFit/>
            </a:bodyPr>
            <a:lstStyle/>
            <a:p>
              <a:r>
                <a:rPr lang="he-IL" sz="1600" dirty="0" smtClean="0"/>
                <a:t>5</a:t>
              </a:r>
              <a:endParaRPr lang="he-IL" sz="1600" dirty="0"/>
            </a:p>
          </p:txBody>
        </p:sp>
        <p:sp>
          <p:nvSpPr>
            <p:cNvPr id="75" name="Rectangle 74"/>
            <p:cNvSpPr/>
            <p:nvPr/>
          </p:nvSpPr>
          <p:spPr>
            <a:xfrm>
              <a:off x="798378" y="5019250"/>
              <a:ext cx="298479" cy="338554"/>
            </a:xfrm>
            <a:prstGeom prst="rect">
              <a:avLst/>
            </a:prstGeom>
          </p:spPr>
          <p:txBody>
            <a:bodyPr wrap="none">
              <a:spAutoFit/>
            </a:bodyPr>
            <a:lstStyle/>
            <a:p>
              <a:r>
                <a:rPr lang="he-IL" sz="1600" dirty="0" smtClean="0"/>
                <a:t>6</a:t>
              </a:r>
              <a:endParaRPr lang="he-IL" sz="1600" dirty="0"/>
            </a:p>
          </p:txBody>
        </p:sp>
        <p:sp>
          <p:nvSpPr>
            <p:cNvPr id="76" name="Rectangle 75"/>
            <p:cNvSpPr/>
            <p:nvPr/>
          </p:nvSpPr>
          <p:spPr>
            <a:xfrm>
              <a:off x="800740" y="5356097"/>
              <a:ext cx="298479" cy="338554"/>
            </a:xfrm>
            <a:prstGeom prst="rect">
              <a:avLst/>
            </a:prstGeom>
          </p:spPr>
          <p:txBody>
            <a:bodyPr wrap="none">
              <a:spAutoFit/>
            </a:bodyPr>
            <a:lstStyle/>
            <a:p>
              <a:r>
                <a:rPr lang="he-IL" sz="1600" dirty="0" smtClean="0"/>
                <a:t>7</a:t>
              </a:r>
              <a:endParaRPr lang="he-IL" sz="1600" dirty="0"/>
            </a:p>
          </p:txBody>
        </p:sp>
        <p:sp>
          <p:nvSpPr>
            <p:cNvPr id="77" name="Rectangle 76"/>
            <p:cNvSpPr/>
            <p:nvPr/>
          </p:nvSpPr>
          <p:spPr>
            <a:xfrm>
              <a:off x="796673" y="5695213"/>
              <a:ext cx="298479" cy="338554"/>
            </a:xfrm>
            <a:prstGeom prst="rect">
              <a:avLst/>
            </a:prstGeom>
          </p:spPr>
          <p:txBody>
            <a:bodyPr wrap="none">
              <a:spAutoFit/>
            </a:bodyPr>
            <a:lstStyle/>
            <a:p>
              <a:r>
                <a:rPr lang="he-IL" sz="1600" dirty="0" smtClean="0"/>
                <a:t>8</a:t>
              </a:r>
              <a:endParaRPr lang="he-IL" sz="1600" dirty="0"/>
            </a:p>
          </p:txBody>
        </p:sp>
        <p:sp>
          <p:nvSpPr>
            <p:cNvPr id="78" name="Rectangle 77"/>
            <p:cNvSpPr/>
            <p:nvPr/>
          </p:nvSpPr>
          <p:spPr>
            <a:xfrm>
              <a:off x="811187" y="6047719"/>
              <a:ext cx="298479" cy="338554"/>
            </a:xfrm>
            <a:prstGeom prst="rect">
              <a:avLst/>
            </a:prstGeom>
          </p:spPr>
          <p:txBody>
            <a:bodyPr wrap="none">
              <a:spAutoFit/>
            </a:bodyPr>
            <a:lstStyle/>
            <a:p>
              <a:r>
                <a:rPr lang="he-IL" sz="1600" dirty="0" smtClean="0"/>
                <a:t>9</a:t>
              </a:r>
              <a:endParaRPr lang="he-IL" sz="1600" dirty="0"/>
            </a:p>
          </p:txBody>
        </p:sp>
      </p:grpSp>
      <p:grpSp>
        <p:nvGrpSpPr>
          <p:cNvPr id="52" name="Group 49"/>
          <p:cNvGrpSpPr>
            <a:grpSpLocks/>
          </p:cNvGrpSpPr>
          <p:nvPr/>
        </p:nvGrpSpPr>
        <p:grpSpPr bwMode="auto">
          <a:xfrm>
            <a:off x="3164486" y="2512559"/>
            <a:ext cx="2566447" cy="295275"/>
            <a:chOff x="2327" y="1621"/>
            <a:chExt cx="1616" cy="186"/>
          </a:xfrm>
        </p:grpSpPr>
        <p:sp>
          <p:nvSpPr>
            <p:cNvPr id="53" name="Rectangle 50"/>
            <p:cNvSpPr>
              <a:spLocks noChangeArrowheads="1"/>
            </p:cNvSpPr>
            <p:nvPr/>
          </p:nvSpPr>
          <p:spPr bwMode="auto">
            <a:xfrm>
              <a:off x="2327" y="1625"/>
              <a:ext cx="592" cy="182"/>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dirty="0"/>
                <a:t>62</a:t>
              </a:r>
              <a:endParaRPr lang="en-US" baseline="-25000" dirty="0"/>
            </a:p>
          </p:txBody>
        </p:sp>
        <p:sp>
          <p:nvSpPr>
            <p:cNvPr id="54" name="Rectangle 51"/>
            <p:cNvSpPr>
              <a:spLocks noChangeArrowheads="1"/>
            </p:cNvSpPr>
            <p:nvPr/>
          </p:nvSpPr>
          <p:spPr bwMode="auto">
            <a:xfrm>
              <a:off x="3351" y="1621"/>
              <a:ext cx="592" cy="182"/>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t>12</a:t>
              </a:r>
              <a:endParaRPr lang="en-US" baseline="-25000"/>
            </a:p>
          </p:txBody>
        </p:sp>
        <p:sp>
          <p:nvSpPr>
            <p:cNvPr id="55" name="Line 52"/>
            <p:cNvSpPr>
              <a:spLocks noChangeShapeType="1"/>
            </p:cNvSpPr>
            <p:nvPr/>
          </p:nvSpPr>
          <p:spPr bwMode="auto">
            <a:xfrm>
              <a:off x="2921" y="1708"/>
              <a:ext cx="434" cy="0"/>
            </a:xfrm>
            <a:prstGeom prst="line">
              <a:avLst/>
            </a:prstGeom>
            <a:noFill/>
            <a:ln w="317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grpSp>
    </p:spTree>
    <p:extLst>
      <p:ext uri="{BB962C8B-B14F-4D97-AF65-F5344CB8AC3E}">
        <p14:creationId xmlns="" xmlns:p14="http://schemas.microsoft.com/office/powerpoint/2010/main" val="156950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400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400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400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400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34002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34000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400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016"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p:txBody>
          <a:bodyPr>
            <a:normAutofit/>
          </a:bodyPr>
          <a:lstStyle/>
          <a:p>
            <a:r>
              <a:rPr lang="he-IL" dirty="0"/>
              <a:t>ניתוח זמנים</a:t>
            </a:r>
            <a:endParaRPr lang="en-US" dirty="0"/>
          </a:p>
        </p:txBody>
      </p:sp>
      <mc:AlternateContent xmlns:mc="http://schemas.openxmlformats.org/markup-compatibility/2006">
        <mc:Choice xmlns="" xmlns:a14="http://schemas.microsoft.com/office/drawing/2010/main" Requires="a14">
          <p:sp>
            <p:nvSpPr>
              <p:cNvPr id="342020" name="Text Box 4"/>
              <p:cNvSpPr txBox="1">
                <a:spLocks noChangeArrowheads="1"/>
              </p:cNvSpPr>
              <p:nvPr/>
            </p:nvSpPr>
            <p:spPr bwMode="auto">
              <a:xfrm>
                <a:off x="467544" y="930346"/>
                <a:ext cx="8064896" cy="1325620"/>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0000" tIns="46800" rIns="90000" bIns="46800">
                <a:spAutoFit/>
              </a:bodyPr>
              <a:lstStyle/>
              <a:p>
                <a:pPr algn="just"/>
                <a:r>
                  <a:rPr lang="he-IL" sz="2000" dirty="0" smtClean="0">
                    <a:latin typeface="Arial" charset="0"/>
                  </a:rPr>
                  <a:t>במקרה הגרוע ביותר כל האיברים נכנסו לאותה הרשימה ואז זמן חיפוש\הוצאה הוא </a:t>
                </a:r>
                <a14:m>
                  <m:oMath xmlns:m="http://schemas.openxmlformats.org/officeDocument/2006/math">
                    <m:r>
                      <m:rPr>
                        <m:sty m:val="p"/>
                      </m:rPr>
                      <a:rPr lang="he-IL" sz="2000" i="0" dirty="0" smtClean="0">
                        <a:latin typeface="Cambria Math"/>
                        <a:sym typeface="Symbol" pitchFamily="18" charset="2"/>
                      </a:rPr>
                      <m:t>Θ</m:t>
                    </m:r>
                    <m:r>
                      <a:rPr lang="en-US" sz="2000" i="1" dirty="0">
                        <a:latin typeface="Cambria Math"/>
                      </a:rPr>
                      <m:t>(</m:t>
                    </m:r>
                    <m:r>
                      <a:rPr lang="en-US" sz="2000" i="1" dirty="0">
                        <a:latin typeface="Cambria Math"/>
                      </a:rPr>
                      <m:t>𝑛</m:t>
                    </m:r>
                    <m:r>
                      <a:rPr lang="en-US" sz="2000" i="1" dirty="0" smtClean="0">
                        <a:latin typeface="Cambria Math"/>
                      </a:rPr>
                      <m:t>)</m:t>
                    </m:r>
                  </m:oMath>
                </a14:m>
                <a:r>
                  <a:rPr lang="he-IL" sz="2000" dirty="0" smtClean="0">
                    <a:latin typeface="Arial" charset="0"/>
                  </a:rPr>
                  <a:t>. </a:t>
                </a:r>
                <a:r>
                  <a:rPr lang="he-IL" sz="2000" dirty="0">
                    <a:latin typeface="Arial" charset="0"/>
                  </a:rPr>
                  <a:t>ברור לפיכך שאין</a:t>
                </a:r>
                <a:r>
                  <a:rPr lang="en-US" sz="2000" dirty="0">
                    <a:latin typeface="Arial" charset="0"/>
                  </a:rPr>
                  <a:t> </a:t>
                </a:r>
                <a:r>
                  <a:rPr lang="he-IL" sz="2000" dirty="0">
                    <a:latin typeface="Arial" charset="0"/>
                  </a:rPr>
                  <a:t>משתמשים בערבול בגלל הזמן המקסימלי לפעולה אלא בגלל הזמן הממוצע לפעולה. נרצה לבחור</a:t>
                </a:r>
                <a:r>
                  <a:rPr lang="en-US" sz="2000" dirty="0">
                    <a:latin typeface="Arial" charset="0"/>
                  </a:rPr>
                  <a:t> </a:t>
                </a:r>
                <a:r>
                  <a:rPr lang="he-IL" sz="2000" dirty="0" err="1" smtClean="0">
                    <a:latin typeface="Arial" charset="0"/>
                  </a:rPr>
                  <a:t>פונקצית</a:t>
                </a:r>
                <a:r>
                  <a:rPr lang="he-IL" sz="2000" dirty="0" smtClean="0">
                    <a:latin typeface="Arial" charset="0"/>
                  </a:rPr>
                  <a:t> </a:t>
                </a:r>
                <a:r>
                  <a:rPr lang="he-IL" sz="2000" dirty="0">
                    <a:latin typeface="Arial" charset="0"/>
                  </a:rPr>
                  <a:t>ערבול שמפזרת היטב את המפתחות לרשימות השונות.</a:t>
                </a:r>
              </a:p>
            </p:txBody>
          </p:sp>
        </mc:Choice>
        <mc:Fallback>
          <p:sp>
            <p:nvSpPr>
              <p:cNvPr id="342020" name="Text Box 4"/>
              <p:cNvSpPr txBox="1">
                <a:spLocks noRot="1" noChangeAspect="1" noMove="1" noResize="1" noEditPoints="1" noAdjustHandles="1" noChangeArrowheads="1" noChangeShapeType="1" noTextEdit="1"/>
              </p:cNvSpPr>
              <p:nvPr/>
            </p:nvSpPr>
            <p:spPr bwMode="auto">
              <a:xfrm>
                <a:off x="467544" y="930346"/>
                <a:ext cx="8064896" cy="1325620"/>
              </a:xfrm>
              <a:prstGeom prst="rect">
                <a:avLst/>
              </a:prstGeom>
              <a:blipFill rotWithShape="1">
                <a:blip r:embed="rId3" cstate="print"/>
                <a:stretch>
                  <a:fillRect l="-1738" t="-1843" r="-756" b="-7834"/>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342024" name="Text Box 8"/>
              <p:cNvSpPr txBox="1">
                <a:spLocks noChangeArrowheads="1"/>
              </p:cNvSpPr>
              <p:nvPr/>
            </p:nvSpPr>
            <p:spPr bwMode="auto">
              <a:xfrm>
                <a:off x="1150332" y="2276419"/>
                <a:ext cx="7382110" cy="401637"/>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0000" tIns="46800" rIns="90000" bIns="46800">
                <a:spAutoFit/>
              </a:bodyPr>
              <a:lstStyle/>
              <a:p>
                <a:r>
                  <a:rPr lang="he-IL" sz="2000" dirty="0">
                    <a:latin typeface="Arial" charset="0"/>
                  </a:rPr>
                  <a:t>נניח לרגע שהצלחנו, כלומר </a:t>
                </a:r>
                <a14:m>
                  <m:oMath xmlns:m="http://schemas.openxmlformats.org/officeDocument/2006/math">
                    <m:r>
                      <a:rPr lang="en-US" sz="2000" i="1" dirty="0" smtClean="0">
                        <a:latin typeface="Cambria Math"/>
                      </a:rPr>
                      <m:t>h</m:t>
                    </m:r>
                  </m:oMath>
                </a14:m>
                <a:r>
                  <a:rPr lang="he-IL" sz="2000" dirty="0">
                    <a:latin typeface="Arial" charset="0"/>
                  </a:rPr>
                  <a:t> מפזרת את המפתחות באופן אחיד</a:t>
                </a:r>
                <a:r>
                  <a:rPr lang="he-IL" sz="2000" dirty="0" smtClean="0">
                    <a:latin typeface="Arial" charset="0"/>
                  </a:rPr>
                  <a:t>. פורמלית:</a:t>
                </a:r>
                <a:endParaRPr lang="he-IL" sz="2000" dirty="0">
                  <a:latin typeface="Arial" charset="0"/>
                </a:endParaRPr>
              </a:p>
            </p:txBody>
          </p:sp>
        </mc:Choice>
        <mc:Fallback>
          <p:sp>
            <p:nvSpPr>
              <p:cNvPr id="342024" name="Text Box 8"/>
              <p:cNvSpPr txBox="1">
                <a:spLocks noRot="1" noChangeAspect="1" noMove="1" noResize="1" noEditPoints="1" noAdjustHandles="1" noChangeArrowheads="1" noChangeShapeType="1" noTextEdit="1"/>
              </p:cNvSpPr>
              <p:nvPr/>
            </p:nvSpPr>
            <p:spPr bwMode="auto">
              <a:xfrm>
                <a:off x="1855" y="1594"/>
                <a:ext cx="3905" cy="253"/>
              </a:xfrm>
              <a:prstGeom prst="rect">
                <a:avLst/>
              </a:prstGeom>
              <a:blipFill rotWithShape="1">
                <a:blip r:embed="rId4"/>
                <a:stretch>
                  <a:fillRect l="-991" t="-4545" r="-826" b="-28788"/>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p:sp>
        <p:nvSpPr>
          <p:cNvPr id="2" name="Footer Placeholder 1"/>
          <p:cNvSpPr>
            <a:spLocks noGrp="1"/>
          </p:cNvSpPr>
          <p:nvPr>
            <p:ph type="ftr" sz="quarter" idx="3"/>
          </p:nvPr>
        </p:nvSpPr>
        <p:spPr/>
        <p:txBody>
          <a:bodyPr/>
          <a:lstStyle/>
          <a:p>
            <a:pPr algn="l" rtl="0"/>
            <a:r>
              <a:rPr lang="en-US" smtClean="0"/>
              <a:t>© cs, Technion</a:t>
            </a:r>
            <a:endParaRPr lang="he-IL" dirty="0"/>
          </a:p>
        </p:txBody>
      </p:sp>
      <p:sp>
        <p:nvSpPr>
          <p:cNvPr id="3" name="Slide Number Placeholder 2"/>
          <p:cNvSpPr>
            <a:spLocks noGrp="1"/>
          </p:cNvSpPr>
          <p:nvPr>
            <p:ph type="sldNum" sz="quarter" idx="4"/>
          </p:nvPr>
        </p:nvSpPr>
        <p:spPr/>
        <p:txBody>
          <a:bodyPr/>
          <a:lstStyle/>
          <a:p>
            <a:pPr algn="r"/>
            <a:fld id="{DAF22AC9-109E-4E4D-92F9-530E51D9A3A2}" type="slidenum">
              <a:rPr lang="he-IL" smtClean="0"/>
              <a:pPr algn="r"/>
              <a:t>7</a:t>
            </a:fld>
            <a:endParaRPr lang="he-IL" dirty="0"/>
          </a:p>
        </p:txBody>
      </p:sp>
      <mc:AlternateContent xmlns:mc="http://schemas.openxmlformats.org/markup-compatibility/2006">
        <mc:Choice xmlns="" xmlns:a14="http://schemas.microsoft.com/office/drawing/2010/main" Requires="a14">
          <p:sp>
            <p:nvSpPr>
              <p:cNvPr id="12" name="Rectangle 5"/>
              <p:cNvSpPr>
                <a:spLocks noChangeArrowheads="1"/>
              </p:cNvSpPr>
              <p:nvPr/>
            </p:nvSpPr>
            <p:spPr bwMode="auto">
              <a:xfrm>
                <a:off x="467545" y="2708920"/>
                <a:ext cx="8064895" cy="1248676"/>
              </a:xfrm>
              <a:prstGeom prst="rect">
                <a:avLst/>
              </a:prstGeom>
              <a:solidFill>
                <a:schemeClr val="bg2"/>
              </a:solidFill>
              <a:ln w="31750">
                <a:solidFill>
                  <a:schemeClr val="tx1"/>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square" lIns="90000" tIns="46800" rIns="90000" bIns="46800">
                <a:spAutoFit/>
              </a:bodyPr>
              <a:lstStyle/>
              <a:p>
                <a:pPr algn="just">
                  <a:lnSpc>
                    <a:spcPct val="125000"/>
                  </a:lnSpc>
                </a:pPr>
                <a:r>
                  <a:rPr lang="he-IL" sz="2000" u="sng" dirty="0" smtClean="0">
                    <a:latin typeface="Arial" charset="0"/>
                  </a:rPr>
                  <a:t>הגדרה</a:t>
                </a:r>
                <a:r>
                  <a:rPr lang="he-IL" sz="2000" dirty="0">
                    <a:latin typeface="Arial" charset="0"/>
                  </a:rPr>
                  <a:t>: </a:t>
                </a:r>
                <a:r>
                  <a:rPr lang="he-IL" sz="2000" dirty="0" smtClean="0">
                    <a:latin typeface="Arial" charset="0"/>
                  </a:rPr>
                  <a:t>נאמר כי פונקציית ערבול </a:t>
                </a:r>
                <a14:m>
                  <m:oMath xmlns:m="http://schemas.openxmlformats.org/officeDocument/2006/math">
                    <m:r>
                      <a:rPr lang="en-US" sz="2000" b="0" i="1" smtClean="0">
                        <a:latin typeface="Cambria Math"/>
                      </a:rPr>
                      <m:t>h</m:t>
                    </m:r>
                  </m:oMath>
                </a14:m>
                <a:r>
                  <a:rPr lang="he-IL" sz="2000" dirty="0" smtClean="0">
                    <a:latin typeface="Arial" charset="0"/>
                  </a:rPr>
                  <a:t> מקיימת את </a:t>
                </a:r>
                <a:r>
                  <a:rPr lang="he-IL" sz="2000" u="sng" dirty="0" smtClean="0">
                    <a:latin typeface="Arial" charset="0"/>
                  </a:rPr>
                  <a:t>הנחת הפיזור האחיד הפשוט </a:t>
                </a:r>
                <a:r>
                  <a:rPr lang="en-US" sz="2000" u="sng" dirty="0" smtClean="0">
                    <a:latin typeface="Arial" charset="0"/>
                  </a:rPr>
                  <a:t>(simple uniform hash)</a:t>
                </a:r>
                <a:r>
                  <a:rPr lang="he-IL" sz="2000" dirty="0" smtClean="0">
                    <a:latin typeface="Arial" charset="0"/>
                  </a:rPr>
                  <a:t> אם </a:t>
                </a:r>
                <a14:m>
                  <m:oMath xmlns:m="http://schemas.openxmlformats.org/officeDocument/2006/math">
                    <m:r>
                      <a:rPr lang="en-US" sz="2000" b="0" i="1" smtClean="0">
                        <a:latin typeface="Cambria Math"/>
                      </a:rPr>
                      <m:t>h</m:t>
                    </m:r>
                  </m:oMath>
                </a14:m>
                <a:r>
                  <a:rPr lang="he-IL" sz="2000" dirty="0" smtClean="0">
                    <a:latin typeface="Arial" charset="0"/>
                  </a:rPr>
                  <a:t> ממפה איבר אקראי בהסתברות אחידה (</a:t>
                </a:r>
                <a14:m>
                  <m:oMath xmlns:m="http://schemas.openxmlformats.org/officeDocument/2006/math">
                    <m:r>
                      <a:rPr lang="en-US" sz="2000" b="0" i="1" smtClean="0">
                        <a:latin typeface="Cambria Math"/>
                      </a:rPr>
                      <m:t>1</m:t>
                    </m:r>
                    <m:r>
                      <a:rPr lang="en-US" sz="2000" b="0" i="1" smtClean="0">
                        <a:latin typeface="Cambria Math"/>
                      </a:rPr>
                      <m:t>/</m:t>
                    </m:r>
                    <m:r>
                      <a:rPr lang="en-US" sz="2000" b="0" i="1" smtClean="0">
                        <a:latin typeface="Cambria Math"/>
                      </a:rPr>
                      <m:t>𝑚</m:t>
                    </m:r>
                  </m:oMath>
                </a14:m>
                <a:r>
                  <a:rPr lang="he-IL" sz="2000" dirty="0" smtClean="0">
                    <a:latin typeface="Arial" charset="0"/>
                  </a:rPr>
                  <a:t>) לכל אחד מהתאים, ובאופן בלתי תלוי בשאר האיברים.</a:t>
                </a:r>
                <a:endParaRPr lang="en-US" sz="2000" dirty="0">
                  <a:latin typeface="Arial" charset="0"/>
                </a:endParaRPr>
              </a:p>
            </p:txBody>
          </p:sp>
        </mc:Choice>
        <mc:Fallback>
          <p:sp>
            <p:nvSpPr>
              <p:cNvPr id="12" name="Rectangle 5"/>
              <p:cNvSpPr>
                <a:spLocks noRot="1" noChangeAspect="1" noMove="1" noResize="1" noEditPoints="1" noAdjustHandles="1" noChangeArrowheads="1" noChangeShapeType="1" noTextEdit="1"/>
              </p:cNvSpPr>
              <p:nvPr/>
            </p:nvSpPr>
            <p:spPr bwMode="auto">
              <a:xfrm>
                <a:off x="467545" y="2708920"/>
                <a:ext cx="8064895" cy="1248676"/>
              </a:xfrm>
              <a:prstGeom prst="rect">
                <a:avLst/>
              </a:prstGeom>
              <a:blipFill rotWithShape="1">
                <a:blip r:embed="rId5" cstate="print"/>
                <a:stretch>
                  <a:fillRect l="-1506" r="-602" b="-3810"/>
                </a:stretch>
              </a:blip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p:grpSp>
        <p:nvGrpSpPr>
          <p:cNvPr id="4" name="Group 3"/>
          <p:cNvGrpSpPr/>
          <p:nvPr/>
        </p:nvGrpSpPr>
        <p:grpSpPr>
          <a:xfrm>
            <a:off x="658085" y="4149667"/>
            <a:ext cx="7874357" cy="2294170"/>
            <a:chOff x="658085" y="4149667"/>
            <a:chExt cx="7874357" cy="2294170"/>
          </a:xfrm>
        </p:grpSpPr>
        <p:grpSp>
          <p:nvGrpSpPr>
            <p:cNvPr id="342027" name="Group 11"/>
            <p:cNvGrpSpPr>
              <a:grpSpLocks/>
            </p:cNvGrpSpPr>
            <p:nvPr/>
          </p:nvGrpSpPr>
          <p:grpSpPr bwMode="auto">
            <a:xfrm>
              <a:off x="658085" y="4659486"/>
              <a:ext cx="7874355" cy="1784351"/>
              <a:chOff x="344" y="2918"/>
              <a:chExt cx="5416" cy="1124"/>
            </a:xfrm>
          </p:grpSpPr>
          <mc:AlternateContent xmlns:mc="http://schemas.openxmlformats.org/markup-compatibility/2006">
            <mc:Choice xmlns="" xmlns:a14="http://schemas.microsoft.com/office/drawing/2010/main" Requires="a14">
              <p:sp>
                <p:nvSpPr>
                  <p:cNvPr id="342021" name="Rectangle 5"/>
                  <p:cNvSpPr>
                    <a:spLocks noChangeArrowheads="1"/>
                  </p:cNvSpPr>
                  <p:nvPr/>
                </p:nvSpPr>
                <p:spPr bwMode="auto">
                  <a:xfrm>
                    <a:off x="971" y="2918"/>
                    <a:ext cx="4161" cy="626"/>
                  </a:xfrm>
                  <a:prstGeom prst="rect">
                    <a:avLst/>
                  </a:prstGeom>
                  <a:solidFill>
                    <a:schemeClr val="bg2"/>
                  </a:solidFill>
                  <a:ln w="31750">
                    <a:solidFill>
                      <a:schemeClr val="tx1"/>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square" lIns="90000" tIns="46800" rIns="90000" bIns="46800">
                    <a:spAutoFit/>
                  </a:bodyPr>
                  <a:lstStyle/>
                  <a:p>
                    <a:pPr>
                      <a:lnSpc>
                        <a:spcPct val="125000"/>
                      </a:lnSpc>
                    </a:pPr>
                    <a:r>
                      <a:rPr lang="he-IL" sz="2000" u="sng" dirty="0" smtClean="0">
                        <a:latin typeface="Arial" charset="0"/>
                      </a:rPr>
                      <a:t>הגדרה</a:t>
                    </a:r>
                    <a:r>
                      <a:rPr lang="he-IL" sz="2000" dirty="0">
                        <a:latin typeface="Arial" charset="0"/>
                      </a:rPr>
                      <a:t>: </a:t>
                    </a:r>
                    <a:r>
                      <a:rPr lang="he-IL" sz="2000" dirty="0" smtClean="0">
                        <a:latin typeface="Arial" charset="0"/>
                      </a:rPr>
                      <a:t>יהי </a:t>
                    </a:r>
                    <a14:m>
                      <m:oMath xmlns:m="http://schemas.openxmlformats.org/officeDocument/2006/math">
                        <m:r>
                          <a:rPr lang="en-US" sz="2000" i="1" dirty="0" smtClean="0">
                            <a:latin typeface="Cambria Math"/>
                          </a:rPr>
                          <m:t>𝑛</m:t>
                        </m:r>
                      </m:oMath>
                    </a14:m>
                    <a:r>
                      <a:rPr lang="he-IL" sz="2000" dirty="0">
                        <a:latin typeface="Arial" charset="0"/>
                      </a:rPr>
                      <a:t> מספר המפתחות בשימוש ויהי </a:t>
                    </a:r>
                    <a14:m>
                      <m:oMath xmlns:m="http://schemas.openxmlformats.org/officeDocument/2006/math">
                        <m:r>
                          <a:rPr lang="en-US" sz="2000" i="1" dirty="0" smtClean="0">
                            <a:latin typeface="Cambria Math"/>
                          </a:rPr>
                          <m:t>𝑚</m:t>
                        </m:r>
                      </m:oMath>
                    </a14:m>
                    <a:r>
                      <a:rPr lang="he-IL" sz="2000" dirty="0">
                        <a:latin typeface="Arial" charset="0"/>
                      </a:rPr>
                      <a:t> גודל הטבלה. </a:t>
                    </a:r>
                    <a:endParaRPr lang="he-IL" sz="2000" dirty="0" smtClean="0">
                      <a:latin typeface="Arial" charset="0"/>
                    </a:endParaRPr>
                  </a:p>
                  <a:p>
                    <a:pPr>
                      <a:lnSpc>
                        <a:spcPct val="125000"/>
                      </a:lnSpc>
                    </a:pPr>
                    <a:r>
                      <a:rPr lang="he-IL" sz="2000" u="sng" dirty="0" smtClean="0">
                        <a:latin typeface="Arial" charset="0"/>
                      </a:rPr>
                      <a:t>פקטור </a:t>
                    </a:r>
                    <a:r>
                      <a:rPr lang="he-IL" sz="2000" u="sng" dirty="0">
                        <a:latin typeface="Arial" charset="0"/>
                      </a:rPr>
                      <a:t>העומס</a:t>
                    </a:r>
                    <a:r>
                      <a:rPr lang="he-IL" sz="2000" dirty="0">
                        <a:latin typeface="Arial" charset="0"/>
                      </a:rPr>
                      <a:t> </a:t>
                    </a:r>
                    <a:r>
                      <a:rPr lang="he-IL" sz="2000" dirty="0" smtClean="0">
                        <a:latin typeface="Arial" charset="0"/>
                      </a:rPr>
                      <a:t>מוגדר ע"י</a:t>
                    </a:r>
                    <a14:m>
                      <m:oMath xmlns:m="http://schemas.openxmlformats.org/officeDocument/2006/math">
                        <m:r>
                          <a:rPr lang="he-IL" sz="2000" i="1" dirty="0" smtClean="0">
                            <a:latin typeface="Cambria Math"/>
                            <a:sym typeface="Symbol" pitchFamily="18" charset="2"/>
                          </a:rPr>
                          <m:t>𝛼</m:t>
                        </m:r>
                        <m:r>
                          <a:rPr lang="en-US" sz="2000" i="1" dirty="0" smtClean="0">
                            <a:latin typeface="Cambria Math"/>
                            <a:sym typeface="Symbol" pitchFamily="18" charset="2"/>
                          </a:rPr>
                          <m:t>=</m:t>
                        </m:r>
                        <m:f>
                          <m:fPr>
                            <m:ctrlPr>
                              <a:rPr lang="en-US" sz="2000" i="1" dirty="0" smtClean="0">
                                <a:latin typeface="Cambria Math"/>
                                <a:sym typeface="Symbol" pitchFamily="18" charset="2"/>
                              </a:rPr>
                            </m:ctrlPr>
                          </m:fPr>
                          <m:num>
                            <m:r>
                              <a:rPr lang="en-US" sz="2000" i="1" dirty="0" smtClean="0">
                                <a:latin typeface="Cambria Math"/>
                                <a:sym typeface="Symbol" pitchFamily="18" charset="2"/>
                              </a:rPr>
                              <m:t>𝑛</m:t>
                            </m:r>
                          </m:num>
                          <m:den>
                            <m:r>
                              <a:rPr lang="en-US" sz="2000" i="1" dirty="0" smtClean="0">
                                <a:latin typeface="Cambria Math"/>
                                <a:sym typeface="Symbol" pitchFamily="18" charset="2"/>
                              </a:rPr>
                              <m:t>𝑚</m:t>
                            </m:r>
                          </m:den>
                        </m:f>
                      </m:oMath>
                    </a14:m>
                    <a:r>
                      <a:rPr lang="en-US" sz="2000" dirty="0">
                        <a:latin typeface="Arial" charset="0"/>
                        <a:sym typeface="Symbol" pitchFamily="18" charset="2"/>
                      </a:rPr>
                      <a:t> </a:t>
                    </a:r>
                    <a:r>
                      <a:rPr lang="he-IL" sz="2000" dirty="0" smtClean="0">
                        <a:latin typeface="Arial" charset="0"/>
                        <a:sym typeface="Symbol" pitchFamily="18" charset="2"/>
                      </a:rPr>
                      <a:t>.</a:t>
                    </a:r>
                    <a:endParaRPr lang="en-US" sz="2000" dirty="0">
                      <a:latin typeface="Arial" charset="0"/>
                    </a:endParaRPr>
                  </a:p>
                </p:txBody>
              </p:sp>
            </mc:Choice>
            <mc:Fallback>
              <p:sp>
                <p:nvSpPr>
                  <p:cNvPr id="342021" name="Rectangle 5"/>
                  <p:cNvSpPr>
                    <a:spLocks noRot="1" noChangeAspect="1" noMove="1" noResize="1" noEditPoints="1" noAdjustHandles="1" noChangeArrowheads="1" noChangeShapeType="1" noTextEdit="1"/>
                  </p:cNvSpPr>
                  <p:nvPr/>
                </p:nvSpPr>
                <p:spPr bwMode="auto">
                  <a:xfrm>
                    <a:off x="971" y="2918"/>
                    <a:ext cx="4161" cy="626"/>
                  </a:xfrm>
                  <a:prstGeom prst="rect">
                    <a:avLst/>
                  </a:prstGeom>
                  <a:blipFill rotWithShape="1">
                    <a:blip r:embed="rId6" cstate="print"/>
                    <a:stretch>
                      <a:fillRect l="-1703" r="-802" b="-1786"/>
                    </a:stretch>
                  </a:blip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342022" name="Rectangle 6"/>
                  <p:cNvSpPr>
                    <a:spLocks noChangeArrowheads="1"/>
                  </p:cNvSpPr>
                  <p:nvPr/>
                </p:nvSpPr>
                <p:spPr bwMode="auto">
                  <a:xfrm>
                    <a:off x="344" y="3595"/>
                    <a:ext cx="5416" cy="447"/>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0000" tIns="46800" rIns="90000" bIns="46800">
                    <a:spAutoFit/>
                  </a:bodyPr>
                  <a:lstStyle/>
                  <a:p>
                    <a:pPr algn="just"/>
                    <a:r>
                      <a:rPr lang="he-IL" sz="2000" dirty="0" smtClean="0">
                        <a:latin typeface="Arial" charset="0"/>
                      </a:rPr>
                      <a:t>תחת הנחת הפיזור האחיד הפשוט האורך הממוצע של שרשרת הוא </a:t>
                    </a:r>
                    <a14:m>
                      <m:oMath xmlns:m="http://schemas.openxmlformats.org/officeDocument/2006/math">
                        <m:r>
                          <a:rPr lang="he-IL" sz="2000" b="0" i="1" smtClean="0">
                            <a:latin typeface="Cambria Math"/>
                          </a:rPr>
                          <m:t>𝛼</m:t>
                        </m:r>
                      </m:oMath>
                    </a14:m>
                    <a:r>
                      <a:rPr lang="he-IL" sz="2000" dirty="0" smtClean="0">
                        <a:latin typeface="Arial" charset="0"/>
                        <a:sym typeface="Symbol" pitchFamily="18" charset="2"/>
                      </a:rPr>
                      <a:t>, </a:t>
                    </a:r>
                    <a:r>
                      <a:rPr lang="he-IL" sz="2000" dirty="0">
                        <a:latin typeface="Arial" charset="0"/>
                        <a:sym typeface="Symbol" pitchFamily="18" charset="2"/>
                      </a:rPr>
                      <a:t>מכיוון שהאיברים מתחלקים</a:t>
                    </a:r>
                    <a:r>
                      <a:rPr lang="en-US" sz="2000" dirty="0">
                        <a:latin typeface="Arial" charset="0"/>
                        <a:sym typeface="Symbol" pitchFamily="18" charset="2"/>
                      </a:rPr>
                      <a:t> </a:t>
                    </a:r>
                    <a:r>
                      <a:rPr lang="he-IL" sz="2000" dirty="0">
                        <a:latin typeface="Arial" charset="0"/>
                        <a:sym typeface="Symbol" pitchFamily="18" charset="2"/>
                      </a:rPr>
                      <a:t>בצורה שווה בין השרשראות השונות.</a:t>
                    </a:r>
                    <a:endParaRPr lang="en-US" sz="2000" dirty="0">
                      <a:latin typeface="Arial" charset="0"/>
                      <a:sym typeface="Symbol" pitchFamily="18" charset="2"/>
                    </a:endParaRPr>
                  </a:p>
                </p:txBody>
              </p:sp>
            </mc:Choice>
            <mc:Fallback>
              <p:sp>
                <p:nvSpPr>
                  <p:cNvPr id="342022" name="Rectangle 6"/>
                  <p:cNvSpPr>
                    <a:spLocks noRot="1" noChangeAspect="1" noMove="1" noResize="1" noEditPoints="1" noAdjustHandles="1" noChangeArrowheads="1" noChangeShapeType="1" noTextEdit="1"/>
                  </p:cNvSpPr>
                  <p:nvPr/>
                </p:nvSpPr>
                <p:spPr bwMode="auto">
                  <a:xfrm>
                    <a:off x="344" y="3595"/>
                    <a:ext cx="5416" cy="447"/>
                  </a:xfrm>
                  <a:prstGeom prst="rect">
                    <a:avLst/>
                  </a:prstGeom>
                  <a:blipFill rotWithShape="1">
                    <a:blip r:embed="rId7" cstate="print"/>
                    <a:stretch>
                      <a:fillRect l="-1703" t="-3448" r="-774" b="-15517"/>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p:grpSp>
        <p:sp>
          <p:nvSpPr>
            <p:cNvPr id="13" name="Text Box 9"/>
            <p:cNvSpPr txBox="1">
              <a:spLocks noChangeArrowheads="1"/>
            </p:cNvSpPr>
            <p:nvPr/>
          </p:nvSpPr>
          <p:spPr bwMode="auto">
            <a:xfrm>
              <a:off x="2241107" y="4149667"/>
              <a:ext cx="6291335" cy="401637"/>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he-IL" sz="2000" dirty="0">
                  <a:latin typeface="Arial" charset="0"/>
                </a:rPr>
                <a:t>ננתח כעת את זמני החיפוש תחת הנחת הפיזור האחיד הפשוט.</a:t>
              </a:r>
              <a:endParaRPr lang="en-US" sz="2000" dirty="0">
                <a:latin typeface="Arial" charset="0"/>
              </a:endParaRPr>
            </a:p>
          </p:txBody>
        </p:sp>
      </p:grpSp>
    </p:spTree>
    <p:extLst>
      <p:ext uri="{BB962C8B-B14F-4D97-AF65-F5344CB8AC3E}">
        <p14:creationId xmlns="" xmlns:p14="http://schemas.microsoft.com/office/powerpoint/2010/main" val="360488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p:txBody>
          <a:bodyPr>
            <a:normAutofit/>
          </a:bodyPr>
          <a:lstStyle/>
          <a:p>
            <a:r>
              <a:rPr lang="he-IL" dirty="0"/>
              <a:t>ניתוח זמנים (המשך)</a:t>
            </a:r>
            <a:endParaRPr lang="en-US" dirty="0"/>
          </a:p>
        </p:txBody>
      </p:sp>
      <mc:AlternateContent xmlns:mc="http://schemas.openxmlformats.org/markup-compatibility/2006">
        <mc:Choice xmlns="" xmlns:a14="http://schemas.microsoft.com/office/drawing/2010/main" Requires="a14">
          <p:sp>
            <p:nvSpPr>
              <p:cNvPr id="344068" name="Rectangle 4"/>
              <p:cNvSpPr>
                <a:spLocks noChangeArrowheads="1"/>
              </p:cNvSpPr>
              <p:nvPr/>
            </p:nvSpPr>
            <p:spPr bwMode="auto">
              <a:xfrm>
                <a:off x="1388612" y="898988"/>
                <a:ext cx="6408712" cy="1017844"/>
              </a:xfrm>
              <a:prstGeom prst="rect">
                <a:avLst/>
              </a:prstGeom>
              <a:solidFill>
                <a:schemeClr val="bg2"/>
              </a:solidFill>
              <a:ln>
                <a:solidFill>
                  <a:schemeClr val="tx1"/>
                </a:solidFill>
              </a:ln>
              <a:effectLst/>
              <a:extLst/>
            </p:spPr>
            <p:txBody>
              <a:bodyPr wrap="square" lIns="90000" tIns="46800" rIns="90000" bIns="46800">
                <a:spAutoFit/>
              </a:bodyPr>
              <a:lstStyle/>
              <a:p>
                <a:pPr>
                  <a:lnSpc>
                    <a:spcPct val="150000"/>
                  </a:lnSpc>
                </a:pPr>
                <a:r>
                  <a:rPr lang="he-IL" sz="2000" b="1" u="sng" dirty="0" smtClean="0">
                    <a:latin typeface="Arial" charset="0"/>
                  </a:rPr>
                  <a:t>משפט</a:t>
                </a:r>
                <a:r>
                  <a:rPr lang="he-IL" sz="2000" dirty="0">
                    <a:latin typeface="Arial" charset="0"/>
                  </a:rPr>
                  <a:t>: בשיטת השרשראות ותחת הנחת הפיזור האחיד </a:t>
                </a:r>
                <a:r>
                  <a:rPr lang="he-IL" sz="2000" dirty="0" smtClean="0">
                    <a:latin typeface="Arial" charset="0"/>
                  </a:rPr>
                  <a:t>הפשוט, </a:t>
                </a:r>
                <a:r>
                  <a:rPr lang="he-IL" sz="2000" dirty="0">
                    <a:latin typeface="Arial" charset="0"/>
                  </a:rPr>
                  <a:t>זמן חיפוש כושל </a:t>
                </a:r>
                <a:r>
                  <a:rPr lang="he-IL" sz="2000" dirty="0" smtClean="0">
                    <a:latin typeface="Arial" charset="0"/>
                  </a:rPr>
                  <a:t>ממוצע הוא </a:t>
                </a:r>
                <a14:m>
                  <m:oMath xmlns:m="http://schemas.openxmlformats.org/officeDocument/2006/math">
                    <m:r>
                      <m:rPr>
                        <m:sty m:val="p"/>
                      </m:rPr>
                      <a:rPr lang="he-IL" sz="2000" i="0" dirty="0" smtClean="0">
                        <a:latin typeface="Cambria Math"/>
                        <a:sym typeface="Symbol" pitchFamily="18" charset="2"/>
                      </a:rPr>
                      <m:t>Θ</m:t>
                    </m:r>
                    <m:r>
                      <a:rPr lang="en-US" sz="2000" i="1" dirty="0">
                        <a:latin typeface="Cambria Math"/>
                      </a:rPr>
                      <m:t>(</m:t>
                    </m:r>
                    <m:r>
                      <a:rPr lang="en-US" sz="2000" i="1" dirty="0">
                        <a:latin typeface="Cambria Math"/>
                      </a:rPr>
                      <m:t>1</m:t>
                    </m:r>
                    <m:r>
                      <a:rPr lang="en-US" sz="2000" i="1" dirty="0">
                        <a:latin typeface="Cambria Math"/>
                      </a:rPr>
                      <m:t>+</m:t>
                    </m:r>
                    <m:r>
                      <a:rPr lang="en-US" sz="2000" b="0" i="1" dirty="0" smtClean="0">
                        <a:latin typeface="Cambria Math"/>
                      </a:rPr>
                      <m:t>𝛼</m:t>
                    </m:r>
                    <m:r>
                      <a:rPr lang="en-US" sz="2000" i="1" dirty="0">
                        <a:latin typeface="Cambria Math"/>
                        <a:sym typeface="Symbol" pitchFamily="18" charset="2"/>
                      </a:rPr>
                      <m:t>)</m:t>
                    </m:r>
                  </m:oMath>
                </a14:m>
                <a:r>
                  <a:rPr lang="he-IL" sz="2000" dirty="0" smtClean="0">
                    <a:latin typeface="Arial" charset="0"/>
                    <a:sym typeface="Symbol" pitchFamily="18" charset="2"/>
                  </a:rPr>
                  <a:t>.</a:t>
                </a:r>
                <a:r>
                  <a:rPr lang="he-IL" sz="2000" dirty="0" smtClean="0">
                    <a:latin typeface="Arial" charset="0"/>
                  </a:rPr>
                  <a:t> </a:t>
                </a:r>
                <a:endParaRPr lang="en-US" sz="2000" dirty="0">
                  <a:latin typeface="Arial" charset="0"/>
                </a:endParaRPr>
              </a:p>
            </p:txBody>
          </p:sp>
        </mc:Choice>
        <mc:Fallback>
          <p:sp>
            <p:nvSpPr>
              <p:cNvPr id="344068" name="Rectangle 4"/>
              <p:cNvSpPr>
                <a:spLocks noRot="1" noChangeAspect="1" noMove="1" noResize="1" noEditPoints="1" noAdjustHandles="1" noChangeArrowheads="1" noChangeShapeType="1" noTextEdit="1"/>
              </p:cNvSpPr>
              <p:nvPr/>
            </p:nvSpPr>
            <p:spPr bwMode="auto">
              <a:xfrm>
                <a:off x="1388612" y="898988"/>
                <a:ext cx="6408712" cy="1017844"/>
              </a:xfrm>
              <a:prstGeom prst="rect">
                <a:avLst/>
              </a:prstGeom>
              <a:blipFill rotWithShape="1">
                <a:blip r:embed="rId4" cstate="print"/>
                <a:stretch>
                  <a:fillRect l="-855" r="-950" b="-4142"/>
                </a:stretch>
              </a:blipFill>
              <a:ln>
                <a:solidFill>
                  <a:schemeClr val="tx1"/>
                </a:solidFill>
              </a:ln>
              <a:effectLst/>
              <a:extLst/>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344069" name="Text Box 5"/>
              <p:cNvSpPr txBox="1">
                <a:spLocks noChangeArrowheads="1"/>
              </p:cNvSpPr>
              <p:nvPr/>
            </p:nvSpPr>
            <p:spPr bwMode="auto">
              <a:xfrm>
                <a:off x="467544" y="1916832"/>
                <a:ext cx="8064896" cy="2710615"/>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0000" tIns="46800" rIns="90000" bIns="46800">
                <a:spAutoFit/>
              </a:bodyPr>
              <a:lstStyle/>
              <a:p>
                <a:r>
                  <a:rPr lang="he-IL" sz="2000" u="sng" dirty="0" smtClean="0">
                    <a:latin typeface="Arial" charset="0"/>
                  </a:rPr>
                  <a:t>הוכחה</a:t>
                </a:r>
                <a:r>
                  <a:rPr lang="he-IL" sz="2000" dirty="0">
                    <a:latin typeface="Arial" charset="0"/>
                  </a:rPr>
                  <a:t>: </a:t>
                </a:r>
                <a:endParaRPr lang="he-IL" sz="2000" dirty="0" smtClean="0">
                  <a:latin typeface="Arial" charset="0"/>
                </a:endParaRPr>
              </a:p>
              <a:p>
                <a:pPr marL="342900" indent="-342900">
                  <a:lnSpc>
                    <a:spcPct val="150000"/>
                  </a:lnSpc>
                  <a:buFont typeface="Arial" pitchFamily="34" charset="0"/>
                  <a:buChar char="•"/>
                </a:pPr>
                <a:r>
                  <a:rPr lang="he-IL" sz="2000" dirty="0" smtClean="0">
                    <a:latin typeface="Arial" charset="0"/>
                  </a:rPr>
                  <a:t>בהנחת </a:t>
                </a:r>
                <a:r>
                  <a:rPr lang="he-IL" sz="2000" dirty="0">
                    <a:latin typeface="Arial" charset="0"/>
                  </a:rPr>
                  <a:t>הפיזור האחיד הפשוט כל מפתח מגיע באקראי לאחת מ-</a:t>
                </a:r>
                <a14:m>
                  <m:oMath xmlns:m="http://schemas.openxmlformats.org/officeDocument/2006/math">
                    <m:r>
                      <a:rPr lang="en-US" sz="2000" i="1" dirty="0" smtClean="0">
                        <a:latin typeface="Cambria Math"/>
                      </a:rPr>
                      <m:t>𝑚</m:t>
                    </m:r>
                  </m:oMath>
                </a14:m>
                <a:r>
                  <a:rPr lang="he-IL" sz="2000" dirty="0">
                    <a:latin typeface="Arial" charset="0"/>
                  </a:rPr>
                  <a:t> הרשימות.</a:t>
                </a:r>
              </a:p>
              <a:p>
                <a:pPr marL="285750" indent="-285750">
                  <a:lnSpc>
                    <a:spcPct val="150000"/>
                  </a:lnSpc>
                  <a:buFont typeface="Arial" pitchFamily="34" charset="0"/>
                  <a:buChar char="•"/>
                </a:pPr>
                <a:r>
                  <a:rPr lang="he-IL" sz="2000" dirty="0">
                    <a:latin typeface="Arial" charset="0"/>
                  </a:rPr>
                  <a:t>הזמן לחיפוש כושל הוא לפיכך הזמן הממוצע לחפש באחת הרשימות עד סופה.</a:t>
                </a:r>
              </a:p>
              <a:p>
                <a:pPr marL="285750" indent="-285750">
                  <a:lnSpc>
                    <a:spcPct val="150000"/>
                  </a:lnSpc>
                  <a:buFont typeface="Arial" pitchFamily="34" charset="0"/>
                  <a:buChar char="•"/>
                </a:pPr>
                <a:r>
                  <a:rPr lang="he-IL" sz="2000" dirty="0">
                    <a:latin typeface="Arial" charset="0"/>
                  </a:rPr>
                  <a:t>אורכה הממוצע של רשימה בהנחת הפיזור האחיד הוא </a:t>
                </a:r>
                <a14:m>
                  <m:oMath xmlns:m="http://schemas.openxmlformats.org/officeDocument/2006/math">
                    <m:r>
                      <a:rPr lang="he-IL" sz="2000" b="0" i="1" dirty="0" smtClean="0">
                        <a:latin typeface="Cambria Math"/>
                        <a:sym typeface="Symbol" pitchFamily="18" charset="2"/>
                      </a:rPr>
                      <m:t>𝛼</m:t>
                    </m:r>
                    <m:r>
                      <a:rPr lang="en-US" sz="2000" i="1" dirty="0" smtClean="0">
                        <a:latin typeface="Cambria Math"/>
                        <a:sym typeface="Symbol" pitchFamily="18" charset="2"/>
                      </a:rPr>
                      <m:t>=</m:t>
                    </m:r>
                    <m:r>
                      <a:rPr lang="en-US" sz="2000" i="1" dirty="0" smtClean="0">
                        <a:latin typeface="Cambria Math"/>
                        <a:sym typeface="Symbol" pitchFamily="18" charset="2"/>
                      </a:rPr>
                      <m:t>𝑛</m:t>
                    </m:r>
                    <m:r>
                      <a:rPr lang="en-US" sz="2000" i="1" dirty="0" smtClean="0">
                        <a:latin typeface="Cambria Math"/>
                        <a:sym typeface="Symbol" pitchFamily="18" charset="2"/>
                      </a:rPr>
                      <m:t>/</m:t>
                    </m:r>
                    <m:r>
                      <a:rPr lang="en-US" sz="2000" i="1" dirty="0" smtClean="0">
                        <a:latin typeface="Cambria Math"/>
                        <a:sym typeface="Symbol" pitchFamily="18" charset="2"/>
                      </a:rPr>
                      <m:t>𝑚</m:t>
                    </m:r>
                  </m:oMath>
                </a14:m>
                <a:r>
                  <a:rPr lang="en-US" sz="2000" dirty="0">
                    <a:latin typeface="Arial" charset="0"/>
                    <a:sym typeface="Symbol" pitchFamily="18" charset="2"/>
                  </a:rPr>
                  <a:t> </a:t>
                </a:r>
                <a:r>
                  <a:rPr lang="he-IL" sz="2000" dirty="0" smtClean="0">
                    <a:latin typeface="Arial" charset="0"/>
                    <a:sym typeface="Symbol" pitchFamily="18" charset="2"/>
                  </a:rPr>
                  <a:t>.</a:t>
                </a:r>
              </a:p>
              <a:p>
                <a:pPr marL="285750" indent="-285750">
                  <a:lnSpc>
                    <a:spcPct val="150000"/>
                  </a:lnSpc>
                  <a:buFont typeface="Arial" pitchFamily="34" charset="0"/>
                  <a:buChar char="•"/>
                </a:pPr>
                <a:r>
                  <a:rPr lang="he-IL" sz="2000" dirty="0">
                    <a:sym typeface="Symbol" pitchFamily="18" charset="2"/>
                  </a:rPr>
                  <a:t>לפיכך בממוצע יידרש </a:t>
                </a:r>
                <a14:m>
                  <m:oMath xmlns:m="http://schemas.openxmlformats.org/officeDocument/2006/math">
                    <m:r>
                      <m:rPr>
                        <m:sty m:val="p"/>
                      </m:rPr>
                      <a:rPr lang="he-IL" sz="2000" dirty="0">
                        <a:latin typeface="Cambria Math"/>
                        <a:sym typeface="Symbol" pitchFamily="18" charset="2"/>
                      </a:rPr>
                      <m:t>Θ</m:t>
                    </m:r>
                    <m:d>
                      <m:dPr>
                        <m:ctrlPr>
                          <a:rPr lang="en-US" sz="2000" i="1" dirty="0">
                            <a:latin typeface="Cambria Math"/>
                            <a:sym typeface="Symbol" pitchFamily="18" charset="2"/>
                          </a:rPr>
                        </m:ctrlPr>
                      </m:dPr>
                      <m:e>
                        <m:r>
                          <a:rPr lang="en-US" sz="2000" i="1" dirty="0">
                            <a:latin typeface="Cambria Math"/>
                          </a:rPr>
                          <m:t>1</m:t>
                        </m:r>
                        <m:r>
                          <a:rPr lang="en-US" sz="2000" i="1" dirty="0">
                            <a:latin typeface="Cambria Math"/>
                          </a:rPr>
                          <m:t>+</m:t>
                        </m:r>
                        <m:r>
                          <a:rPr lang="en-US" sz="2000" i="1" dirty="0">
                            <a:latin typeface="Cambria Math"/>
                          </a:rPr>
                          <m:t>𝛼</m:t>
                        </m:r>
                      </m:e>
                    </m:d>
                  </m:oMath>
                </a14:m>
                <a:r>
                  <a:rPr lang="he-IL" sz="2000" dirty="0" smtClean="0">
                    <a:sym typeface="Symbol" pitchFamily="18" charset="2"/>
                  </a:rPr>
                  <a:t> זמן</a:t>
                </a:r>
                <a:endParaRPr lang="en-US" sz="2000" dirty="0" smtClean="0">
                  <a:sym typeface="Symbol" pitchFamily="18" charset="2"/>
                </a:endParaRPr>
              </a:p>
              <a:p>
                <a:pPr>
                  <a:lnSpc>
                    <a:spcPct val="150000"/>
                  </a:lnSpc>
                </a:pPr>
                <a:r>
                  <a:rPr lang="he-IL" sz="2000" dirty="0">
                    <a:sym typeface="Symbol" pitchFamily="18" charset="2"/>
                  </a:rPr>
                  <a:t> </a:t>
                </a:r>
                <a:r>
                  <a:rPr lang="he-IL" sz="2000" dirty="0" smtClean="0">
                    <a:sym typeface="Symbol" pitchFamily="18" charset="2"/>
                  </a:rPr>
                  <a:t>   (</a:t>
                </a:r>
                <a:r>
                  <a:rPr lang="he-IL" sz="2000" dirty="0">
                    <a:sym typeface="Symbol" pitchFamily="18" charset="2"/>
                  </a:rPr>
                  <a:t>הכולל את זמן בדיקת המצביע בסוף הרשימה</a:t>
                </a:r>
                <a:r>
                  <a:rPr lang="he-IL" sz="2000" dirty="0" smtClean="0">
                    <a:sym typeface="Symbol" pitchFamily="18" charset="2"/>
                  </a:rPr>
                  <a:t>).</a:t>
                </a:r>
                <a:endParaRPr lang="en-US" sz="2000" dirty="0">
                  <a:sym typeface="Symbol" pitchFamily="18" charset="2"/>
                </a:endParaRPr>
              </a:p>
            </p:txBody>
          </p:sp>
        </mc:Choice>
        <mc:Fallback>
          <p:sp>
            <p:nvSpPr>
              <p:cNvPr id="344069" name="Text Box 5"/>
              <p:cNvSpPr txBox="1">
                <a:spLocks noRot="1" noChangeAspect="1" noMove="1" noResize="1" noEditPoints="1" noAdjustHandles="1" noChangeArrowheads="1" noChangeShapeType="1" noTextEdit="1"/>
              </p:cNvSpPr>
              <p:nvPr/>
            </p:nvSpPr>
            <p:spPr bwMode="auto">
              <a:xfrm>
                <a:off x="467544" y="1916832"/>
                <a:ext cx="8064896" cy="2710615"/>
              </a:xfrm>
              <a:prstGeom prst="rect">
                <a:avLst/>
              </a:prstGeom>
              <a:blipFill rotWithShape="1">
                <a:blip r:embed="rId5" cstate="print"/>
                <a:stretch>
                  <a:fillRect t="-674" r="-756" b="-1124"/>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p:grpSp>
        <p:nvGrpSpPr>
          <p:cNvPr id="344129" name="Group 65"/>
          <p:cNvGrpSpPr>
            <a:grpSpLocks/>
          </p:cNvGrpSpPr>
          <p:nvPr/>
        </p:nvGrpSpPr>
        <p:grpSpPr bwMode="auto">
          <a:xfrm>
            <a:off x="827584" y="3140968"/>
            <a:ext cx="6426429" cy="3341685"/>
            <a:chOff x="2106" y="2130"/>
            <a:chExt cx="4369" cy="2105"/>
          </a:xfrm>
        </p:grpSpPr>
        <p:grpSp>
          <p:nvGrpSpPr>
            <p:cNvPr id="344127" name="Group 63"/>
            <p:cNvGrpSpPr>
              <a:grpSpLocks/>
            </p:cNvGrpSpPr>
            <p:nvPr/>
          </p:nvGrpSpPr>
          <p:grpSpPr bwMode="auto">
            <a:xfrm>
              <a:off x="2106" y="2483"/>
              <a:ext cx="3059" cy="1752"/>
              <a:chOff x="1872" y="2483"/>
              <a:chExt cx="2719" cy="1752"/>
            </a:xfrm>
          </p:grpSpPr>
          <p:grpSp>
            <p:nvGrpSpPr>
              <p:cNvPr id="344072" name="Group 8"/>
              <p:cNvGrpSpPr>
                <a:grpSpLocks/>
              </p:cNvGrpSpPr>
              <p:nvPr/>
            </p:nvGrpSpPr>
            <p:grpSpPr bwMode="auto">
              <a:xfrm>
                <a:off x="1872" y="2495"/>
                <a:ext cx="347" cy="1740"/>
                <a:chOff x="293" y="743"/>
                <a:chExt cx="1010" cy="1819"/>
              </a:xfrm>
            </p:grpSpPr>
            <p:grpSp>
              <p:nvGrpSpPr>
                <p:cNvPr id="344073" name="Group 9"/>
                <p:cNvGrpSpPr>
                  <a:grpSpLocks/>
                </p:cNvGrpSpPr>
                <p:nvPr/>
              </p:nvGrpSpPr>
              <p:grpSpPr bwMode="auto">
                <a:xfrm>
                  <a:off x="293" y="923"/>
                  <a:ext cx="1010" cy="204"/>
                  <a:chOff x="293" y="851"/>
                  <a:chExt cx="1010" cy="204"/>
                </a:xfrm>
              </p:grpSpPr>
              <p:sp>
                <p:nvSpPr>
                  <p:cNvPr id="344074" name="Rectangle 10"/>
                  <p:cNvSpPr>
                    <a:spLocks noChangeArrowheads="1"/>
                  </p:cNvSpPr>
                  <p:nvPr/>
                </p:nvSpPr>
                <p:spPr bwMode="auto">
                  <a:xfrm>
                    <a:off x="561" y="860"/>
                    <a:ext cx="742" cy="182"/>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44075" name="Text Box 11"/>
                  <p:cNvSpPr txBox="1">
                    <a:spLocks noChangeArrowheads="1"/>
                  </p:cNvSpPr>
                  <p:nvPr/>
                </p:nvSpPr>
                <p:spPr bwMode="auto">
                  <a:xfrm>
                    <a:off x="293" y="851"/>
                    <a:ext cx="333" cy="204"/>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sz="1400"/>
                      <a:t>1</a:t>
                    </a:r>
                  </a:p>
                </p:txBody>
              </p:sp>
            </p:grpSp>
            <p:grpSp>
              <p:nvGrpSpPr>
                <p:cNvPr id="344076" name="Group 12"/>
                <p:cNvGrpSpPr>
                  <a:grpSpLocks/>
                </p:cNvGrpSpPr>
                <p:nvPr/>
              </p:nvGrpSpPr>
              <p:grpSpPr bwMode="auto">
                <a:xfrm>
                  <a:off x="296" y="1105"/>
                  <a:ext cx="1007" cy="204"/>
                  <a:chOff x="294" y="850"/>
                  <a:chExt cx="1007" cy="204"/>
                </a:xfrm>
              </p:grpSpPr>
              <p:sp>
                <p:nvSpPr>
                  <p:cNvPr id="344077" name="Rectangle 13"/>
                  <p:cNvSpPr>
                    <a:spLocks noChangeArrowheads="1"/>
                  </p:cNvSpPr>
                  <p:nvPr/>
                </p:nvSpPr>
                <p:spPr bwMode="auto">
                  <a:xfrm>
                    <a:off x="559" y="860"/>
                    <a:ext cx="742" cy="182"/>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44078" name="Text Box 14"/>
                  <p:cNvSpPr txBox="1">
                    <a:spLocks noChangeArrowheads="1"/>
                  </p:cNvSpPr>
                  <p:nvPr/>
                </p:nvSpPr>
                <p:spPr bwMode="auto">
                  <a:xfrm>
                    <a:off x="294" y="850"/>
                    <a:ext cx="333" cy="204"/>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sz="1400"/>
                      <a:t>2</a:t>
                    </a:r>
                  </a:p>
                </p:txBody>
              </p:sp>
            </p:grpSp>
            <p:grpSp>
              <p:nvGrpSpPr>
                <p:cNvPr id="344079" name="Group 15"/>
                <p:cNvGrpSpPr>
                  <a:grpSpLocks/>
                </p:cNvGrpSpPr>
                <p:nvPr/>
              </p:nvGrpSpPr>
              <p:grpSpPr bwMode="auto">
                <a:xfrm>
                  <a:off x="293" y="1279"/>
                  <a:ext cx="1010" cy="204"/>
                  <a:chOff x="292" y="851"/>
                  <a:chExt cx="1010" cy="204"/>
                </a:xfrm>
              </p:grpSpPr>
              <p:sp>
                <p:nvSpPr>
                  <p:cNvPr id="344080" name="Rectangle 16"/>
                  <p:cNvSpPr>
                    <a:spLocks noChangeArrowheads="1"/>
                  </p:cNvSpPr>
                  <p:nvPr/>
                </p:nvSpPr>
                <p:spPr bwMode="auto">
                  <a:xfrm>
                    <a:off x="560" y="860"/>
                    <a:ext cx="742" cy="182"/>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44081" name="Text Box 17"/>
                  <p:cNvSpPr txBox="1">
                    <a:spLocks noChangeArrowheads="1"/>
                  </p:cNvSpPr>
                  <p:nvPr/>
                </p:nvSpPr>
                <p:spPr bwMode="auto">
                  <a:xfrm>
                    <a:off x="292" y="851"/>
                    <a:ext cx="333" cy="204"/>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sz="1400"/>
                      <a:t>3</a:t>
                    </a:r>
                  </a:p>
                </p:txBody>
              </p:sp>
            </p:grpSp>
            <p:grpSp>
              <p:nvGrpSpPr>
                <p:cNvPr id="344082" name="Group 18"/>
                <p:cNvGrpSpPr>
                  <a:grpSpLocks/>
                </p:cNvGrpSpPr>
                <p:nvPr/>
              </p:nvGrpSpPr>
              <p:grpSpPr bwMode="auto">
                <a:xfrm>
                  <a:off x="293" y="1462"/>
                  <a:ext cx="1010" cy="204"/>
                  <a:chOff x="290" y="851"/>
                  <a:chExt cx="1010" cy="204"/>
                </a:xfrm>
              </p:grpSpPr>
              <p:sp>
                <p:nvSpPr>
                  <p:cNvPr id="344083" name="Rectangle 19"/>
                  <p:cNvSpPr>
                    <a:spLocks noChangeArrowheads="1"/>
                  </p:cNvSpPr>
                  <p:nvPr/>
                </p:nvSpPr>
                <p:spPr bwMode="auto">
                  <a:xfrm>
                    <a:off x="558" y="860"/>
                    <a:ext cx="742" cy="182"/>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44084" name="Text Box 20"/>
                  <p:cNvSpPr txBox="1">
                    <a:spLocks noChangeArrowheads="1"/>
                  </p:cNvSpPr>
                  <p:nvPr/>
                </p:nvSpPr>
                <p:spPr bwMode="auto">
                  <a:xfrm>
                    <a:off x="290" y="851"/>
                    <a:ext cx="333" cy="204"/>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sz="1400"/>
                      <a:t>4</a:t>
                    </a:r>
                  </a:p>
                </p:txBody>
              </p:sp>
            </p:grpSp>
            <p:grpSp>
              <p:nvGrpSpPr>
                <p:cNvPr id="344085" name="Group 21"/>
                <p:cNvGrpSpPr>
                  <a:grpSpLocks/>
                </p:cNvGrpSpPr>
                <p:nvPr/>
              </p:nvGrpSpPr>
              <p:grpSpPr bwMode="auto">
                <a:xfrm>
                  <a:off x="293" y="1638"/>
                  <a:ext cx="1010" cy="204"/>
                  <a:chOff x="292" y="851"/>
                  <a:chExt cx="1010" cy="204"/>
                </a:xfrm>
              </p:grpSpPr>
              <p:sp>
                <p:nvSpPr>
                  <p:cNvPr id="344086" name="Rectangle 22"/>
                  <p:cNvSpPr>
                    <a:spLocks noChangeArrowheads="1"/>
                  </p:cNvSpPr>
                  <p:nvPr/>
                </p:nvSpPr>
                <p:spPr bwMode="auto">
                  <a:xfrm>
                    <a:off x="560" y="860"/>
                    <a:ext cx="742" cy="182"/>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44087" name="Text Box 23"/>
                  <p:cNvSpPr txBox="1">
                    <a:spLocks noChangeArrowheads="1"/>
                  </p:cNvSpPr>
                  <p:nvPr/>
                </p:nvSpPr>
                <p:spPr bwMode="auto">
                  <a:xfrm>
                    <a:off x="292" y="851"/>
                    <a:ext cx="333" cy="204"/>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sz="1400"/>
                      <a:t>5</a:t>
                    </a:r>
                  </a:p>
                </p:txBody>
              </p:sp>
            </p:grpSp>
            <p:grpSp>
              <p:nvGrpSpPr>
                <p:cNvPr id="344088" name="Group 24"/>
                <p:cNvGrpSpPr>
                  <a:grpSpLocks/>
                </p:cNvGrpSpPr>
                <p:nvPr/>
              </p:nvGrpSpPr>
              <p:grpSpPr bwMode="auto">
                <a:xfrm>
                  <a:off x="293" y="1821"/>
                  <a:ext cx="1010" cy="204"/>
                  <a:chOff x="290" y="851"/>
                  <a:chExt cx="1010" cy="204"/>
                </a:xfrm>
              </p:grpSpPr>
              <p:sp>
                <p:nvSpPr>
                  <p:cNvPr id="344089" name="Rectangle 25"/>
                  <p:cNvSpPr>
                    <a:spLocks noChangeArrowheads="1"/>
                  </p:cNvSpPr>
                  <p:nvPr/>
                </p:nvSpPr>
                <p:spPr bwMode="auto">
                  <a:xfrm>
                    <a:off x="558" y="860"/>
                    <a:ext cx="742" cy="182"/>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44090" name="Text Box 26"/>
                  <p:cNvSpPr txBox="1">
                    <a:spLocks noChangeArrowheads="1"/>
                  </p:cNvSpPr>
                  <p:nvPr/>
                </p:nvSpPr>
                <p:spPr bwMode="auto">
                  <a:xfrm>
                    <a:off x="290" y="851"/>
                    <a:ext cx="333" cy="204"/>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sz="1400"/>
                      <a:t>6</a:t>
                    </a:r>
                  </a:p>
                </p:txBody>
              </p:sp>
            </p:grpSp>
            <p:grpSp>
              <p:nvGrpSpPr>
                <p:cNvPr id="344091" name="Group 27"/>
                <p:cNvGrpSpPr>
                  <a:grpSpLocks/>
                </p:cNvGrpSpPr>
                <p:nvPr/>
              </p:nvGrpSpPr>
              <p:grpSpPr bwMode="auto">
                <a:xfrm>
                  <a:off x="296" y="1994"/>
                  <a:ext cx="1007" cy="204"/>
                  <a:chOff x="294" y="851"/>
                  <a:chExt cx="1007" cy="204"/>
                </a:xfrm>
              </p:grpSpPr>
              <p:sp>
                <p:nvSpPr>
                  <p:cNvPr id="344092" name="Rectangle 28"/>
                  <p:cNvSpPr>
                    <a:spLocks noChangeArrowheads="1"/>
                  </p:cNvSpPr>
                  <p:nvPr/>
                </p:nvSpPr>
                <p:spPr bwMode="auto">
                  <a:xfrm>
                    <a:off x="561" y="860"/>
                    <a:ext cx="740" cy="182"/>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44093" name="Text Box 29"/>
                  <p:cNvSpPr txBox="1">
                    <a:spLocks noChangeArrowheads="1"/>
                  </p:cNvSpPr>
                  <p:nvPr/>
                </p:nvSpPr>
                <p:spPr bwMode="auto">
                  <a:xfrm>
                    <a:off x="294" y="851"/>
                    <a:ext cx="333" cy="204"/>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sz="1400"/>
                      <a:t>7</a:t>
                    </a:r>
                  </a:p>
                </p:txBody>
              </p:sp>
            </p:grpSp>
            <p:grpSp>
              <p:nvGrpSpPr>
                <p:cNvPr id="344094" name="Group 30"/>
                <p:cNvGrpSpPr>
                  <a:grpSpLocks/>
                </p:cNvGrpSpPr>
                <p:nvPr/>
              </p:nvGrpSpPr>
              <p:grpSpPr bwMode="auto">
                <a:xfrm>
                  <a:off x="296" y="2177"/>
                  <a:ext cx="1007" cy="204"/>
                  <a:chOff x="292" y="851"/>
                  <a:chExt cx="1007" cy="204"/>
                </a:xfrm>
              </p:grpSpPr>
              <p:sp>
                <p:nvSpPr>
                  <p:cNvPr id="344095" name="Rectangle 31"/>
                  <p:cNvSpPr>
                    <a:spLocks noChangeArrowheads="1"/>
                  </p:cNvSpPr>
                  <p:nvPr/>
                </p:nvSpPr>
                <p:spPr bwMode="auto">
                  <a:xfrm>
                    <a:off x="559" y="860"/>
                    <a:ext cx="740" cy="182"/>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44096" name="Text Box 32"/>
                  <p:cNvSpPr txBox="1">
                    <a:spLocks noChangeArrowheads="1"/>
                  </p:cNvSpPr>
                  <p:nvPr/>
                </p:nvSpPr>
                <p:spPr bwMode="auto">
                  <a:xfrm>
                    <a:off x="292" y="851"/>
                    <a:ext cx="333" cy="204"/>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sz="1400"/>
                      <a:t>8</a:t>
                    </a:r>
                  </a:p>
                </p:txBody>
              </p:sp>
            </p:grpSp>
            <p:grpSp>
              <p:nvGrpSpPr>
                <p:cNvPr id="344097" name="Group 33"/>
                <p:cNvGrpSpPr>
                  <a:grpSpLocks/>
                </p:cNvGrpSpPr>
                <p:nvPr/>
              </p:nvGrpSpPr>
              <p:grpSpPr bwMode="auto">
                <a:xfrm>
                  <a:off x="293" y="743"/>
                  <a:ext cx="1010" cy="204"/>
                  <a:chOff x="292" y="851"/>
                  <a:chExt cx="1010" cy="204"/>
                </a:xfrm>
              </p:grpSpPr>
              <p:sp>
                <p:nvSpPr>
                  <p:cNvPr id="344098" name="Rectangle 34"/>
                  <p:cNvSpPr>
                    <a:spLocks noChangeArrowheads="1"/>
                  </p:cNvSpPr>
                  <p:nvPr/>
                </p:nvSpPr>
                <p:spPr bwMode="auto">
                  <a:xfrm>
                    <a:off x="560" y="860"/>
                    <a:ext cx="742" cy="182"/>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44099" name="Text Box 35"/>
                  <p:cNvSpPr txBox="1">
                    <a:spLocks noChangeArrowheads="1"/>
                  </p:cNvSpPr>
                  <p:nvPr/>
                </p:nvSpPr>
                <p:spPr bwMode="auto">
                  <a:xfrm>
                    <a:off x="292" y="851"/>
                    <a:ext cx="333" cy="204"/>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sz="1400"/>
                      <a:t>0</a:t>
                    </a:r>
                  </a:p>
                </p:txBody>
              </p:sp>
            </p:grpSp>
            <p:grpSp>
              <p:nvGrpSpPr>
                <p:cNvPr id="344100" name="Group 36"/>
                <p:cNvGrpSpPr>
                  <a:grpSpLocks/>
                </p:cNvGrpSpPr>
                <p:nvPr/>
              </p:nvGrpSpPr>
              <p:grpSpPr bwMode="auto">
                <a:xfrm>
                  <a:off x="299" y="2358"/>
                  <a:ext cx="1004" cy="204"/>
                  <a:chOff x="294" y="850"/>
                  <a:chExt cx="1004" cy="204"/>
                </a:xfrm>
              </p:grpSpPr>
              <p:sp>
                <p:nvSpPr>
                  <p:cNvPr id="344101" name="Rectangle 37"/>
                  <p:cNvSpPr>
                    <a:spLocks noChangeArrowheads="1"/>
                  </p:cNvSpPr>
                  <p:nvPr/>
                </p:nvSpPr>
                <p:spPr bwMode="auto">
                  <a:xfrm>
                    <a:off x="558" y="860"/>
                    <a:ext cx="740" cy="182"/>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44102" name="Text Box 38"/>
                  <p:cNvSpPr txBox="1">
                    <a:spLocks noChangeArrowheads="1"/>
                  </p:cNvSpPr>
                  <p:nvPr/>
                </p:nvSpPr>
                <p:spPr bwMode="auto">
                  <a:xfrm>
                    <a:off x="294" y="850"/>
                    <a:ext cx="332" cy="204"/>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sz="1400"/>
                      <a:t>9</a:t>
                    </a:r>
                  </a:p>
                </p:txBody>
              </p:sp>
            </p:grpSp>
          </p:grpSp>
          <p:sp>
            <p:nvSpPr>
              <p:cNvPr id="344104" name="Line 40"/>
              <p:cNvSpPr>
                <a:spLocks noChangeShapeType="1"/>
              </p:cNvSpPr>
              <p:nvPr/>
            </p:nvSpPr>
            <p:spPr bwMode="auto">
              <a:xfrm>
                <a:off x="2218" y="2937"/>
                <a:ext cx="132" cy="0"/>
              </a:xfrm>
              <a:prstGeom prst="line">
                <a:avLst/>
              </a:prstGeom>
              <a:noFill/>
              <a:ln w="317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44108" name="Line 44"/>
              <p:cNvSpPr>
                <a:spLocks noChangeShapeType="1"/>
              </p:cNvSpPr>
              <p:nvPr/>
            </p:nvSpPr>
            <p:spPr bwMode="auto">
              <a:xfrm>
                <a:off x="2219" y="3107"/>
                <a:ext cx="132" cy="0"/>
              </a:xfrm>
              <a:prstGeom prst="line">
                <a:avLst/>
              </a:prstGeom>
              <a:noFill/>
              <a:ln w="317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44110" name="Line 46"/>
              <p:cNvSpPr>
                <a:spLocks noChangeShapeType="1"/>
              </p:cNvSpPr>
              <p:nvPr/>
            </p:nvSpPr>
            <p:spPr bwMode="auto">
              <a:xfrm>
                <a:off x="2219" y="3793"/>
                <a:ext cx="132" cy="0"/>
              </a:xfrm>
              <a:prstGeom prst="line">
                <a:avLst/>
              </a:prstGeom>
              <a:noFill/>
              <a:ln w="317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graphicFrame>
            <p:nvGraphicFramePr>
              <p:cNvPr id="344071" name="Object 7"/>
              <p:cNvGraphicFramePr>
                <a:graphicFrameLocks noChangeAspect="1"/>
              </p:cNvGraphicFramePr>
              <p:nvPr/>
            </p:nvGraphicFramePr>
            <p:xfrm>
              <a:off x="2812" y="2483"/>
              <a:ext cx="84" cy="159"/>
            </p:xfrm>
            <a:graphic>
              <a:graphicData uri="http://schemas.openxmlformats.org/presentationml/2006/ole">
                <p:oleObj spid="_x0000_s1169" name="Equation" r:id="rId6" imgW="114151" imgH="215619" progId="Equation.3">
                  <p:embed/>
                </p:oleObj>
              </a:graphicData>
            </a:graphic>
          </p:graphicFrame>
          <p:sp>
            <p:nvSpPr>
              <p:cNvPr id="344103" name="Rectangle 39"/>
              <p:cNvSpPr>
                <a:spLocks noChangeArrowheads="1"/>
              </p:cNvSpPr>
              <p:nvPr/>
            </p:nvSpPr>
            <p:spPr bwMode="auto">
              <a:xfrm>
                <a:off x="2355" y="2853"/>
                <a:ext cx="211" cy="156"/>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sz="1800"/>
                  <a:t>62</a:t>
                </a:r>
                <a:endParaRPr lang="en-US" sz="1800" baseline="-25000"/>
              </a:p>
            </p:txBody>
          </p:sp>
          <p:sp>
            <p:nvSpPr>
              <p:cNvPr id="344105" name="Rectangle 41"/>
              <p:cNvSpPr>
                <a:spLocks noChangeArrowheads="1"/>
              </p:cNvSpPr>
              <p:nvPr/>
            </p:nvSpPr>
            <p:spPr bwMode="auto">
              <a:xfrm>
                <a:off x="2726" y="2850"/>
                <a:ext cx="211" cy="156"/>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sz="1800"/>
                  <a:t>12</a:t>
                </a:r>
                <a:endParaRPr lang="en-US" sz="1800" baseline="-25000"/>
              </a:p>
            </p:txBody>
          </p:sp>
          <p:sp>
            <p:nvSpPr>
              <p:cNvPr id="344106" name="Line 42"/>
              <p:cNvSpPr>
                <a:spLocks noChangeShapeType="1"/>
              </p:cNvSpPr>
              <p:nvPr/>
            </p:nvSpPr>
            <p:spPr bwMode="auto">
              <a:xfrm>
                <a:off x="2566" y="2924"/>
                <a:ext cx="154" cy="0"/>
              </a:xfrm>
              <a:prstGeom prst="line">
                <a:avLst/>
              </a:prstGeom>
              <a:noFill/>
              <a:ln w="317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44107" name="Rectangle 43"/>
              <p:cNvSpPr>
                <a:spLocks noChangeArrowheads="1"/>
              </p:cNvSpPr>
              <p:nvPr/>
            </p:nvSpPr>
            <p:spPr bwMode="auto">
              <a:xfrm>
                <a:off x="2355" y="3036"/>
                <a:ext cx="211" cy="156"/>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sz="1800"/>
                  <a:t>53</a:t>
                </a:r>
                <a:endParaRPr lang="en-US" sz="1800" baseline="-25000"/>
              </a:p>
            </p:txBody>
          </p:sp>
          <p:sp>
            <p:nvSpPr>
              <p:cNvPr id="344109" name="Rectangle 45"/>
              <p:cNvSpPr>
                <a:spLocks noChangeArrowheads="1"/>
              </p:cNvSpPr>
              <p:nvPr/>
            </p:nvSpPr>
            <p:spPr bwMode="auto">
              <a:xfrm>
                <a:off x="2355" y="3703"/>
                <a:ext cx="211" cy="156"/>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sz="1800"/>
                  <a:t>17</a:t>
                </a:r>
                <a:endParaRPr lang="en-US" sz="1800" baseline="-25000"/>
              </a:p>
            </p:txBody>
          </p:sp>
          <p:sp>
            <p:nvSpPr>
              <p:cNvPr id="344111" name="Rectangle 47"/>
              <p:cNvSpPr>
                <a:spLocks noChangeArrowheads="1"/>
              </p:cNvSpPr>
              <p:nvPr/>
            </p:nvSpPr>
            <p:spPr bwMode="auto">
              <a:xfrm>
                <a:off x="2726" y="3700"/>
                <a:ext cx="211" cy="156"/>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sz="1800"/>
                  <a:t>37</a:t>
                </a:r>
                <a:endParaRPr lang="en-US" sz="1800" baseline="-25000"/>
              </a:p>
            </p:txBody>
          </p:sp>
          <p:sp>
            <p:nvSpPr>
              <p:cNvPr id="344112" name="Line 48"/>
              <p:cNvSpPr>
                <a:spLocks noChangeShapeType="1"/>
              </p:cNvSpPr>
              <p:nvPr/>
            </p:nvSpPr>
            <p:spPr bwMode="auto">
              <a:xfrm>
                <a:off x="2567" y="3774"/>
                <a:ext cx="154" cy="0"/>
              </a:xfrm>
              <a:prstGeom prst="line">
                <a:avLst/>
              </a:prstGeom>
              <a:noFill/>
              <a:ln w="317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44113" name="Rectangle 49"/>
              <p:cNvSpPr>
                <a:spLocks noChangeArrowheads="1"/>
              </p:cNvSpPr>
              <p:nvPr/>
            </p:nvSpPr>
            <p:spPr bwMode="auto">
              <a:xfrm>
                <a:off x="3097" y="3700"/>
                <a:ext cx="211" cy="156"/>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sz="1800"/>
                  <a:t>57</a:t>
                </a:r>
                <a:endParaRPr lang="en-US" sz="1800" baseline="-25000"/>
              </a:p>
            </p:txBody>
          </p:sp>
          <p:sp>
            <p:nvSpPr>
              <p:cNvPr id="344114" name="Line 50"/>
              <p:cNvSpPr>
                <a:spLocks noChangeShapeType="1"/>
              </p:cNvSpPr>
              <p:nvPr/>
            </p:nvSpPr>
            <p:spPr bwMode="auto">
              <a:xfrm>
                <a:off x="2938" y="3774"/>
                <a:ext cx="155" cy="0"/>
              </a:xfrm>
              <a:prstGeom prst="line">
                <a:avLst/>
              </a:prstGeom>
              <a:noFill/>
              <a:ln w="317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44115" name="Rectangle 51"/>
              <p:cNvSpPr>
                <a:spLocks noChangeArrowheads="1"/>
              </p:cNvSpPr>
              <p:nvPr/>
            </p:nvSpPr>
            <p:spPr bwMode="auto">
              <a:xfrm>
                <a:off x="2355" y="4059"/>
                <a:ext cx="212" cy="155"/>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sz="1800"/>
                  <a:t>19</a:t>
                </a:r>
                <a:endParaRPr lang="en-US" sz="1800" baseline="-25000"/>
              </a:p>
            </p:txBody>
          </p:sp>
          <p:sp>
            <p:nvSpPr>
              <p:cNvPr id="344116" name="Line 52"/>
              <p:cNvSpPr>
                <a:spLocks noChangeShapeType="1"/>
              </p:cNvSpPr>
              <p:nvPr/>
            </p:nvSpPr>
            <p:spPr bwMode="auto">
              <a:xfrm>
                <a:off x="2219" y="4145"/>
                <a:ext cx="132" cy="0"/>
              </a:xfrm>
              <a:prstGeom prst="line">
                <a:avLst/>
              </a:prstGeom>
              <a:noFill/>
              <a:ln w="317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grpSp>
            <p:nvGrpSpPr>
              <p:cNvPr id="344117" name="Group 53"/>
              <p:cNvGrpSpPr>
                <a:grpSpLocks/>
              </p:cNvGrpSpPr>
              <p:nvPr/>
            </p:nvGrpSpPr>
            <p:grpSpPr bwMode="auto">
              <a:xfrm>
                <a:off x="3296" y="3813"/>
                <a:ext cx="229" cy="183"/>
                <a:chOff x="3314" y="3393"/>
                <a:chExt cx="229" cy="183"/>
              </a:xfrm>
            </p:grpSpPr>
            <p:sp>
              <p:nvSpPr>
                <p:cNvPr id="344118" name="Line 54"/>
                <p:cNvSpPr>
                  <a:spLocks noChangeShapeType="1"/>
                </p:cNvSpPr>
                <p:nvPr/>
              </p:nvSpPr>
              <p:spPr bwMode="auto">
                <a:xfrm>
                  <a:off x="3314" y="3393"/>
                  <a:ext cx="158" cy="0"/>
                </a:xfrm>
                <a:prstGeom prst="line">
                  <a:avLst/>
                </a:prstGeom>
                <a:noFill/>
                <a:ln w="317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he-IL"/>
                </a:p>
              </p:txBody>
            </p:sp>
            <p:sp>
              <p:nvSpPr>
                <p:cNvPr id="344119" name="Line 55"/>
                <p:cNvSpPr>
                  <a:spLocks noChangeShapeType="1"/>
                </p:cNvSpPr>
                <p:nvPr/>
              </p:nvSpPr>
              <p:spPr bwMode="auto">
                <a:xfrm>
                  <a:off x="3478" y="3393"/>
                  <a:ext cx="0" cy="158"/>
                </a:xfrm>
                <a:prstGeom prst="line">
                  <a:avLst/>
                </a:prstGeom>
                <a:noFill/>
                <a:ln w="317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he-IL"/>
                </a:p>
              </p:txBody>
            </p:sp>
            <p:sp>
              <p:nvSpPr>
                <p:cNvPr id="344120" name="Line 56"/>
                <p:cNvSpPr>
                  <a:spLocks noChangeShapeType="1"/>
                </p:cNvSpPr>
                <p:nvPr/>
              </p:nvSpPr>
              <p:spPr bwMode="auto">
                <a:xfrm>
                  <a:off x="3416" y="3543"/>
                  <a:ext cx="127" cy="0"/>
                </a:xfrm>
                <a:prstGeom prst="line">
                  <a:avLst/>
                </a:prstGeom>
                <a:noFill/>
                <a:ln w="317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he-IL"/>
                </a:p>
              </p:txBody>
            </p:sp>
            <p:sp>
              <p:nvSpPr>
                <p:cNvPr id="344121" name="Line 57"/>
                <p:cNvSpPr>
                  <a:spLocks noChangeShapeType="1"/>
                </p:cNvSpPr>
                <p:nvPr/>
              </p:nvSpPr>
              <p:spPr bwMode="auto">
                <a:xfrm>
                  <a:off x="3443" y="3576"/>
                  <a:ext cx="79" cy="0"/>
                </a:xfrm>
                <a:prstGeom prst="line">
                  <a:avLst/>
                </a:prstGeom>
                <a:noFill/>
                <a:ln w="317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he-IL"/>
                </a:p>
              </p:txBody>
            </p:sp>
          </p:grpSp>
          <p:sp>
            <p:nvSpPr>
              <p:cNvPr id="344122" name="AutoShape 58"/>
              <p:cNvSpPr>
                <a:spLocks noChangeArrowheads="1"/>
              </p:cNvSpPr>
              <p:nvPr/>
            </p:nvSpPr>
            <p:spPr bwMode="auto">
              <a:xfrm rot="20186274">
                <a:off x="3324" y="3460"/>
                <a:ext cx="424" cy="159"/>
              </a:xfrm>
              <a:prstGeom prst="leftArrow">
                <a:avLst>
                  <a:gd name="adj1" fmla="val 50000"/>
                  <a:gd name="adj2" fmla="val 86616"/>
                </a:avLst>
              </a:prstGeom>
              <a:solidFill>
                <a:schemeClr val="accent1"/>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he-IL"/>
              </a:p>
            </p:txBody>
          </p:sp>
          <p:sp>
            <p:nvSpPr>
              <p:cNvPr id="344123" name="Text Box 59"/>
              <p:cNvSpPr txBox="1">
                <a:spLocks noChangeArrowheads="1"/>
              </p:cNvSpPr>
              <p:nvPr/>
            </p:nvSpPr>
            <p:spPr bwMode="auto">
              <a:xfrm>
                <a:off x="3563" y="3219"/>
                <a:ext cx="1028" cy="233"/>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he-IL" dirty="0">
                    <a:latin typeface="Arial" charset="0"/>
                  </a:rPr>
                  <a:t>ארבעה מצביעים</a:t>
                </a:r>
                <a:endParaRPr lang="en-US" dirty="0">
                  <a:latin typeface="Arial" charset="0"/>
                </a:endParaRPr>
              </a:p>
            </p:txBody>
          </p:sp>
        </p:grpSp>
        <p:sp>
          <p:nvSpPr>
            <p:cNvPr id="344128" name="Rectangle 64"/>
            <p:cNvSpPr>
              <a:spLocks noChangeArrowheads="1"/>
            </p:cNvSpPr>
            <p:nvPr/>
          </p:nvSpPr>
          <p:spPr bwMode="auto">
            <a:xfrm>
              <a:off x="6349" y="2130"/>
              <a:ext cx="126" cy="233"/>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en-US" dirty="0">
                <a:sym typeface="Symbol" pitchFamily="18" charset="2"/>
              </a:endParaRPr>
            </a:p>
          </p:txBody>
        </p:sp>
      </p:grpSp>
      <p:sp>
        <p:nvSpPr>
          <p:cNvPr id="2" name="Footer Placeholder 1"/>
          <p:cNvSpPr>
            <a:spLocks noGrp="1"/>
          </p:cNvSpPr>
          <p:nvPr>
            <p:ph type="ftr" sz="quarter" idx="3"/>
          </p:nvPr>
        </p:nvSpPr>
        <p:spPr/>
        <p:txBody>
          <a:bodyPr/>
          <a:lstStyle/>
          <a:p>
            <a:pPr algn="l" rtl="0"/>
            <a:r>
              <a:rPr lang="en-US" smtClean="0"/>
              <a:t>© cs, Technion</a:t>
            </a:r>
            <a:endParaRPr lang="he-IL" dirty="0"/>
          </a:p>
        </p:txBody>
      </p:sp>
      <p:sp>
        <p:nvSpPr>
          <p:cNvPr id="3" name="Slide Number Placeholder 2"/>
          <p:cNvSpPr>
            <a:spLocks noGrp="1"/>
          </p:cNvSpPr>
          <p:nvPr>
            <p:ph type="sldNum" sz="quarter" idx="4"/>
          </p:nvPr>
        </p:nvSpPr>
        <p:spPr/>
        <p:txBody>
          <a:bodyPr/>
          <a:lstStyle/>
          <a:p>
            <a:pPr algn="r"/>
            <a:fld id="{DAF22AC9-109E-4E4D-92F9-530E51D9A3A2}" type="slidenum">
              <a:rPr lang="he-IL" smtClean="0"/>
              <a:pPr algn="r"/>
              <a:t>8</a:t>
            </a:fld>
            <a:endParaRPr lang="he-IL" dirty="0"/>
          </a:p>
        </p:txBody>
      </p:sp>
    </p:spTree>
    <p:extLst>
      <p:ext uri="{BB962C8B-B14F-4D97-AF65-F5344CB8AC3E}">
        <p14:creationId xmlns="" xmlns:p14="http://schemas.microsoft.com/office/powerpoint/2010/main" val="1831658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406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406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406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406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41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406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406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p:txBody>
          <a:bodyPr>
            <a:normAutofit/>
          </a:bodyPr>
          <a:lstStyle/>
          <a:p>
            <a:r>
              <a:rPr lang="he-IL" dirty="0"/>
              <a:t>ניתוח זמנים (המשך)</a:t>
            </a:r>
            <a:endParaRPr lang="en-US" dirty="0"/>
          </a:p>
        </p:txBody>
      </p:sp>
      <mc:AlternateContent xmlns:mc="http://schemas.openxmlformats.org/markup-compatibility/2006">
        <mc:Choice xmlns="" xmlns:a14="http://schemas.microsoft.com/office/drawing/2010/main" Requires="a14">
          <p:sp>
            <p:nvSpPr>
              <p:cNvPr id="346116" name="Rectangle 4"/>
              <p:cNvSpPr>
                <a:spLocks noChangeArrowheads="1"/>
              </p:cNvSpPr>
              <p:nvPr/>
            </p:nvSpPr>
            <p:spPr bwMode="auto">
              <a:xfrm>
                <a:off x="1406205" y="898988"/>
                <a:ext cx="6379635" cy="1017844"/>
              </a:xfrm>
              <a:prstGeom prst="rect">
                <a:avLst/>
              </a:prstGeom>
              <a:solidFill>
                <a:schemeClr val="bg2"/>
              </a:solidFill>
              <a:ln>
                <a:solidFill>
                  <a:schemeClr val="tx1"/>
                </a:solidFill>
              </a:ln>
              <a:effectLst/>
              <a:extLst/>
            </p:spPr>
            <p:txBody>
              <a:bodyPr wrap="square" lIns="90000" tIns="46800" rIns="90000" bIns="46800">
                <a:spAutoFit/>
              </a:bodyPr>
              <a:lstStyle/>
              <a:p>
                <a:pPr>
                  <a:lnSpc>
                    <a:spcPct val="150000"/>
                  </a:lnSpc>
                </a:pPr>
                <a:r>
                  <a:rPr lang="he-IL" sz="2000" b="1" u="sng" dirty="0" smtClean="0">
                    <a:latin typeface="Arial" charset="0"/>
                  </a:rPr>
                  <a:t>משפט</a:t>
                </a:r>
                <a:r>
                  <a:rPr lang="he-IL" sz="2000" dirty="0">
                    <a:latin typeface="Arial" charset="0"/>
                  </a:rPr>
                  <a:t>: בשיטת השרשראות ותחת הנחת הפיזור האחיד </a:t>
                </a:r>
                <a:r>
                  <a:rPr lang="he-IL" sz="2000" dirty="0" smtClean="0">
                    <a:latin typeface="Arial" charset="0"/>
                  </a:rPr>
                  <a:t>הפשוט, </a:t>
                </a:r>
                <a:r>
                  <a:rPr lang="he-IL" sz="2000" dirty="0">
                    <a:latin typeface="Arial" charset="0"/>
                  </a:rPr>
                  <a:t>זמן חיפוש מוצלח ממוצע הוא </a:t>
                </a:r>
                <a14:m>
                  <m:oMath xmlns:m="http://schemas.openxmlformats.org/officeDocument/2006/math">
                    <m:r>
                      <m:rPr>
                        <m:sty m:val="p"/>
                      </m:rPr>
                      <a:rPr lang="he-IL" sz="2000" dirty="0">
                        <a:latin typeface="Cambria Math"/>
                        <a:sym typeface="Symbol" pitchFamily="18" charset="2"/>
                      </a:rPr>
                      <m:t>Θ</m:t>
                    </m:r>
                    <m:r>
                      <a:rPr lang="en-US" sz="2000" i="1" dirty="0">
                        <a:latin typeface="Cambria Math"/>
                      </a:rPr>
                      <m:t>(</m:t>
                    </m:r>
                    <m:r>
                      <a:rPr lang="en-US" sz="2000" i="1" dirty="0">
                        <a:latin typeface="Cambria Math"/>
                      </a:rPr>
                      <m:t>1</m:t>
                    </m:r>
                    <m:r>
                      <a:rPr lang="en-US" sz="2000" i="1" dirty="0">
                        <a:latin typeface="Cambria Math"/>
                      </a:rPr>
                      <m:t>+</m:t>
                    </m:r>
                    <m:r>
                      <a:rPr lang="en-US" sz="2000" i="1" dirty="0">
                        <a:latin typeface="Cambria Math"/>
                      </a:rPr>
                      <m:t>𝛼</m:t>
                    </m:r>
                    <m:r>
                      <a:rPr lang="en-US" sz="2000" b="0" i="1" dirty="0" smtClean="0">
                        <a:latin typeface="Cambria Math"/>
                      </a:rPr>
                      <m:t>/</m:t>
                    </m:r>
                    <m:r>
                      <a:rPr lang="en-US" sz="2000" b="0" i="1" dirty="0" smtClean="0">
                        <a:latin typeface="Cambria Math"/>
                      </a:rPr>
                      <m:t>2</m:t>
                    </m:r>
                    <m:r>
                      <a:rPr lang="en-US" sz="2000" i="1" dirty="0">
                        <a:latin typeface="Cambria Math"/>
                        <a:sym typeface="Symbol" pitchFamily="18" charset="2"/>
                      </a:rPr>
                      <m:t>)</m:t>
                    </m:r>
                  </m:oMath>
                </a14:m>
                <a:r>
                  <a:rPr lang="he-IL" sz="2000" dirty="0">
                    <a:latin typeface="Arial" charset="0"/>
                    <a:sym typeface="Symbol" pitchFamily="18" charset="2"/>
                  </a:rPr>
                  <a:t>.</a:t>
                </a:r>
                <a:r>
                  <a:rPr lang="he-IL" sz="2000" dirty="0">
                    <a:latin typeface="Arial" charset="0"/>
                  </a:rPr>
                  <a:t> </a:t>
                </a:r>
                <a:endParaRPr lang="en-US" sz="2000" dirty="0">
                  <a:latin typeface="Arial" charset="0"/>
                </a:endParaRPr>
              </a:p>
            </p:txBody>
          </p:sp>
        </mc:Choice>
        <mc:Fallback>
          <p:sp>
            <p:nvSpPr>
              <p:cNvPr id="346116" name="Rectangle 4"/>
              <p:cNvSpPr>
                <a:spLocks noRot="1" noChangeAspect="1" noMove="1" noResize="1" noEditPoints="1" noAdjustHandles="1" noChangeArrowheads="1" noChangeShapeType="1" noTextEdit="1"/>
              </p:cNvSpPr>
              <p:nvPr/>
            </p:nvSpPr>
            <p:spPr bwMode="auto">
              <a:xfrm>
                <a:off x="1406205" y="898988"/>
                <a:ext cx="6379635" cy="1017844"/>
              </a:xfrm>
              <a:prstGeom prst="rect">
                <a:avLst/>
              </a:prstGeom>
              <a:blipFill rotWithShape="1">
                <a:blip r:embed="rId4" cstate="print"/>
                <a:stretch>
                  <a:fillRect l="-1336" r="-954" b="-4142"/>
                </a:stretch>
              </a:blipFill>
              <a:ln>
                <a:solidFill>
                  <a:schemeClr val="tx1"/>
                </a:solidFill>
              </a:ln>
              <a:effectLst/>
              <a:extLst/>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346117" name="Text Box 5"/>
              <p:cNvSpPr txBox="1">
                <a:spLocks noChangeArrowheads="1"/>
              </p:cNvSpPr>
              <p:nvPr/>
            </p:nvSpPr>
            <p:spPr bwMode="auto">
              <a:xfrm>
                <a:off x="1579213" y="1923916"/>
                <a:ext cx="6953228" cy="2235036"/>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0000" tIns="46800" rIns="90000" bIns="46800">
                <a:spAutoFit/>
              </a:bodyPr>
              <a:lstStyle/>
              <a:p>
                <a:r>
                  <a:rPr lang="he-IL" sz="2000" u="sng" dirty="0" smtClean="0"/>
                  <a:t>הוכחה</a:t>
                </a:r>
                <a:r>
                  <a:rPr lang="he-IL" sz="2000" dirty="0"/>
                  <a:t>:  </a:t>
                </a:r>
                <a:endParaRPr lang="he-IL" sz="2000" dirty="0" smtClean="0"/>
              </a:p>
              <a:p>
                <a:pPr marL="285750" indent="-285750">
                  <a:lnSpc>
                    <a:spcPct val="150000"/>
                  </a:lnSpc>
                  <a:buFont typeface="Arial" pitchFamily="34" charset="0"/>
                  <a:buChar char="•"/>
                </a:pPr>
                <a:r>
                  <a:rPr lang="he-IL" sz="2000" dirty="0" smtClean="0"/>
                  <a:t>יהיו </a:t>
                </a:r>
                <a14:m>
                  <m:oMath xmlns:m="http://schemas.openxmlformats.org/officeDocument/2006/math">
                    <m:r>
                      <a:rPr lang="en-US" sz="2000" i="1" dirty="0">
                        <a:latin typeface="Cambria Math"/>
                      </a:rPr>
                      <m:t>𝑘</m:t>
                    </m:r>
                    <m:r>
                      <a:rPr lang="en-US" sz="2000" i="1" baseline="-25000" dirty="0">
                        <a:latin typeface="Cambria Math"/>
                      </a:rPr>
                      <m:t>1</m:t>
                    </m:r>
                    <m:r>
                      <a:rPr lang="en-US" sz="2000" i="1" dirty="0">
                        <a:latin typeface="Cambria Math"/>
                      </a:rPr>
                      <m:t>,…,</m:t>
                    </m:r>
                    <m:r>
                      <a:rPr lang="en-US" sz="2000" i="1" dirty="0" err="1">
                        <a:latin typeface="Cambria Math"/>
                      </a:rPr>
                      <m:t>𝑘</m:t>
                    </m:r>
                    <m:r>
                      <a:rPr lang="en-US" sz="2000" i="1" baseline="-25000" dirty="0" err="1">
                        <a:latin typeface="Cambria Math"/>
                      </a:rPr>
                      <m:t>𝑛</m:t>
                    </m:r>
                    <m:r>
                      <a:rPr lang="en-US" sz="2000" i="1" baseline="-25000" dirty="0" err="1">
                        <a:latin typeface="Cambria Math"/>
                      </a:rPr>
                      <m:t> </m:t>
                    </m:r>
                  </m:oMath>
                </a14:m>
                <a:r>
                  <a:rPr lang="he-IL" sz="2000" dirty="0" smtClean="0"/>
                  <a:t> המפתחות בטבלה בזמן החיפוש, לפי סדר הכנסתם.</a:t>
                </a:r>
                <a:endParaRPr lang="he-IL" sz="2000" dirty="0"/>
              </a:p>
              <a:p>
                <a:pPr marL="285750" indent="-285750">
                  <a:lnSpc>
                    <a:spcPct val="150000"/>
                  </a:lnSpc>
                  <a:buFont typeface="Arial" pitchFamily="34" charset="0"/>
                  <a:buChar char="•"/>
                </a:pPr>
                <a:r>
                  <a:rPr lang="he-IL" sz="2000" dirty="0"/>
                  <a:t>מהו זמן חיפוש הממוצע של המפתח </a:t>
                </a:r>
                <a14:m>
                  <m:oMath xmlns:m="http://schemas.openxmlformats.org/officeDocument/2006/math">
                    <m:r>
                      <a:rPr lang="en-US" sz="2000" i="1" dirty="0" smtClean="0">
                        <a:latin typeface="Cambria Math"/>
                      </a:rPr>
                      <m:t>𝑘</m:t>
                    </m:r>
                    <m:r>
                      <a:rPr lang="en-US" sz="2000" i="1" baseline="-25000" dirty="0" err="1">
                        <a:latin typeface="Cambria Math"/>
                      </a:rPr>
                      <m:t>𝑖</m:t>
                    </m:r>
                  </m:oMath>
                </a14:m>
                <a:r>
                  <a:rPr lang="he-IL" sz="2000" dirty="0"/>
                  <a:t>?</a:t>
                </a:r>
              </a:p>
              <a:p>
                <a:pPr marL="285750" indent="-285750">
                  <a:lnSpc>
                    <a:spcPct val="150000"/>
                  </a:lnSpc>
                  <a:buFont typeface="Arial" pitchFamily="34" charset="0"/>
                  <a:buChar char="•"/>
                </a:pPr>
                <a:r>
                  <a:rPr lang="he-IL" sz="2000" dirty="0"/>
                  <a:t>אחרי </a:t>
                </a:r>
                <a:r>
                  <a:rPr lang="he-IL" sz="2000" dirty="0" smtClean="0"/>
                  <a:t>מפתח </a:t>
                </a:r>
                <a:r>
                  <a:rPr lang="he-IL" sz="2000" dirty="0"/>
                  <a:t>זה נוספו </a:t>
                </a:r>
                <a14:m>
                  <m:oMath xmlns:m="http://schemas.openxmlformats.org/officeDocument/2006/math">
                    <m:r>
                      <a:rPr lang="en-US" sz="2000" i="1" dirty="0" smtClean="0">
                        <a:latin typeface="Cambria Math"/>
                      </a:rPr>
                      <m:t>𝑛</m:t>
                    </m:r>
                    <m:r>
                      <a:rPr lang="en-US" sz="2000" i="1" dirty="0" smtClean="0">
                        <a:latin typeface="Cambria Math"/>
                      </a:rPr>
                      <m:t>−</m:t>
                    </m:r>
                    <m:r>
                      <a:rPr lang="en-US" sz="2000" i="1" dirty="0" err="1">
                        <a:latin typeface="Cambria Math"/>
                      </a:rPr>
                      <m:t>𝑖</m:t>
                    </m:r>
                  </m:oMath>
                </a14:m>
                <a:r>
                  <a:rPr lang="he-IL" sz="2000" dirty="0"/>
                  <a:t> מפתחות נוספים.</a:t>
                </a:r>
              </a:p>
              <a:p>
                <a:pPr marL="285750" indent="-285750">
                  <a:buFont typeface="Arial" pitchFamily="34" charset="0"/>
                  <a:buChar char="•"/>
                </a:pPr>
                <a:r>
                  <a:rPr lang="he-IL" sz="2000" dirty="0"/>
                  <a:t>לכן בממוצע גודל הרשימה משמאל למפתח </a:t>
                </a:r>
                <a14:m>
                  <m:oMath xmlns:m="http://schemas.openxmlformats.org/officeDocument/2006/math">
                    <m:r>
                      <a:rPr lang="en-US" sz="2000" i="1" dirty="0" smtClean="0">
                        <a:latin typeface="Cambria Math"/>
                      </a:rPr>
                      <m:t>𝑘</m:t>
                    </m:r>
                    <m:r>
                      <a:rPr lang="en-US" sz="2000" i="1" baseline="-25000" dirty="0" err="1">
                        <a:latin typeface="Cambria Math"/>
                      </a:rPr>
                      <m:t>𝑖</m:t>
                    </m:r>
                  </m:oMath>
                </a14:m>
                <a:r>
                  <a:rPr lang="he-IL" sz="2000" dirty="0"/>
                  <a:t> הוא  </a:t>
                </a:r>
                <a14:m>
                  <m:oMath xmlns:m="http://schemas.openxmlformats.org/officeDocument/2006/math">
                    <m:f>
                      <m:fPr>
                        <m:ctrlPr>
                          <a:rPr lang="en-US" sz="2000" i="1" dirty="0">
                            <a:latin typeface="Cambria Math"/>
                          </a:rPr>
                        </m:ctrlPr>
                      </m:fPr>
                      <m:num>
                        <m:r>
                          <a:rPr lang="en-US" sz="2000" i="1" dirty="0" smtClean="0">
                            <a:latin typeface="Cambria Math"/>
                          </a:rPr>
                          <m:t>𝑛</m:t>
                        </m:r>
                        <m:r>
                          <a:rPr lang="en-US" sz="2000" i="1" dirty="0" smtClean="0">
                            <a:latin typeface="Cambria Math"/>
                          </a:rPr>
                          <m:t>−</m:t>
                        </m:r>
                        <m:r>
                          <a:rPr lang="en-US" sz="2000" i="1" dirty="0" err="1">
                            <a:latin typeface="Cambria Math"/>
                          </a:rPr>
                          <m:t>𝑖</m:t>
                        </m:r>
                      </m:num>
                      <m:den>
                        <m:r>
                          <a:rPr lang="en-US" sz="2000" i="1" dirty="0">
                            <a:latin typeface="Cambria Math"/>
                          </a:rPr>
                          <m:t>𝑚</m:t>
                        </m:r>
                      </m:den>
                    </m:f>
                  </m:oMath>
                </a14:m>
                <a:r>
                  <a:rPr lang="he-IL" sz="2000" dirty="0"/>
                  <a:t>.</a:t>
                </a:r>
              </a:p>
            </p:txBody>
          </p:sp>
        </mc:Choice>
        <mc:Fallback>
          <p:sp>
            <p:nvSpPr>
              <p:cNvPr id="346117" name="Text Box 5"/>
              <p:cNvSpPr txBox="1">
                <a:spLocks noRot="1" noChangeAspect="1" noMove="1" noResize="1" noEditPoints="1" noAdjustHandles="1" noChangeArrowheads="1" noChangeShapeType="1" noTextEdit="1"/>
              </p:cNvSpPr>
              <p:nvPr/>
            </p:nvSpPr>
            <p:spPr bwMode="auto">
              <a:xfrm>
                <a:off x="1579213" y="1923916"/>
                <a:ext cx="6953228" cy="2235036"/>
              </a:xfrm>
              <a:prstGeom prst="rect">
                <a:avLst/>
              </a:prstGeom>
              <a:blipFill rotWithShape="1">
                <a:blip r:embed="rId5" cstate="print"/>
                <a:stretch>
                  <a:fillRect t="-1093" r="-876" b="-1093"/>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p:graphicFrame>
        <p:nvGraphicFramePr>
          <p:cNvPr id="346118" name="Object 6"/>
          <p:cNvGraphicFramePr>
            <a:graphicFrameLocks noChangeAspect="1"/>
          </p:cNvGraphicFramePr>
          <p:nvPr/>
        </p:nvGraphicFramePr>
        <p:xfrm>
          <a:off x="4521200" y="1047750"/>
          <a:ext cx="101600" cy="215900"/>
        </p:xfrm>
        <a:graphic>
          <a:graphicData uri="http://schemas.openxmlformats.org/presentationml/2006/ole">
            <p:oleObj spid="_x0000_s2314" name="Equation" r:id="rId6" imgW="114151" imgH="215619" progId="Equation.3">
              <p:embed/>
            </p:oleObj>
          </a:graphicData>
        </a:graphic>
      </p:graphicFrame>
      <mc:AlternateContent xmlns:mc="http://schemas.openxmlformats.org/markup-compatibility/2006">
        <mc:Choice xmlns="" xmlns:a14="http://schemas.microsoft.com/office/drawing/2010/main" Requires="a14">
          <p:sp>
            <p:nvSpPr>
              <p:cNvPr id="346170" name="Rectangle 58"/>
              <p:cNvSpPr>
                <a:spLocks noChangeArrowheads="1"/>
              </p:cNvSpPr>
              <p:nvPr/>
            </p:nvSpPr>
            <p:spPr bwMode="auto">
              <a:xfrm>
                <a:off x="2277666" y="4061509"/>
                <a:ext cx="6254774" cy="1157818"/>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0000" tIns="46800" rIns="90000" bIns="46800">
                <a:spAutoFit/>
              </a:bodyPr>
              <a:lstStyle/>
              <a:p>
                <a:pPr marL="285750" indent="-285750">
                  <a:buFont typeface="Arial" pitchFamily="34" charset="0"/>
                  <a:buChar char="•"/>
                </a:pPr>
                <a:r>
                  <a:rPr lang="he-IL" sz="2000" dirty="0" smtClean="0"/>
                  <a:t>מכאן שזמן החיפוש הממוצע של המפתח </a:t>
                </a:r>
                <a14:m>
                  <m:oMath xmlns:m="http://schemas.openxmlformats.org/officeDocument/2006/math">
                    <m:r>
                      <a:rPr lang="en-US" sz="2000" i="1" dirty="0" smtClean="0">
                        <a:latin typeface="Cambria Math"/>
                      </a:rPr>
                      <m:t>𝑘</m:t>
                    </m:r>
                    <m:r>
                      <a:rPr lang="en-US" sz="2000" i="1" baseline="-25000" dirty="0" err="1">
                        <a:latin typeface="Cambria Math"/>
                      </a:rPr>
                      <m:t>𝑖</m:t>
                    </m:r>
                  </m:oMath>
                </a14:m>
                <a:r>
                  <a:rPr lang="he-IL" sz="2000" dirty="0"/>
                  <a:t> </a:t>
                </a:r>
                <a:r>
                  <a:rPr lang="he-IL" sz="2000" dirty="0" smtClean="0"/>
                  <a:t>הוא  </a:t>
                </a:r>
                <a14:m>
                  <m:oMath xmlns:m="http://schemas.openxmlformats.org/officeDocument/2006/math">
                    <m:f>
                      <m:fPr>
                        <m:ctrlPr>
                          <a:rPr lang="en-US" sz="2000" i="1" dirty="0">
                            <a:latin typeface="Cambria Math"/>
                          </a:rPr>
                        </m:ctrlPr>
                      </m:fPr>
                      <m:num>
                        <m:r>
                          <a:rPr lang="en-US" sz="2000" i="1" dirty="0" smtClean="0">
                            <a:latin typeface="Cambria Math"/>
                          </a:rPr>
                          <m:t>𝑛</m:t>
                        </m:r>
                        <m:r>
                          <a:rPr lang="en-US" sz="2000" i="1" dirty="0" smtClean="0">
                            <a:latin typeface="Cambria Math"/>
                          </a:rPr>
                          <m:t>−</m:t>
                        </m:r>
                        <m:r>
                          <a:rPr lang="en-US" sz="2000" i="1" dirty="0" err="1">
                            <a:latin typeface="Cambria Math"/>
                          </a:rPr>
                          <m:t>𝑖</m:t>
                        </m:r>
                      </m:num>
                      <m:den>
                        <m:r>
                          <a:rPr lang="en-US" sz="2000" i="1" dirty="0">
                            <a:latin typeface="Cambria Math"/>
                          </a:rPr>
                          <m:t>𝑚</m:t>
                        </m:r>
                      </m:den>
                    </m:f>
                    <m:r>
                      <a:rPr lang="en-US" sz="2000" i="1" dirty="0">
                        <a:latin typeface="Cambria Math"/>
                      </a:rPr>
                      <m:t>+</m:t>
                    </m:r>
                    <m:r>
                      <a:rPr lang="en-US" sz="2000" b="0" i="1" dirty="0" smtClean="0">
                        <a:latin typeface="Cambria Math"/>
                      </a:rPr>
                      <m:t>1</m:t>
                    </m:r>
                  </m:oMath>
                </a14:m>
                <a:r>
                  <a:rPr lang="he-IL" sz="2000" dirty="0" smtClean="0"/>
                  <a:t>.</a:t>
                </a:r>
                <a:r>
                  <a:rPr lang="en-US" sz="2000" dirty="0" smtClean="0"/>
                  <a:t/>
                </a:r>
                <a:br>
                  <a:rPr lang="en-US" sz="2000" dirty="0" smtClean="0"/>
                </a:br>
                <a:endParaRPr lang="he-IL" sz="2000" dirty="0" smtClean="0"/>
              </a:p>
              <a:p>
                <a:pPr marL="285750" indent="-285750">
                  <a:buFont typeface="Arial" pitchFamily="34" charset="0"/>
                  <a:buChar char="•"/>
                </a:pPr>
                <a:r>
                  <a:rPr lang="he-IL" sz="2000" u="sng" dirty="0" smtClean="0"/>
                  <a:t>זמן </a:t>
                </a:r>
                <a:r>
                  <a:rPr lang="he-IL" sz="2000" u="sng" dirty="0"/>
                  <a:t>החיפוש הממוצע </a:t>
                </a:r>
                <a14:m>
                  <m:oMath xmlns:m="http://schemas.openxmlformats.org/officeDocument/2006/math">
                    <m:r>
                      <a:rPr lang="en-US" sz="2000" i="1" u="sng" dirty="0" smtClean="0">
                        <a:latin typeface="Cambria Math"/>
                      </a:rPr>
                      <m:t>𝑡</m:t>
                    </m:r>
                  </m:oMath>
                </a14:m>
                <a:r>
                  <a:rPr lang="he-IL" sz="2000" u="sng" dirty="0"/>
                  <a:t> למפתח כלשהו יהיה לפיכך:</a:t>
                </a:r>
                <a:endParaRPr lang="en-US" sz="2000" u="sng" dirty="0"/>
              </a:p>
            </p:txBody>
          </p:sp>
        </mc:Choice>
        <mc:Fallback>
          <p:sp>
            <p:nvSpPr>
              <p:cNvPr id="346170" name="Rectangle 58"/>
              <p:cNvSpPr>
                <a:spLocks noRot="1" noChangeAspect="1" noMove="1" noResize="1" noEditPoints="1" noAdjustHandles="1" noChangeArrowheads="1" noChangeShapeType="1" noTextEdit="1"/>
              </p:cNvSpPr>
              <p:nvPr/>
            </p:nvSpPr>
            <p:spPr bwMode="auto">
              <a:xfrm>
                <a:off x="2277666" y="4061509"/>
                <a:ext cx="6254774" cy="1157818"/>
              </a:xfrm>
              <a:prstGeom prst="rect">
                <a:avLst/>
              </a:prstGeom>
              <a:blipFill rotWithShape="1">
                <a:blip r:embed="rId7" cstate="print"/>
                <a:stretch>
                  <a:fillRect r="-975" b="-7895"/>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p:grpSp>
        <p:nvGrpSpPr>
          <p:cNvPr id="346179" name="Group 67"/>
          <p:cNvGrpSpPr>
            <a:grpSpLocks/>
          </p:cNvGrpSpPr>
          <p:nvPr/>
        </p:nvGrpSpPr>
        <p:grpSpPr bwMode="auto">
          <a:xfrm>
            <a:off x="103094" y="1881484"/>
            <a:ext cx="2460197" cy="2987676"/>
            <a:chOff x="28" y="915"/>
            <a:chExt cx="1550" cy="1882"/>
          </a:xfrm>
        </p:grpSpPr>
        <p:grpSp>
          <p:nvGrpSpPr>
            <p:cNvPr id="346121" name="Group 9"/>
            <p:cNvGrpSpPr>
              <a:grpSpLocks/>
            </p:cNvGrpSpPr>
            <p:nvPr/>
          </p:nvGrpSpPr>
          <p:grpSpPr bwMode="auto">
            <a:xfrm>
              <a:off x="28" y="915"/>
              <a:ext cx="346" cy="1740"/>
              <a:chOff x="293" y="743"/>
              <a:chExt cx="1010" cy="1819"/>
            </a:xfrm>
          </p:grpSpPr>
          <p:grpSp>
            <p:nvGrpSpPr>
              <p:cNvPr id="346122" name="Group 10"/>
              <p:cNvGrpSpPr>
                <a:grpSpLocks/>
              </p:cNvGrpSpPr>
              <p:nvPr/>
            </p:nvGrpSpPr>
            <p:grpSpPr bwMode="auto">
              <a:xfrm>
                <a:off x="293" y="923"/>
                <a:ext cx="1008" cy="204"/>
                <a:chOff x="293" y="851"/>
                <a:chExt cx="1008" cy="204"/>
              </a:xfrm>
            </p:grpSpPr>
            <p:sp>
              <p:nvSpPr>
                <p:cNvPr id="346123" name="Rectangle 11"/>
                <p:cNvSpPr>
                  <a:spLocks noChangeArrowheads="1"/>
                </p:cNvSpPr>
                <p:nvPr/>
              </p:nvSpPr>
              <p:spPr bwMode="auto">
                <a:xfrm>
                  <a:off x="559" y="860"/>
                  <a:ext cx="742" cy="182"/>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46124" name="Text Box 12"/>
                <p:cNvSpPr txBox="1">
                  <a:spLocks noChangeArrowheads="1"/>
                </p:cNvSpPr>
                <p:nvPr/>
              </p:nvSpPr>
              <p:spPr bwMode="auto">
                <a:xfrm>
                  <a:off x="293" y="851"/>
                  <a:ext cx="333" cy="204"/>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sz="1400"/>
                    <a:t>1</a:t>
                  </a:r>
                </a:p>
              </p:txBody>
            </p:sp>
          </p:grpSp>
          <p:grpSp>
            <p:nvGrpSpPr>
              <p:cNvPr id="346125" name="Group 13"/>
              <p:cNvGrpSpPr>
                <a:grpSpLocks/>
              </p:cNvGrpSpPr>
              <p:nvPr/>
            </p:nvGrpSpPr>
            <p:grpSpPr bwMode="auto">
              <a:xfrm>
                <a:off x="296" y="1105"/>
                <a:ext cx="1007" cy="204"/>
                <a:chOff x="294" y="850"/>
                <a:chExt cx="1007" cy="204"/>
              </a:xfrm>
            </p:grpSpPr>
            <p:sp>
              <p:nvSpPr>
                <p:cNvPr id="346126" name="Rectangle 14"/>
                <p:cNvSpPr>
                  <a:spLocks noChangeArrowheads="1"/>
                </p:cNvSpPr>
                <p:nvPr/>
              </p:nvSpPr>
              <p:spPr bwMode="auto">
                <a:xfrm>
                  <a:off x="559" y="860"/>
                  <a:ext cx="742" cy="182"/>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46127" name="Text Box 15"/>
                <p:cNvSpPr txBox="1">
                  <a:spLocks noChangeArrowheads="1"/>
                </p:cNvSpPr>
                <p:nvPr/>
              </p:nvSpPr>
              <p:spPr bwMode="auto">
                <a:xfrm>
                  <a:off x="294" y="850"/>
                  <a:ext cx="333" cy="204"/>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sz="1400"/>
                    <a:t>2</a:t>
                  </a:r>
                </a:p>
              </p:txBody>
            </p:sp>
          </p:grpSp>
          <p:grpSp>
            <p:nvGrpSpPr>
              <p:cNvPr id="346128" name="Group 16"/>
              <p:cNvGrpSpPr>
                <a:grpSpLocks/>
              </p:cNvGrpSpPr>
              <p:nvPr/>
            </p:nvGrpSpPr>
            <p:grpSpPr bwMode="auto">
              <a:xfrm>
                <a:off x="293" y="1279"/>
                <a:ext cx="1009" cy="204"/>
                <a:chOff x="292" y="851"/>
                <a:chExt cx="1009" cy="204"/>
              </a:xfrm>
            </p:grpSpPr>
            <p:sp>
              <p:nvSpPr>
                <p:cNvPr id="346129" name="Rectangle 17"/>
                <p:cNvSpPr>
                  <a:spLocks noChangeArrowheads="1"/>
                </p:cNvSpPr>
                <p:nvPr/>
              </p:nvSpPr>
              <p:spPr bwMode="auto">
                <a:xfrm>
                  <a:off x="559" y="860"/>
                  <a:ext cx="742" cy="182"/>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46130" name="Text Box 18"/>
                <p:cNvSpPr txBox="1">
                  <a:spLocks noChangeArrowheads="1"/>
                </p:cNvSpPr>
                <p:nvPr/>
              </p:nvSpPr>
              <p:spPr bwMode="auto">
                <a:xfrm>
                  <a:off x="292" y="851"/>
                  <a:ext cx="333" cy="204"/>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sz="1400"/>
                    <a:t>3</a:t>
                  </a:r>
                </a:p>
              </p:txBody>
            </p:sp>
          </p:grpSp>
          <p:grpSp>
            <p:nvGrpSpPr>
              <p:cNvPr id="346131" name="Group 19"/>
              <p:cNvGrpSpPr>
                <a:grpSpLocks/>
              </p:cNvGrpSpPr>
              <p:nvPr/>
            </p:nvGrpSpPr>
            <p:grpSpPr bwMode="auto">
              <a:xfrm>
                <a:off x="293" y="1462"/>
                <a:ext cx="1008" cy="204"/>
                <a:chOff x="290" y="851"/>
                <a:chExt cx="1008" cy="204"/>
              </a:xfrm>
            </p:grpSpPr>
            <p:sp>
              <p:nvSpPr>
                <p:cNvPr id="346132" name="Rectangle 20"/>
                <p:cNvSpPr>
                  <a:spLocks noChangeArrowheads="1"/>
                </p:cNvSpPr>
                <p:nvPr/>
              </p:nvSpPr>
              <p:spPr bwMode="auto">
                <a:xfrm>
                  <a:off x="556" y="860"/>
                  <a:ext cx="742" cy="182"/>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46133" name="Text Box 21"/>
                <p:cNvSpPr txBox="1">
                  <a:spLocks noChangeArrowheads="1"/>
                </p:cNvSpPr>
                <p:nvPr/>
              </p:nvSpPr>
              <p:spPr bwMode="auto">
                <a:xfrm>
                  <a:off x="290" y="851"/>
                  <a:ext cx="333" cy="204"/>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sz="1400"/>
                    <a:t>4</a:t>
                  </a:r>
                </a:p>
              </p:txBody>
            </p:sp>
          </p:grpSp>
          <p:grpSp>
            <p:nvGrpSpPr>
              <p:cNvPr id="346134" name="Group 22"/>
              <p:cNvGrpSpPr>
                <a:grpSpLocks/>
              </p:cNvGrpSpPr>
              <p:nvPr/>
            </p:nvGrpSpPr>
            <p:grpSpPr bwMode="auto">
              <a:xfrm>
                <a:off x="293" y="1638"/>
                <a:ext cx="1009" cy="204"/>
                <a:chOff x="292" y="851"/>
                <a:chExt cx="1009" cy="204"/>
              </a:xfrm>
            </p:grpSpPr>
            <p:sp>
              <p:nvSpPr>
                <p:cNvPr id="346135" name="Rectangle 23"/>
                <p:cNvSpPr>
                  <a:spLocks noChangeArrowheads="1"/>
                </p:cNvSpPr>
                <p:nvPr/>
              </p:nvSpPr>
              <p:spPr bwMode="auto">
                <a:xfrm>
                  <a:off x="559" y="860"/>
                  <a:ext cx="742" cy="182"/>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46136" name="Text Box 24"/>
                <p:cNvSpPr txBox="1">
                  <a:spLocks noChangeArrowheads="1"/>
                </p:cNvSpPr>
                <p:nvPr/>
              </p:nvSpPr>
              <p:spPr bwMode="auto">
                <a:xfrm>
                  <a:off x="292" y="851"/>
                  <a:ext cx="333" cy="204"/>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sz="1400"/>
                    <a:t>5</a:t>
                  </a:r>
                </a:p>
              </p:txBody>
            </p:sp>
          </p:grpSp>
          <p:grpSp>
            <p:nvGrpSpPr>
              <p:cNvPr id="346137" name="Group 25"/>
              <p:cNvGrpSpPr>
                <a:grpSpLocks/>
              </p:cNvGrpSpPr>
              <p:nvPr/>
            </p:nvGrpSpPr>
            <p:grpSpPr bwMode="auto">
              <a:xfrm>
                <a:off x="293" y="1821"/>
                <a:ext cx="1008" cy="204"/>
                <a:chOff x="290" y="851"/>
                <a:chExt cx="1008" cy="204"/>
              </a:xfrm>
            </p:grpSpPr>
            <p:sp>
              <p:nvSpPr>
                <p:cNvPr id="346138" name="Rectangle 26"/>
                <p:cNvSpPr>
                  <a:spLocks noChangeArrowheads="1"/>
                </p:cNvSpPr>
                <p:nvPr/>
              </p:nvSpPr>
              <p:spPr bwMode="auto">
                <a:xfrm>
                  <a:off x="556" y="860"/>
                  <a:ext cx="742" cy="182"/>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46139" name="Text Box 27"/>
                <p:cNvSpPr txBox="1">
                  <a:spLocks noChangeArrowheads="1"/>
                </p:cNvSpPr>
                <p:nvPr/>
              </p:nvSpPr>
              <p:spPr bwMode="auto">
                <a:xfrm>
                  <a:off x="290" y="851"/>
                  <a:ext cx="333" cy="204"/>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sz="1400"/>
                    <a:t>6</a:t>
                  </a:r>
                </a:p>
              </p:txBody>
            </p:sp>
          </p:grpSp>
          <p:grpSp>
            <p:nvGrpSpPr>
              <p:cNvPr id="346140" name="Group 28"/>
              <p:cNvGrpSpPr>
                <a:grpSpLocks/>
              </p:cNvGrpSpPr>
              <p:nvPr/>
            </p:nvGrpSpPr>
            <p:grpSpPr bwMode="auto">
              <a:xfrm>
                <a:off x="296" y="1994"/>
                <a:ext cx="1005" cy="204"/>
                <a:chOff x="294" y="851"/>
                <a:chExt cx="1005" cy="204"/>
              </a:xfrm>
            </p:grpSpPr>
            <p:sp>
              <p:nvSpPr>
                <p:cNvPr id="346141" name="Rectangle 29"/>
                <p:cNvSpPr>
                  <a:spLocks noChangeArrowheads="1"/>
                </p:cNvSpPr>
                <p:nvPr/>
              </p:nvSpPr>
              <p:spPr bwMode="auto">
                <a:xfrm>
                  <a:off x="557" y="860"/>
                  <a:ext cx="742" cy="182"/>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46142" name="Text Box 30"/>
                <p:cNvSpPr txBox="1">
                  <a:spLocks noChangeArrowheads="1"/>
                </p:cNvSpPr>
                <p:nvPr/>
              </p:nvSpPr>
              <p:spPr bwMode="auto">
                <a:xfrm>
                  <a:off x="294" y="851"/>
                  <a:ext cx="333" cy="204"/>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sz="1400"/>
                    <a:t>7</a:t>
                  </a:r>
                </a:p>
              </p:txBody>
            </p:sp>
          </p:grpSp>
          <p:grpSp>
            <p:nvGrpSpPr>
              <p:cNvPr id="346143" name="Group 31"/>
              <p:cNvGrpSpPr>
                <a:grpSpLocks/>
              </p:cNvGrpSpPr>
              <p:nvPr/>
            </p:nvGrpSpPr>
            <p:grpSpPr bwMode="auto">
              <a:xfrm>
                <a:off x="296" y="2177"/>
                <a:ext cx="1005" cy="204"/>
                <a:chOff x="292" y="851"/>
                <a:chExt cx="1005" cy="204"/>
              </a:xfrm>
            </p:grpSpPr>
            <p:sp>
              <p:nvSpPr>
                <p:cNvPr id="346144" name="Rectangle 32"/>
                <p:cNvSpPr>
                  <a:spLocks noChangeArrowheads="1"/>
                </p:cNvSpPr>
                <p:nvPr/>
              </p:nvSpPr>
              <p:spPr bwMode="auto">
                <a:xfrm>
                  <a:off x="555" y="860"/>
                  <a:ext cx="742" cy="182"/>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46145" name="Text Box 33"/>
                <p:cNvSpPr txBox="1">
                  <a:spLocks noChangeArrowheads="1"/>
                </p:cNvSpPr>
                <p:nvPr/>
              </p:nvSpPr>
              <p:spPr bwMode="auto">
                <a:xfrm>
                  <a:off x="292" y="851"/>
                  <a:ext cx="333" cy="204"/>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sz="1400"/>
                    <a:t>8</a:t>
                  </a:r>
                </a:p>
              </p:txBody>
            </p:sp>
          </p:grpSp>
          <p:grpSp>
            <p:nvGrpSpPr>
              <p:cNvPr id="346146" name="Group 34"/>
              <p:cNvGrpSpPr>
                <a:grpSpLocks/>
              </p:cNvGrpSpPr>
              <p:nvPr/>
            </p:nvGrpSpPr>
            <p:grpSpPr bwMode="auto">
              <a:xfrm>
                <a:off x="293" y="743"/>
                <a:ext cx="1009" cy="204"/>
                <a:chOff x="292" y="851"/>
                <a:chExt cx="1009" cy="204"/>
              </a:xfrm>
            </p:grpSpPr>
            <p:sp>
              <p:nvSpPr>
                <p:cNvPr id="346147" name="Rectangle 35"/>
                <p:cNvSpPr>
                  <a:spLocks noChangeArrowheads="1"/>
                </p:cNvSpPr>
                <p:nvPr/>
              </p:nvSpPr>
              <p:spPr bwMode="auto">
                <a:xfrm>
                  <a:off x="559" y="860"/>
                  <a:ext cx="742" cy="182"/>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46148" name="Text Box 36"/>
                <p:cNvSpPr txBox="1">
                  <a:spLocks noChangeArrowheads="1"/>
                </p:cNvSpPr>
                <p:nvPr/>
              </p:nvSpPr>
              <p:spPr bwMode="auto">
                <a:xfrm>
                  <a:off x="292" y="851"/>
                  <a:ext cx="333" cy="204"/>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sz="1400"/>
                    <a:t>0</a:t>
                  </a:r>
                </a:p>
              </p:txBody>
            </p:sp>
          </p:grpSp>
          <p:grpSp>
            <p:nvGrpSpPr>
              <p:cNvPr id="346149" name="Group 37"/>
              <p:cNvGrpSpPr>
                <a:grpSpLocks/>
              </p:cNvGrpSpPr>
              <p:nvPr/>
            </p:nvGrpSpPr>
            <p:grpSpPr bwMode="auto">
              <a:xfrm>
                <a:off x="299" y="2358"/>
                <a:ext cx="1002" cy="204"/>
                <a:chOff x="294" y="850"/>
                <a:chExt cx="1002" cy="204"/>
              </a:xfrm>
            </p:grpSpPr>
            <p:sp>
              <p:nvSpPr>
                <p:cNvPr id="346150" name="Rectangle 38"/>
                <p:cNvSpPr>
                  <a:spLocks noChangeArrowheads="1"/>
                </p:cNvSpPr>
                <p:nvPr/>
              </p:nvSpPr>
              <p:spPr bwMode="auto">
                <a:xfrm>
                  <a:off x="554" y="860"/>
                  <a:ext cx="742" cy="182"/>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46151" name="Text Box 39"/>
                <p:cNvSpPr txBox="1">
                  <a:spLocks noChangeArrowheads="1"/>
                </p:cNvSpPr>
                <p:nvPr/>
              </p:nvSpPr>
              <p:spPr bwMode="auto">
                <a:xfrm>
                  <a:off x="294" y="850"/>
                  <a:ext cx="332" cy="204"/>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sz="1400"/>
                    <a:t>9</a:t>
                  </a:r>
                </a:p>
              </p:txBody>
            </p:sp>
          </p:grpSp>
        </p:grpSp>
        <p:sp>
          <p:nvSpPr>
            <p:cNvPr id="346152" name="Rectangle 40"/>
            <p:cNvSpPr>
              <a:spLocks noChangeArrowheads="1"/>
            </p:cNvSpPr>
            <p:nvPr/>
          </p:nvSpPr>
          <p:spPr bwMode="auto">
            <a:xfrm>
              <a:off x="511" y="1294"/>
              <a:ext cx="180" cy="133"/>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sz="1400"/>
                <a:t>62</a:t>
              </a:r>
              <a:endParaRPr lang="en-US" sz="1400" baseline="-25000"/>
            </a:p>
          </p:txBody>
        </p:sp>
        <p:sp>
          <p:nvSpPr>
            <p:cNvPr id="346153" name="Line 41"/>
            <p:cNvSpPr>
              <a:spLocks noChangeShapeType="1"/>
            </p:cNvSpPr>
            <p:nvPr/>
          </p:nvSpPr>
          <p:spPr bwMode="auto">
            <a:xfrm>
              <a:off x="374" y="1357"/>
              <a:ext cx="132" cy="0"/>
            </a:xfrm>
            <a:prstGeom prst="line">
              <a:avLst/>
            </a:prstGeom>
            <a:noFill/>
            <a:ln w="317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46154" name="Rectangle 42"/>
            <p:cNvSpPr>
              <a:spLocks noChangeArrowheads="1"/>
            </p:cNvSpPr>
            <p:nvPr/>
          </p:nvSpPr>
          <p:spPr bwMode="auto">
            <a:xfrm>
              <a:off x="828" y="1291"/>
              <a:ext cx="180" cy="133"/>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sz="1400"/>
                <a:t>12</a:t>
              </a:r>
              <a:endParaRPr lang="en-US" sz="1400" baseline="-25000"/>
            </a:p>
          </p:txBody>
        </p:sp>
        <p:sp>
          <p:nvSpPr>
            <p:cNvPr id="346155" name="Line 43"/>
            <p:cNvSpPr>
              <a:spLocks noChangeShapeType="1"/>
            </p:cNvSpPr>
            <p:nvPr/>
          </p:nvSpPr>
          <p:spPr bwMode="auto">
            <a:xfrm>
              <a:off x="691" y="1354"/>
              <a:ext cx="132" cy="0"/>
            </a:xfrm>
            <a:prstGeom prst="line">
              <a:avLst/>
            </a:prstGeom>
            <a:noFill/>
            <a:ln w="317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46156" name="Rectangle 44"/>
            <p:cNvSpPr>
              <a:spLocks noChangeArrowheads="1"/>
            </p:cNvSpPr>
            <p:nvPr/>
          </p:nvSpPr>
          <p:spPr bwMode="auto">
            <a:xfrm>
              <a:off x="511" y="1464"/>
              <a:ext cx="180" cy="133"/>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sz="1400"/>
                <a:t>53</a:t>
              </a:r>
              <a:endParaRPr lang="en-US" sz="1400" baseline="-25000"/>
            </a:p>
          </p:txBody>
        </p:sp>
        <p:sp>
          <p:nvSpPr>
            <p:cNvPr id="346157" name="Line 45"/>
            <p:cNvSpPr>
              <a:spLocks noChangeShapeType="1"/>
            </p:cNvSpPr>
            <p:nvPr/>
          </p:nvSpPr>
          <p:spPr bwMode="auto">
            <a:xfrm>
              <a:off x="375" y="1527"/>
              <a:ext cx="132" cy="0"/>
            </a:xfrm>
            <a:prstGeom prst="line">
              <a:avLst/>
            </a:prstGeom>
            <a:noFill/>
            <a:ln w="317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46158" name="Rectangle 46"/>
            <p:cNvSpPr>
              <a:spLocks noChangeArrowheads="1"/>
            </p:cNvSpPr>
            <p:nvPr/>
          </p:nvSpPr>
          <p:spPr bwMode="auto">
            <a:xfrm>
              <a:off x="511" y="2150"/>
              <a:ext cx="180" cy="133"/>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sz="1400"/>
                <a:t>17</a:t>
              </a:r>
              <a:endParaRPr lang="en-US" sz="1400" baseline="-25000"/>
            </a:p>
          </p:txBody>
        </p:sp>
        <p:sp>
          <p:nvSpPr>
            <p:cNvPr id="346159" name="Line 47"/>
            <p:cNvSpPr>
              <a:spLocks noChangeShapeType="1"/>
            </p:cNvSpPr>
            <p:nvPr/>
          </p:nvSpPr>
          <p:spPr bwMode="auto">
            <a:xfrm>
              <a:off x="375" y="2213"/>
              <a:ext cx="132" cy="0"/>
            </a:xfrm>
            <a:prstGeom prst="line">
              <a:avLst/>
            </a:prstGeom>
            <a:noFill/>
            <a:ln w="317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46160" name="Rectangle 48"/>
            <p:cNvSpPr>
              <a:spLocks noChangeArrowheads="1"/>
            </p:cNvSpPr>
            <p:nvPr/>
          </p:nvSpPr>
          <p:spPr bwMode="auto">
            <a:xfrm>
              <a:off x="828" y="2147"/>
              <a:ext cx="180" cy="133"/>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sz="1400"/>
                <a:t>37</a:t>
              </a:r>
              <a:endParaRPr lang="en-US" sz="1400" baseline="-25000"/>
            </a:p>
          </p:txBody>
        </p:sp>
        <p:sp>
          <p:nvSpPr>
            <p:cNvPr id="346161" name="Line 49"/>
            <p:cNvSpPr>
              <a:spLocks noChangeShapeType="1"/>
            </p:cNvSpPr>
            <p:nvPr/>
          </p:nvSpPr>
          <p:spPr bwMode="auto">
            <a:xfrm>
              <a:off x="692" y="2210"/>
              <a:ext cx="132" cy="0"/>
            </a:xfrm>
            <a:prstGeom prst="line">
              <a:avLst/>
            </a:prstGeom>
            <a:noFill/>
            <a:ln w="317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46162" name="Rectangle 50"/>
            <p:cNvSpPr>
              <a:spLocks noChangeArrowheads="1"/>
            </p:cNvSpPr>
            <p:nvPr/>
          </p:nvSpPr>
          <p:spPr bwMode="auto">
            <a:xfrm>
              <a:off x="1145" y="2147"/>
              <a:ext cx="180" cy="133"/>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sz="1400"/>
                <a:t>57</a:t>
              </a:r>
              <a:endParaRPr lang="en-US" sz="1400" baseline="-25000"/>
            </a:p>
          </p:txBody>
        </p:sp>
        <p:sp>
          <p:nvSpPr>
            <p:cNvPr id="346163" name="Line 51"/>
            <p:cNvSpPr>
              <a:spLocks noChangeShapeType="1"/>
            </p:cNvSpPr>
            <p:nvPr/>
          </p:nvSpPr>
          <p:spPr bwMode="auto">
            <a:xfrm>
              <a:off x="1009" y="2210"/>
              <a:ext cx="132" cy="0"/>
            </a:xfrm>
            <a:prstGeom prst="line">
              <a:avLst/>
            </a:prstGeom>
            <a:noFill/>
            <a:ln w="317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46164" name="Rectangle 52"/>
            <p:cNvSpPr>
              <a:spLocks noChangeArrowheads="1"/>
            </p:cNvSpPr>
            <p:nvPr/>
          </p:nvSpPr>
          <p:spPr bwMode="auto">
            <a:xfrm>
              <a:off x="511" y="2502"/>
              <a:ext cx="181" cy="132"/>
            </a:xfrm>
            <a:prstGeom prst="rect">
              <a:avLst/>
            </a:prstGeom>
            <a:solidFill>
              <a:srgbClr val="FF9900"/>
            </a:solid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sz="1400"/>
                <a:t>19</a:t>
              </a:r>
              <a:endParaRPr lang="en-US" sz="1400" baseline="-25000"/>
            </a:p>
          </p:txBody>
        </p:sp>
        <p:sp>
          <p:nvSpPr>
            <p:cNvPr id="346165" name="Line 53"/>
            <p:cNvSpPr>
              <a:spLocks noChangeShapeType="1"/>
            </p:cNvSpPr>
            <p:nvPr/>
          </p:nvSpPr>
          <p:spPr bwMode="auto">
            <a:xfrm>
              <a:off x="375" y="2565"/>
              <a:ext cx="132" cy="0"/>
            </a:xfrm>
            <a:prstGeom prst="line">
              <a:avLst/>
            </a:prstGeom>
            <a:noFill/>
            <a:ln w="317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p:sp>
          <p:nvSpPr>
            <p:cNvPr id="346166" name="Text Box 54"/>
            <p:cNvSpPr txBox="1">
              <a:spLocks noChangeArrowheads="1"/>
            </p:cNvSpPr>
            <p:nvPr/>
          </p:nvSpPr>
          <p:spPr bwMode="auto">
            <a:xfrm>
              <a:off x="734" y="1936"/>
              <a:ext cx="115" cy="176"/>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he-IL" sz="1800" baseline="-25000"/>
            </a:p>
          </p:txBody>
        </p:sp>
        <p:sp>
          <p:nvSpPr>
            <p:cNvPr id="346167" name="Text Box 55"/>
            <p:cNvSpPr txBox="1">
              <a:spLocks noChangeArrowheads="1"/>
            </p:cNvSpPr>
            <p:nvPr/>
          </p:nvSpPr>
          <p:spPr bwMode="auto">
            <a:xfrm>
              <a:off x="1463" y="1938"/>
              <a:ext cx="115" cy="176"/>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he-IL" sz="1800" baseline="-25000"/>
            </a:p>
          </p:txBody>
        </p:sp>
        <p:sp>
          <p:nvSpPr>
            <p:cNvPr id="346168" name="Line 56"/>
            <p:cNvSpPr>
              <a:spLocks noChangeShapeType="1"/>
            </p:cNvSpPr>
            <p:nvPr/>
          </p:nvSpPr>
          <p:spPr bwMode="auto">
            <a:xfrm flipH="1" flipV="1">
              <a:off x="912" y="2308"/>
              <a:ext cx="163" cy="248"/>
            </a:xfrm>
            <a:prstGeom prst="line">
              <a:avLst/>
            </a:prstGeom>
            <a:noFill/>
            <a:ln w="317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he-IL"/>
            </a:p>
          </p:txBody>
        </p:sp>
        <mc:AlternateContent xmlns:mc="http://schemas.openxmlformats.org/markup-compatibility/2006">
          <mc:Choice xmlns="" xmlns:a14="http://schemas.microsoft.com/office/drawing/2010/main" Requires="a14">
            <p:sp>
              <p:nvSpPr>
                <p:cNvPr id="346169" name="Text Box 57"/>
                <p:cNvSpPr txBox="1">
                  <a:spLocks noChangeArrowheads="1"/>
                </p:cNvSpPr>
                <p:nvPr/>
              </p:nvSpPr>
              <p:spPr bwMode="auto">
                <a:xfrm>
                  <a:off x="777" y="2563"/>
                  <a:ext cx="706" cy="234"/>
                </a:xfrm>
                <a:prstGeom prst="rect">
                  <a:avLst/>
                </a:prstGeom>
                <a:solidFill>
                  <a:schemeClr val="bg2"/>
                </a:solidFill>
                <a:ln w="31750">
                  <a:solidFill>
                    <a:schemeClr val="tx1"/>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lIns="90000" tIns="46800" rIns="90000" bIns="46800">
                  <a:spAutoFit/>
                </a:bodyPr>
                <a:lstStyle/>
                <a:p>
                  <a:r>
                    <a:rPr lang="he-IL" sz="1800" dirty="0"/>
                    <a:t>המפתח </a:t>
                  </a:r>
                  <a14:m>
                    <m:oMath xmlns:m="http://schemas.openxmlformats.org/officeDocument/2006/math">
                      <m:r>
                        <a:rPr lang="en-US" sz="1800" i="1" dirty="0" smtClean="0">
                          <a:latin typeface="Cambria Math"/>
                        </a:rPr>
                        <m:t>𝑘</m:t>
                      </m:r>
                      <m:r>
                        <a:rPr lang="en-US" sz="1800" i="1" baseline="-25000" dirty="0" err="1">
                          <a:latin typeface="Cambria Math"/>
                        </a:rPr>
                        <m:t>𝑖</m:t>
                      </m:r>
                    </m:oMath>
                  </a14:m>
                  <a:endParaRPr lang="en-US" sz="1800" baseline="-25000" dirty="0"/>
                </a:p>
              </p:txBody>
            </p:sp>
          </mc:Choice>
          <mc:Fallback>
            <p:sp>
              <p:nvSpPr>
                <p:cNvPr id="346169" name="Text Box 57"/>
                <p:cNvSpPr txBox="1">
                  <a:spLocks noRot="1" noChangeAspect="1" noMove="1" noResize="1" noEditPoints="1" noAdjustHandles="1" noChangeArrowheads="1" noChangeShapeType="1" noTextEdit="1"/>
                </p:cNvSpPr>
                <p:nvPr/>
              </p:nvSpPr>
              <p:spPr bwMode="auto">
                <a:xfrm>
                  <a:off x="777" y="2563"/>
                  <a:ext cx="706" cy="234"/>
                </a:xfrm>
                <a:prstGeom prst="rect">
                  <a:avLst/>
                </a:prstGeom>
                <a:blipFill rotWithShape="1">
                  <a:blip r:embed="rId8" cstate="print"/>
                  <a:stretch>
                    <a:fillRect t="-4545" r="-2646" b="-18182"/>
                  </a:stretch>
                </a:blipFill>
                <a:ln w="317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346176" name="Text Box 64"/>
                <p:cNvSpPr txBox="1">
                  <a:spLocks noChangeArrowheads="1"/>
                </p:cNvSpPr>
                <p:nvPr/>
              </p:nvSpPr>
              <p:spPr bwMode="auto">
                <a:xfrm>
                  <a:off x="336" y="1939"/>
                  <a:ext cx="497" cy="213"/>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r>
                    <a:rPr lang="he-IL" sz="1600" dirty="0"/>
                    <a:t>אחרי </a:t>
                  </a:r>
                  <a14:m>
                    <m:oMath xmlns:m="http://schemas.openxmlformats.org/officeDocument/2006/math">
                      <m:r>
                        <a:rPr lang="en-US" sz="1600" i="1" dirty="0" smtClean="0">
                          <a:latin typeface="Cambria Math"/>
                        </a:rPr>
                        <m:t>𝑘</m:t>
                      </m:r>
                    </m:oMath>
                  </a14:m>
                  <a:r>
                    <a:rPr lang="en-US" sz="1600" baseline="-25000" dirty="0" err="1"/>
                    <a:t>i</a:t>
                  </a:r>
                  <a:endParaRPr lang="en-US" sz="1600" baseline="-25000" dirty="0"/>
                </a:p>
              </p:txBody>
            </p:sp>
          </mc:Choice>
          <mc:Fallback>
            <p:sp>
              <p:nvSpPr>
                <p:cNvPr id="346176" name="Text Box 64"/>
                <p:cNvSpPr txBox="1">
                  <a:spLocks noRot="1" noChangeAspect="1" noMove="1" noResize="1" noEditPoints="1" noAdjustHandles="1" noChangeArrowheads="1" noChangeShapeType="1" noTextEdit="1"/>
                </p:cNvSpPr>
                <p:nvPr/>
              </p:nvSpPr>
              <p:spPr bwMode="auto">
                <a:xfrm>
                  <a:off x="336" y="1939"/>
                  <a:ext cx="497" cy="213"/>
                </a:xfrm>
                <a:prstGeom prst="rect">
                  <a:avLst/>
                </a:prstGeom>
                <a:blipFill rotWithShape="1">
                  <a:blip r:embed="rId9" cstate="print"/>
                  <a:stretch>
                    <a:fillRect t="-5455" r="-3846" b="-23636"/>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346177" name="Text Box 65"/>
                <p:cNvSpPr txBox="1">
                  <a:spLocks noChangeArrowheads="1"/>
                </p:cNvSpPr>
                <p:nvPr/>
              </p:nvSpPr>
              <p:spPr bwMode="auto">
                <a:xfrm>
                  <a:off x="1015" y="1944"/>
                  <a:ext cx="464" cy="213"/>
                </a:xfrm>
                <a:prstGeom prst="rect">
                  <a:avLst/>
                </a:prstGeom>
                <a:noFill/>
                <a:ln>
                  <a:noFill/>
                </a:ln>
                <a:effectLst/>
                <a:extLst>
                  <a:ext uri="{909E8E84-426E-40DD-AFC4-6F175D3DCCD1}">
                    <a14:hiddenFill>
                      <a:solidFill>
                        <a:srgbClr val="FF9900"/>
                      </a:solidFill>
                    </a14:hiddenFill>
                  </a:ext>
                  <a:ext uri="{91240B29-F687-4F45-9708-019B960494DF}">
                    <a14:hiddenLine w="317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r>
                    <a:rPr lang="he-IL" sz="1600" dirty="0"/>
                    <a:t>לפני </a:t>
                  </a:r>
                  <a14:m>
                    <m:oMath xmlns:m="http://schemas.openxmlformats.org/officeDocument/2006/math">
                      <m:r>
                        <a:rPr lang="en-US" sz="1600" i="1" dirty="0" smtClean="0">
                          <a:latin typeface="Cambria Math"/>
                        </a:rPr>
                        <m:t>𝑘</m:t>
                      </m:r>
                      <m:r>
                        <a:rPr lang="en-US" sz="1600" i="1" baseline="-25000" dirty="0" err="1">
                          <a:latin typeface="Cambria Math"/>
                        </a:rPr>
                        <m:t>𝑖</m:t>
                      </m:r>
                    </m:oMath>
                  </a14:m>
                  <a:endParaRPr lang="en-US" sz="1600" baseline="-25000" dirty="0"/>
                </a:p>
              </p:txBody>
            </p:sp>
          </mc:Choice>
          <mc:Fallback>
            <p:sp>
              <p:nvSpPr>
                <p:cNvPr id="346177" name="Text Box 65"/>
                <p:cNvSpPr txBox="1">
                  <a:spLocks noRot="1" noChangeAspect="1" noMove="1" noResize="1" noEditPoints="1" noAdjustHandles="1" noChangeArrowheads="1" noChangeShapeType="1" noTextEdit="1"/>
                </p:cNvSpPr>
                <p:nvPr/>
              </p:nvSpPr>
              <p:spPr bwMode="auto">
                <a:xfrm>
                  <a:off x="1015" y="1944"/>
                  <a:ext cx="464" cy="213"/>
                </a:xfrm>
                <a:prstGeom prst="rect">
                  <a:avLst/>
                </a:prstGeom>
                <a:blipFill rotWithShape="1">
                  <a:blip r:embed="rId10" cstate="print"/>
                  <a:stretch>
                    <a:fillRect t="-5357" r="-4132" b="-21429"/>
                  </a:stretch>
                </a:blip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317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p:grpSp>
      <p:sp>
        <p:nvSpPr>
          <p:cNvPr id="2" name="Footer Placeholder 1"/>
          <p:cNvSpPr>
            <a:spLocks noGrp="1"/>
          </p:cNvSpPr>
          <p:nvPr>
            <p:ph type="ftr" sz="quarter" idx="3"/>
          </p:nvPr>
        </p:nvSpPr>
        <p:spPr/>
        <p:txBody>
          <a:bodyPr/>
          <a:lstStyle/>
          <a:p>
            <a:pPr algn="l" rtl="0"/>
            <a:r>
              <a:rPr lang="en-US" smtClean="0"/>
              <a:t>© cs, Technion</a:t>
            </a:r>
            <a:endParaRPr lang="he-IL" dirty="0"/>
          </a:p>
        </p:txBody>
      </p:sp>
      <p:sp>
        <p:nvSpPr>
          <p:cNvPr id="3" name="Slide Number Placeholder 2"/>
          <p:cNvSpPr>
            <a:spLocks noGrp="1"/>
          </p:cNvSpPr>
          <p:nvPr>
            <p:ph type="sldNum" sz="quarter" idx="4"/>
          </p:nvPr>
        </p:nvSpPr>
        <p:spPr/>
        <p:txBody>
          <a:bodyPr/>
          <a:lstStyle/>
          <a:p>
            <a:pPr algn="r"/>
            <a:fld id="{DAF22AC9-109E-4E4D-92F9-530E51D9A3A2}" type="slidenum">
              <a:rPr lang="he-IL" smtClean="0"/>
              <a:pPr algn="r"/>
              <a:t>9</a:t>
            </a:fld>
            <a:endParaRPr lang="he-IL" dirty="0"/>
          </a:p>
        </p:txBody>
      </p:sp>
      <mc:AlternateContent xmlns:mc="http://schemas.openxmlformats.org/markup-compatibility/2006">
        <mc:Choice xmlns="" xmlns:a14="http://schemas.microsoft.com/office/drawing/2010/main" Requires="a14">
          <p:sp>
            <p:nvSpPr>
              <p:cNvPr id="4" name="Rectangle 3"/>
              <p:cNvSpPr/>
              <p:nvPr/>
            </p:nvSpPr>
            <p:spPr>
              <a:xfrm>
                <a:off x="323528" y="5235855"/>
                <a:ext cx="2365048" cy="8485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𝑡</m:t>
                      </m:r>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𝑛</m:t>
                          </m:r>
                        </m:den>
                      </m:f>
                      <m:nary>
                        <m:naryPr>
                          <m:chr m:val="∑"/>
                          <m:ctrlPr>
                            <a:rPr lang="en-US" b="0" i="1" smtClean="0">
                              <a:latin typeface="Cambria Math"/>
                            </a:rPr>
                          </m:ctrlPr>
                        </m:naryPr>
                        <m:sub>
                          <m:r>
                            <m:rPr>
                              <m:brk m:alnAt="23"/>
                            </m:rPr>
                            <a:rPr lang="en-US" b="0" i="1" smtClean="0">
                              <a:latin typeface="Cambria Math"/>
                            </a:rPr>
                            <m:t>𝑖</m:t>
                          </m:r>
                          <m:r>
                            <m:rPr>
                              <m:brk m:alnAt="23"/>
                            </m:rPr>
                            <a:rPr lang="en-US" b="0" i="1" smtClean="0">
                              <a:latin typeface="Cambria Math"/>
                            </a:rPr>
                            <m:t>=</m:t>
                          </m:r>
                          <m:r>
                            <m:rPr>
                              <m:brk m:alnAt="23"/>
                            </m:rPr>
                            <a:rPr lang="en-US" b="0" i="1" smtClean="0">
                              <a:latin typeface="Cambria Math"/>
                            </a:rPr>
                            <m:t>1</m:t>
                          </m:r>
                        </m:sub>
                        <m:sup>
                          <m:r>
                            <a:rPr lang="en-US" b="0" i="1" smtClean="0">
                              <a:latin typeface="Cambria Math"/>
                            </a:rPr>
                            <m:t>𝑛</m:t>
                          </m:r>
                        </m:sup>
                        <m:e>
                          <m:d>
                            <m:dPr>
                              <m:ctrlPr>
                                <a:rPr lang="en-US" b="0" i="1" smtClean="0">
                                  <a:latin typeface="Cambria Math"/>
                                </a:rPr>
                              </m:ctrlPr>
                            </m:dPr>
                            <m:e>
                              <m:r>
                                <a:rPr lang="en-US" b="0" i="1" smtClean="0">
                                  <a:latin typeface="Cambria Math"/>
                                </a:rPr>
                                <m:t>1</m:t>
                              </m:r>
                              <m:r>
                                <a:rPr lang="en-US" b="0" i="1" smtClean="0">
                                  <a:latin typeface="Cambria Math"/>
                                </a:rPr>
                                <m:t>+</m:t>
                              </m:r>
                              <m:f>
                                <m:fPr>
                                  <m:ctrlPr>
                                    <a:rPr lang="en-US" b="0" i="1" smtClean="0">
                                      <a:latin typeface="Cambria Math"/>
                                    </a:rPr>
                                  </m:ctrlPr>
                                </m:fPr>
                                <m:num>
                                  <m:r>
                                    <a:rPr lang="en-US" b="0" i="1" smtClean="0">
                                      <a:latin typeface="Cambria Math"/>
                                    </a:rPr>
                                    <m:t>𝑛</m:t>
                                  </m:r>
                                  <m:r>
                                    <a:rPr lang="en-US" b="0" i="1" smtClean="0">
                                      <a:latin typeface="Cambria Math"/>
                                    </a:rPr>
                                    <m:t>−</m:t>
                                  </m:r>
                                  <m:r>
                                    <a:rPr lang="en-US" b="0" i="1" smtClean="0">
                                      <a:latin typeface="Cambria Math"/>
                                    </a:rPr>
                                    <m:t>𝑖</m:t>
                                  </m:r>
                                </m:num>
                                <m:den>
                                  <m:r>
                                    <a:rPr lang="en-US" b="0" i="1" smtClean="0">
                                      <a:latin typeface="Cambria Math"/>
                                    </a:rPr>
                                    <m:t>𝑚</m:t>
                                  </m:r>
                                </m:den>
                              </m:f>
                            </m:e>
                          </m:d>
                        </m:e>
                      </m:nary>
                    </m:oMath>
                  </m:oMathPara>
                </a14:m>
                <a:endParaRPr lang="en-US" dirty="0"/>
              </a:p>
            </p:txBody>
          </p:sp>
        </mc:Choice>
        <mc:Fallback>
          <p:sp>
            <p:nvSpPr>
              <p:cNvPr id="4" name="Rectangle 3"/>
              <p:cNvSpPr>
                <a:spLocks noRot="1" noChangeAspect="1" noMove="1" noResize="1" noEditPoints="1" noAdjustHandles="1" noChangeArrowheads="1" noChangeShapeType="1" noTextEdit="1"/>
              </p:cNvSpPr>
              <p:nvPr/>
            </p:nvSpPr>
            <p:spPr>
              <a:xfrm>
                <a:off x="323528" y="5235855"/>
                <a:ext cx="2365048" cy="848566"/>
              </a:xfrm>
              <a:prstGeom prst="rect">
                <a:avLst/>
              </a:prstGeom>
              <a:blipFill rotWithShape="1">
                <a:blip r:embed="rId11" cstate="print"/>
                <a:stretch>
                  <a:fillRect/>
                </a:stretch>
              </a:blipFill>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67" name="Rectangle 66"/>
              <p:cNvSpPr/>
              <p:nvPr/>
            </p:nvSpPr>
            <p:spPr>
              <a:xfrm>
                <a:off x="2328536" y="5235855"/>
                <a:ext cx="2603654" cy="8485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m:t>
                      </m:r>
                      <m:r>
                        <a:rPr lang="en-US" b="0" i="1" smtClean="0">
                          <a:latin typeface="Cambria Math"/>
                        </a:rPr>
                        <m:t>1</m:t>
                      </m:r>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𝑛</m:t>
                          </m:r>
                          <m:r>
                            <a:rPr lang="en-US" b="0" i="1" smtClean="0">
                              <a:latin typeface="Cambria Math"/>
                            </a:rPr>
                            <m:t>⋅</m:t>
                          </m:r>
                          <m:r>
                            <a:rPr lang="en-US" b="0" i="1" smtClean="0">
                              <a:latin typeface="Cambria Math"/>
                            </a:rPr>
                            <m:t>𝑚</m:t>
                          </m:r>
                        </m:den>
                      </m:f>
                      <m:nary>
                        <m:naryPr>
                          <m:chr m:val="∑"/>
                          <m:ctrlPr>
                            <a:rPr lang="en-US" b="0" i="1" smtClean="0">
                              <a:latin typeface="Cambria Math"/>
                            </a:rPr>
                          </m:ctrlPr>
                        </m:naryPr>
                        <m:sub>
                          <m:r>
                            <m:rPr>
                              <m:brk m:alnAt="23"/>
                            </m:rPr>
                            <a:rPr lang="en-US" b="0" i="1" smtClean="0">
                              <a:latin typeface="Cambria Math"/>
                            </a:rPr>
                            <m:t>𝑖</m:t>
                          </m:r>
                          <m:r>
                            <m:rPr>
                              <m:brk m:alnAt="23"/>
                            </m:rPr>
                            <a:rPr lang="en-US" b="0" i="1" smtClean="0">
                              <a:latin typeface="Cambria Math"/>
                            </a:rPr>
                            <m:t>=</m:t>
                          </m:r>
                          <m:r>
                            <m:rPr>
                              <m:brk m:alnAt="23"/>
                            </m:rPr>
                            <a:rPr lang="en-US" b="0" i="1" smtClean="0">
                              <a:latin typeface="Cambria Math"/>
                            </a:rPr>
                            <m:t>1</m:t>
                          </m:r>
                        </m:sub>
                        <m:sup>
                          <m:r>
                            <a:rPr lang="en-US" b="0" i="1" smtClean="0">
                              <a:latin typeface="Cambria Math"/>
                            </a:rPr>
                            <m:t>𝑛</m:t>
                          </m:r>
                        </m:sup>
                        <m:e>
                          <m:r>
                            <a:rPr lang="en-US" b="0" i="1" smtClean="0">
                              <a:latin typeface="Cambria Math"/>
                            </a:rPr>
                            <m:t>(</m:t>
                          </m:r>
                          <m:r>
                            <a:rPr lang="en-US" b="0" i="1" smtClean="0">
                              <a:latin typeface="Cambria Math"/>
                            </a:rPr>
                            <m:t>𝑛</m:t>
                          </m:r>
                          <m:r>
                            <a:rPr lang="en-US" b="0" i="1" smtClean="0">
                              <a:latin typeface="Cambria Math"/>
                            </a:rPr>
                            <m:t>−</m:t>
                          </m:r>
                          <m:r>
                            <a:rPr lang="en-US" b="0" i="1" smtClean="0">
                              <a:latin typeface="Cambria Math"/>
                            </a:rPr>
                            <m:t>𝑖</m:t>
                          </m:r>
                          <m:r>
                            <a:rPr lang="en-US" b="0" i="1" smtClean="0">
                              <a:latin typeface="Cambria Math"/>
                            </a:rPr>
                            <m:t>)</m:t>
                          </m:r>
                        </m:e>
                      </m:nary>
                    </m:oMath>
                  </m:oMathPara>
                </a14:m>
                <a:endParaRPr lang="en-US" dirty="0"/>
              </a:p>
            </p:txBody>
          </p:sp>
        </mc:Choice>
        <mc:Fallback>
          <p:sp>
            <p:nvSpPr>
              <p:cNvPr id="67" name="Rectangle 66"/>
              <p:cNvSpPr>
                <a:spLocks noRot="1" noChangeAspect="1" noMove="1" noResize="1" noEditPoints="1" noAdjustHandles="1" noChangeArrowheads="1" noChangeShapeType="1" noTextEdit="1"/>
              </p:cNvSpPr>
              <p:nvPr/>
            </p:nvSpPr>
            <p:spPr>
              <a:xfrm>
                <a:off x="2328536" y="5235855"/>
                <a:ext cx="2603654" cy="848566"/>
              </a:xfrm>
              <a:prstGeom prst="rect">
                <a:avLst/>
              </a:prstGeom>
              <a:blipFill rotWithShape="1">
                <a:blip r:embed="rId12" cstate="print"/>
                <a:stretch>
                  <a:fillRect/>
                </a:stretch>
              </a:blipFill>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68" name="Rectangle 67"/>
              <p:cNvSpPr/>
              <p:nvPr/>
            </p:nvSpPr>
            <p:spPr>
              <a:xfrm>
                <a:off x="4560784" y="5229200"/>
                <a:ext cx="2000984" cy="87075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m:t>
                      </m:r>
                      <m:r>
                        <a:rPr lang="en-US" b="0" i="1" smtClean="0">
                          <a:latin typeface="Cambria Math"/>
                        </a:rPr>
                        <m:t>1</m:t>
                      </m:r>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𝑛</m:t>
                          </m:r>
                          <m:r>
                            <a:rPr lang="en-US" b="0" i="1" smtClean="0">
                              <a:latin typeface="Cambria Math"/>
                            </a:rPr>
                            <m:t>⋅</m:t>
                          </m:r>
                          <m:r>
                            <a:rPr lang="en-US" b="0" i="1" smtClean="0">
                              <a:latin typeface="Cambria Math"/>
                            </a:rPr>
                            <m:t>𝑚</m:t>
                          </m:r>
                        </m:den>
                      </m:f>
                      <m:nary>
                        <m:naryPr>
                          <m:chr m:val="∑"/>
                          <m:ctrlPr>
                            <a:rPr lang="en-US" b="0" i="1" smtClean="0">
                              <a:latin typeface="Cambria Math"/>
                            </a:rPr>
                          </m:ctrlPr>
                        </m:naryPr>
                        <m:sub>
                          <m:r>
                            <m:rPr>
                              <m:brk m:alnAt="23"/>
                            </m:rPr>
                            <a:rPr lang="en-US" b="0" i="1" smtClean="0">
                              <a:latin typeface="Cambria Math"/>
                            </a:rPr>
                            <m:t>𝑖</m:t>
                          </m:r>
                          <m:r>
                            <m:rPr>
                              <m:brk m:alnAt="23"/>
                            </m:rPr>
                            <a:rPr lang="en-US" b="0" i="1" smtClean="0">
                              <a:latin typeface="Cambria Math"/>
                            </a:rPr>
                            <m:t>=</m:t>
                          </m:r>
                          <m:r>
                            <m:rPr>
                              <m:brk m:alnAt="23"/>
                            </m:rPr>
                            <a:rPr lang="en-US" b="0" i="1" smtClean="0">
                              <a:latin typeface="Cambria Math"/>
                            </a:rPr>
                            <m:t>0</m:t>
                          </m:r>
                        </m:sub>
                        <m:sup>
                          <m:r>
                            <a:rPr lang="en-US" b="0" i="1" smtClean="0">
                              <a:latin typeface="Cambria Math"/>
                            </a:rPr>
                            <m:t>𝑛</m:t>
                          </m:r>
                          <m:r>
                            <a:rPr lang="en-US" b="0" i="1" smtClean="0">
                              <a:latin typeface="Cambria Math"/>
                            </a:rPr>
                            <m:t>−</m:t>
                          </m:r>
                          <m:r>
                            <a:rPr lang="en-US" b="0" i="1" smtClean="0">
                              <a:latin typeface="Cambria Math"/>
                            </a:rPr>
                            <m:t>1</m:t>
                          </m:r>
                        </m:sup>
                        <m:e>
                          <m:r>
                            <a:rPr lang="en-US" b="0" i="1" smtClean="0">
                              <a:latin typeface="Cambria Math"/>
                            </a:rPr>
                            <m:t>𝑖</m:t>
                          </m:r>
                        </m:e>
                      </m:nary>
                    </m:oMath>
                  </m:oMathPara>
                </a14:m>
                <a:endParaRPr lang="en-US" dirty="0"/>
              </a:p>
            </p:txBody>
          </p:sp>
        </mc:Choice>
        <mc:Fallback>
          <p:sp>
            <p:nvSpPr>
              <p:cNvPr id="68" name="Rectangle 67"/>
              <p:cNvSpPr>
                <a:spLocks noRot="1" noChangeAspect="1" noMove="1" noResize="1" noEditPoints="1" noAdjustHandles="1" noChangeArrowheads="1" noChangeShapeType="1" noTextEdit="1"/>
              </p:cNvSpPr>
              <p:nvPr/>
            </p:nvSpPr>
            <p:spPr>
              <a:xfrm>
                <a:off x="4560784" y="5229200"/>
                <a:ext cx="2000984" cy="870751"/>
              </a:xfrm>
              <a:prstGeom prst="rect">
                <a:avLst/>
              </a:prstGeom>
              <a:blipFill rotWithShape="1">
                <a:blip r:embed="rId13" cstate="print"/>
                <a:stretch>
                  <a:fillRect/>
                </a:stretch>
              </a:blipFill>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69" name="Rectangle 68"/>
              <p:cNvSpPr/>
              <p:nvPr/>
            </p:nvSpPr>
            <p:spPr>
              <a:xfrm>
                <a:off x="6360984" y="5326083"/>
                <a:ext cx="2232248" cy="62985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m:t>
                      </m:r>
                      <m:r>
                        <a:rPr lang="en-US" b="0" i="1" smtClean="0">
                          <a:latin typeface="Cambria Math"/>
                        </a:rPr>
                        <m:t>1</m:t>
                      </m:r>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𝑛</m:t>
                          </m:r>
                          <m:r>
                            <a:rPr lang="en-US" b="0" i="1" smtClean="0">
                              <a:latin typeface="Cambria Math"/>
                            </a:rPr>
                            <m:t>⋅</m:t>
                          </m:r>
                          <m:r>
                            <a:rPr lang="en-US" b="0" i="1" smtClean="0">
                              <a:latin typeface="Cambria Math"/>
                            </a:rPr>
                            <m:t>𝑚</m:t>
                          </m:r>
                        </m:den>
                      </m:f>
                      <m:f>
                        <m:fPr>
                          <m:ctrlPr>
                            <a:rPr lang="en-US" b="0" i="1" smtClean="0">
                              <a:latin typeface="Cambria Math"/>
                            </a:rPr>
                          </m:ctrlPr>
                        </m:fPr>
                        <m:num>
                          <m:d>
                            <m:dPr>
                              <m:ctrlPr>
                                <a:rPr lang="en-US" b="0" i="1" smtClean="0">
                                  <a:latin typeface="Cambria Math"/>
                                </a:rPr>
                              </m:ctrlPr>
                            </m:dPr>
                            <m:e>
                              <m:r>
                                <a:rPr lang="en-US" b="0" i="1" smtClean="0">
                                  <a:latin typeface="Cambria Math"/>
                                </a:rPr>
                                <m:t>𝑛</m:t>
                              </m:r>
                              <m:r>
                                <a:rPr lang="en-US" b="0" i="1" smtClean="0">
                                  <a:latin typeface="Cambria Math"/>
                                </a:rPr>
                                <m:t>−</m:t>
                              </m:r>
                              <m:r>
                                <a:rPr lang="en-US" b="0" i="1" smtClean="0">
                                  <a:latin typeface="Cambria Math"/>
                                </a:rPr>
                                <m:t>1</m:t>
                              </m:r>
                            </m:e>
                          </m:d>
                          <m:r>
                            <a:rPr lang="en-US" b="0" i="1" smtClean="0">
                              <a:latin typeface="Cambria Math"/>
                            </a:rPr>
                            <m:t>𝑛</m:t>
                          </m:r>
                        </m:num>
                        <m:den>
                          <m:r>
                            <a:rPr lang="en-US" b="0" i="1" smtClean="0">
                              <a:latin typeface="Cambria Math"/>
                            </a:rPr>
                            <m:t>2</m:t>
                          </m:r>
                        </m:den>
                      </m:f>
                    </m:oMath>
                  </m:oMathPara>
                </a14:m>
                <a:endParaRPr lang="en-US" dirty="0"/>
              </a:p>
            </p:txBody>
          </p:sp>
        </mc:Choice>
        <mc:Fallback>
          <p:sp>
            <p:nvSpPr>
              <p:cNvPr id="69" name="Rectangle 68"/>
              <p:cNvSpPr>
                <a:spLocks noRot="1" noChangeAspect="1" noMove="1" noResize="1" noEditPoints="1" noAdjustHandles="1" noChangeArrowheads="1" noChangeShapeType="1" noTextEdit="1"/>
              </p:cNvSpPr>
              <p:nvPr/>
            </p:nvSpPr>
            <p:spPr>
              <a:xfrm>
                <a:off x="6360984" y="5326083"/>
                <a:ext cx="2232248" cy="629852"/>
              </a:xfrm>
              <a:prstGeom prst="rect">
                <a:avLst/>
              </a:prstGeom>
              <a:blipFill rotWithShape="1">
                <a:blip r:embed="rId14" cstate="print"/>
                <a:stretch>
                  <a:fillRect/>
                </a:stretch>
              </a:blipFill>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70" name="Rectangle 69"/>
              <p:cNvSpPr/>
              <p:nvPr/>
            </p:nvSpPr>
            <p:spPr>
              <a:xfrm>
                <a:off x="2457480" y="6183524"/>
                <a:ext cx="1682472" cy="62985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m:t>
                      </m:r>
                      <m:r>
                        <a:rPr lang="en-US" b="0" i="1" smtClean="0">
                          <a:latin typeface="Cambria Math"/>
                        </a:rPr>
                        <m:t>1</m:t>
                      </m:r>
                      <m:r>
                        <a:rPr lang="en-US" b="0" i="1" smtClean="0">
                          <a:latin typeface="Cambria Math"/>
                        </a:rPr>
                        <m:t>+</m:t>
                      </m:r>
                      <m:f>
                        <m:fPr>
                          <m:ctrlPr>
                            <a:rPr lang="en-US" b="0" i="1" smtClean="0">
                              <a:latin typeface="Cambria Math"/>
                            </a:rPr>
                          </m:ctrlPr>
                        </m:fPr>
                        <m:num>
                          <m:d>
                            <m:dPr>
                              <m:ctrlPr>
                                <a:rPr lang="en-US" b="0" i="1" smtClean="0">
                                  <a:latin typeface="Cambria Math"/>
                                </a:rPr>
                              </m:ctrlPr>
                            </m:dPr>
                            <m:e>
                              <m:r>
                                <a:rPr lang="en-US" b="0" i="1" smtClean="0">
                                  <a:latin typeface="Cambria Math"/>
                                </a:rPr>
                                <m:t>𝑛</m:t>
                              </m:r>
                              <m:r>
                                <a:rPr lang="en-US" b="0" i="1" smtClean="0">
                                  <a:latin typeface="Cambria Math"/>
                                </a:rPr>
                                <m:t>−</m:t>
                              </m:r>
                              <m:r>
                                <a:rPr lang="en-US" b="0" i="1" smtClean="0">
                                  <a:latin typeface="Cambria Math"/>
                                </a:rPr>
                                <m:t>1</m:t>
                              </m:r>
                            </m:e>
                          </m:d>
                        </m:num>
                        <m:den>
                          <m:r>
                            <a:rPr lang="en-US" b="0" i="1" smtClean="0">
                              <a:latin typeface="Cambria Math"/>
                            </a:rPr>
                            <m:t>2</m:t>
                          </m:r>
                          <m:r>
                            <a:rPr lang="en-US" b="0" i="1" smtClean="0">
                              <a:latin typeface="Cambria Math"/>
                            </a:rPr>
                            <m:t>𝑚</m:t>
                          </m:r>
                        </m:den>
                      </m:f>
                    </m:oMath>
                  </m:oMathPara>
                </a14:m>
                <a:endParaRPr lang="en-US" dirty="0"/>
              </a:p>
            </p:txBody>
          </p:sp>
        </mc:Choice>
        <mc:Fallback>
          <p:sp>
            <p:nvSpPr>
              <p:cNvPr id="70" name="Rectangle 69"/>
              <p:cNvSpPr>
                <a:spLocks noRot="1" noChangeAspect="1" noMove="1" noResize="1" noEditPoints="1" noAdjustHandles="1" noChangeArrowheads="1" noChangeShapeType="1" noTextEdit="1"/>
              </p:cNvSpPr>
              <p:nvPr/>
            </p:nvSpPr>
            <p:spPr>
              <a:xfrm>
                <a:off x="2457480" y="6183524"/>
                <a:ext cx="1682472" cy="629852"/>
              </a:xfrm>
              <a:prstGeom prst="rect">
                <a:avLst/>
              </a:prstGeom>
              <a:blipFill rotWithShape="1">
                <a:blip r:embed="rId15" cstate="print"/>
                <a:stretch>
                  <a:fillRect/>
                </a:stretch>
              </a:blipFill>
            </p:spPr>
            <p:txBody>
              <a:bodyPr/>
              <a:lstStyle/>
              <a:p>
                <a:r>
                  <a:rPr lang="he-IL">
                    <a:noFill/>
                  </a:rPr>
                  <a:t> </a:t>
                </a:r>
              </a:p>
            </p:txBody>
          </p:sp>
        </mc:Fallback>
      </mc:AlternateContent>
      <mc:AlternateContent xmlns:mc="http://schemas.openxmlformats.org/markup-compatibility/2006">
        <mc:Choice xmlns="" xmlns:a14="http://schemas.microsoft.com/office/drawing/2010/main" Requires="a14">
          <p:sp>
            <p:nvSpPr>
              <p:cNvPr id="71" name="Rectangle 70"/>
              <p:cNvSpPr/>
              <p:nvPr/>
            </p:nvSpPr>
            <p:spPr>
              <a:xfrm>
                <a:off x="3897640" y="6165304"/>
                <a:ext cx="1682472" cy="6127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m:t>
                      </m:r>
                      <m:r>
                        <a:rPr lang="en-US" b="0" i="1" smtClean="0">
                          <a:latin typeface="Cambria Math"/>
                        </a:rPr>
                        <m:t>1</m:t>
                      </m:r>
                      <m:r>
                        <a:rPr lang="en-US" b="0" i="1" smtClean="0">
                          <a:latin typeface="Cambria Math"/>
                        </a:rPr>
                        <m:t>+</m:t>
                      </m:r>
                      <m:f>
                        <m:fPr>
                          <m:ctrlPr>
                            <a:rPr lang="en-US" b="0" i="1" smtClean="0">
                              <a:latin typeface="Cambria Math"/>
                            </a:rPr>
                          </m:ctrlPr>
                        </m:fPr>
                        <m:num>
                          <m:r>
                            <a:rPr lang="en-US" b="0" i="1" smtClean="0">
                              <a:latin typeface="Cambria Math"/>
                            </a:rPr>
                            <m:t>𝛼</m:t>
                          </m:r>
                        </m:num>
                        <m:den>
                          <m:r>
                            <a:rPr lang="en-US" b="0" i="1" smtClean="0">
                              <a:latin typeface="Cambria Math"/>
                            </a:rPr>
                            <m:t>2</m:t>
                          </m:r>
                        </m:den>
                      </m:f>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2</m:t>
                          </m:r>
                          <m:r>
                            <a:rPr lang="en-US" b="0" i="1" smtClean="0">
                              <a:latin typeface="Cambria Math"/>
                            </a:rPr>
                            <m:t>𝑚</m:t>
                          </m:r>
                        </m:den>
                      </m:f>
                    </m:oMath>
                  </m:oMathPara>
                </a14:m>
                <a:endParaRPr lang="en-US" dirty="0"/>
              </a:p>
            </p:txBody>
          </p:sp>
        </mc:Choice>
        <mc:Fallback>
          <p:sp>
            <p:nvSpPr>
              <p:cNvPr id="71" name="Rectangle 70"/>
              <p:cNvSpPr>
                <a:spLocks noRot="1" noChangeAspect="1" noMove="1" noResize="1" noEditPoints="1" noAdjustHandles="1" noChangeArrowheads="1" noChangeShapeType="1" noTextEdit="1"/>
              </p:cNvSpPr>
              <p:nvPr/>
            </p:nvSpPr>
            <p:spPr>
              <a:xfrm>
                <a:off x="3897640" y="6165304"/>
                <a:ext cx="1682472" cy="612732"/>
              </a:xfrm>
              <a:prstGeom prst="rect">
                <a:avLst/>
              </a:prstGeom>
              <a:blipFill rotWithShape="1">
                <a:blip r:embed="rId16" cstate="print"/>
                <a:stretch>
                  <a:fillRect/>
                </a:stretch>
              </a:blipFill>
            </p:spPr>
            <p:txBody>
              <a:bodyPr/>
              <a:lstStyle/>
              <a:p>
                <a:r>
                  <a:rPr lang="he-IL">
                    <a:noFill/>
                  </a:rPr>
                  <a:t> </a:t>
                </a:r>
              </a:p>
            </p:txBody>
          </p:sp>
        </mc:Fallback>
      </mc:AlternateContent>
    </p:spTree>
    <p:extLst>
      <p:ext uri="{BB962C8B-B14F-4D97-AF65-F5344CB8AC3E}">
        <p14:creationId xmlns="" xmlns:p14="http://schemas.microsoft.com/office/powerpoint/2010/main" val="31824949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61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4617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461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7" grpId="0" animBg="1" autoUpdateAnimBg="0"/>
      <p:bldP spid="346170" grpId="0" animBg="1" autoUpdateAnimBg="0"/>
      <p:bldP spid="4" grpId="0" animBg="1"/>
      <p:bldP spid="67" grpId="0" animBg="1"/>
      <p:bldP spid="68" grpId="0" animBg="1"/>
      <p:bldP spid="69" grpId="0" animBg="1"/>
      <p:bldP spid="70" grpId="0" animBg="1"/>
      <p:bldP spid="71" grpId="0" animBg="1"/>
    </p:bldLst>
  </p:timing>
</p:sld>
</file>

<file path=ppt/theme/theme1.xml><?xml version="1.0" encoding="utf-8"?>
<a:theme xmlns:a="http://schemas.openxmlformats.org/drawingml/2006/main" name="ערכת נושא של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5093</TotalTime>
  <Words>950</Words>
  <Application>Microsoft Office PowerPoint</Application>
  <PresentationFormat>‫הצגה על המסך (4:3)</PresentationFormat>
  <Paragraphs>369</Paragraphs>
  <Slides>33</Slides>
  <Notes>24</Notes>
  <HiddenSlides>2</HiddenSlides>
  <MMClips>0</MMClips>
  <ScaleCrop>false</ScaleCrop>
  <HeadingPairs>
    <vt:vector size="6" baseType="variant">
      <vt:variant>
        <vt:lpstr>ערכת נושא</vt:lpstr>
      </vt:variant>
      <vt:variant>
        <vt:i4>1</vt:i4>
      </vt:variant>
      <vt:variant>
        <vt:lpstr>שרתי OLE מוטבעים</vt:lpstr>
      </vt:variant>
      <vt:variant>
        <vt:i4>1</vt:i4>
      </vt:variant>
      <vt:variant>
        <vt:lpstr>כותרות שקופיות</vt:lpstr>
      </vt:variant>
      <vt:variant>
        <vt:i4>33</vt:i4>
      </vt:variant>
    </vt:vector>
  </HeadingPairs>
  <TitlesOfParts>
    <vt:vector size="35" baseType="lpstr">
      <vt:lpstr>ערכת נושא של Office</vt:lpstr>
      <vt:lpstr>Equation</vt:lpstr>
      <vt:lpstr>טבלאות ערבול – Hash Tables</vt:lpstr>
      <vt:lpstr>מילון עם מפתחות שלמים</vt:lpstr>
      <vt:lpstr>מילון עם מפתחות שלמים (המשך)</vt:lpstr>
      <vt:lpstr>ערבול (Hashing)   </vt:lpstr>
      <vt:lpstr>פתרון להתנגשויות באמצעות רשימות מקושרות </vt:lpstr>
      <vt:lpstr>דוגמא</vt:lpstr>
      <vt:lpstr>ניתוח זמנים</vt:lpstr>
      <vt:lpstr>ניתוח זמנים (המשך)</vt:lpstr>
      <vt:lpstr>ניתוח זמנים (המשך)</vt:lpstr>
      <vt:lpstr>ניתוח זמנים (המשך)</vt:lpstr>
      <vt:lpstr>שקופית 11</vt:lpstr>
      <vt:lpstr>סריקה לינארית – Linear Probing</vt:lpstr>
      <vt:lpstr>הוצאה בשיטת Open Addressing </vt:lpstr>
      <vt:lpstr>סריקה לינארית - יתרונות וחסרונות</vt:lpstr>
      <vt:lpstr>ערבול נשנה Rehashing -</vt:lpstr>
      <vt:lpstr>ערבול כפול Double Hashing -</vt:lpstr>
      <vt:lpstr>פונקציות ערבול</vt:lpstr>
      <vt:lpstr>פונקציות ערבול (המשך)</vt:lpstr>
      <vt:lpstr>פונקציות ערבול  (המשך)</vt:lpstr>
      <vt:lpstr>ערבול אוניברסלי</vt:lpstr>
      <vt:lpstr>ערבול אוניברסלי (המשך)</vt:lpstr>
      <vt:lpstr>ערבול אוניברסלי (המשך)</vt:lpstr>
      <vt:lpstr>בניית קבוצה אוניברסלית</vt:lpstr>
      <vt:lpstr>מגבלות לערבול</vt:lpstr>
      <vt:lpstr>ניתוח זמנים עבור open addressing</vt:lpstr>
      <vt:lpstr>ניתוח זמנים עבור סריקה לינארית</vt:lpstr>
      <vt:lpstr>סיכום השיעור</vt:lpstr>
      <vt:lpstr>תרגיל 1</vt:lpstr>
      <vt:lpstr>תרגיל 1</vt:lpstr>
      <vt:lpstr>תרגיל 2</vt:lpstr>
      <vt:lpstr>תרגיל 2</vt:lpstr>
      <vt:lpstr>תרגיל 3</vt:lpstr>
      <vt:lpstr>תרגיל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מבני נתונים</dc:title>
  <dc:creator>David Wajc</dc:creator>
  <cp:lastModifiedBy>Yonatan</cp:lastModifiedBy>
  <cp:revision>264</cp:revision>
  <dcterms:created xsi:type="dcterms:W3CDTF">2012-01-09T16:49:22Z</dcterms:created>
  <dcterms:modified xsi:type="dcterms:W3CDTF">2015-01-18T04:09:19Z</dcterms:modified>
</cp:coreProperties>
</file>