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418" r:id="rId2"/>
    <p:sldId id="419" r:id="rId3"/>
    <p:sldId id="420" r:id="rId4"/>
    <p:sldId id="421" r:id="rId5"/>
    <p:sldId id="422" r:id="rId6"/>
    <p:sldId id="423" r:id="rId7"/>
    <p:sldId id="424" r:id="rId8"/>
    <p:sldId id="425" r:id="rId9"/>
    <p:sldId id="310" r:id="rId10"/>
    <p:sldId id="385" r:id="rId11"/>
    <p:sldId id="382" r:id="rId12"/>
    <p:sldId id="383" r:id="rId13"/>
    <p:sldId id="384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08" r:id="rId37"/>
    <p:sldId id="409" r:id="rId38"/>
    <p:sldId id="410" r:id="rId39"/>
    <p:sldId id="411" r:id="rId40"/>
    <p:sldId id="426" r:id="rId41"/>
    <p:sldId id="427" r:id="rId42"/>
    <p:sldId id="428" r:id="rId43"/>
    <p:sldId id="429" r:id="rId44"/>
    <p:sldId id="441" r:id="rId45"/>
    <p:sldId id="445" r:id="rId46"/>
    <p:sldId id="446" r:id="rId47"/>
    <p:sldId id="448" r:id="rId48"/>
    <p:sldId id="449" r:id="rId49"/>
    <p:sldId id="450" r:id="rId50"/>
    <p:sldId id="443" r:id="rId51"/>
    <p:sldId id="431" r:id="rId52"/>
    <p:sldId id="447" r:id="rId53"/>
    <p:sldId id="444" r:id="rId54"/>
    <p:sldId id="442" r:id="rId55"/>
    <p:sldId id="432" r:id="rId56"/>
    <p:sldId id="433" r:id="rId57"/>
    <p:sldId id="434" r:id="rId58"/>
    <p:sldId id="435" r:id="rId59"/>
    <p:sldId id="436" r:id="rId60"/>
    <p:sldId id="437" r:id="rId61"/>
    <p:sldId id="438" r:id="rId62"/>
    <p:sldId id="439" r:id="rId63"/>
    <p:sldId id="440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0000FF"/>
    <a:srgbClr val="EAEAEA"/>
    <a:srgbClr val="FF0000"/>
    <a:srgbClr val="2EC323"/>
    <a:srgbClr val="5CEE5C"/>
    <a:srgbClr val="008000"/>
    <a:srgbClr val="000000"/>
    <a:srgbClr val="FEEBC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4" autoAdjust="0"/>
    <p:restoredTop sz="93482" autoAdjust="0"/>
  </p:normalViewPr>
  <p:slideViewPr>
    <p:cSldViewPr>
      <p:cViewPr>
        <p:scale>
          <a:sx n="66" d="100"/>
          <a:sy n="66" d="100"/>
        </p:scale>
        <p:origin x="-2484" y="-936"/>
      </p:cViewPr>
      <p:guideLst>
        <p:guide orient="horz" pos="3045"/>
        <p:guide pos="2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B7194-39ED-47DA-AEBB-377F2EA39D7A}" type="datetimeFigureOut">
              <a:rPr lang="en-US" smtClean="0"/>
              <a:pPr/>
              <a:t>12/14/2014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6D564-76CE-431A-A0CA-55FFF6589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241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72000" y="857232"/>
            <a:ext cx="7200000" cy="25200"/>
          </a:xfrm>
          <a:prstGeom prst="rect">
            <a:avLst/>
          </a:prstGeom>
          <a:solidFill>
            <a:schemeClr val="dk2"/>
          </a:solidFill>
          <a:ln>
            <a:noFill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88000" y="1170000"/>
            <a:ext cx="8542800" cy="520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03571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98800"/>
            <a:ext cx="8730000" cy="493200"/>
          </a:xfrm>
        </p:spPr>
        <p:txBody>
          <a:bodyPr/>
          <a:lstStyle>
            <a:lvl1pPr algn="r" rtl="1">
              <a:defRPr lang="en-US" sz="2600" b="1" u="sng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277672" y="800708"/>
            <a:ext cx="8542800" cy="55784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9720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78D04B-6A46-4289-997E-9E92A82344B0}" type="datetime1">
              <a:rPr lang="en-US" smtClean="0"/>
              <a:pPr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7EDB3B-091D-4B71-BB88-6359D01CDB39}" type="datetime1">
              <a:rPr lang="en-US" smtClean="0"/>
              <a:pPr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56E97-E805-4B90-9C26-300E1528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6FABC-9170-4894-BCC2-CC18C1055943}" type="datetime1">
              <a:rPr lang="en-US" smtClean="0"/>
              <a:pPr/>
              <a:t>12/14/2014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56E97-E805-4B90-9C26-300E1528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A8F204-195B-4F54-A9EE-7EE4FE0CE7D3}" type="datetime1">
              <a:rPr lang="en-US" smtClean="0"/>
              <a:pPr/>
              <a:t>12/14/2014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56E97-E805-4B90-9C26-300E1528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5FF5A-7EEF-46EB-96C0-35879E3D523D}" type="datetime1">
              <a:rPr lang="en-US" smtClean="0"/>
              <a:pPr/>
              <a:t>12/14/2014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56E97-E805-4B90-9C26-300E1528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649418-B872-40DF-B78F-4BE2F6FAEDBD}" type="datetime1">
              <a:rPr lang="en-US" smtClean="0"/>
              <a:pPr/>
              <a:t>12/14/2014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56E97-E805-4B90-9C26-300E1528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000" y="0"/>
            <a:ext cx="8730000" cy="85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524" y="1171289"/>
            <a:ext cx="8541261" cy="5210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626103" y="6453143"/>
            <a:ext cx="42698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56E97-E805-4B90-9C26-300E1528875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902" y="6500813"/>
            <a:ext cx="14029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אלגוריתמים 1 </a:t>
            </a:r>
            <a:r>
              <a:rPr lang="he-IL" sz="1000" dirty="0">
                <a:solidFill>
                  <a:schemeClr val="bg1">
                    <a:lumMod val="50000"/>
                  </a:schemeClr>
                </a:solidFill>
              </a:rPr>
              <a:t>- טכניון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1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125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85750" algn="r" defTabSz="914400" rtl="1" eaLnBrk="1" latinLnBrk="0" hangingPunct="1">
        <a:lnSpc>
          <a:spcPct val="125000"/>
        </a:lnSpc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מיון טופולוגי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2200" b="1" u="sng" dirty="0" smtClean="0">
                    <a:solidFill>
                      <a:srgbClr val="000066"/>
                    </a:solidFill>
                    <a:latin typeface="Arial" pitchFamily="34" charset="0"/>
                    <a:cs typeface="Arial" pitchFamily="34" charset="0"/>
                  </a:rPr>
                  <a:t>מיון טופולוגי</a:t>
                </a:r>
              </a:p>
              <a:p>
                <a:r>
                  <a:rPr lang="he-IL" b="1" dirty="0">
                    <a:ea typeface="Times New Roman"/>
                  </a:rPr>
                  <a:t>הגדרה:</a:t>
                </a:r>
                <a:r>
                  <a:rPr lang="he-IL" dirty="0">
                    <a:ea typeface="Times New Roman"/>
                  </a:rPr>
                  <a:t> יהא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𝐺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 smtClean="0"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 smtClean="0">
                    <a:latin typeface="Arial"/>
                    <a:ea typeface="Times New Roman"/>
                  </a:rPr>
                  <a:t>גרף </a:t>
                </a:r>
                <a:r>
                  <a:rPr lang="he-IL" dirty="0">
                    <a:latin typeface="Arial"/>
                    <a:ea typeface="Times New Roman"/>
                  </a:rPr>
                  <a:t>מכוון.</a:t>
                </a:r>
                <a:endParaRPr lang="en-US" sz="1100" dirty="0">
                  <a:ea typeface="Calibri"/>
                  <a:cs typeface="Arial"/>
                </a:endParaRPr>
              </a:p>
              <a:p>
                <a:r>
                  <a:rPr lang="he-IL" dirty="0">
                    <a:ea typeface="Times New Roman"/>
                  </a:rPr>
                  <a:t>מיון טופולוגי של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𝐺</m:t>
                    </m:r>
                  </m:oMath>
                </a14:m>
                <a:r>
                  <a:rPr lang="he-IL" dirty="0">
                    <a:ea typeface="Times New Roman"/>
                  </a:rPr>
                  <a:t> </a:t>
                </a:r>
                <a:r>
                  <a:rPr lang="he-IL" dirty="0" smtClean="0">
                    <a:ea typeface="Times New Roman"/>
                  </a:rPr>
                  <a:t>הוא </a:t>
                </a:r>
                <a:r>
                  <a:rPr lang="he-IL" dirty="0">
                    <a:ea typeface="Times New Roman"/>
                  </a:rPr>
                  <a:t>סידור לינארי של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𝑉</m:t>
                    </m:r>
                  </m:oMath>
                </a14:m>
                <a:r>
                  <a:rPr lang="he-IL" dirty="0">
                    <a:ea typeface="Times New Roman"/>
                  </a:rPr>
                  <a:t>, </a:t>
                </a:r>
                <a:r>
                  <a:rPr lang="he-IL" dirty="0" smtClean="0">
                    <a:ea typeface="Times New Roman"/>
                  </a:rPr>
                  <a:t>כך </a:t>
                </a:r>
                <a:r>
                  <a:rPr lang="he-IL" dirty="0">
                    <a:ea typeface="Times New Roman"/>
                  </a:rPr>
                  <a:t>שאם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𝑢𝑣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𝐸</m:t>
                    </m:r>
                  </m:oMath>
                </a14:m>
                <a:r>
                  <a:rPr lang="he-IL" dirty="0" smtClean="0"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 smtClean="0">
                    <a:latin typeface="Arial"/>
                    <a:ea typeface="Times New Roman"/>
                  </a:rPr>
                  <a:t>אז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𝑢</m:t>
                    </m:r>
                  </m:oMath>
                </a14:m>
                <a:r>
                  <a:rPr lang="he-IL" dirty="0" smtClean="0"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 smtClean="0">
                    <a:latin typeface="Arial"/>
                    <a:ea typeface="Times New Roman"/>
                  </a:rPr>
                  <a:t>נמצא </a:t>
                </a:r>
                <a:r>
                  <a:rPr lang="he-IL" dirty="0">
                    <a:latin typeface="Arial"/>
                    <a:ea typeface="Times New Roman"/>
                  </a:rPr>
                  <a:t>לפני</a:t>
                </a:r>
                <a:r>
                  <a:rPr lang="he-IL" dirty="0" smtClean="0">
                    <a:latin typeface="Arial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 smtClean="0"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 smtClean="0">
                    <a:latin typeface="Arial"/>
                    <a:ea typeface="Times New Roman"/>
                  </a:rPr>
                  <a:t>בסידור</a:t>
                </a:r>
                <a:r>
                  <a:rPr lang="he-IL" dirty="0">
                    <a:latin typeface="Arial"/>
                    <a:ea typeface="Times New Roman"/>
                  </a:rPr>
                  <a:t>.</a:t>
                </a:r>
                <a:endParaRPr lang="en-US" sz="1100" dirty="0">
                  <a:ea typeface="Calibri"/>
                  <a:cs typeface="Arial"/>
                </a:endParaRPr>
              </a:p>
              <a:p>
                <a:pPr marL="628650" lvl="0" indent="-342900"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פורמלית, מיון טופולוגי הוא פונקציה </a:t>
                </a:r>
                <a:r>
                  <a:rPr lang="he-IL" sz="1600" dirty="0" err="1">
                    <a:solidFill>
                      <a:srgbClr val="000099"/>
                    </a:solidFill>
                    <a:ea typeface="Times New Roman"/>
                  </a:rPr>
                  <a:t>חח"ע</a:t>
                </a: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𝐿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: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𝑉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𝑉</m:t>
                        </m:r>
                      </m:e>
                    </m:d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ffectLst/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sz="1600" dirty="0" smtClean="0">
                    <a:solidFill>
                      <a:srgbClr val="000099"/>
                    </a:solidFill>
                    <a:latin typeface="Arial"/>
                    <a:ea typeface="Times New Roman"/>
                  </a:rPr>
                  <a:t>כך </a:t>
                </a:r>
                <a:r>
                  <a:rPr lang="he-IL" sz="1600" dirty="0">
                    <a:solidFill>
                      <a:srgbClr val="000099"/>
                    </a:solidFill>
                    <a:latin typeface="Arial"/>
                    <a:ea typeface="Times New Roman"/>
                  </a:rPr>
                  <a:t>ש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𝑢𝑣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𝐸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גורר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𝐿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𝑢</m:t>
                        </m:r>
                      </m:e>
                    </m:d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&lt;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𝐿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100" dirty="0">
                  <a:ea typeface="Calibri"/>
                  <a:cs typeface="Arial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he-IL" dirty="0" smtClean="0">
                  <a:ea typeface="Calibri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dirty="0" smtClean="0"/>
                  <a:t>לדוגמא, </a:t>
                </a:r>
                <a:r>
                  <a:rPr lang="he-IL" dirty="0"/>
                  <a:t>באיור נתון </a:t>
                </a:r>
                <a:r>
                  <a:rPr lang="he-IL" dirty="0" smtClean="0"/>
                  <a:t>גרף </a:t>
                </a:r>
                <a:r>
                  <a:rPr lang="he-IL" dirty="0"/>
                  <a:t>ומתחתיו אותו הגרף כך שהצמתים מסודרים משמאל לימין לפי </a:t>
                </a:r>
                <a:r>
                  <a:rPr lang="he-IL" dirty="0" smtClean="0"/>
                  <a:t>סדר מיון טופולוגי. אכן</a:t>
                </a:r>
                <a:r>
                  <a:rPr lang="he-IL" dirty="0"/>
                  <a:t>, כל הקשתות הולכות משמאל לימין.</a:t>
                </a:r>
                <a:endParaRPr lang="en-US" dirty="0"/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ea typeface="Calibri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l="-214" r="-9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topological_sorting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717032"/>
            <a:ext cx="32766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000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e-IL" dirty="0"/>
              <a:t>האלגוריתם מתחיל מצומת שרירותי בגרף (בדוגמא, </a:t>
            </a:r>
            <a:r>
              <a:rPr lang="en-US" dirty="0"/>
              <a:t>C</a:t>
            </a:r>
            <a:r>
              <a:rPr lang="he-IL" dirty="0"/>
              <a:t>) וקורא ל </a:t>
            </a:r>
            <a:r>
              <a:rPr lang="en-US" dirty="0"/>
              <a:t>DFS</a:t>
            </a:r>
            <a:r>
              <a:rPr lang="he-IL" dirty="0"/>
              <a:t> באופן רקורסיבי לכל</a:t>
            </a:r>
            <a:endParaRPr lang="en-US" dirty="0"/>
          </a:p>
          <a:p>
            <a:r>
              <a:rPr lang="he-IL" dirty="0"/>
              <a:t>אחד מבניו.</a:t>
            </a:r>
            <a:endParaRPr lang="en-US" dirty="0"/>
          </a:p>
          <a:p>
            <a:pPr>
              <a:lnSpc>
                <a:spcPct val="135000"/>
              </a:lnSpc>
            </a:pPr>
            <a:r>
              <a:rPr lang="he-IL" dirty="0">
                <a:ea typeface="Times New Roman"/>
              </a:rPr>
              <a:t> </a:t>
            </a:r>
            <a:endParaRPr lang="en-US" sz="1100" dirty="0">
              <a:ea typeface="Calibri"/>
              <a:cs typeface="Arial"/>
            </a:endParaRPr>
          </a:p>
        </p:txBody>
      </p:sp>
      <p:grpSp>
        <p:nvGrpSpPr>
          <p:cNvPr id="30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31" name="Oval 30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C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A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B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D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E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41" name="Straight Arrow Connector 40"/>
            <p:cNvCxnSpPr>
              <a:stCxn id="31" idx="1"/>
              <a:endCxn id="32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1" idx="7"/>
              <a:endCxn id="33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2" idx="6"/>
              <a:endCxn id="33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4" idx="7"/>
              <a:endCxn id="31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5" idx="1"/>
              <a:endCxn id="31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4" idx="6"/>
              <a:endCxn id="35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5" idx="4"/>
              <a:endCxn id="36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5" idx="6"/>
              <a:endCxn id="38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7" idx="3"/>
              <a:endCxn id="35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8" idx="0"/>
              <a:endCxn id="37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8" idx="7"/>
              <a:endCxn id="39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39" idx="4"/>
              <a:endCxn id="40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8" idx="6"/>
              <a:endCxn id="40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7805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5" name="Oval 5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C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A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B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D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E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65" name="Straight Arrow Connector 64"/>
            <p:cNvCxnSpPr>
              <a:stCxn id="55" idx="1"/>
              <a:endCxn id="5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55" idx="7"/>
              <a:endCxn id="5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56" idx="6"/>
              <a:endCxn id="5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58" idx="7"/>
              <a:endCxn id="5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9" idx="1"/>
              <a:endCxn id="5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8" idx="6"/>
              <a:endCxn id="5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9" idx="4"/>
              <a:endCxn id="6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59" idx="6"/>
              <a:endCxn id="6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1" idx="3"/>
              <a:endCxn id="5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2" idx="0"/>
              <a:endCxn id="6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2" idx="7"/>
              <a:endCxn id="6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3" idx="4"/>
              <a:endCxn id="6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62" idx="6"/>
              <a:endCxn id="6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67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741082" y="3825044"/>
            <a:ext cx="3060340" cy="8280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31" name="Oval 30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A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B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D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E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41" name="Straight Arrow Connector 40"/>
            <p:cNvCxnSpPr>
              <a:stCxn id="31" idx="1"/>
              <a:endCxn id="32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1" idx="7"/>
              <a:endCxn id="33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2" idx="6"/>
              <a:endCxn id="33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4" idx="7"/>
              <a:endCxn id="31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5" idx="1"/>
              <a:endCxn id="31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4" idx="6"/>
              <a:endCxn id="35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5" idx="4"/>
              <a:endCxn id="36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5" idx="6"/>
              <a:endCxn id="38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7" idx="3"/>
              <a:endCxn id="35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8" idx="0"/>
              <a:endCxn id="37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8" idx="7"/>
              <a:endCxn id="39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39" idx="4"/>
              <a:endCxn id="40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8" idx="6"/>
              <a:endCxn id="40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3090" y="3897052"/>
            <a:ext cx="2924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421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741082" y="3825044"/>
            <a:ext cx="3060340" cy="8280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3090" y="3897052"/>
            <a:ext cx="29241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5" name="Oval 5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56" name="Oval 5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B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D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E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65" name="Straight Arrow Connector 64"/>
            <p:cNvCxnSpPr>
              <a:stCxn id="55" idx="1"/>
              <a:endCxn id="5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55" idx="7"/>
              <a:endCxn id="5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56" idx="6"/>
              <a:endCxn id="5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58" idx="7"/>
              <a:endCxn id="5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9" idx="1"/>
              <a:endCxn id="5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8" idx="6"/>
              <a:endCxn id="5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9" idx="4"/>
              <a:endCxn id="6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59" idx="6"/>
              <a:endCxn id="6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1" idx="3"/>
              <a:endCxn id="5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2" idx="0"/>
              <a:endCxn id="6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2" idx="7"/>
              <a:endCxn id="6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3" idx="4"/>
              <a:endCxn id="6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62" idx="6"/>
              <a:endCxn id="6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44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90" name="Oval 89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cs typeface="David" pitchFamily="2" charset="-79"/>
                </a:rPr>
                <a:t>A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D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E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100" name="Straight Arrow Connector 99"/>
            <p:cNvCxnSpPr>
              <a:stCxn id="90" idx="1"/>
              <a:endCxn id="91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90" idx="7"/>
              <a:endCxn id="92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1" idx="6"/>
              <a:endCxn id="92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93" idx="7"/>
              <a:endCxn id="90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94" idx="1"/>
              <a:endCxn id="90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93" idx="6"/>
              <a:endCxn id="94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94" idx="4"/>
              <a:endCxn id="95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94" idx="6"/>
              <a:endCxn id="97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96" idx="3"/>
              <a:endCxn id="94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97" idx="0"/>
              <a:endCxn id="96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97" idx="7"/>
              <a:endCxn id="98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98" idx="4"/>
              <a:endCxn id="99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97" idx="6"/>
              <a:endCxn id="99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112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6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33" name="Oval 32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cs typeface="David" pitchFamily="2" charset="-79"/>
                </a:rPr>
                <a:t>C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D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E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43" name="Straight Arrow Connector 42"/>
            <p:cNvCxnSpPr>
              <a:stCxn id="33" idx="1"/>
              <a:endCxn id="34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3" idx="7"/>
              <a:endCxn id="35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4" idx="6"/>
              <a:endCxn id="35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6" idx="7"/>
              <a:endCxn id="33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7" idx="1"/>
              <a:endCxn id="33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6" idx="6"/>
              <a:endCxn id="37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7" idx="4"/>
              <a:endCxn id="38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7" idx="6"/>
              <a:endCxn id="40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9" idx="3"/>
              <a:endCxn id="37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0" idx="0"/>
              <a:endCxn id="39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0" idx="7"/>
              <a:endCxn id="41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1" idx="4"/>
              <a:endCxn id="42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0" idx="6"/>
              <a:endCxn id="42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57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5616116" y="3645024"/>
            <a:ext cx="3185306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8124" y="3681028"/>
            <a:ext cx="31051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64" name="Oval 63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cs typeface="David" pitchFamily="2" charset="-79"/>
                </a:rPr>
                <a:t>C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D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E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74" name="Straight Arrow Connector 73"/>
            <p:cNvCxnSpPr>
              <a:stCxn id="64" idx="1"/>
              <a:endCxn id="65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4" idx="7"/>
              <a:endCxn id="66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5" idx="6"/>
              <a:endCxn id="66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67" idx="7"/>
              <a:endCxn id="64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68" idx="1"/>
              <a:endCxn id="64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67" idx="6"/>
              <a:endCxn id="68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68" idx="4"/>
              <a:endCxn id="69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68" idx="6"/>
              <a:endCxn id="71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0" idx="3"/>
              <a:endCxn id="68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1" idx="0"/>
              <a:endCxn id="70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1" idx="7"/>
              <a:endCxn id="72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72" idx="4"/>
              <a:endCxn id="73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71" idx="6"/>
              <a:endCxn id="73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3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36" name="Oval 35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D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E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46" name="Straight Arrow Connector 45"/>
            <p:cNvCxnSpPr>
              <a:stCxn id="36" idx="1"/>
              <a:endCxn id="37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6" idx="7"/>
              <a:endCxn id="38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7" idx="6"/>
              <a:endCxn id="38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9" idx="7"/>
              <a:endCxn id="36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0" idx="1"/>
              <a:endCxn id="36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9" idx="6"/>
              <a:endCxn id="40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0" idx="4"/>
              <a:endCxn id="41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0" idx="6"/>
              <a:endCxn id="43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2" idx="3"/>
              <a:endCxn id="40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3" idx="0"/>
              <a:endCxn id="42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3" idx="7"/>
              <a:endCxn id="44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44" idx="4"/>
              <a:endCxn id="45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3" idx="6"/>
              <a:endCxn id="45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59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E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E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16116" y="3501008"/>
            <a:ext cx="3185306" cy="14761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132" y="3573016"/>
            <a:ext cx="2962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גרף חסר מעגלים – </a:t>
            </a:r>
            <a:r>
              <a:rPr lang="en-US" dirty="0" smtClean="0"/>
              <a:t>Directed Acyclic Graph (DAG)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ontent Placeholder 4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692696"/>
                <a:ext cx="8542800" cy="568650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b="1" dirty="0">
                    <a:ea typeface="Times New Roman"/>
                  </a:rPr>
                  <a:t>הגדרה:</a:t>
                </a:r>
                <a:r>
                  <a:rPr lang="he-IL" dirty="0">
                    <a:ea typeface="Times New Roman"/>
                  </a:rPr>
                  <a:t> יהא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𝐺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 smtClean="0"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 smtClean="0">
                    <a:latin typeface="Arial"/>
                    <a:ea typeface="Times New Roman"/>
                  </a:rPr>
                  <a:t>גרף </a:t>
                </a:r>
                <a:r>
                  <a:rPr lang="he-IL" dirty="0">
                    <a:latin typeface="Arial"/>
                    <a:ea typeface="Times New Roman"/>
                  </a:rPr>
                  <a:t>מכוון.</a:t>
                </a:r>
                <a:endParaRPr lang="en-US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𝐺</m:t>
                    </m:r>
                  </m:oMath>
                </a14:m>
                <a:r>
                  <a:rPr lang="he-IL" dirty="0">
                    <a:ea typeface="Times New Roman"/>
                  </a:rPr>
                  <a:t> יקרא </a:t>
                </a:r>
                <a:r>
                  <a:rPr lang="en-US" dirty="0" smtClean="0">
                    <a:ea typeface="Times New Roman"/>
                    <a:cs typeface="Arial"/>
                  </a:rPr>
                  <a:t>Directed </a:t>
                </a:r>
                <a:r>
                  <a:rPr lang="en-US" dirty="0">
                    <a:ea typeface="Times New Roman"/>
                    <a:cs typeface="Arial"/>
                  </a:rPr>
                  <a:t>Acyclic </a:t>
                </a:r>
                <a:r>
                  <a:rPr lang="en-US" dirty="0" smtClean="0">
                    <a:ea typeface="Times New Roman"/>
                    <a:cs typeface="Arial"/>
                  </a:rPr>
                  <a:t>Graph (DAG)</a:t>
                </a:r>
                <a:r>
                  <a:rPr lang="he-IL" dirty="0" smtClean="0">
                    <a:ea typeface="Times New Roman"/>
                  </a:rPr>
                  <a:t> </a:t>
                </a:r>
                <a:r>
                  <a:rPr lang="he-IL" dirty="0">
                    <a:ea typeface="Times New Roman"/>
                  </a:rPr>
                  <a:t>אם אין בו מעגלים מכוונים.</a:t>
                </a:r>
                <a:endParaRPr lang="en-US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endParaRPr lang="he-IL" dirty="0" smtClean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endParaRPr lang="he-IL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endParaRPr lang="he-IL" dirty="0" smtClean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endParaRPr lang="he-IL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endParaRPr lang="he-IL" dirty="0" smtClean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endParaRPr lang="he-IL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endParaRPr lang="en-US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endParaRPr lang="he-IL" dirty="0" smtClean="0">
                  <a:ea typeface="Times New Roman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 smtClean="0">
                    <a:ea typeface="Times New Roman"/>
                  </a:rPr>
                  <a:t>נבחין </a:t>
                </a:r>
                <a:r>
                  <a:rPr lang="he-IL" dirty="0">
                    <a:ea typeface="Times New Roman"/>
                  </a:rPr>
                  <a:t>כי אם יש בגרף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𝐺</m:t>
                    </m:r>
                  </m:oMath>
                </a14:m>
                <a:r>
                  <a:rPr lang="he-IL" dirty="0">
                    <a:ea typeface="Times New Roman"/>
                  </a:rPr>
                  <a:t> מעגל מכוון, אין לגרף מיון טופולוגי.</a:t>
                </a:r>
                <a:endParaRPr lang="en-US" dirty="0">
                  <a:ea typeface="Calibri"/>
                  <a:cs typeface="Arial"/>
                </a:endParaRPr>
              </a:p>
              <a:p>
                <a:pPr marL="62865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למה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?</a:t>
                </a:r>
                <a:endParaRPr lang="he-IL" sz="1100" dirty="0">
                  <a:ea typeface="Times New Roman"/>
                  <a:cs typeface="Arial"/>
                </a:endParaRPr>
              </a:p>
              <a:p>
                <a:pPr lvl="0">
                  <a:lnSpc>
                    <a:spcPct val="135000"/>
                  </a:lnSpc>
                </a:pPr>
                <a:endParaRPr lang="en-US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נציע אלגוריתם לחישוב מיון טופולוגי ב </a:t>
                </a:r>
                <a:r>
                  <a:rPr lang="en-US" dirty="0">
                    <a:ea typeface="Times New Roman"/>
                    <a:cs typeface="Arial"/>
                  </a:rPr>
                  <a:t>DAG</a:t>
                </a:r>
                <a:r>
                  <a:rPr lang="he-IL" dirty="0">
                    <a:ea typeface="Times New Roman"/>
                  </a:rPr>
                  <a:t> נתון.</a:t>
                </a:r>
                <a:endParaRPr lang="en-US" sz="1100" dirty="0">
                  <a:ea typeface="Calibri"/>
                  <a:cs typeface="Arial"/>
                </a:endParaRPr>
              </a:p>
              <a:p>
                <a:pPr marL="62865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בכך נוכיח כי לכל </a:t>
                </a:r>
                <a:r>
                  <a:rPr lang="en-US" sz="1600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DAG</a:t>
                </a: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קיים מיון טופולוגי.</a:t>
                </a:r>
                <a:endParaRPr lang="en-US" sz="1100" dirty="0">
                  <a:ea typeface="Calibri"/>
                  <a:cs typeface="Arial"/>
                </a:endParaRPr>
              </a:p>
              <a:p>
                <a:endParaRPr lang="he-IL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692696"/>
                <a:ext cx="8542800" cy="5686504"/>
              </a:xfrm>
              <a:blipFill rotWithShape="1">
                <a:blip r:embed="rId2" cstate="print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topological_sorting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592796"/>
            <a:ext cx="32766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48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F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I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G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I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904148" y="3573016"/>
            <a:ext cx="2897274" cy="11881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6" name="Oval 5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G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I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6" idx="1"/>
              <a:endCxn id="7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7"/>
              <a:endCxn id="8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6"/>
              <a:endCxn id="8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7"/>
              <a:endCxn id="6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0" idx="1"/>
              <a:endCxn id="6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6"/>
              <a:endCxn id="10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4"/>
              <a:endCxn id="11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0" idx="6"/>
              <a:endCxn id="13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3"/>
              <a:endCxn id="10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3" idx="0"/>
              <a:endCxn id="12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7"/>
              <a:endCxn id="14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4" idx="4"/>
              <a:endCxn id="15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3" idx="6"/>
              <a:endCxn id="15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164" y="3639294"/>
            <a:ext cx="2609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cs typeface="David" pitchFamily="2" charset="-79"/>
                </a:rPr>
                <a:t>I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5950" y="316744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I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H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5950" y="316744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47532" y="278092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I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H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lt1"/>
                  </a:solidFill>
                  <a:cs typeface="David" pitchFamily="2" charset="-79"/>
                </a:rPr>
                <a:t>J</a:t>
              </a:r>
              <a:endParaRPr lang="en-US" b="1" dirty="0">
                <a:solidFill>
                  <a:schemeClr val="lt1"/>
                </a:solidFill>
                <a:cs typeface="David" pitchFamily="2" charset="-79"/>
              </a:endParaRP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5950" y="316744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47532" y="278092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02586" y="528425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d(J)=15</a:t>
            </a:r>
            <a:endParaRPr lang="en-US" sz="1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I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cs typeface="David" pitchFamily="2" charset="-79"/>
                </a:rPr>
                <a:t>H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J</a:t>
              </a: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5950" y="316744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47532" y="278092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02586" y="528425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d(J)=15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1161" y="5490753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f(J)=16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cs typeface="David" pitchFamily="2" charset="-79"/>
                </a:rPr>
                <a:t>I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H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J</a:t>
              </a: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5950" y="316744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47532" y="278092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02586" y="528425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d(J)=15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1161" y="5490753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f(J)=16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90621" y="298742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f(H)=17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</a:t>
            </a:r>
            <a:r>
              <a:rPr lang="he-IL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>
                  <a:lnSpc>
                    <a:spcPct val="135000"/>
                  </a:lnSpc>
                </a:pPr>
                <a:r>
                  <a:rPr lang="he-IL" u="sng" dirty="0" smtClean="0"/>
                  <a:t>קלט</a:t>
                </a:r>
                <a:r>
                  <a:rPr lang="he-IL" dirty="0" smtClean="0"/>
                  <a:t>: גרף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 smtClean="0"/>
                  <a:t> שהוא </a:t>
                </a:r>
                <a:r>
                  <a:rPr lang="en-US" dirty="0" smtClean="0"/>
                  <a:t>DAG</a:t>
                </a:r>
                <a:r>
                  <a:rPr lang="he-IL" dirty="0" smtClean="0"/>
                  <a:t> 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u="sng" dirty="0" smtClean="0"/>
                  <a:t>פלט</a:t>
                </a:r>
                <a:r>
                  <a:rPr lang="he-IL" dirty="0" smtClean="0"/>
                  <a:t>: מיון טופולוגי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r>
                  <a:rPr lang="he-IL" dirty="0" smtClean="0"/>
                  <a:t> של הגרף.</a:t>
                </a:r>
              </a:p>
              <a:p>
                <a:pPr>
                  <a:lnSpc>
                    <a:spcPct val="135000"/>
                  </a:lnSpc>
                </a:pPr>
                <a:endParaRPr lang="he-IL" dirty="0"/>
              </a:p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/>
                  <a:t>אתחל: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ℓ→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/>
                  <a:t>כל עוד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≠∅</m:t>
                    </m:r>
                  </m:oMath>
                </a14:m>
                <a:r>
                  <a:rPr lang="he-IL" dirty="0" smtClean="0"/>
                  <a:t>)</a:t>
                </a:r>
              </a:p>
              <a:p>
                <a:pPr marL="885825" lvl="1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sz="1800" dirty="0" smtClean="0"/>
                  <a:t>מצא מקור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he-IL" sz="1800" dirty="0" smtClean="0"/>
                  <a:t> ב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he-IL" sz="1800" dirty="0" smtClean="0"/>
                  <a:t>.</a:t>
                </a:r>
              </a:p>
              <a:p>
                <a:pPr marL="885825" lvl="1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sz="1800" dirty="0" smtClean="0"/>
                  <a:t>קבע: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←ℓ</m:t>
                    </m:r>
                  </m:oMath>
                </a14:m>
                <a:r>
                  <a:rPr lang="he-IL" sz="1800" dirty="0" smtClean="0"/>
                  <a:t>.</a:t>
                </a:r>
              </a:p>
              <a:p>
                <a:pPr marL="885825" lvl="1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sz="1800" dirty="0" smtClean="0"/>
                  <a:t>קבע: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ℓ←ℓ+</m:t>
                    </m:r>
                    <m:r>
                      <a:rPr lang="en-US" sz="18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he-IL" sz="1800" dirty="0" smtClean="0"/>
                  <a:t>.</a:t>
                </a:r>
              </a:p>
              <a:p>
                <a:pPr marL="885825" lvl="1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sz="1800" dirty="0" smtClean="0"/>
                  <a:t>הסר את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he-IL" sz="1800" dirty="0" smtClean="0"/>
                  <a:t> מהגרף, יחד עם כל הקשתות היוצאות ממנו.</a:t>
                </a:r>
              </a:p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/>
                  <a:t>החזר את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he-IL" dirty="0" smtClean="0"/>
                  <a:t>.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6421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cs typeface="David" pitchFamily="2" charset="-79"/>
                </a:rPr>
                <a:t>I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H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J</a:t>
              </a: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5950" y="316744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47532" y="278092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02586" y="528425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d(J)=15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1161" y="5490753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f(J)=16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90621" y="298742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f(H)=17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I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H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J</a:t>
              </a: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5950" y="316744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47532" y="278092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02586" y="528425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d(J)=15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1161" y="5490753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f(J)=16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90621" y="298742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f(H)=17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61496" y="6284349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f(I)=18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I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H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J</a:t>
              </a: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5950" y="316744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47532" y="278092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02586" y="528425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d(J)=15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1161" y="5490753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f(J)=16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90621" y="298742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f(H)=17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61496" y="6284349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f(I)=18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43408" y="4448145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f(E)=19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I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H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J</a:t>
              </a: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5950" y="316744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47532" y="278092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02586" y="528425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d(J)=15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1161" y="5490753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f(J)=16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90621" y="298742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f(H)=17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61496" y="6284349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f(I)=18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43408" y="4448145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f(E)=19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616116" y="3501008"/>
            <a:ext cx="3185306" cy="14761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132" y="3573016"/>
            <a:ext cx="2962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sz="2000" dirty="0">
                    <a:ea typeface="Times New Roman"/>
                  </a:rPr>
                  <a:t>האלגוריתם מסמן לכל צומת בגרף את זמן גילויו וזמן הנסיגה ממנו.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גילוי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𝑑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-  הזמן בו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מתגלה לראשונה ע"י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 marL="53340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b="1" dirty="0">
                    <a:solidFill>
                      <a:srgbClr val="000099"/>
                    </a:solidFill>
                    <a:ea typeface="Times New Roman"/>
                  </a:rPr>
                  <a:t>זמן נסיגה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 -  הזמן בו </a:t>
                </a:r>
                <a:r>
                  <a:rPr lang="en-US" dirty="0">
                    <a:solidFill>
                      <a:srgbClr val="000099"/>
                    </a:solidFill>
                    <a:ea typeface="Times New Roman"/>
                    <a:cs typeface="Arial"/>
                  </a:rPr>
                  <a:t>DFS</a:t>
                </a: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 מסיים לעבור על כל שכני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2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7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F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I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H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J</a:t>
              </a: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35950" y="316744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47532" y="278092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02586" y="528425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d(J)=15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1161" y="5490753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f(J)=16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90621" y="298742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f(H)=17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61496" y="6284349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f(I)=18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43408" y="4448145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f(E)=19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3619" y="5456257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f(D)=20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35000"/>
              </a:lnSpc>
            </a:pPr>
            <a:r>
              <a:rPr lang="he-IL" b="1" dirty="0">
                <a:ea typeface="Times New Roman"/>
              </a:rPr>
              <a:t>יער ה </a:t>
            </a:r>
            <a:r>
              <a:rPr lang="en-US" b="1" dirty="0">
                <a:ea typeface="Times New Roman"/>
                <a:cs typeface="Arial"/>
              </a:rPr>
              <a:t>DFS</a:t>
            </a:r>
            <a:r>
              <a:rPr lang="he-IL" b="1" dirty="0">
                <a:ea typeface="Times New Roman"/>
              </a:rPr>
              <a:t>:</a:t>
            </a:r>
            <a:r>
              <a:rPr lang="he-IL" dirty="0">
                <a:ea typeface="Times New Roman"/>
              </a:rPr>
              <a:t> קבוצת העצים המכוונים המתארת את אופן גילוי הצמתים.</a:t>
            </a:r>
            <a:endParaRPr lang="en-US" dirty="0">
              <a:ea typeface="Calibri"/>
              <a:cs typeface="Arial"/>
            </a:endParaRP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dirty="0">
                <a:solidFill>
                  <a:srgbClr val="000099"/>
                </a:solidFill>
                <a:ea typeface="Times New Roman"/>
              </a:rPr>
              <a:t>כלומר, יחסי הורות המאפיינים איזה צומת גילה איזה צומת במהלך ריצת ה </a:t>
            </a:r>
            <a:r>
              <a:rPr lang="en-US" sz="1600" dirty="0">
                <a:solidFill>
                  <a:srgbClr val="000099"/>
                </a:solidFill>
                <a:ea typeface="Times New Roman"/>
                <a:cs typeface="Arial"/>
              </a:rPr>
              <a:t>DFS</a:t>
            </a:r>
            <a:r>
              <a:rPr lang="he-IL" sz="1600" dirty="0">
                <a:solidFill>
                  <a:srgbClr val="000099"/>
                </a:solidFill>
                <a:ea typeface="Times New Roman"/>
              </a:rPr>
              <a:t>.</a:t>
            </a:r>
            <a:endParaRPr lang="en-US" sz="1600" dirty="0">
              <a:ea typeface="Calibri"/>
              <a:cs typeface="Arial"/>
            </a:endParaRPr>
          </a:p>
        </p:txBody>
      </p:sp>
      <p:grpSp>
        <p:nvGrpSpPr>
          <p:cNvPr id="48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50" name="Oval 49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C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A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B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D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E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60" name="Straight Arrow Connector 59"/>
            <p:cNvCxnSpPr>
              <a:stCxn id="50" idx="1"/>
              <a:endCxn id="51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0" idx="7"/>
              <a:endCxn id="52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1" idx="6"/>
              <a:endCxn id="52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3" idx="7"/>
              <a:endCxn id="50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 w="19050">
              <a:solidFill>
                <a:srgbClr val="E46C0A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4" idx="1"/>
              <a:endCxn id="50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 w="19050">
              <a:solidFill>
                <a:srgbClr val="E46C0A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3" idx="6"/>
              <a:endCxn id="54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54" idx="4"/>
              <a:endCxn id="55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54" idx="6"/>
              <a:endCxn id="57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56" idx="3"/>
              <a:endCxn id="54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 w="19050">
              <a:solidFill>
                <a:srgbClr val="FF0000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7" idx="0"/>
              <a:endCxn id="56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57" idx="7"/>
              <a:endCxn id="58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58" idx="4"/>
              <a:endCxn id="59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57" idx="6"/>
              <a:endCxn id="59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 w="19050">
              <a:solidFill>
                <a:srgbClr val="0000CC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474094" y="236943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02669" y="257593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139803" y="2375359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168378" y="258185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88098" y="378904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16673" y="3995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55044" y="524975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83619" y="5456257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f(D)=20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71168" y="591327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99743" y="6119775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32921" y="6077850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661496" y="6284349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f(I)=18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902586" y="5284254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d(J)=15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931161" y="5490753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f(J)=16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847532" y="278092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890621" y="298742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f(H)=17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092861" y="296094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135950" y="3167447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114833" y="4241646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143408" y="4448145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f(E)=19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18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>
              <a:lnSpc>
                <a:spcPct val="135000"/>
              </a:lnSpc>
            </a:pPr>
            <a:r>
              <a:rPr lang="he-IL" b="1" dirty="0">
                <a:solidFill>
                  <a:prstClr val="black"/>
                </a:solidFill>
                <a:ea typeface="Times New Roman"/>
              </a:rPr>
              <a:t>יער ה </a:t>
            </a:r>
            <a:r>
              <a:rPr lang="en-US" b="1" dirty="0">
                <a:solidFill>
                  <a:prstClr val="black"/>
                </a:solidFill>
                <a:ea typeface="Times New Roman"/>
                <a:cs typeface="Arial"/>
              </a:rPr>
              <a:t>DFS</a:t>
            </a:r>
            <a:r>
              <a:rPr lang="he-IL" b="1" dirty="0">
                <a:solidFill>
                  <a:prstClr val="black"/>
                </a:solidFill>
                <a:ea typeface="Times New Roman"/>
              </a:rPr>
              <a:t>:</a:t>
            </a:r>
            <a:r>
              <a:rPr lang="he-IL" dirty="0">
                <a:solidFill>
                  <a:prstClr val="black"/>
                </a:solidFill>
                <a:ea typeface="Times New Roman"/>
              </a:rPr>
              <a:t> קבוצת העצים המכוונים המתארת את אופן גילוי הצמתים.</a:t>
            </a:r>
            <a:endParaRPr lang="en-US" dirty="0">
              <a:solidFill>
                <a:prstClr val="black"/>
              </a:solidFill>
              <a:ea typeface="Calibri"/>
              <a:cs typeface="Arial"/>
            </a:endParaRP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dirty="0">
                <a:solidFill>
                  <a:srgbClr val="000099"/>
                </a:solidFill>
                <a:ea typeface="Times New Roman"/>
              </a:rPr>
              <a:t>כלומר, יחסי הורות המאפיינים איזה צומת גילה איזה צומת במהלך ריצת ה </a:t>
            </a:r>
            <a:r>
              <a:rPr lang="en-US" sz="1600" dirty="0">
                <a:solidFill>
                  <a:srgbClr val="000099"/>
                </a:solidFill>
                <a:ea typeface="Times New Roman"/>
                <a:cs typeface="Arial"/>
              </a:rPr>
              <a:t>DFS</a:t>
            </a:r>
            <a:r>
              <a:rPr lang="he-IL" sz="1600" dirty="0">
                <a:solidFill>
                  <a:srgbClr val="000099"/>
                </a:solidFill>
                <a:ea typeface="Times New Roman"/>
              </a:rPr>
              <a:t>.</a:t>
            </a:r>
            <a:endParaRPr lang="en-US" sz="1600" dirty="0">
              <a:solidFill>
                <a:prstClr val="black"/>
              </a:solidFill>
              <a:ea typeface="Calibri"/>
              <a:cs typeface="Arial"/>
            </a:endParaRPr>
          </a:p>
          <a:p>
            <a:pPr lvl="0"/>
            <a:endParaRPr lang="he-IL" sz="2000" dirty="0"/>
          </a:p>
          <a:p>
            <a:pPr>
              <a:lnSpc>
                <a:spcPct val="135000"/>
              </a:lnSpc>
            </a:pPr>
            <a:r>
              <a:rPr lang="he-IL" dirty="0">
                <a:ea typeface="Times New Roman"/>
              </a:rPr>
              <a:t>סיווג הקשתות ביער ה </a:t>
            </a:r>
            <a:r>
              <a:rPr lang="en-US" dirty="0">
                <a:ea typeface="Times New Roman"/>
                <a:cs typeface="Arial"/>
              </a:rPr>
              <a:t>DFS</a:t>
            </a:r>
            <a:r>
              <a:rPr lang="he-IL" dirty="0">
                <a:ea typeface="Times New Roman"/>
              </a:rPr>
              <a:t>:</a:t>
            </a:r>
            <a:endParaRPr lang="en-US" dirty="0">
              <a:ea typeface="Calibri"/>
              <a:cs typeface="Arial"/>
            </a:endParaRP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b="1" dirty="0">
                <a:solidFill>
                  <a:srgbClr val="006600"/>
                </a:solidFill>
                <a:ea typeface="Times New Roman"/>
              </a:rPr>
              <a:t>קשת עץ:</a:t>
            </a:r>
            <a:r>
              <a:rPr lang="he-IL" sz="1600" dirty="0">
                <a:solidFill>
                  <a:srgbClr val="006600"/>
                </a:solidFill>
                <a:ea typeface="Times New Roman"/>
              </a:rPr>
              <a:t> </a:t>
            </a:r>
            <a:r>
              <a:rPr lang="he-IL" sz="1600" dirty="0">
                <a:ea typeface="Times New Roman"/>
              </a:rPr>
              <a:t>קשת השייכת ליער ה </a:t>
            </a:r>
            <a:r>
              <a:rPr lang="en-US" sz="1600" dirty="0">
                <a:ea typeface="Times New Roman"/>
                <a:cs typeface="Arial"/>
              </a:rPr>
              <a:t>DFS</a:t>
            </a:r>
            <a:r>
              <a:rPr lang="he-IL" sz="1600" dirty="0">
                <a:ea typeface="Times New Roman"/>
              </a:rPr>
              <a:t>.</a:t>
            </a:r>
            <a:endParaRPr lang="en-US" sz="1600" dirty="0">
              <a:ea typeface="Calibri"/>
              <a:cs typeface="Arial"/>
            </a:endParaRP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b="1" dirty="0">
                <a:solidFill>
                  <a:srgbClr val="000099"/>
                </a:solidFill>
                <a:ea typeface="Times New Roman"/>
              </a:rPr>
              <a:t>קשת קדמית:</a:t>
            </a:r>
            <a:r>
              <a:rPr lang="he-IL" sz="1600" dirty="0">
                <a:solidFill>
                  <a:srgbClr val="000099"/>
                </a:solidFill>
                <a:ea typeface="Times New Roman"/>
              </a:rPr>
              <a:t> </a:t>
            </a:r>
            <a:r>
              <a:rPr lang="he-IL" sz="1600" dirty="0">
                <a:ea typeface="Times New Roman"/>
              </a:rPr>
              <a:t>קשת המחברת בין צומת לצאצא שלו בעץ ה </a:t>
            </a:r>
            <a:r>
              <a:rPr lang="en-US" sz="1600" dirty="0">
                <a:ea typeface="Times New Roman"/>
                <a:cs typeface="Arial"/>
              </a:rPr>
              <a:t>DFS</a:t>
            </a:r>
            <a:r>
              <a:rPr lang="he-IL" sz="1600" dirty="0">
                <a:ea typeface="Times New Roman"/>
              </a:rPr>
              <a:t>.</a:t>
            </a:r>
            <a:endParaRPr lang="en-US" sz="1600" dirty="0">
              <a:ea typeface="Calibri"/>
              <a:cs typeface="Arial"/>
            </a:endParaRPr>
          </a:p>
          <a:p>
            <a:pPr lvl="0"/>
            <a:endParaRPr lang="en-US" sz="2000" dirty="0"/>
          </a:p>
        </p:txBody>
      </p:sp>
      <p:cxnSp>
        <p:nvCxnSpPr>
          <p:cNvPr id="49" name="Straight Arrow Connector 48"/>
          <p:cNvCxnSpPr>
            <a:stCxn id="120" idx="5"/>
            <a:endCxn id="124" idx="0"/>
          </p:cNvCxnSpPr>
          <p:nvPr/>
        </p:nvCxnSpPr>
        <p:spPr>
          <a:xfrm rot="16200000" flipH="1">
            <a:off x="2808398" y="3986167"/>
            <a:ext cx="463995" cy="308953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22" idx="5"/>
            <a:endCxn id="127" idx="0"/>
          </p:cNvCxnSpPr>
          <p:nvPr/>
        </p:nvCxnSpPr>
        <p:spPr>
          <a:xfrm rot="16200000" flipH="1">
            <a:off x="2331320" y="4835749"/>
            <a:ext cx="478509" cy="305415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915242" y="270892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943817" y="2915419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f(D)=20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398382" y="437208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426957" y="4578579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461142" y="4365104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489717" y="4571603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f(I)=18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908840" y="6064268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d(J)=15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937415" y="6270767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f(J)=16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901864" y="5200172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944953" y="5406671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f(H)=17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99592" y="5236176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942681" y="5442675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915242" y="3528542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943817" y="3735041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f(E)=19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647564" y="2672916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C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47564" y="3510034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A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647564" y="434715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B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111" name="Straight Arrow Connector 110"/>
          <p:cNvCxnSpPr>
            <a:stCxn id="108" idx="4"/>
            <a:endCxn id="109" idx="0"/>
          </p:cNvCxnSpPr>
          <p:nvPr/>
        </p:nvCxnSpPr>
        <p:spPr>
          <a:xfrm rot="5400000">
            <a:off x="679005" y="3316475"/>
            <a:ext cx="387118" cy="1588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09" idx="4"/>
            <a:endCxn id="110" idx="0"/>
          </p:cNvCxnSpPr>
          <p:nvPr/>
        </p:nvCxnSpPr>
        <p:spPr>
          <a:xfrm rot="5400000">
            <a:off x="679005" y="4153593"/>
            <a:ext cx="387118" cy="1588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102008" y="350100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30583" y="370750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01598" y="4372642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30173" y="457914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16112" y="2679892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44687" y="288639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2501820" y="2687430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D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2501820" y="3524548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E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121" name="Straight Arrow Connector 120"/>
          <p:cNvCxnSpPr>
            <a:stCxn id="119" idx="4"/>
            <a:endCxn id="120" idx="0"/>
          </p:cNvCxnSpPr>
          <p:nvPr/>
        </p:nvCxnSpPr>
        <p:spPr>
          <a:xfrm rot="5400000">
            <a:off x="2533261" y="3330989"/>
            <a:ext cx="387118" cy="1588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>
            <a:off x="2033768" y="4365104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I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123" name="Straight Arrow Connector 122"/>
          <p:cNvCxnSpPr>
            <a:stCxn id="120" idx="3"/>
            <a:endCxn id="122" idx="0"/>
          </p:cNvCxnSpPr>
          <p:nvPr/>
        </p:nvCxnSpPr>
        <p:spPr>
          <a:xfrm rot="5400000">
            <a:off x="2185017" y="3982399"/>
            <a:ext cx="456457" cy="308953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/>
          <p:cNvSpPr/>
          <p:nvPr/>
        </p:nvSpPr>
        <p:spPr>
          <a:xfrm>
            <a:off x="2969872" y="437264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F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1562178" y="5220174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G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126" name="Straight Arrow Connector 125"/>
          <p:cNvCxnSpPr>
            <a:stCxn id="122" idx="3"/>
            <a:endCxn id="125" idx="0"/>
          </p:cNvCxnSpPr>
          <p:nvPr/>
        </p:nvCxnSpPr>
        <p:spPr>
          <a:xfrm rot="5400000">
            <a:off x="1707939" y="4828443"/>
            <a:ext cx="470971" cy="312491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2498282" y="522771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H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2498282" y="6066318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J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129" name="Straight Arrow Connector 128"/>
          <p:cNvCxnSpPr>
            <a:stCxn id="127" idx="4"/>
            <a:endCxn id="128" idx="0"/>
          </p:cNvCxnSpPr>
          <p:nvPr/>
        </p:nvCxnSpPr>
        <p:spPr>
          <a:xfrm rot="5400000">
            <a:off x="2528979" y="5872015"/>
            <a:ext cx="388606" cy="1588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urved Connector 129"/>
          <p:cNvCxnSpPr>
            <a:stCxn id="108" idx="6"/>
            <a:endCxn id="110" idx="6"/>
          </p:cNvCxnSpPr>
          <p:nvPr/>
        </p:nvCxnSpPr>
        <p:spPr>
          <a:xfrm>
            <a:off x="1097564" y="2897916"/>
            <a:ext cx="1588" cy="1674236"/>
          </a:xfrm>
          <a:prstGeom prst="curvedConnector3">
            <a:avLst>
              <a:gd name="adj1" fmla="val 14395466"/>
            </a:avLst>
          </a:prstGeom>
          <a:ln w="28575"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hape 53"/>
          <p:cNvCxnSpPr>
            <a:stCxn id="122" idx="4"/>
            <a:endCxn id="128" idx="2"/>
          </p:cNvCxnSpPr>
          <p:nvPr/>
        </p:nvCxnSpPr>
        <p:spPr>
          <a:xfrm rot="16200000" flipH="1">
            <a:off x="1640418" y="5433454"/>
            <a:ext cx="1476214" cy="239514"/>
          </a:xfrm>
          <a:prstGeom prst="curvedConnector2">
            <a:avLst/>
          </a:prstGeom>
          <a:ln w="28575"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4211960" y="4509120"/>
            <a:ext cx="4140460" cy="14761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0510" y="4725144"/>
            <a:ext cx="35433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725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>
              <a:lnSpc>
                <a:spcPct val="135000"/>
              </a:lnSpc>
            </a:pPr>
            <a:r>
              <a:rPr lang="he-IL" b="1" dirty="0">
                <a:solidFill>
                  <a:prstClr val="black"/>
                </a:solidFill>
                <a:ea typeface="Times New Roman"/>
              </a:rPr>
              <a:t>יער ה </a:t>
            </a:r>
            <a:r>
              <a:rPr lang="en-US" b="1" dirty="0">
                <a:solidFill>
                  <a:prstClr val="black"/>
                </a:solidFill>
                <a:ea typeface="Times New Roman"/>
                <a:cs typeface="Arial"/>
              </a:rPr>
              <a:t>DFS</a:t>
            </a:r>
            <a:r>
              <a:rPr lang="he-IL" b="1" dirty="0">
                <a:solidFill>
                  <a:prstClr val="black"/>
                </a:solidFill>
                <a:ea typeface="Times New Roman"/>
              </a:rPr>
              <a:t>:</a:t>
            </a:r>
            <a:r>
              <a:rPr lang="he-IL" dirty="0">
                <a:solidFill>
                  <a:prstClr val="black"/>
                </a:solidFill>
                <a:ea typeface="Times New Roman"/>
              </a:rPr>
              <a:t> קבוצת העצים המכוונים המתארת את אופן גילוי הצמתים.</a:t>
            </a:r>
            <a:endParaRPr lang="en-US" dirty="0">
              <a:solidFill>
                <a:prstClr val="black"/>
              </a:solidFill>
              <a:ea typeface="Calibri"/>
              <a:cs typeface="Arial"/>
            </a:endParaRP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dirty="0">
                <a:solidFill>
                  <a:srgbClr val="000099"/>
                </a:solidFill>
                <a:ea typeface="Times New Roman"/>
              </a:rPr>
              <a:t>כלומר, יחסי הורות המאפיינים איזה צומת גילה איזה צומת במהלך ריצת ה </a:t>
            </a:r>
            <a:r>
              <a:rPr lang="en-US" sz="1600" dirty="0">
                <a:solidFill>
                  <a:srgbClr val="000099"/>
                </a:solidFill>
                <a:ea typeface="Times New Roman"/>
                <a:cs typeface="Arial"/>
              </a:rPr>
              <a:t>DFS</a:t>
            </a:r>
            <a:r>
              <a:rPr lang="he-IL" sz="1600" dirty="0">
                <a:solidFill>
                  <a:srgbClr val="000099"/>
                </a:solidFill>
                <a:ea typeface="Times New Roman"/>
              </a:rPr>
              <a:t>.</a:t>
            </a:r>
            <a:endParaRPr lang="en-US" sz="1600" dirty="0">
              <a:solidFill>
                <a:prstClr val="black"/>
              </a:solidFill>
              <a:ea typeface="Calibri"/>
              <a:cs typeface="Arial"/>
            </a:endParaRPr>
          </a:p>
          <a:p>
            <a:pPr lvl="0"/>
            <a:endParaRPr lang="he-IL" sz="2000" dirty="0"/>
          </a:p>
          <a:p>
            <a:pPr>
              <a:lnSpc>
                <a:spcPct val="135000"/>
              </a:lnSpc>
            </a:pPr>
            <a:r>
              <a:rPr lang="he-IL" dirty="0">
                <a:ea typeface="Times New Roman"/>
              </a:rPr>
              <a:t>סיווג הקשתות ביער ה </a:t>
            </a:r>
            <a:r>
              <a:rPr lang="en-US" dirty="0">
                <a:ea typeface="Times New Roman"/>
                <a:cs typeface="Arial"/>
              </a:rPr>
              <a:t>DFS</a:t>
            </a:r>
            <a:r>
              <a:rPr lang="he-IL" dirty="0">
                <a:ea typeface="Times New Roman"/>
              </a:rPr>
              <a:t>:</a:t>
            </a:r>
            <a:endParaRPr lang="en-US" dirty="0">
              <a:ea typeface="Calibri"/>
              <a:cs typeface="Arial"/>
            </a:endParaRP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b="1" dirty="0">
                <a:solidFill>
                  <a:srgbClr val="006600"/>
                </a:solidFill>
                <a:ea typeface="Times New Roman"/>
              </a:rPr>
              <a:t>קשת עץ:</a:t>
            </a:r>
            <a:r>
              <a:rPr lang="he-IL" sz="1600" dirty="0">
                <a:solidFill>
                  <a:srgbClr val="006600"/>
                </a:solidFill>
                <a:ea typeface="Times New Roman"/>
              </a:rPr>
              <a:t> </a:t>
            </a:r>
            <a:r>
              <a:rPr lang="he-IL" sz="1600" dirty="0">
                <a:ea typeface="Times New Roman"/>
              </a:rPr>
              <a:t>קשת השייכת ליער ה </a:t>
            </a:r>
            <a:r>
              <a:rPr lang="en-US" sz="1600" dirty="0">
                <a:ea typeface="Times New Roman"/>
                <a:cs typeface="Arial"/>
              </a:rPr>
              <a:t>DFS</a:t>
            </a:r>
            <a:r>
              <a:rPr lang="he-IL" sz="1600" dirty="0">
                <a:ea typeface="Times New Roman"/>
              </a:rPr>
              <a:t>.</a:t>
            </a:r>
            <a:endParaRPr lang="en-US" sz="1600" dirty="0">
              <a:ea typeface="Calibri"/>
              <a:cs typeface="Arial"/>
            </a:endParaRP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b="1" dirty="0">
                <a:solidFill>
                  <a:srgbClr val="000099"/>
                </a:solidFill>
                <a:ea typeface="Times New Roman"/>
              </a:rPr>
              <a:t>קשת קדמית:</a:t>
            </a:r>
            <a:r>
              <a:rPr lang="he-IL" sz="1600" dirty="0">
                <a:solidFill>
                  <a:srgbClr val="000099"/>
                </a:solidFill>
                <a:ea typeface="Times New Roman"/>
              </a:rPr>
              <a:t> </a:t>
            </a:r>
            <a:r>
              <a:rPr lang="he-IL" sz="1600" dirty="0">
                <a:ea typeface="Times New Roman"/>
              </a:rPr>
              <a:t>קשת המחברת בין צומת לצאצא שלו בעץ ה </a:t>
            </a:r>
            <a:r>
              <a:rPr lang="en-US" sz="1600" dirty="0">
                <a:ea typeface="Times New Roman"/>
                <a:cs typeface="Arial"/>
              </a:rPr>
              <a:t>DFS</a:t>
            </a:r>
            <a:r>
              <a:rPr lang="he-IL" sz="1600" dirty="0" smtClean="0">
                <a:ea typeface="Times New Roman"/>
              </a:rPr>
              <a:t>.</a:t>
            </a: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b="1" dirty="0">
                <a:solidFill>
                  <a:srgbClr val="FF0000"/>
                </a:solidFill>
                <a:ea typeface="Times New Roman"/>
              </a:rPr>
              <a:t>קשת </a:t>
            </a:r>
            <a:r>
              <a:rPr lang="he-IL" sz="1600" b="1" dirty="0" smtClean="0">
                <a:solidFill>
                  <a:srgbClr val="FF0000"/>
                </a:solidFill>
                <a:ea typeface="Times New Roman"/>
              </a:rPr>
              <a:t>אחורית: </a:t>
            </a:r>
            <a:r>
              <a:rPr lang="he-IL" sz="1600" dirty="0" smtClean="0">
                <a:ea typeface="Times New Roman"/>
              </a:rPr>
              <a:t>קשת </a:t>
            </a:r>
            <a:r>
              <a:rPr lang="he-IL" sz="1600" dirty="0">
                <a:ea typeface="Times New Roman"/>
              </a:rPr>
              <a:t>המחברת בין צומת לאב קדמון שלו בעץ ה </a:t>
            </a:r>
            <a:r>
              <a:rPr lang="en-US" sz="1600" dirty="0">
                <a:ea typeface="Times New Roman"/>
                <a:cs typeface="Arial"/>
              </a:rPr>
              <a:t>DFS</a:t>
            </a:r>
            <a:r>
              <a:rPr lang="he-IL" sz="1600" dirty="0">
                <a:ea typeface="Times New Roman"/>
              </a:rPr>
              <a:t>.</a:t>
            </a:r>
            <a:endParaRPr lang="en-US" sz="1100" dirty="0">
              <a:ea typeface="Calibri"/>
              <a:cs typeface="Arial"/>
            </a:endParaRP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endParaRPr lang="en-US" sz="1600" dirty="0" smtClean="0">
              <a:ea typeface="Calibri"/>
              <a:cs typeface="Arial"/>
            </a:endParaRPr>
          </a:p>
          <a:p>
            <a:pPr lvl="0"/>
            <a:endParaRPr lang="en-US" sz="2000" dirty="0"/>
          </a:p>
        </p:txBody>
      </p:sp>
      <p:sp>
        <p:nvSpPr>
          <p:cNvPr id="46" name="Rectangle 45"/>
          <p:cNvSpPr/>
          <p:nvPr/>
        </p:nvSpPr>
        <p:spPr>
          <a:xfrm>
            <a:off x="4211960" y="4509120"/>
            <a:ext cx="4140460" cy="14761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915242" y="270892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43817" y="2915419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f(D)=20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98382" y="437208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26957" y="4578579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61142" y="4365104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89717" y="4571603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f(I)=18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908840" y="6064268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d(J)=15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937415" y="6270767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f(J)=16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01864" y="5200172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44953" y="5406671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f(H)=17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99592" y="5236176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42681" y="5442675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15242" y="3528542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43817" y="3735041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f(E)=19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647564" y="2672916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C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647564" y="3510034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A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564" y="434715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B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65" name="Straight Arrow Connector 64"/>
          <p:cNvCxnSpPr>
            <a:stCxn id="62" idx="4"/>
            <a:endCxn id="63" idx="0"/>
          </p:cNvCxnSpPr>
          <p:nvPr/>
        </p:nvCxnSpPr>
        <p:spPr>
          <a:xfrm rot="5400000">
            <a:off x="679005" y="3316475"/>
            <a:ext cx="387118" cy="1588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3" idx="4"/>
            <a:endCxn id="64" idx="0"/>
          </p:cNvCxnSpPr>
          <p:nvPr/>
        </p:nvCxnSpPr>
        <p:spPr>
          <a:xfrm rot="5400000">
            <a:off x="679005" y="4153593"/>
            <a:ext cx="387118" cy="1588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2008" y="350100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0583" y="370750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1598" y="4372642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0173" y="457914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6112" y="2679892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4687" y="288639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2501820" y="2687430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D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2501820" y="3524548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E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75" name="Straight Arrow Connector 74"/>
          <p:cNvCxnSpPr>
            <a:stCxn id="73" idx="4"/>
            <a:endCxn id="74" idx="0"/>
          </p:cNvCxnSpPr>
          <p:nvPr/>
        </p:nvCxnSpPr>
        <p:spPr>
          <a:xfrm rot="5400000">
            <a:off x="2533261" y="3330989"/>
            <a:ext cx="387118" cy="1588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2033768" y="4365104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I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77" name="Straight Arrow Connector 76"/>
          <p:cNvCxnSpPr>
            <a:stCxn id="74" idx="3"/>
            <a:endCxn id="76" idx="0"/>
          </p:cNvCxnSpPr>
          <p:nvPr/>
        </p:nvCxnSpPr>
        <p:spPr>
          <a:xfrm rot="5400000">
            <a:off x="2185017" y="3982399"/>
            <a:ext cx="456457" cy="308953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2969872" y="437264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F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79" name="Straight Arrow Connector 78"/>
          <p:cNvCxnSpPr>
            <a:stCxn id="74" idx="5"/>
            <a:endCxn id="78" idx="0"/>
          </p:cNvCxnSpPr>
          <p:nvPr/>
        </p:nvCxnSpPr>
        <p:spPr>
          <a:xfrm rot="16200000" flipH="1">
            <a:off x="2808398" y="3986167"/>
            <a:ext cx="463995" cy="308953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1562178" y="5220174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G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81" name="Straight Arrow Connector 80"/>
          <p:cNvCxnSpPr>
            <a:stCxn id="76" idx="3"/>
            <a:endCxn id="80" idx="0"/>
          </p:cNvCxnSpPr>
          <p:nvPr/>
        </p:nvCxnSpPr>
        <p:spPr>
          <a:xfrm rot="5400000">
            <a:off x="1707939" y="4828443"/>
            <a:ext cx="470971" cy="312491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2498282" y="522771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H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83" name="Straight Arrow Connector 82"/>
          <p:cNvCxnSpPr>
            <a:stCxn id="76" idx="5"/>
            <a:endCxn id="82" idx="0"/>
          </p:cNvCxnSpPr>
          <p:nvPr/>
        </p:nvCxnSpPr>
        <p:spPr>
          <a:xfrm rot="16200000" flipH="1">
            <a:off x="2331320" y="4835749"/>
            <a:ext cx="478509" cy="305415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2498282" y="6066318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J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85" name="Straight Arrow Connector 84"/>
          <p:cNvCxnSpPr>
            <a:stCxn id="82" idx="4"/>
            <a:endCxn id="84" idx="0"/>
          </p:cNvCxnSpPr>
          <p:nvPr/>
        </p:nvCxnSpPr>
        <p:spPr>
          <a:xfrm rot="5400000">
            <a:off x="2528979" y="5872015"/>
            <a:ext cx="388606" cy="1588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>
            <a:stCxn id="80" idx="6"/>
            <a:endCxn id="74" idx="4"/>
          </p:cNvCxnSpPr>
          <p:nvPr/>
        </p:nvCxnSpPr>
        <p:spPr>
          <a:xfrm flipV="1">
            <a:off x="2012178" y="3974548"/>
            <a:ext cx="714642" cy="1470626"/>
          </a:xfrm>
          <a:prstGeom prst="curvedConnector2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502" y="4710630"/>
            <a:ext cx="2819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635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>
              <a:lnSpc>
                <a:spcPct val="135000"/>
              </a:lnSpc>
            </a:pPr>
            <a:r>
              <a:rPr lang="he-IL" b="1" dirty="0">
                <a:solidFill>
                  <a:prstClr val="black"/>
                </a:solidFill>
                <a:ea typeface="Times New Roman"/>
              </a:rPr>
              <a:t>יער ה </a:t>
            </a:r>
            <a:r>
              <a:rPr lang="en-US" b="1" dirty="0">
                <a:solidFill>
                  <a:prstClr val="black"/>
                </a:solidFill>
                <a:ea typeface="Times New Roman"/>
                <a:cs typeface="Arial"/>
              </a:rPr>
              <a:t>DFS</a:t>
            </a:r>
            <a:r>
              <a:rPr lang="he-IL" b="1" dirty="0">
                <a:solidFill>
                  <a:prstClr val="black"/>
                </a:solidFill>
                <a:ea typeface="Times New Roman"/>
              </a:rPr>
              <a:t>:</a:t>
            </a:r>
            <a:r>
              <a:rPr lang="he-IL" dirty="0">
                <a:solidFill>
                  <a:prstClr val="black"/>
                </a:solidFill>
                <a:ea typeface="Times New Roman"/>
              </a:rPr>
              <a:t> קבוצת העצים המכוונים המתארת את אופן גילוי הצמתים.</a:t>
            </a:r>
            <a:endParaRPr lang="en-US" dirty="0">
              <a:solidFill>
                <a:prstClr val="black"/>
              </a:solidFill>
              <a:ea typeface="Calibri"/>
              <a:cs typeface="Arial"/>
            </a:endParaRP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dirty="0">
                <a:solidFill>
                  <a:srgbClr val="000099"/>
                </a:solidFill>
                <a:ea typeface="Times New Roman"/>
              </a:rPr>
              <a:t>כלומר, יחסי הורות המאפיינים איזה צומת גילה איזה צומת במהלך ריצת ה </a:t>
            </a:r>
            <a:r>
              <a:rPr lang="en-US" sz="1600" dirty="0">
                <a:solidFill>
                  <a:srgbClr val="000099"/>
                </a:solidFill>
                <a:ea typeface="Times New Roman"/>
                <a:cs typeface="Arial"/>
              </a:rPr>
              <a:t>DFS</a:t>
            </a:r>
            <a:r>
              <a:rPr lang="he-IL" sz="1600" dirty="0">
                <a:solidFill>
                  <a:srgbClr val="000099"/>
                </a:solidFill>
                <a:ea typeface="Times New Roman"/>
              </a:rPr>
              <a:t>.</a:t>
            </a:r>
            <a:endParaRPr lang="en-US" sz="1600" dirty="0">
              <a:solidFill>
                <a:prstClr val="black"/>
              </a:solidFill>
              <a:ea typeface="Calibri"/>
              <a:cs typeface="Arial"/>
            </a:endParaRPr>
          </a:p>
          <a:p>
            <a:pPr lvl="0"/>
            <a:endParaRPr lang="he-IL" sz="2000" dirty="0"/>
          </a:p>
          <a:p>
            <a:pPr>
              <a:lnSpc>
                <a:spcPct val="135000"/>
              </a:lnSpc>
            </a:pPr>
            <a:r>
              <a:rPr lang="he-IL" dirty="0">
                <a:ea typeface="Times New Roman"/>
              </a:rPr>
              <a:t>סיווג הקשתות ביער ה </a:t>
            </a:r>
            <a:r>
              <a:rPr lang="en-US" dirty="0">
                <a:ea typeface="Times New Roman"/>
                <a:cs typeface="Arial"/>
              </a:rPr>
              <a:t>DFS</a:t>
            </a:r>
            <a:r>
              <a:rPr lang="he-IL" dirty="0">
                <a:ea typeface="Times New Roman"/>
              </a:rPr>
              <a:t>:</a:t>
            </a:r>
            <a:endParaRPr lang="en-US" dirty="0">
              <a:ea typeface="Calibri"/>
              <a:cs typeface="Arial"/>
            </a:endParaRP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b="1" dirty="0">
                <a:solidFill>
                  <a:srgbClr val="006600"/>
                </a:solidFill>
                <a:ea typeface="Times New Roman"/>
              </a:rPr>
              <a:t>קשת עץ:</a:t>
            </a:r>
            <a:r>
              <a:rPr lang="he-IL" sz="1600" dirty="0">
                <a:solidFill>
                  <a:srgbClr val="006600"/>
                </a:solidFill>
                <a:ea typeface="Times New Roman"/>
              </a:rPr>
              <a:t> </a:t>
            </a:r>
            <a:r>
              <a:rPr lang="he-IL" sz="1600" dirty="0">
                <a:ea typeface="Times New Roman"/>
              </a:rPr>
              <a:t>קשת השייכת ליער ה </a:t>
            </a:r>
            <a:r>
              <a:rPr lang="en-US" sz="1600" dirty="0">
                <a:ea typeface="Times New Roman"/>
                <a:cs typeface="Arial"/>
              </a:rPr>
              <a:t>DFS</a:t>
            </a:r>
            <a:r>
              <a:rPr lang="he-IL" sz="1600" dirty="0">
                <a:ea typeface="Times New Roman"/>
              </a:rPr>
              <a:t>.</a:t>
            </a:r>
            <a:endParaRPr lang="en-US" sz="1600" dirty="0">
              <a:ea typeface="Calibri"/>
              <a:cs typeface="Arial"/>
            </a:endParaRP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b="1" dirty="0">
                <a:solidFill>
                  <a:srgbClr val="000099"/>
                </a:solidFill>
                <a:ea typeface="Times New Roman"/>
              </a:rPr>
              <a:t>קשת קדמית:</a:t>
            </a:r>
            <a:r>
              <a:rPr lang="he-IL" sz="1600" dirty="0">
                <a:solidFill>
                  <a:srgbClr val="000099"/>
                </a:solidFill>
                <a:ea typeface="Times New Roman"/>
              </a:rPr>
              <a:t> </a:t>
            </a:r>
            <a:r>
              <a:rPr lang="he-IL" sz="1600" dirty="0">
                <a:ea typeface="Times New Roman"/>
              </a:rPr>
              <a:t>קשת המחברת בין צומת לצאצא שלו בעץ ה </a:t>
            </a:r>
            <a:r>
              <a:rPr lang="en-US" sz="1600" dirty="0">
                <a:ea typeface="Times New Roman"/>
                <a:cs typeface="Arial"/>
              </a:rPr>
              <a:t>DFS</a:t>
            </a:r>
            <a:r>
              <a:rPr lang="he-IL" sz="1600" dirty="0" smtClean="0">
                <a:ea typeface="Times New Roman"/>
              </a:rPr>
              <a:t>.</a:t>
            </a: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b="1" dirty="0">
                <a:solidFill>
                  <a:srgbClr val="FF0000"/>
                </a:solidFill>
                <a:ea typeface="Times New Roman"/>
              </a:rPr>
              <a:t>קשת </a:t>
            </a:r>
            <a:r>
              <a:rPr lang="he-IL" sz="1600" b="1" dirty="0" smtClean="0">
                <a:solidFill>
                  <a:srgbClr val="FF0000"/>
                </a:solidFill>
                <a:ea typeface="Times New Roman"/>
              </a:rPr>
              <a:t>אחורית: </a:t>
            </a:r>
            <a:r>
              <a:rPr lang="he-IL" sz="1600" dirty="0" smtClean="0">
                <a:ea typeface="Times New Roman"/>
              </a:rPr>
              <a:t>קשת </a:t>
            </a:r>
            <a:r>
              <a:rPr lang="he-IL" sz="1600" dirty="0">
                <a:ea typeface="Times New Roman"/>
              </a:rPr>
              <a:t>המחברת בין צומת לאב קדמון שלו בעץ ה </a:t>
            </a:r>
            <a:r>
              <a:rPr lang="en-US" sz="1600" dirty="0">
                <a:ea typeface="Times New Roman"/>
                <a:cs typeface="Arial"/>
              </a:rPr>
              <a:t>DFS</a:t>
            </a:r>
            <a:r>
              <a:rPr lang="he-IL" sz="1600" dirty="0" smtClean="0">
                <a:ea typeface="Times New Roman"/>
              </a:rPr>
              <a:t>.</a:t>
            </a: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r>
              <a:rPr lang="he-IL" sz="1600" b="1" dirty="0">
                <a:solidFill>
                  <a:srgbClr val="E36C0A"/>
                </a:solidFill>
                <a:ea typeface="Times New Roman"/>
              </a:rPr>
              <a:t>קשת חוצה:</a:t>
            </a:r>
            <a:r>
              <a:rPr lang="he-IL" sz="1600" dirty="0">
                <a:ea typeface="Times New Roman"/>
              </a:rPr>
              <a:t> כל קשת אחרת</a:t>
            </a:r>
            <a:r>
              <a:rPr lang="he-IL" sz="1600" dirty="0" smtClean="0">
                <a:ea typeface="Times New Roman"/>
              </a:rPr>
              <a:t>.</a:t>
            </a:r>
            <a:endParaRPr lang="en-US" sz="1600" dirty="0" smtClean="0">
              <a:ea typeface="Calibri"/>
              <a:cs typeface="Arial"/>
            </a:endParaRPr>
          </a:p>
          <a:p>
            <a:pPr marL="536575" lvl="0" indent="-342900">
              <a:lnSpc>
                <a:spcPct val="135000"/>
              </a:lnSpc>
              <a:buFont typeface="Wingdings"/>
              <a:buChar char=""/>
            </a:pPr>
            <a:endParaRPr lang="en-US" sz="1600" dirty="0" smtClean="0">
              <a:ea typeface="Calibri"/>
              <a:cs typeface="Arial"/>
            </a:endParaRPr>
          </a:p>
          <a:p>
            <a:pPr lvl="0"/>
            <a:endParaRPr lang="en-US" sz="2000" dirty="0"/>
          </a:p>
        </p:txBody>
      </p:sp>
      <p:sp>
        <p:nvSpPr>
          <p:cNvPr id="45" name="Rectangle 44"/>
          <p:cNvSpPr/>
          <p:nvPr/>
        </p:nvSpPr>
        <p:spPr>
          <a:xfrm>
            <a:off x="4211960" y="4509120"/>
            <a:ext cx="4140460" cy="14761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  <a:prstDash val="soli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915242" y="270892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d(D)=7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943817" y="2915419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f(D)=20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398382" y="4372080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d(F)=9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426957" y="4578579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f(F)=10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461142" y="4365104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d(I)=11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489717" y="4571603"/>
            <a:ext cx="596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f(I)=18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908840" y="6064268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d(J)=15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937415" y="6270767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f(J)=16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901864" y="5200172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d(H)=14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944953" y="5406671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f(H)=17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99592" y="5236176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d(G)=12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942681" y="5442675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f(G)=13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915242" y="3528542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d(E)=8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943817" y="3735041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f(E)=19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647564" y="2672916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C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647564" y="3510034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A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647564" y="434715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B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104" name="Straight Arrow Connector 103"/>
          <p:cNvCxnSpPr>
            <a:stCxn id="101" idx="4"/>
            <a:endCxn id="102" idx="0"/>
          </p:cNvCxnSpPr>
          <p:nvPr/>
        </p:nvCxnSpPr>
        <p:spPr>
          <a:xfrm rot="5400000">
            <a:off x="679005" y="3316475"/>
            <a:ext cx="387118" cy="1588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02" idx="4"/>
            <a:endCxn id="103" idx="0"/>
          </p:cNvCxnSpPr>
          <p:nvPr/>
        </p:nvCxnSpPr>
        <p:spPr>
          <a:xfrm rot="5400000">
            <a:off x="679005" y="4153593"/>
            <a:ext cx="387118" cy="1588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02008" y="3501008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d(A)=2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30583" y="370750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f(A)=5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1598" y="4372642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d(B)=3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30173" y="457914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f(B)=4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6112" y="2679892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6600"/>
                </a:solidFill>
              </a:rPr>
              <a:t>d(C)=1</a:t>
            </a:r>
            <a:endParaRPr lang="en-US" sz="1200" dirty="0">
              <a:solidFill>
                <a:srgbClr val="0066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44687" y="288639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f(C)=6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2501820" y="2687430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D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2501820" y="3524548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E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114" name="Straight Arrow Connector 113"/>
          <p:cNvCxnSpPr>
            <a:stCxn id="112" idx="4"/>
            <a:endCxn id="113" idx="0"/>
          </p:cNvCxnSpPr>
          <p:nvPr/>
        </p:nvCxnSpPr>
        <p:spPr>
          <a:xfrm rot="5400000">
            <a:off x="2533261" y="3330989"/>
            <a:ext cx="387118" cy="1588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/>
          <p:nvPr/>
        </p:nvSpPr>
        <p:spPr>
          <a:xfrm>
            <a:off x="2033768" y="4365104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I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116" name="Straight Arrow Connector 115"/>
          <p:cNvCxnSpPr>
            <a:stCxn id="113" idx="3"/>
            <a:endCxn id="115" idx="0"/>
          </p:cNvCxnSpPr>
          <p:nvPr/>
        </p:nvCxnSpPr>
        <p:spPr>
          <a:xfrm rot="5400000">
            <a:off x="2185017" y="3982399"/>
            <a:ext cx="456457" cy="308953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2969872" y="437264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F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118" name="Straight Arrow Connector 117"/>
          <p:cNvCxnSpPr>
            <a:stCxn id="113" idx="5"/>
            <a:endCxn id="117" idx="0"/>
          </p:cNvCxnSpPr>
          <p:nvPr/>
        </p:nvCxnSpPr>
        <p:spPr>
          <a:xfrm rot="16200000" flipH="1">
            <a:off x="2808398" y="3986167"/>
            <a:ext cx="463995" cy="308953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1562178" y="5220174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G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120" name="Straight Arrow Connector 119"/>
          <p:cNvCxnSpPr>
            <a:stCxn id="115" idx="3"/>
            <a:endCxn id="119" idx="0"/>
          </p:cNvCxnSpPr>
          <p:nvPr/>
        </p:nvCxnSpPr>
        <p:spPr>
          <a:xfrm rot="5400000">
            <a:off x="1707939" y="4828443"/>
            <a:ext cx="470971" cy="312491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2498282" y="522771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H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122" name="Straight Arrow Connector 121"/>
          <p:cNvCxnSpPr>
            <a:stCxn id="115" idx="5"/>
            <a:endCxn id="121" idx="0"/>
          </p:cNvCxnSpPr>
          <p:nvPr/>
        </p:nvCxnSpPr>
        <p:spPr>
          <a:xfrm rot="16200000" flipH="1">
            <a:off x="2331320" y="4835749"/>
            <a:ext cx="478509" cy="305415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/>
          <p:cNvSpPr/>
          <p:nvPr/>
        </p:nvSpPr>
        <p:spPr>
          <a:xfrm>
            <a:off x="2498282" y="6066318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cs typeface="Arial" pitchFamily="34" charset="0"/>
              </a:rPr>
              <a:t>J</a:t>
            </a:r>
            <a:endParaRPr lang="en-US" sz="1600" b="1" dirty="0">
              <a:cs typeface="Arial" pitchFamily="34" charset="0"/>
            </a:endParaRPr>
          </a:p>
        </p:txBody>
      </p:sp>
      <p:cxnSp>
        <p:nvCxnSpPr>
          <p:cNvPr id="124" name="Straight Arrow Connector 123"/>
          <p:cNvCxnSpPr>
            <a:stCxn id="121" idx="4"/>
            <a:endCxn id="123" idx="0"/>
          </p:cNvCxnSpPr>
          <p:nvPr/>
        </p:nvCxnSpPr>
        <p:spPr>
          <a:xfrm rot="5400000">
            <a:off x="2528979" y="5872015"/>
            <a:ext cx="388606" cy="1588"/>
          </a:xfrm>
          <a:prstGeom prst="straightConnector1">
            <a:avLst/>
          </a:prstGeom>
          <a:ln w="38100">
            <a:solidFill>
              <a:srgbClr val="00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2084" y="4689140"/>
            <a:ext cx="29051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6" name="Curved Connector 125"/>
          <p:cNvCxnSpPr>
            <a:stCxn id="112" idx="0"/>
            <a:endCxn id="101" idx="0"/>
          </p:cNvCxnSpPr>
          <p:nvPr/>
        </p:nvCxnSpPr>
        <p:spPr>
          <a:xfrm rot="16200000" flipV="1">
            <a:off x="1792435" y="1753045"/>
            <a:ext cx="14514" cy="1854256"/>
          </a:xfrm>
          <a:prstGeom prst="curvedConnector3">
            <a:avLst>
              <a:gd name="adj1" fmla="val 1675031"/>
            </a:avLst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13" idx="1"/>
            <a:endCxn id="101" idx="6"/>
          </p:cNvCxnSpPr>
          <p:nvPr/>
        </p:nvCxnSpPr>
        <p:spPr>
          <a:xfrm rot="16200000" flipV="1">
            <a:off x="1486377" y="2509104"/>
            <a:ext cx="692533" cy="147015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500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משפט המסלול הלבן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</p:spPr>
            <p:txBody>
              <a:bodyPr/>
              <a:lstStyle/>
              <a:p>
                <a:r>
                  <a:rPr lang="he-IL" b="1" dirty="0" smtClean="0"/>
                  <a:t>משפט:</a:t>
                </a:r>
                <a:r>
                  <a:rPr lang="he-IL" dirty="0" smtClean="0"/>
                  <a:t> ביער ה </a:t>
                </a:r>
                <a:r>
                  <a:rPr lang="en-US" dirty="0" smtClean="0"/>
                  <a:t>DFS</a:t>
                </a:r>
                <a:r>
                  <a:rPr lang="he-IL" dirty="0" smtClean="0"/>
                  <a:t> של גרף (מכוון או לא מכוון), 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he-IL" dirty="0" smtClean="0"/>
                  <a:t> הוא צאצא של 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he-IL" dirty="0" smtClean="0"/>
                  <a:t> </a:t>
                </a:r>
                <a:r>
                  <a:rPr lang="he-IL" dirty="0" err="1" smtClean="0"/>
                  <a:t>אם"ם</a:t>
                </a:r>
                <a:r>
                  <a:rPr lang="he-IL" dirty="0" smtClean="0"/>
                  <a:t> בזמן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he-IL" dirty="0" smtClean="0"/>
                  <a:t>גילוי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he-IL" dirty="0" smtClean="0"/>
                  <a:t> (דהיינו, בנקודה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he-IL" dirty="0" smtClean="0"/>
                  <a:t>) קיים מסלול מ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he-IL" dirty="0" smtClean="0"/>
                  <a:t> 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he-IL" dirty="0" smtClean="0"/>
                  <a:t> דרך צמתים שאינם התגלו.</a:t>
                </a:r>
              </a:p>
              <a:p>
                <a:pPr marL="536575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צמתים שאינם התגלו = צמתים לבנים (לפי הספר </a:t>
                </a:r>
                <a:r>
                  <a:rPr lang="en-US" sz="1600" dirty="0" smtClean="0">
                    <a:solidFill>
                      <a:srgbClr val="000099"/>
                    </a:solidFill>
                    <a:ea typeface="Times New Roman"/>
                  </a:rPr>
                  <a:t>CLRS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).</a:t>
                </a:r>
                <a:endParaRPr lang="en-US" sz="1600" dirty="0">
                  <a:solidFill>
                    <a:prstClr val="black"/>
                  </a:solidFill>
                  <a:ea typeface="Calibri"/>
                  <a:cs typeface="Arial"/>
                </a:endParaRPr>
              </a:p>
              <a:p>
                <a:endParaRPr lang="he-IL" dirty="0" smtClean="0"/>
              </a:p>
              <a:p>
                <a:endParaRPr lang="he-IL" dirty="0"/>
              </a:p>
              <a:p>
                <a:endParaRPr lang="he-IL" dirty="0" smtClean="0"/>
              </a:p>
              <a:p>
                <a:endParaRPr lang="he-IL" dirty="0"/>
              </a:p>
              <a:p>
                <a:endParaRPr lang="he-IL" dirty="0" smtClean="0"/>
              </a:p>
              <a:p>
                <a:endParaRPr lang="he-IL" dirty="0"/>
              </a:p>
              <a:p>
                <a:endParaRPr lang="he-IL" dirty="0" smtClean="0"/>
              </a:p>
              <a:p>
                <a:endParaRPr lang="he-IL" dirty="0"/>
              </a:p>
              <a:p>
                <a:endParaRPr lang="he-IL" dirty="0" smtClean="0"/>
              </a:p>
              <a:p>
                <a:endParaRPr lang="he-IL" dirty="0"/>
              </a:p>
              <a:p>
                <a:r>
                  <a:rPr lang="he-IL" b="1" dirty="0" smtClean="0"/>
                  <a:t>הערה:</a:t>
                </a:r>
                <a:r>
                  <a:rPr lang="he-IL" dirty="0" smtClean="0"/>
                  <a:t> שימו לב כי המידע מריצת </a:t>
                </a:r>
                <a:r>
                  <a:rPr lang="en-US" dirty="0" smtClean="0"/>
                  <a:t>DFS</a:t>
                </a:r>
                <a:r>
                  <a:rPr lang="he-IL" dirty="0" smtClean="0"/>
                  <a:t> יכול להשתנות מריצה לריצה, כתלות בסדר בחירת הצמתים.</a:t>
                </a:r>
                <a:endParaRPr lang="he-IL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  <a:blipFill rotWithShape="1">
                <a:blip r:embed="rId2" cstate="print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4"/>
          <p:cNvGrpSpPr/>
          <p:nvPr/>
        </p:nvGrpSpPr>
        <p:grpSpPr>
          <a:xfrm>
            <a:off x="2395607" y="1988840"/>
            <a:ext cx="4352787" cy="3132348"/>
            <a:chOff x="1493708" y="3771088"/>
            <a:chExt cx="3852328" cy="2772208"/>
          </a:xfrm>
        </p:grpSpPr>
        <p:sp>
          <p:nvSpPr>
            <p:cNvPr id="5" name="Oval 4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A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>
                      <a:lumMod val="85000"/>
                    </a:schemeClr>
                  </a:solidFill>
                  <a:cs typeface="David" pitchFamily="2" charset="-79"/>
                </a:rPr>
                <a:t>B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smtClean="0">
                  <a:solidFill>
                    <a:schemeClr val="bg1"/>
                  </a:solidFill>
                  <a:cs typeface="David" pitchFamily="2" charset="-79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cs typeface="Arial" pitchFamily="34" charset="0"/>
                </a:rPr>
                <a:t>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5" idx="1"/>
              <a:endCxn id="6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7"/>
              <a:endCxn id="7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 w="1905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7"/>
              <a:endCxn id="5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5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4"/>
              <a:endCxn id="10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6"/>
              <a:endCxn id="12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3"/>
              <a:endCxn id="9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0"/>
              <a:endCxn id="11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7"/>
              <a:endCxn id="13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4"/>
              <a:endCxn id="14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2" idx="6"/>
              <a:endCxn id="14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0249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נכונות: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he-IL" u="sng" dirty="0" smtClean="0"/>
                  <a:t>טענה 1</a:t>
                </a:r>
                <a:r>
                  <a:rPr lang="he-IL" dirty="0" smtClean="0"/>
                  <a:t>: בכל גרף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 smtClean="0"/>
                  <a:t> סופי ולא ריק שהוא </a:t>
                </a:r>
                <a:r>
                  <a:rPr lang="en-US" dirty="0" smtClean="0"/>
                  <a:t>DAG</a:t>
                </a:r>
                <a:r>
                  <a:rPr lang="he-IL" dirty="0" smtClean="0"/>
                  <a:t> קיים מקור.</a:t>
                </a:r>
              </a:p>
              <a:p>
                <a:endParaRPr lang="he-IL" dirty="0" smtClean="0"/>
              </a:p>
              <a:p>
                <a:r>
                  <a:rPr lang="he-IL" u="sng" dirty="0" smtClean="0"/>
                  <a:t>הוכחה</a:t>
                </a:r>
                <a:r>
                  <a:rPr lang="he-IL" dirty="0" smtClean="0"/>
                  <a:t>: יהא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he-IL" dirty="0" smtClean="0"/>
                  <a:t> צומת כלשהו (נשים לב שקיים צומת כנ"ל, מכיוון ש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≠∅</m:t>
                    </m:r>
                  </m:oMath>
                </a14:m>
                <a:r>
                  <a:rPr lang="he-IL" dirty="0" smtClean="0"/>
                  <a:t>).</a:t>
                </a:r>
              </a:p>
              <a:p>
                <a:endParaRPr lang="he-IL" dirty="0" smtClean="0"/>
              </a:p>
              <a:p>
                <a:r>
                  <a:rPr lang="he-IL" dirty="0" smtClean="0"/>
                  <a:t>אם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he-IL" dirty="0" smtClean="0"/>
                  <a:t> מקור, סיימנו.</a:t>
                </a:r>
              </a:p>
              <a:p>
                <a:r>
                  <a:rPr lang="he-IL" dirty="0" smtClean="0"/>
                  <a:t>אחרת, קיים צומת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he-IL" dirty="0" smtClean="0"/>
                  <a:t> כך 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pPr marL="62865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נשים לב 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𝑣</m:t>
                        </m:r>
                      </m:e>
                      <m:sub>
                        <m:r>
                          <a:rPr lang="en-US" sz="160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b>
                    </m:sSub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≠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𝑣</m:t>
                        </m:r>
                      </m:e>
                      <m:sub>
                        <m:r>
                          <a:rPr lang="en-US" sz="160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, מכיוון 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ש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𝐺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הוא </a:t>
                </a:r>
                <a:r>
                  <a:rPr lang="en-US" sz="1600" dirty="0" smtClean="0">
                    <a:solidFill>
                      <a:srgbClr val="000099"/>
                    </a:solidFill>
                    <a:ea typeface="Times New Roman"/>
                  </a:rPr>
                  <a:t>DAG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. </a:t>
                </a:r>
              </a:p>
              <a:p>
                <a:pPr lvl="0">
                  <a:lnSpc>
                    <a:spcPct val="135000"/>
                  </a:lnSpc>
                </a:pPr>
                <a:endParaRPr lang="he-IL" dirty="0">
                  <a:solidFill>
                    <a:srgbClr val="000099"/>
                  </a:solidFill>
                  <a:ea typeface="Times New Roman"/>
                </a:endParaRPr>
              </a:p>
              <a:p>
                <a:r>
                  <a:rPr lang="he-IL" dirty="0"/>
                  <a:t>אם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he-IL" dirty="0"/>
                  <a:t> מקור, סיימנו.</a:t>
                </a:r>
              </a:p>
              <a:p>
                <a:r>
                  <a:rPr lang="he-IL" dirty="0"/>
                  <a:t>אחרת, קיים צומת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</m:oMath>
                </a14:m>
                <a:r>
                  <a:rPr lang="he-IL" dirty="0"/>
                  <a:t> כך 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</m:oMath>
                </a14:m>
                <a:r>
                  <a:rPr lang="he-IL" dirty="0"/>
                  <a:t>.</a:t>
                </a:r>
              </a:p>
              <a:p>
                <a:pPr marL="62865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לפי שיקולים קודמים,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𝑣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3</m:t>
                        </m:r>
                      </m:sub>
                    </m:sSub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≠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𝑣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he-IL" sz="1600" dirty="0">
                  <a:solidFill>
                    <a:srgbClr val="000099"/>
                  </a:solidFill>
                  <a:ea typeface="Times New Roman"/>
                </a:endParaRPr>
              </a:p>
              <a:p>
                <a:pPr lvl="0">
                  <a:lnSpc>
                    <a:spcPct val="135000"/>
                  </a:lnSpc>
                </a:pPr>
                <a:endParaRPr lang="en-US" dirty="0">
                  <a:solidFill>
                    <a:srgbClr val="000099"/>
                  </a:solidFill>
                  <a:ea typeface="Times New Roman"/>
                </a:endParaRPr>
              </a:p>
              <a:p>
                <a:r>
                  <a:rPr lang="he-IL" dirty="0" smtClean="0"/>
                  <a:t>נחזור על תהליך זה. מובטח שימצא מקור, היות והגרף סופי.</a:t>
                </a:r>
                <a:endParaRPr lang="he-IL" dirty="0"/>
              </a:p>
              <a:p>
                <a:pPr marL="62865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בכל איטרציה נמצא צומת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ששונה מכל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𝑖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𝑘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.</a:t>
                </a:r>
              </a:p>
              <a:p>
                <a:pPr marL="62865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לא יתכן שנבצע יותר מ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𝑉</m:t>
                        </m:r>
                      </m:e>
                    </m:d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איטרציות.</a:t>
                </a:r>
                <a:endParaRPr lang="he-IL" sz="1600" dirty="0">
                  <a:solidFill>
                    <a:srgbClr val="000099"/>
                  </a:solidFill>
                  <a:ea typeface="Times New Roman"/>
                </a:endParaRPr>
              </a:p>
              <a:p>
                <a:endParaRPr lang="he-IL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259309" y="1520788"/>
                <a:ext cx="413190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sz="1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09" y="1520788"/>
                <a:ext cx="413190" cy="30777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604001" y="1520788"/>
            <a:ext cx="360000" cy="36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4001" y="2692026"/>
            <a:ext cx="360000" cy="36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/>
              <p:cNvSpPr txBox="1"/>
              <p:nvPr/>
            </p:nvSpPr>
            <p:spPr>
              <a:xfrm>
                <a:off x="259309" y="2718137"/>
                <a:ext cx="413190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sz="14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09" y="2718137"/>
                <a:ext cx="413190" cy="3077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TextBox 29"/>
              <p:cNvSpPr txBox="1"/>
              <p:nvPr/>
            </p:nvSpPr>
            <p:spPr>
              <a:xfrm>
                <a:off x="629305" y="3851155"/>
                <a:ext cx="413190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he-IL" sz="14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05" y="3851155"/>
                <a:ext cx="413190" cy="3077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2733925" y="5337212"/>
            <a:ext cx="360000" cy="36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Box 31"/>
              <p:cNvSpPr txBox="1"/>
              <p:nvPr/>
            </p:nvSpPr>
            <p:spPr>
              <a:xfrm>
                <a:off x="2339752" y="5363323"/>
                <a:ext cx="420243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he-IL" sz="14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363323"/>
                <a:ext cx="420243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>
            <a:stCxn id="28" idx="0"/>
            <a:endCxn id="26" idx="4"/>
          </p:cNvCxnSpPr>
          <p:nvPr/>
        </p:nvCxnSpPr>
        <p:spPr>
          <a:xfrm flipV="1">
            <a:off x="784001" y="1880788"/>
            <a:ext cx="0" cy="81123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023478" y="3825044"/>
            <a:ext cx="360000" cy="36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783430" y="3052764"/>
            <a:ext cx="297657" cy="821530"/>
          </a:xfrm>
          <a:custGeom>
            <a:avLst/>
            <a:gdLst>
              <a:gd name="connsiteX0" fmla="*/ 304800 w 304800"/>
              <a:gd name="connsiteY0" fmla="*/ 790575 h 790575"/>
              <a:gd name="connsiteX1" fmla="*/ 95250 w 304800"/>
              <a:gd name="connsiteY1" fmla="*/ 438150 h 790575"/>
              <a:gd name="connsiteX2" fmla="*/ 0 w 304800"/>
              <a:gd name="connsiteY2" fmla="*/ 0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790575">
                <a:moveTo>
                  <a:pt x="304800" y="790575"/>
                </a:moveTo>
                <a:cubicBezTo>
                  <a:pt x="225425" y="680244"/>
                  <a:pt x="146050" y="569913"/>
                  <a:pt x="95250" y="438150"/>
                </a:cubicBezTo>
                <a:cubicBezTo>
                  <a:pt x="44450" y="306387"/>
                  <a:pt x="22225" y="153193"/>
                  <a:pt x="0" y="0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2" name="Straight Connector 41"/>
          <p:cNvCxnSpPr>
            <a:endCxn id="27" idx="5"/>
          </p:cNvCxnSpPr>
          <p:nvPr/>
        </p:nvCxnSpPr>
        <p:spPr>
          <a:xfrm flipH="1" flipV="1">
            <a:off x="1330757" y="4132323"/>
            <a:ext cx="324919" cy="34531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1" idx="1"/>
          </p:cNvCxnSpPr>
          <p:nvPr/>
        </p:nvCxnSpPr>
        <p:spPr>
          <a:xfrm flipH="1" flipV="1">
            <a:off x="2481857" y="5121188"/>
            <a:ext cx="304789" cy="26874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1835696" y="4626696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1" name="Oval 50"/>
          <p:cNvSpPr/>
          <p:nvPr/>
        </p:nvSpPr>
        <p:spPr>
          <a:xfrm>
            <a:off x="2069069" y="4805536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2" name="Oval 51"/>
          <p:cNvSpPr/>
          <p:nvPr/>
        </p:nvSpPr>
        <p:spPr>
          <a:xfrm>
            <a:off x="2302114" y="4976010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32449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7" grpId="0" animBg="1"/>
      <p:bldP spid="39" grpId="0" animBg="1"/>
      <p:bldP spid="50" grpId="0" animBg="1"/>
      <p:bldP spid="51" grpId="0" animBg="1"/>
      <p:bldP spid="5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3384575"/>
            <a:ext cx="6400800" cy="1752600"/>
          </a:xfrm>
        </p:spPr>
        <p:txBody>
          <a:bodyPr/>
          <a:lstStyle/>
          <a:p>
            <a:r>
              <a:rPr lang="he-IL" sz="2900" b="1" dirty="0">
                <a:solidFill>
                  <a:prstClr val="black"/>
                </a:solidFill>
                <a:ea typeface="+mj-ea"/>
              </a:rPr>
              <a:t>רכיבים קשירים היטב</a:t>
            </a:r>
            <a:br>
              <a:rPr lang="he-IL" sz="2900" b="1" dirty="0">
                <a:solidFill>
                  <a:prstClr val="black"/>
                </a:solidFill>
                <a:ea typeface="+mj-ea"/>
              </a:rPr>
            </a:br>
            <a:r>
              <a:rPr lang="en-US" sz="2900" b="1" dirty="0">
                <a:solidFill>
                  <a:prstClr val="black"/>
                </a:solidFill>
                <a:ea typeface="+mj-ea"/>
              </a:rPr>
              <a:t>(Strongly Connected Components)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0298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7"/>
          <p:cNvGrpSpPr/>
          <p:nvPr/>
        </p:nvGrpSpPr>
        <p:grpSpPr>
          <a:xfrm>
            <a:off x="-225000" y="2694610"/>
            <a:ext cx="9801556" cy="1440794"/>
            <a:chOff x="-225000" y="2480382"/>
            <a:chExt cx="9801556" cy="1440794"/>
          </a:xfrm>
        </p:grpSpPr>
        <p:cxnSp>
          <p:nvCxnSpPr>
            <p:cNvPr id="33" name="Straight Arrow Connector 32"/>
            <p:cNvCxnSpPr>
              <a:stCxn id="53" idx="6"/>
              <a:endCxn id="75" idx="2"/>
            </p:cNvCxnSpPr>
            <p:nvPr/>
          </p:nvCxnSpPr>
          <p:spPr>
            <a:xfrm>
              <a:off x="5517000" y="2480382"/>
              <a:ext cx="1474747" cy="1776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52" idx="7"/>
              <a:endCxn id="74" idx="3"/>
            </p:cNvCxnSpPr>
            <p:nvPr/>
          </p:nvCxnSpPr>
          <p:spPr>
            <a:xfrm flipV="1">
              <a:off x="5451099" y="3349098"/>
              <a:ext cx="770978" cy="412185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74" idx="5"/>
              <a:endCxn id="76" idx="1"/>
            </p:cNvCxnSpPr>
            <p:nvPr/>
          </p:nvCxnSpPr>
          <p:spPr>
            <a:xfrm>
              <a:off x="6540275" y="3349098"/>
              <a:ext cx="517373" cy="412185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76" idx="0"/>
              <a:endCxn id="75" idx="4"/>
            </p:cNvCxnSpPr>
            <p:nvPr/>
          </p:nvCxnSpPr>
          <p:spPr>
            <a:xfrm flipV="1">
              <a:off x="7216747" y="2707158"/>
              <a:ext cx="0" cy="988224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2" idx="2"/>
              <a:endCxn id="75" idx="5"/>
            </p:cNvCxnSpPr>
            <p:nvPr/>
          </p:nvCxnSpPr>
          <p:spPr>
            <a:xfrm flipH="1" flipV="1">
              <a:off x="7375846" y="2641257"/>
              <a:ext cx="868562" cy="548742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76" idx="7"/>
              <a:endCxn id="82" idx="3"/>
            </p:cNvCxnSpPr>
            <p:nvPr/>
          </p:nvCxnSpPr>
          <p:spPr>
            <a:xfrm flipV="1">
              <a:off x="7375846" y="3349098"/>
              <a:ext cx="934463" cy="412185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83" idx="2"/>
              <a:endCxn id="75" idx="6"/>
            </p:cNvCxnSpPr>
            <p:nvPr/>
          </p:nvCxnSpPr>
          <p:spPr>
            <a:xfrm flipH="1">
              <a:off x="7441747" y="2482158"/>
              <a:ext cx="1477253" cy="0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76" idx="6"/>
              <a:endCxn id="84" idx="2"/>
            </p:cNvCxnSpPr>
            <p:nvPr/>
          </p:nvCxnSpPr>
          <p:spPr>
            <a:xfrm>
              <a:off x="7441747" y="3920382"/>
              <a:ext cx="1477253" cy="794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74" idx="6"/>
              <a:endCxn id="83" idx="3"/>
            </p:cNvCxnSpPr>
            <p:nvPr/>
          </p:nvCxnSpPr>
          <p:spPr>
            <a:xfrm flipV="1">
              <a:off x="6606176" y="2641257"/>
              <a:ext cx="2378725" cy="548742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74" idx="1"/>
              <a:endCxn id="53" idx="5"/>
            </p:cNvCxnSpPr>
            <p:nvPr/>
          </p:nvCxnSpPr>
          <p:spPr>
            <a:xfrm flipH="1" flipV="1">
              <a:off x="5451099" y="2639481"/>
              <a:ext cx="770978" cy="391419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78" idx="7"/>
              <a:endCxn id="50" idx="3"/>
            </p:cNvCxnSpPr>
            <p:nvPr/>
          </p:nvCxnSpPr>
          <p:spPr>
            <a:xfrm flipV="1">
              <a:off x="2183791" y="2639481"/>
              <a:ext cx="1509110" cy="1107298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77" idx="6"/>
              <a:endCxn id="50" idx="2"/>
            </p:cNvCxnSpPr>
            <p:nvPr/>
          </p:nvCxnSpPr>
          <p:spPr>
            <a:xfrm>
              <a:off x="2861760" y="2480382"/>
              <a:ext cx="765240" cy="0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78" idx="6"/>
              <a:endCxn id="51" idx="2"/>
            </p:cNvCxnSpPr>
            <p:nvPr/>
          </p:nvCxnSpPr>
          <p:spPr>
            <a:xfrm>
              <a:off x="2249692" y="3905878"/>
              <a:ext cx="1377308" cy="14504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77" idx="3"/>
              <a:endCxn id="79" idx="7"/>
            </p:cNvCxnSpPr>
            <p:nvPr/>
          </p:nvCxnSpPr>
          <p:spPr>
            <a:xfrm flipH="1">
              <a:off x="1499715" y="2639481"/>
              <a:ext cx="977946" cy="369071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77" idx="2"/>
              <a:endCxn id="80" idx="6"/>
            </p:cNvCxnSpPr>
            <p:nvPr/>
          </p:nvCxnSpPr>
          <p:spPr>
            <a:xfrm flipH="1">
              <a:off x="737581" y="2480382"/>
              <a:ext cx="1674179" cy="9031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stCxn id="78" idx="0"/>
              <a:endCxn id="77" idx="4"/>
            </p:cNvCxnSpPr>
            <p:nvPr/>
          </p:nvCxnSpPr>
          <p:spPr>
            <a:xfrm flipV="1">
              <a:off x="2024692" y="2705382"/>
              <a:ext cx="612068" cy="975496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80" idx="4"/>
              <a:endCxn id="81" idx="0"/>
            </p:cNvCxnSpPr>
            <p:nvPr/>
          </p:nvCxnSpPr>
          <p:spPr>
            <a:xfrm flipH="1">
              <a:off x="0" y="2714413"/>
              <a:ext cx="512581" cy="966465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80" idx="2"/>
            </p:cNvCxnSpPr>
            <p:nvPr/>
          </p:nvCxnSpPr>
          <p:spPr>
            <a:xfrm flipH="1">
              <a:off x="-225000" y="2703641"/>
              <a:ext cx="512581" cy="0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endCxn id="82" idx="6"/>
            </p:cNvCxnSpPr>
            <p:nvPr/>
          </p:nvCxnSpPr>
          <p:spPr>
            <a:xfrm flipH="1" flipV="1">
              <a:off x="8694408" y="3404227"/>
              <a:ext cx="882148" cy="3131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78" idx="1"/>
              <a:endCxn id="79" idx="5"/>
            </p:cNvCxnSpPr>
            <p:nvPr/>
          </p:nvCxnSpPr>
          <p:spPr>
            <a:xfrm flipH="1" flipV="1">
              <a:off x="1499715" y="3326750"/>
              <a:ext cx="365878" cy="420029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78" idx="2"/>
              <a:endCxn id="81" idx="6"/>
            </p:cNvCxnSpPr>
            <p:nvPr/>
          </p:nvCxnSpPr>
          <p:spPr>
            <a:xfrm flipH="1">
              <a:off x="225000" y="3905878"/>
              <a:ext cx="1574692" cy="0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b="1" dirty="0" smtClean="0">
                    <a:ea typeface="Calibri"/>
                  </a:rPr>
                  <a:t>הגדרה:</a:t>
                </a:r>
                <a:r>
                  <a:rPr lang="he-IL" dirty="0">
                    <a:ea typeface="Calibri"/>
                  </a:rPr>
                  <a:t> בהינתן גרף מכוון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𝐺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, קבוצת צמתים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𝐶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⊆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𝑉</m:t>
                    </m:r>
                  </m:oMath>
                </a14:m>
                <a:r>
                  <a:rPr lang="he-IL" dirty="0">
                    <a:ea typeface="Times New Roman"/>
                  </a:rPr>
                  <a:t> תקרא </a:t>
                </a:r>
                <a:r>
                  <a:rPr lang="he-IL" u="sng" dirty="0">
                    <a:ea typeface="Times New Roman"/>
                  </a:rPr>
                  <a:t>רכיב </a:t>
                </a:r>
                <a:r>
                  <a:rPr lang="he-IL" u="sng" dirty="0" smtClean="0">
                    <a:ea typeface="Times New Roman"/>
                  </a:rPr>
                  <a:t>קשיר היטב</a:t>
                </a:r>
                <a:r>
                  <a:rPr lang="he-IL" dirty="0" smtClean="0">
                    <a:ea typeface="Times New Roman"/>
                  </a:rPr>
                  <a:t> אם </a:t>
                </a:r>
                <a:r>
                  <a:rPr lang="he-IL" dirty="0">
                    <a:ea typeface="Times New Roman"/>
                  </a:rPr>
                  <a:t>לכל זוג צמתים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𝑢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,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𝐶</m:t>
                    </m:r>
                  </m:oMath>
                </a14:m>
                <a:r>
                  <a:rPr lang="he-IL" dirty="0">
                    <a:ea typeface="Times New Roman"/>
                  </a:rPr>
                  <a:t> קיים מסלול מכוון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𝑢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→…→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ea typeface="Times New Roman"/>
                  </a:rPr>
                  <a:t> ומסלול מכוון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→…→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𝑢</m:t>
                    </m:r>
                  </m:oMath>
                </a14:m>
                <a:r>
                  <a:rPr lang="he-IL" dirty="0">
                    <a:ea typeface="Times New Roman"/>
                  </a:rPr>
                  <a:t> בגרף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𝐺</m:t>
                    </m:r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endParaRPr lang="he-IL" dirty="0" smtClean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endParaRPr lang="he-IL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endParaRPr lang="he-IL" dirty="0" smtClean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endParaRPr lang="he-IL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endParaRPr lang="he-IL" dirty="0" smtClean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endParaRPr lang="he-IL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endParaRPr lang="he-IL" b="1" dirty="0" smtClean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endParaRPr lang="he-IL" b="1" dirty="0" smtClean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b="1" dirty="0" smtClean="0">
                    <a:ea typeface="Calibri"/>
                    <a:cs typeface="Arial"/>
                  </a:rPr>
                  <a:t>הגדרה:</a:t>
                </a:r>
                <a:r>
                  <a:rPr lang="he-IL" dirty="0" smtClean="0">
                    <a:ea typeface="Calibri"/>
                    <a:cs typeface="Arial"/>
                  </a:rPr>
                  <a:t> בהינתן גרף מכוון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𝐺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, קבוצת צמתים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⊆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𝑉</m:t>
                    </m:r>
                  </m:oMath>
                </a14:m>
                <a:r>
                  <a:rPr lang="he-IL" b="1" dirty="0" smtClean="0">
                    <a:ea typeface="Calibri"/>
                    <a:cs typeface="Arial"/>
                  </a:rPr>
                  <a:t> </a:t>
                </a:r>
                <a:r>
                  <a:rPr lang="he-IL" dirty="0" smtClean="0">
                    <a:ea typeface="Calibri"/>
                    <a:cs typeface="Arial"/>
                  </a:rPr>
                  <a:t>נקראת </a:t>
                </a:r>
                <a:r>
                  <a:rPr lang="he-IL" u="sng" dirty="0" smtClean="0">
                    <a:ea typeface="Calibri"/>
                    <a:cs typeface="Arial"/>
                  </a:rPr>
                  <a:t>רכיב קשיר היטב מקסימלי</a:t>
                </a:r>
                <a:r>
                  <a:rPr lang="he-IL" dirty="0" smtClean="0">
                    <a:ea typeface="Calibri"/>
                    <a:cs typeface="Arial"/>
                  </a:rPr>
                  <a:t> אם לכל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𝑉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∖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𝐶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, הקבוצה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 אינה רכיב קשיר היטב בגרף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  <a:cs typeface="Arial"/>
                      </a:rPr>
                      <m:t>𝐺</m:t>
                    </m:r>
                  </m:oMath>
                </a14:m>
                <a:r>
                  <a:rPr lang="he-IL" dirty="0" smtClean="0">
                    <a:ea typeface="Calibri"/>
                    <a:cs typeface="Arial"/>
                  </a:rPr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l="-999"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3456000" y="2313124"/>
            <a:ext cx="2232000" cy="2232000"/>
          </a:xfrm>
          <a:prstGeom prst="roundRect">
            <a:avLst>
              <a:gd name="adj" fmla="val 22626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רכיבים קשירים היטב בגרף מכוון</a:t>
            </a:r>
            <a:endParaRPr lang="he-IL" dirty="0"/>
          </a:p>
        </p:txBody>
      </p:sp>
      <p:sp>
        <p:nvSpPr>
          <p:cNvPr id="24" name="TextBox 23"/>
          <p:cNvSpPr txBox="1"/>
          <p:nvPr/>
        </p:nvSpPr>
        <p:spPr>
          <a:xfrm>
            <a:off x="4261659" y="6500813"/>
            <a:ext cx="62068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יונתן יניב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oup 64"/>
          <p:cNvGrpSpPr/>
          <p:nvPr/>
        </p:nvGrpSpPr>
        <p:grpSpPr>
          <a:xfrm>
            <a:off x="3627000" y="2469610"/>
            <a:ext cx="1890000" cy="1890000"/>
            <a:chOff x="8460432" y="2766164"/>
            <a:chExt cx="1890000" cy="1890000"/>
          </a:xfrm>
        </p:grpSpPr>
        <p:sp>
          <p:nvSpPr>
            <p:cNvPr id="50" name="Oval 49"/>
            <p:cNvSpPr/>
            <p:nvPr/>
          </p:nvSpPr>
          <p:spPr>
            <a:xfrm>
              <a:off x="8460432" y="2766164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8460432" y="4206164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9900432" y="4206164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9900432" y="2766164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54" name="Straight Arrow Connector 53"/>
            <p:cNvCxnSpPr>
              <a:stCxn id="50" idx="4"/>
              <a:endCxn id="51" idx="0"/>
            </p:cNvCxnSpPr>
            <p:nvPr/>
          </p:nvCxnSpPr>
          <p:spPr>
            <a:xfrm rot="5400000">
              <a:off x="8190432" y="3711164"/>
              <a:ext cx="990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51" idx="7"/>
              <a:endCxn id="59" idx="3"/>
            </p:cNvCxnSpPr>
            <p:nvPr/>
          </p:nvCxnSpPr>
          <p:spPr>
            <a:xfrm rot="5400000" flipH="1" flipV="1">
              <a:off x="8844531" y="3870263"/>
              <a:ext cx="401802" cy="40180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50" idx="6"/>
              <a:endCxn id="53" idx="2"/>
            </p:cNvCxnSpPr>
            <p:nvPr/>
          </p:nvCxnSpPr>
          <p:spPr>
            <a:xfrm>
              <a:off x="8910432" y="2991164"/>
              <a:ext cx="990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3" idx="4"/>
              <a:endCxn id="52" idx="0"/>
            </p:cNvCxnSpPr>
            <p:nvPr/>
          </p:nvCxnSpPr>
          <p:spPr>
            <a:xfrm rot="5400000">
              <a:off x="9630432" y="3711164"/>
              <a:ext cx="990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9" idx="1"/>
              <a:endCxn id="50" idx="5"/>
            </p:cNvCxnSpPr>
            <p:nvPr/>
          </p:nvCxnSpPr>
          <p:spPr>
            <a:xfrm rot="16200000" flipV="1">
              <a:off x="8844531" y="3150263"/>
              <a:ext cx="401802" cy="40180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9180432" y="3486164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60" name="Straight Arrow Connector 59"/>
            <p:cNvCxnSpPr>
              <a:stCxn id="52" idx="1"/>
              <a:endCxn id="59" idx="5"/>
            </p:cNvCxnSpPr>
            <p:nvPr/>
          </p:nvCxnSpPr>
          <p:spPr>
            <a:xfrm rot="16200000" flipV="1">
              <a:off x="9564531" y="3870263"/>
              <a:ext cx="401802" cy="40180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9" idx="7"/>
              <a:endCxn id="53" idx="3"/>
            </p:cNvCxnSpPr>
            <p:nvPr/>
          </p:nvCxnSpPr>
          <p:spPr>
            <a:xfrm rot="5400000" flipH="1" flipV="1">
              <a:off x="9564531" y="3150263"/>
              <a:ext cx="401802" cy="40180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Oval 73"/>
          <p:cNvSpPr/>
          <p:nvPr/>
        </p:nvSpPr>
        <p:spPr>
          <a:xfrm>
            <a:off x="6156176" y="3179227"/>
            <a:ext cx="450000" cy="450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0000"/>
                </a:schemeClr>
              </a:gs>
              <a:gs pos="35000">
                <a:schemeClr val="dk1">
                  <a:tint val="37000"/>
                  <a:satMod val="300000"/>
                  <a:alpha val="20000"/>
                </a:schemeClr>
              </a:gs>
              <a:gs pos="100000">
                <a:schemeClr val="dk1">
                  <a:tint val="15000"/>
                  <a:satMod val="350000"/>
                  <a:alpha val="20000"/>
                </a:schemeClr>
              </a:gs>
            </a:gsLst>
          </a:gradFill>
          <a:ln>
            <a:solidFill>
              <a:srgbClr val="000000">
                <a:alpha val="10196"/>
              </a:srgb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600" b="1" dirty="0">
              <a:cs typeface="Arial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6991747" y="2471386"/>
            <a:ext cx="450000" cy="450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0000"/>
                </a:schemeClr>
              </a:gs>
              <a:gs pos="35000">
                <a:schemeClr val="dk1">
                  <a:tint val="37000"/>
                  <a:satMod val="300000"/>
                  <a:alpha val="20000"/>
                </a:schemeClr>
              </a:gs>
              <a:gs pos="100000">
                <a:schemeClr val="dk1">
                  <a:tint val="15000"/>
                  <a:satMod val="350000"/>
                  <a:alpha val="20000"/>
                </a:schemeClr>
              </a:gs>
            </a:gsLst>
          </a:gradFill>
          <a:ln>
            <a:solidFill>
              <a:srgbClr val="000000">
                <a:alpha val="10196"/>
              </a:srgb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6991747" y="3909610"/>
            <a:ext cx="450000" cy="450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0000"/>
                </a:schemeClr>
              </a:gs>
              <a:gs pos="35000">
                <a:schemeClr val="dk1">
                  <a:tint val="37000"/>
                  <a:satMod val="300000"/>
                  <a:alpha val="20000"/>
                </a:schemeClr>
              </a:gs>
              <a:gs pos="100000">
                <a:schemeClr val="dk1">
                  <a:tint val="15000"/>
                  <a:satMod val="350000"/>
                  <a:alpha val="20000"/>
                </a:schemeClr>
              </a:gs>
            </a:gsLst>
          </a:gradFill>
          <a:ln>
            <a:solidFill>
              <a:srgbClr val="000000">
                <a:alpha val="10196"/>
              </a:srgb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600" b="1" dirty="0">
              <a:cs typeface="Arial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411760" y="2469610"/>
            <a:ext cx="450000" cy="450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0000"/>
                </a:schemeClr>
              </a:gs>
              <a:gs pos="35000">
                <a:schemeClr val="dk1">
                  <a:tint val="37000"/>
                  <a:satMod val="300000"/>
                  <a:alpha val="20000"/>
                </a:schemeClr>
              </a:gs>
              <a:gs pos="100000">
                <a:schemeClr val="dk1">
                  <a:tint val="15000"/>
                  <a:satMod val="350000"/>
                  <a:alpha val="20000"/>
                </a:schemeClr>
              </a:gs>
            </a:gsLst>
          </a:gradFill>
          <a:ln>
            <a:solidFill>
              <a:srgbClr val="000000">
                <a:alpha val="10196"/>
              </a:srgb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600" b="1" dirty="0">
              <a:cs typeface="Arial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1799692" y="3895106"/>
            <a:ext cx="450000" cy="450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0000"/>
                </a:schemeClr>
              </a:gs>
              <a:gs pos="35000">
                <a:schemeClr val="dk1">
                  <a:tint val="37000"/>
                  <a:satMod val="300000"/>
                  <a:alpha val="20000"/>
                </a:schemeClr>
              </a:gs>
              <a:gs pos="100000">
                <a:schemeClr val="dk1">
                  <a:tint val="15000"/>
                  <a:satMod val="350000"/>
                  <a:alpha val="20000"/>
                </a:schemeClr>
              </a:gs>
            </a:gsLst>
          </a:gradFill>
          <a:ln>
            <a:solidFill>
              <a:srgbClr val="000000">
                <a:alpha val="10196"/>
              </a:srgb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600" b="1" dirty="0">
              <a:cs typeface="Arial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1115616" y="3156879"/>
            <a:ext cx="450000" cy="450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0000"/>
                </a:schemeClr>
              </a:gs>
              <a:gs pos="35000">
                <a:schemeClr val="dk1">
                  <a:tint val="37000"/>
                  <a:satMod val="300000"/>
                  <a:alpha val="20000"/>
                </a:schemeClr>
              </a:gs>
              <a:gs pos="100000">
                <a:schemeClr val="dk1">
                  <a:tint val="15000"/>
                  <a:satMod val="350000"/>
                  <a:alpha val="20000"/>
                </a:schemeClr>
              </a:gs>
            </a:gsLst>
          </a:gradFill>
          <a:ln>
            <a:solidFill>
              <a:srgbClr val="000000">
                <a:alpha val="10196"/>
              </a:srgb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600" b="1" dirty="0">
              <a:cs typeface="Arial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287581" y="2478641"/>
            <a:ext cx="450000" cy="450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0000"/>
                </a:schemeClr>
              </a:gs>
              <a:gs pos="35000">
                <a:schemeClr val="dk1">
                  <a:tint val="37000"/>
                  <a:satMod val="300000"/>
                  <a:alpha val="20000"/>
                </a:schemeClr>
              </a:gs>
              <a:gs pos="100000">
                <a:schemeClr val="dk1">
                  <a:tint val="15000"/>
                  <a:satMod val="350000"/>
                  <a:alpha val="20000"/>
                </a:schemeClr>
              </a:gs>
            </a:gsLst>
          </a:gradFill>
          <a:ln>
            <a:solidFill>
              <a:srgbClr val="000000">
                <a:alpha val="10196"/>
              </a:srgb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600" b="1" dirty="0">
              <a:cs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-225000" y="3895106"/>
            <a:ext cx="450000" cy="450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0000"/>
                </a:schemeClr>
              </a:gs>
              <a:gs pos="35000">
                <a:schemeClr val="dk1">
                  <a:tint val="37000"/>
                  <a:satMod val="300000"/>
                  <a:alpha val="20000"/>
                </a:schemeClr>
              </a:gs>
              <a:gs pos="100000">
                <a:schemeClr val="dk1">
                  <a:tint val="15000"/>
                  <a:satMod val="350000"/>
                  <a:alpha val="20000"/>
                </a:schemeClr>
              </a:gs>
            </a:gsLst>
          </a:gradFill>
          <a:ln>
            <a:solidFill>
              <a:srgbClr val="000000">
                <a:alpha val="10196"/>
              </a:srgb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600" b="1" dirty="0">
              <a:cs typeface="Arial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8244408" y="3179227"/>
            <a:ext cx="450000" cy="450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0000"/>
                </a:schemeClr>
              </a:gs>
              <a:gs pos="35000">
                <a:schemeClr val="dk1">
                  <a:tint val="37000"/>
                  <a:satMod val="300000"/>
                  <a:alpha val="20000"/>
                </a:schemeClr>
              </a:gs>
              <a:gs pos="100000">
                <a:schemeClr val="dk1">
                  <a:tint val="15000"/>
                  <a:satMod val="350000"/>
                  <a:alpha val="20000"/>
                </a:schemeClr>
              </a:gs>
            </a:gsLst>
          </a:gradFill>
          <a:ln>
            <a:solidFill>
              <a:srgbClr val="000000">
                <a:alpha val="10196"/>
              </a:srgb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600" b="1" dirty="0">
              <a:cs typeface="Arial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8919000" y="2471386"/>
            <a:ext cx="450000" cy="450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0000"/>
                </a:schemeClr>
              </a:gs>
              <a:gs pos="35000">
                <a:schemeClr val="dk1">
                  <a:tint val="37000"/>
                  <a:satMod val="300000"/>
                  <a:alpha val="20000"/>
                </a:schemeClr>
              </a:gs>
              <a:gs pos="100000">
                <a:schemeClr val="dk1">
                  <a:tint val="15000"/>
                  <a:satMod val="350000"/>
                  <a:alpha val="20000"/>
                </a:schemeClr>
              </a:gs>
            </a:gsLst>
          </a:gradFill>
          <a:ln>
            <a:solidFill>
              <a:srgbClr val="000000">
                <a:alpha val="10196"/>
              </a:srgb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600" b="1" dirty="0">
              <a:cs typeface="Arial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8919000" y="3910404"/>
            <a:ext cx="450000" cy="450000"/>
          </a:xfrm>
          <a:prstGeom prst="ellipse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0000"/>
                </a:schemeClr>
              </a:gs>
              <a:gs pos="35000">
                <a:schemeClr val="dk1">
                  <a:tint val="37000"/>
                  <a:satMod val="300000"/>
                  <a:alpha val="20000"/>
                </a:schemeClr>
              </a:gs>
              <a:gs pos="100000">
                <a:schemeClr val="dk1">
                  <a:tint val="15000"/>
                  <a:satMod val="350000"/>
                  <a:alpha val="20000"/>
                </a:schemeClr>
              </a:gs>
            </a:gsLst>
          </a:gradFill>
          <a:ln>
            <a:solidFill>
              <a:srgbClr val="000000">
                <a:alpha val="10196"/>
              </a:srgb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668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1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dirty="0" smtClean="0">
                    <a:ea typeface="Calibri"/>
                  </a:rPr>
                  <a:t>יהא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𝐺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 גרף מכוון ויהא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𝑈</m:t>
                    </m:r>
                  </m:oMath>
                </a14:m>
                <a:r>
                  <a:rPr lang="he-IL" dirty="0">
                    <a:ea typeface="Times New Roman"/>
                  </a:rPr>
                  <a:t> רכיב קשיר </a:t>
                </a:r>
                <a:r>
                  <a:rPr lang="he-IL" dirty="0" smtClean="0">
                    <a:ea typeface="Times New Roman"/>
                  </a:rPr>
                  <a:t>היטב </a:t>
                </a:r>
                <a:r>
                  <a:rPr lang="he-IL" dirty="0">
                    <a:ea typeface="Times New Roman"/>
                  </a:rPr>
                  <a:t>של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𝐺</m:t>
                    </m:r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sz="11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הוכיחו כי לכל ריצת </a:t>
                </a:r>
                <a:r>
                  <a:rPr lang="en-US" dirty="0">
                    <a:ea typeface="Times New Roman"/>
                    <a:cs typeface="Arial"/>
                  </a:rPr>
                  <a:t>DFS</a:t>
                </a:r>
                <a:r>
                  <a:rPr lang="he-IL" dirty="0">
                    <a:ea typeface="Times New Roman"/>
                  </a:rPr>
                  <a:t>, הרכיב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𝑈</m:t>
                    </m:r>
                  </m:oMath>
                </a14:m>
                <a:r>
                  <a:rPr lang="he-IL" dirty="0">
                    <a:ea typeface="Times New Roman"/>
                  </a:rPr>
                  <a:t> מוכל בשלמותו בעץ </a:t>
                </a:r>
                <a:r>
                  <a:rPr lang="en-US" dirty="0">
                    <a:ea typeface="Times New Roman"/>
                    <a:cs typeface="Arial"/>
                  </a:rPr>
                  <a:t>DFS</a:t>
                </a:r>
                <a:r>
                  <a:rPr lang="he-IL" dirty="0" smtClean="0">
                    <a:ea typeface="Times New Roman"/>
                  </a:rPr>
                  <a:t>.</a:t>
                </a:r>
              </a:p>
              <a:p>
                <a:pPr>
                  <a:lnSpc>
                    <a:spcPct val="135000"/>
                  </a:lnSpc>
                </a:pPr>
                <a:endParaRPr lang="en-US" sz="1100" dirty="0">
                  <a:ea typeface="Calibri"/>
                  <a:cs typeface="Arial"/>
                </a:endParaRPr>
              </a:p>
              <a:p>
                <a:r>
                  <a:rPr lang="he-IL" sz="2600" b="1" u="sng" dirty="0" smtClean="0">
                    <a:solidFill>
                      <a:srgbClr val="000066"/>
                    </a:solidFill>
                  </a:rPr>
                  <a:t>פתרון</a:t>
                </a:r>
              </a:p>
              <a:p>
                <a:r>
                  <a:rPr lang="he-IL" dirty="0" smtClean="0"/>
                  <a:t>נוכיח את הטענה עבור רכיבים קשירים היטב מקסימליים. נשתמש בטענת העזר הבאה:</a:t>
                </a:r>
              </a:p>
              <a:p>
                <a:r>
                  <a:rPr lang="he-IL" b="1" dirty="0" smtClean="0"/>
                  <a:t>טענת עזר:</a:t>
                </a:r>
                <a:r>
                  <a:rPr lang="he-IL" dirty="0" smtClean="0"/>
                  <a:t> יהא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 smtClean="0"/>
                  <a:t> גרף מכוון ויהא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he-IL" dirty="0" smtClean="0"/>
                  <a:t> רכיב קשיר היטב מקסימלי של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r>
                  <a:rPr lang="he-IL" dirty="0" smtClean="0"/>
                  <a:t>אם עבור צמתים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he-IL" dirty="0" smtClean="0"/>
                  <a:t> קיים מסלול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he-IL" dirty="0" smtClean="0"/>
                  <a:t> מצומת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he-IL" dirty="0" smtClean="0"/>
                  <a:t> לצומת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he-IL" dirty="0" smtClean="0"/>
                  <a:t>, אזי כל צמתי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he-IL" dirty="0" smtClean="0"/>
                  <a:t> שייכים 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endParaRPr lang="he-IL" dirty="0"/>
              </a:p>
              <a:p>
                <a:r>
                  <a:rPr lang="he-IL" b="1" dirty="0" smtClean="0"/>
                  <a:t>הוכחה:</a:t>
                </a:r>
                <a:r>
                  <a:rPr lang="he-IL" dirty="0" smtClean="0"/>
                  <a:t> נניח בשלילה שקיים 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he-IL" dirty="0" smtClean="0"/>
                  <a:t> במסלול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he-IL" dirty="0" smtClean="0"/>
                  <a:t> עבורו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∉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r>
                  <a:rPr lang="he-IL" dirty="0" smtClean="0"/>
                  <a:t>יהא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he-IL" dirty="0" smtClean="0"/>
                  <a:t> צומת כלשהו ב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he-IL" dirty="0" smtClean="0"/>
                  <a:t>. קיימים המסלולים הבאים:</a:t>
                </a:r>
              </a:p>
              <a:p>
                <a:pPr marL="531813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מסלול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𝑥</m:t>
                    </m:r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→…→</m:t>
                    </m:r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𝑢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(מכיוון </a:t>
                </a: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ש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𝑢</m:t>
                    </m:r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𝑥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שייכים לרכיב 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הקשיר היטב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𝑈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).</a:t>
                </a:r>
                <a:endParaRPr lang="he-IL" sz="1600" dirty="0">
                  <a:solidFill>
                    <a:srgbClr val="000099"/>
                  </a:solidFill>
                  <a:ea typeface="Times New Roman"/>
                </a:endParaRPr>
              </a:p>
              <a:p>
                <a:pPr marL="531813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מסלול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𝑢</m:t>
                    </m:r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→…→</m:t>
                    </m:r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𝑤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(תת מסלול של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𝑃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).</a:t>
                </a:r>
              </a:p>
              <a:p>
                <a:pPr marL="531813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מסלול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𝑤</m:t>
                    </m:r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→…→</m:t>
                    </m:r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𝑣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(תת מסלול של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𝑃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).</a:t>
                </a:r>
                <a:endParaRPr lang="he-IL" sz="1600" dirty="0">
                  <a:solidFill>
                    <a:srgbClr val="000099"/>
                  </a:solidFill>
                  <a:ea typeface="Times New Roman"/>
                </a:endParaRPr>
              </a:p>
              <a:p>
                <a:pPr marL="531813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מסלול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𝑣</m:t>
                    </m:r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→…→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𝑥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(מכיוון ש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𝑣</m:t>
                    </m:r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𝑥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שייכים לרכיב 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הקשיר היטב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𝑈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).</a:t>
                </a:r>
              </a:p>
              <a:p>
                <a:endParaRPr lang="he-IL" dirty="0" smtClean="0"/>
              </a:p>
              <a:p>
                <a:r>
                  <a:rPr lang="he-IL" dirty="0" smtClean="0"/>
                  <a:t>כלומר, קיימים מסלולים מכוונים מכל צומת ב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he-IL" dirty="0" smtClean="0"/>
                  <a:t> לצומת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he-IL" dirty="0" smtClean="0"/>
                  <a:t> ולהיפך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⇐</m:t>
                    </m:r>
                  </m:oMath>
                </a14:m>
                <a:r>
                  <a:rPr lang="he-IL" dirty="0" smtClean="0"/>
                  <a:t>  סתירה למקסימליות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he-IL" dirty="0" smtClean="0"/>
                  <a:t>.</a:t>
                </a:r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  <a:blipFill rotWithShape="1">
                <a:blip r:embed="rId2" cstate="print"/>
                <a:stretch>
                  <a:fillRect r="-1285" b="-6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23528" y="3518431"/>
            <a:ext cx="1980220" cy="19802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28607" y="3449156"/>
                <a:ext cx="487248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7" y="3449156"/>
                <a:ext cx="487248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002113" y="3576069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113" y="3576069"/>
                <a:ext cx="387670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992588" y="4833562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88" y="4833562"/>
                <a:ext cx="387670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639956" y="4125511"/>
                <a:ext cx="425437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956" y="4125511"/>
                <a:ext cx="425437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316182" y="3854751"/>
            <a:ext cx="1399309" cy="1404925"/>
            <a:chOff x="1316182" y="3854751"/>
            <a:chExt cx="1399309" cy="1404925"/>
          </a:xfrm>
        </p:grpSpPr>
        <p:sp>
          <p:nvSpPr>
            <p:cNvPr id="14" name="Freeform 13"/>
            <p:cNvSpPr/>
            <p:nvPr/>
          </p:nvSpPr>
          <p:spPr>
            <a:xfrm>
              <a:off x="1316182" y="3854751"/>
              <a:ext cx="1357745" cy="592558"/>
            </a:xfrm>
            <a:custGeom>
              <a:avLst/>
              <a:gdLst>
                <a:gd name="connsiteX0" fmla="*/ 0 w 1357745"/>
                <a:gd name="connsiteY0" fmla="*/ 52231 h 592558"/>
                <a:gd name="connsiteX1" fmla="*/ 374073 w 1357745"/>
                <a:gd name="connsiteY1" fmla="*/ 38376 h 592558"/>
                <a:gd name="connsiteX2" fmla="*/ 540327 w 1357745"/>
                <a:gd name="connsiteY2" fmla="*/ 481722 h 592558"/>
                <a:gd name="connsiteX3" fmla="*/ 1108363 w 1357745"/>
                <a:gd name="connsiteY3" fmla="*/ 357031 h 592558"/>
                <a:gd name="connsiteX4" fmla="*/ 1357745 w 1357745"/>
                <a:gd name="connsiteY4" fmla="*/ 592558 h 59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745" h="592558">
                  <a:moveTo>
                    <a:pt x="0" y="52231"/>
                  </a:moveTo>
                  <a:cubicBezTo>
                    <a:pt x="142009" y="9512"/>
                    <a:pt x="284019" y="-33206"/>
                    <a:pt x="374073" y="38376"/>
                  </a:cubicBezTo>
                  <a:cubicBezTo>
                    <a:pt x="464127" y="109958"/>
                    <a:pt x="417945" y="428613"/>
                    <a:pt x="540327" y="481722"/>
                  </a:cubicBezTo>
                  <a:cubicBezTo>
                    <a:pt x="662709" y="534831"/>
                    <a:pt x="972127" y="338558"/>
                    <a:pt x="1108363" y="357031"/>
                  </a:cubicBezTo>
                  <a:cubicBezTo>
                    <a:pt x="1244599" y="375504"/>
                    <a:pt x="1301172" y="484031"/>
                    <a:pt x="1357745" y="592558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399309" y="4502727"/>
              <a:ext cx="1316182" cy="756949"/>
            </a:xfrm>
            <a:custGeom>
              <a:avLst/>
              <a:gdLst>
                <a:gd name="connsiteX0" fmla="*/ 1316182 w 1316182"/>
                <a:gd name="connsiteY0" fmla="*/ 0 h 768091"/>
                <a:gd name="connsiteX1" fmla="*/ 1122218 w 1316182"/>
                <a:gd name="connsiteY1" fmla="*/ 401782 h 768091"/>
                <a:gd name="connsiteX2" fmla="*/ 720436 w 1316182"/>
                <a:gd name="connsiteY2" fmla="*/ 138546 h 768091"/>
                <a:gd name="connsiteX3" fmla="*/ 457200 w 1316182"/>
                <a:gd name="connsiteY3" fmla="*/ 720437 h 768091"/>
                <a:gd name="connsiteX4" fmla="*/ 0 w 1316182"/>
                <a:gd name="connsiteY4" fmla="*/ 692728 h 768091"/>
                <a:gd name="connsiteX0" fmla="*/ 1316182 w 1316182"/>
                <a:gd name="connsiteY0" fmla="*/ 0 h 756949"/>
                <a:gd name="connsiteX1" fmla="*/ 1122218 w 1316182"/>
                <a:gd name="connsiteY1" fmla="*/ 401782 h 756949"/>
                <a:gd name="connsiteX2" fmla="*/ 623455 w 1316182"/>
                <a:gd name="connsiteY2" fmla="*/ 290946 h 756949"/>
                <a:gd name="connsiteX3" fmla="*/ 457200 w 1316182"/>
                <a:gd name="connsiteY3" fmla="*/ 720437 h 756949"/>
                <a:gd name="connsiteX4" fmla="*/ 0 w 1316182"/>
                <a:gd name="connsiteY4" fmla="*/ 692728 h 75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182" h="756949">
                  <a:moveTo>
                    <a:pt x="1316182" y="0"/>
                  </a:moveTo>
                  <a:cubicBezTo>
                    <a:pt x="1268845" y="189345"/>
                    <a:pt x="1237672" y="353291"/>
                    <a:pt x="1122218" y="401782"/>
                  </a:cubicBezTo>
                  <a:cubicBezTo>
                    <a:pt x="1006764" y="450273"/>
                    <a:pt x="734291" y="237837"/>
                    <a:pt x="623455" y="290946"/>
                  </a:cubicBezTo>
                  <a:cubicBezTo>
                    <a:pt x="512619" y="344055"/>
                    <a:pt x="561109" y="653473"/>
                    <a:pt x="457200" y="720437"/>
                  </a:cubicBezTo>
                  <a:cubicBezTo>
                    <a:pt x="353291" y="787401"/>
                    <a:pt x="168563" y="752764"/>
                    <a:pt x="0" y="69272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750807" y="3867435"/>
                  <a:ext cx="467885" cy="46166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oMath>
                    </m:oMathPara>
                  </a14:m>
                  <a:endParaRPr lang="he-IL" sz="2400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0807" y="3867435"/>
                  <a:ext cx="467885" cy="461665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Oval 7"/>
          <p:cNvSpPr/>
          <p:nvPr/>
        </p:nvSpPr>
        <p:spPr>
          <a:xfrm>
            <a:off x="2627784" y="4418541"/>
            <a:ext cx="180000" cy="18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23638" y="3820821"/>
            <a:ext cx="180000" cy="18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82043" y="4156376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43" y="4156376"/>
                <a:ext cx="387670" cy="3693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1"/>
          <p:cNvSpPr/>
          <p:nvPr/>
        </p:nvSpPr>
        <p:spPr>
          <a:xfrm>
            <a:off x="581891" y="3924313"/>
            <a:ext cx="639041" cy="578413"/>
          </a:xfrm>
          <a:custGeom>
            <a:avLst/>
            <a:gdLst>
              <a:gd name="connsiteX0" fmla="*/ 0 w 734291"/>
              <a:gd name="connsiteY0" fmla="*/ 574780 h 574780"/>
              <a:gd name="connsiteX1" fmla="*/ 110836 w 734291"/>
              <a:gd name="connsiteY1" fmla="*/ 297689 h 574780"/>
              <a:gd name="connsiteX2" fmla="*/ 415636 w 734291"/>
              <a:gd name="connsiteY2" fmla="*/ 366962 h 574780"/>
              <a:gd name="connsiteX3" fmla="*/ 471054 w 734291"/>
              <a:gd name="connsiteY3" fmla="*/ 48308 h 574780"/>
              <a:gd name="connsiteX4" fmla="*/ 734291 w 734291"/>
              <a:gd name="connsiteY4" fmla="*/ 6744 h 574780"/>
              <a:gd name="connsiteX0" fmla="*/ 0 w 639041"/>
              <a:gd name="connsiteY0" fmla="*/ 578413 h 578413"/>
              <a:gd name="connsiteX1" fmla="*/ 110836 w 639041"/>
              <a:gd name="connsiteY1" fmla="*/ 301322 h 578413"/>
              <a:gd name="connsiteX2" fmla="*/ 415636 w 639041"/>
              <a:gd name="connsiteY2" fmla="*/ 370595 h 578413"/>
              <a:gd name="connsiteX3" fmla="*/ 471054 w 639041"/>
              <a:gd name="connsiteY3" fmla="*/ 51941 h 578413"/>
              <a:gd name="connsiteX4" fmla="*/ 639041 w 639041"/>
              <a:gd name="connsiteY4" fmla="*/ 5614 h 57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041" h="578413">
                <a:moveTo>
                  <a:pt x="0" y="578413"/>
                </a:moveTo>
                <a:cubicBezTo>
                  <a:pt x="20781" y="457185"/>
                  <a:pt x="41563" y="335958"/>
                  <a:pt x="110836" y="301322"/>
                </a:cubicBezTo>
                <a:cubicBezTo>
                  <a:pt x="180109" y="266686"/>
                  <a:pt x="355600" y="412158"/>
                  <a:pt x="415636" y="370595"/>
                </a:cubicBezTo>
                <a:cubicBezTo>
                  <a:pt x="475672" y="329031"/>
                  <a:pt x="433820" y="112771"/>
                  <a:pt x="471054" y="51941"/>
                </a:cubicBezTo>
                <a:cubicBezTo>
                  <a:pt x="508288" y="-8889"/>
                  <a:pt x="533977" y="-3622"/>
                  <a:pt x="639041" y="5614"/>
                </a:cubicBezTo>
              </a:path>
            </a:pathLst>
          </a:custGeom>
          <a:noFill/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Freeform 12"/>
          <p:cNvSpPr/>
          <p:nvPr/>
        </p:nvSpPr>
        <p:spPr>
          <a:xfrm>
            <a:off x="585789" y="4581525"/>
            <a:ext cx="723900" cy="590550"/>
          </a:xfrm>
          <a:custGeom>
            <a:avLst/>
            <a:gdLst>
              <a:gd name="connsiteX0" fmla="*/ 724361 w 724361"/>
              <a:gd name="connsiteY0" fmla="*/ 590550 h 590550"/>
              <a:gd name="connsiteX1" fmla="*/ 414798 w 724361"/>
              <a:gd name="connsiteY1" fmla="*/ 514350 h 590550"/>
              <a:gd name="connsiteX2" fmla="*/ 462423 w 724361"/>
              <a:gd name="connsiteY2" fmla="*/ 171450 h 590550"/>
              <a:gd name="connsiteX3" fmla="*/ 67136 w 724361"/>
              <a:gd name="connsiteY3" fmla="*/ 161925 h 590550"/>
              <a:gd name="connsiteX4" fmla="*/ 461 w 724361"/>
              <a:gd name="connsiteY4" fmla="*/ 0 h 590550"/>
              <a:gd name="connsiteX5" fmla="*/ 461 w 724361"/>
              <a:gd name="connsiteY5" fmla="*/ 0 h 590550"/>
              <a:gd name="connsiteX6" fmla="*/ 461 w 724361"/>
              <a:gd name="connsiteY6" fmla="*/ 0 h 590550"/>
              <a:gd name="connsiteX0" fmla="*/ 723900 w 723900"/>
              <a:gd name="connsiteY0" fmla="*/ 590550 h 590550"/>
              <a:gd name="connsiteX1" fmla="*/ 414337 w 723900"/>
              <a:gd name="connsiteY1" fmla="*/ 514350 h 590550"/>
              <a:gd name="connsiteX2" fmla="*/ 380999 w 723900"/>
              <a:gd name="connsiteY2" fmla="*/ 171450 h 590550"/>
              <a:gd name="connsiteX3" fmla="*/ 66675 w 723900"/>
              <a:gd name="connsiteY3" fmla="*/ 161925 h 590550"/>
              <a:gd name="connsiteX4" fmla="*/ 0 w 723900"/>
              <a:gd name="connsiteY4" fmla="*/ 0 h 590550"/>
              <a:gd name="connsiteX5" fmla="*/ 0 w 723900"/>
              <a:gd name="connsiteY5" fmla="*/ 0 h 590550"/>
              <a:gd name="connsiteX6" fmla="*/ 0 w 723900"/>
              <a:gd name="connsiteY6" fmla="*/ 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900" h="590550">
                <a:moveTo>
                  <a:pt x="723900" y="590550"/>
                </a:moveTo>
                <a:cubicBezTo>
                  <a:pt x="590946" y="587375"/>
                  <a:pt x="471487" y="584200"/>
                  <a:pt x="414337" y="514350"/>
                </a:cubicBezTo>
                <a:cubicBezTo>
                  <a:pt x="357187" y="444500"/>
                  <a:pt x="438943" y="230187"/>
                  <a:pt x="380999" y="171450"/>
                </a:cubicBezTo>
                <a:cubicBezTo>
                  <a:pt x="323055" y="112712"/>
                  <a:pt x="130175" y="190500"/>
                  <a:pt x="66675" y="161925"/>
                </a:cubicBezTo>
                <a:cubicBezTo>
                  <a:pt x="3175" y="133350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1223638" y="5085184"/>
            <a:ext cx="180000" cy="18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03568" y="4401128"/>
            <a:ext cx="180000" cy="18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7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8" grpId="0" animBg="1"/>
      <p:bldP spid="6" grpId="0" animBg="1"/>
      <p:bldP spid="18" grpId="0" animBg="1"/>
      <p:bldP spid="12" grpId="0" animBg="1"/>
      <p:bldP spid="13" grpId="0" animBg="1"/>
      <p:bldP spid="7" grpId="0" animBg="1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נוכיח שכל צמתי רכיב קשיר היטב מקסימלי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he-IL" dirty="0" smtClean="0"/>
                  <a:t> יופיעו באותו עץ ביער ה </a:t>
                </a:r>
                <a:r>
                  <a:rPr lang="en-US" dirty="0" smtClean="0"/>
                  <a:t>DFS</a:t>
                </a:r>
                <a:r>
                  <a:rPr lang="he-IL" dirty="0" smtClean="0"/>
                  <a:t>, לכל הרצת </a:t>
                </a:r>
                <a:r>
                  <a:rPr lang="en-US" dirty="0" smtClean="0"/>
                  <a:t>DFS</a:t>
                </a:r>
                <a:r>
                  <a:rPr lang="he-IL" dirty="0" smtClean="0"/>
                  <a:t>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נסתכל על הרצת </a:t>
                </a:r>
                <a:r>
                  <a:rPr lang="en-US" dirty="0" smtClean="0"/>
                  <a:t>DFS</a:t>
                </a:r>
                <a:r>
                  <a:rPr lang="he-IL" dirty="0" smtClean="0"/>
                  <a:t> כלשהי. יהא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he-IL" dirty="0" smtClean="0"/>
                  <a:t> הצומת הראשון אותו גילה </a:t>
                </a:r>
                <a:r>
                  <a:rPr lang="en-US" dirty="0" smtClean="0"/>
                  <a:t>DFS</a:t>
                </a:r>
                <a:r>
                  <a:rPr lang="he-IL" dirty="0" smtClean="0"/>
                  <a:t> מבין צמתי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ברגע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he-IL" dirty="0" smtClean="0"/>
                  <a:t>, כל צמתי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he-IL" dirty="0" smtClean="0"/>
                  <a:t> לבנים.</a:t>
                </a:r>
              </a:p>
              <a:p>
                <a:pPr>
                  <a:lnSpc>
                    <a:spcPct val="135000"/>
                  </a:lnSpc>
                </a:pPr>
                <a:endParaRPr lang="he-IL" dirty="0"/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נשתמש במשפט המסלול הלבן:</a:t>
                </a:r>
              </a:p>
              <a:p>
                <a:pPr>
                  <a:lnSpc>
                    <a:spcPct val="135000"/>
                  </a:lnSpc>
                </a:pPr>
                <a:endParaRPr lang="he-IL" dirty="0" smtClean="0"/>
              </a:p>
              <a:p>
                <a:pPr>
                  <a:lnSpc>
                    <a:spcPct val="135000"/>
                  </a:lnSpc>
                </a:pPr>
                <a:endParaRPr lang="he-IL" dirty="0"/>
              </a:p>
              <a:p>
                <a:pPr>
                  <a:lnSpc>
                    <a:spcPct val="135000"/>
                  </a:lnSpc>
                </a:pPr>
                <a:endParaRPr lang="he-IL" dirty="0" smtClean="0"/>
              </a:p>
              <a:p>
                <a:pPr>
                  <a:lnSpc>
                    <a:spcPct val="135000"/>
                  </a:lnSpc>
                </a:pPr>
                <a:endParaRPr lang="he-IL" dirty="0"/>
              </a:p>
              <a:p>
                <a:pPr>
                  <a:lnSpc>
                    <a:spcPct val="135000"/>
                  </a:lnSpc>
                </a:pPr>
                <a:endParaRPr lang="he-IL" dirty="0" smtClean="0"/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ממשפט זה נובע שכל 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he-IL" dirty="0" smtClean="0"/>
                  <a:t> הוא צאצא של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he-IL" dirty="0" smtClean="0"/>
                  <a:t> ביער ה </a:t>
                </a:r>
                <a:r>
                  <a:rPr lang="en-US" dirty="0" smtClean="0"/>
                  <a:t>DFS</a:t>
                </a:r>
                <a:r>
                  <a:rPr lang="he-IL" dirty="0" smtClean="0"/>
                  <a:t>:</a:t>
                </a:r>
              </a:p>
              <a:p>
                <a:pPr marL="53181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קיים מסלול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𝑃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 : 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𝑢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→…→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𝑣</m:t>
                    </m:r>
                  </m:oMath>
                </a14:m>
                <a:r>
                  <a:rPr lang="he-IL" sz="1600" dirty="0" smtClean="0"/>
                  <a:t> 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בגרף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𝐺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, מכיוון ש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𝑢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𝑣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∈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𝑈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.</a:t>
                </a:r>
              </a:p>
              <a:p>
                <a:pPr marL="53181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מטענת העזר, כל צמתי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𝑃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שייכים ל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𝑈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.</a:t>
                </a:r>
              </a:p>
              <a:p>
                <a:pPr marL="53181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b="0" dirty="0" smtClean="0">
                    <a:solidFill>
                      <a:srgbClr val="000099"/>
                    </a:solidFill>
                    <a:ea typeface="Times New Roman"/>
                  </a:rPr>
                  <a:t>בזמן גילוי הצומת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𝑢</m:t>
                    </m:r>
                  </m:oMath>
                </a14:m>
                <a:r>
                  <a:rPr lang="he-IL" sz="1600" b="0" dirty="0" smtClean="0">
                    <a:solidFill>
                      <a:srgbClr val="000099"/>
                    </a:solidFill>
                    <a:ea typeface="Times New Roman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𝑢</m:t>
                        </m:r>
                      </m:e>
                    </m:d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), כל צמתי המסלול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𝑃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לבנים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⇐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 הצומת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𝑣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צאצא של צומת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𝑢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he-IL" sz="1600" dirty="0">
                  <a:solidFill>
                    <a:srgbClr val="000099"/>
                  </a:solidFill>
                  <a:ea typeface="Times New Roman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  <a:blipFill rotWithShape="1">
                <a:blip r:embed="rId2" cstate="print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639625" y="2743962"/>
                <a:ext cx="7888592" cy="158513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 rtl="1">
                  <a:lnSpc>
                    <a:spcPct val="125000"/>
                  </a:lnSpc>
                </a:pPr>
                <a:r>
                  <a:rPr lang="he-IL" b="1" dirty="0" smtClean="0">
                    <a:solidFill>
                      <a:schemeClr val="tx1"/>
                    </a:solidFill>
                  </a:rPr>
                  <a:t>משפט המסלול הלבן:</a:t>
                </a:r>
                <a:r>
                  <a:rPr lang="he-IL" dirty="0" smtClean="0">
                    <a:solidFill>
                      <a:schemeClr val="tx1"/>
                    </a:solidFill>
                  </a:rPr>
                  <a:t> ביער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DFS</a:t>
                </a:r>
                <a:r>
                  <a:rPr lang="he-IL" dirty="0" smtClean="0">
                    <a:solidFill>
                      <a:schemeClr val="tx1"/>
                    </a:solidFill>
                  </a:rPr>
                  <a:t> של גרף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he-IL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he-IL" dirty="0" smtClean="0">
                    <a:solidFill>
                      <a:schemeClr val="tx1"/>
                    </a:solidFill>
                  </a:rPr>
                  <a:t>(מכוון/לא מכוון):</a:t>
                </a:r>
              </a:p>
              <a:p>
                <a:pPr algn="r" rtl="1">
                  <a:lnSpc>
                    <a:spcPct val="125000"/>
                  </a:lnSpc>
                </a:pPr>
                <a:r>
                  <a:rPr lang="he-IL" dirty="0" smtClean="0">
                    <a:solidFill>
                      <a:schemeClr val="tx1"/>
                    </a:solidFill>
                  </a:rPr>
                  <a:t>      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הוא צאצא של 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⇔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         ברגע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</m:d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(זמן גילוי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) קיים מסלול</a:t>
                </a:r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he-IL" dirty="0" smtClean="0">
                    <a:solidFill>
                      <a:schemeClr val="tx1"/>
                    </a:solidFill>
                  </a:rPr>
                  <a:t>				              מ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המורכב מצמתים לבנים </a:t>
                </a:r>
              </a:p>
              <a:p>
                <a:pPr algn="r" rtl="1">
                  <a:lnSpc>
                    <a:spcPct val="125000"/>
                  </a:lnSpc>
                </a:pPr>
                <a:r>
                  <a:rPr lang="he-IL" dirty="0">
                    <a:solidFill>
                      <a:prstClr val="black"/>
                    </a:solidFill>
                  </a:rPr>
                  <a:t>				 </a:t>
                </a:r>
                <a:r>
                  <a:rPr lang="he-IL" dirty="0" smtClean="0">
                    <a:solidFill>
                      <a:prstClr val="black"/>
                    </a:solidFill>
                  </a:rPr>
                  <a:t>             </a:t>
                </a:r>
                <a:r>
                  <a:rPr lang="he-IL" dirty="0" smtClean="0">
                    <a:solidFill>
                      <a:schemeClr val="tx1"/>
                    </a:solidFill>
                  </a:rPr>
                  <a:t>(צמתים שעוד לא התגלו ע"י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DFS</a:t>
                </a:r>
                <a:r>
                  <a:rPr lang="he-IL" dirty="0" smtClean="0">
                    <a:solidFill>
                      <a:schemeClr val="tx1"/>
                    </a:solidFill>
                  </a:rPr>
                  <a:t>).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25" y="2743962"/>
                <a:ext cx="7888592" cy="158513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94038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אלגוריתמים למציאת רכיבים </a:t>
            </a:r>
            <a:r>
              <a:rPr lang="he-IL" dirty="0" err="1" smtClean="0"/>
              <a:t>קשירים</a:t>
            </a:r>
            <a:r>
              <a:rPr lang="he-IL" dirty="0" smtClean="0"/>
              <a:t> היטב – </a:t>
            </a:r>
            <a:r>
              <a:rPr lang="en-US" dirty="0" err="1" smtClean="0"/>
              <a:t>Kosaraju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64" y="1160748"/>
            <a:ext cx="8041029" cy="44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156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אלגוריתמים למציאת רכיבים </a:t>
            </a:r>
            <a:r>
              <a:rPr lang="he-IL" dirty="0" err="1" smtClean="0"/>
              <a:t>קשירים</a:t>
            </a:r>
            <a:r>
              <a:rPr lang="he-IL" dirty="0" smtClean="0"/>
              <a:t> היטב – </a:t>
            </a:r>
            <a:r>
              <a:rPr lang="en-US" dirty="0" err="1" smtClean="0"/>
              <a:t>Kosaraju</a:t>
            </a:r>
            <a:endParaRPr lang="he-I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311689" cy="584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156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אלגוריתמים למציאת רכיבים </a:t>
            </a:r>
            <a:r>
              <a:rPr lang="he-IL" dirty="0" err="1" smtClean="0"/>
              <a:t>קשירים</a:t>
            </a:r>
            <a:r>
              <a:rPr lang="he-IL" dirty="0" smtClean="0"/>
              <a:t> היטב – </a:t>
            </a:r>
            <a:r>
              <a:rPr lang="en-US" dirty="0" err="1" smtClean="0"/>
              <a:t>Kosaraju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565394" cy="589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156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אלגוריתמים למציאת רכיבים </a:t>
            </a:r>
            <a:r>
              <a:rPr lang="he-IL" dirty="0" err="1" smtClean="0"/>
              <a:t>קשירים</a:t>
            </a:r>
            <a:r>
              <a:rPr lang="he-IL" dirty="0" smtClean="0"/>
              <a:t> היטב – </a:t>
            </a:r>
            <a:r>
              <a:rPr lang="en-US" dirty="0" err="1" smtClean="0"/>
              <a:t>Tarjan</a:t>
            </a:r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24" y="1700808"/>
            <a:ext cx="8407952" cy="419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156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אלגוריתמים למציאת רכיבים </a:t>
            </a:r>
            <a:r>
              <a:rPr lang="he-IL" dirty="0" err="1" smtClean="0"/>
              <a:t>קשירים</a:t>
            </a:r>
            <a:r>
              <a:rPr lang="he-IL" dirty="0" smtClean="0"/>
              <a:t> היטב – </a:t>
            </a:r>
            <a:r>
              <a:rPr lang="en-US" dirty="0" err="1" smtClean="0"/>
              <a:t>Tarjan</a:t>
            </a:r>
            <a:endParaRPr lang="he-I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16732"/>
            <a:ext cx="7744061" cy="503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156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אלגוריתמים למציאת רכיבים </a:t>
            </a:r>
            <a:r>
              <a:rPr lang="he-IL" dirty="0" err="1" smtClean="0"/>
              <a:t>קשירים</a:t>
            </a:r>
            <a:r>
              <a:rPr lang="he-IL" dirty="0" smtClean="0"/>
              <a:t> היטב – </a:t>
            </a:r>
            <a:r>
              <a:rPr lang="en-US" dirty="0" err="1" smtClean="0"/>
              <a:t>Tarjan</a:t>
            </a:r>
            <a:endParaRPr lang="he-IL" dirty="0"/>
          </a:p>
        </p:txBody>
      </p:sp>
      <p:pic>
        <p:nvPicPr>
          <p:cNvPr id="7170" name="Picture 2" descr="C:\Users\max\Desktop\Tarjan's_Algorithm_Animation - Cop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75" y="2428875"/>
            <a:ext cx="3905250" cy="200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156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נכונות (המשך):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נוכיח את נכונות האלגוריתם.</a:t>
                </a:r>
              </a:p>
              <a:p>
                <a:pPr marL="62865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אם חשבתם שסיימנו, טעות בידכם.</a:t>
                </a:r>
                <a:endParaRPr lang="he-IL" sz="1600" dirty="0">
                  <a:solidFill>
                    <a:srgbClr val="000099"/>
                  </a:solidFill>
                  <a:ea typeface="Times New Roman"/>
                </a:endParaRPr>
              </a:p>
              <a:p>
                <a:endParaRPr lang="he-IL" dirty="0" smtClean="0"/>
              </a:p>
              <a:p>
                <a:r>
                  <a:rPr lang="he-IL" u="sng" dirty="0" smtClean="0"/>
                  <a:t>הוכחת נכונות</a:t>
                </a:r>
                <a:r>
                  <a:rPr lang="he-IL" dirty="0" smtClean="0"/>
                  <a:t>: מטענה 1 נובע שבשלב 2.1 תמיד נמצא מקור (כלומר, האלגוריתם לא יתקע).</a:t>
                </a:r>
              </a:p>
              <a:p>
                <a:pPr marL="62865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האמנם? טענה 1 מבטיחה זו רק עבור </a:t>
                </a:r>
                <a:r>
                  <a:rPr lang="he-IL" sz="1600" dirty="0" err="1" smtClean="0">
                    <a:solidFill>
                      <a:srgbClr val="000099"/>
                    </a:solidFill>
                    <a:ea typeface="Times New Roman"/>
                  </a:rPr>
                  <a:t>האיטרציה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הראשונה.</a:t>
                </a:r>
              </a:p>
              <a:p>
                <a:pPr marL="62865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b="1" dirty="0" smtClean="0">
                    <a:solidFill>
                      <a:srgbClr val="000099"/>
                    </a:solidFill>
                    <a:ea typeface="Times New Roman"/>
                  </a:rPr>
                  <a:t>יש להוסיף: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הסרת צומת מגרף </a:t>
                </a:r>
                <a:r>
                  <a:rPr lang="en-US" sz="1600" dirty="0" smtClean="0">
                    <a:solidFill>
                      <a:srgbClr val="000099"/>
                    </a:solidFill>
                    <a:ea typeface="Times New Roman"/>
                  </a:rPr>
                  <a:t>DAG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משאירה אותו </a:t>
                </a:r>
                <a:r>
                  <a:rPr lang="en-US" sz="1600" dirty="0" smtClean="0">
                    <a:solidFill>
                      <a:srgbClr val="000099"/>
                    </a:solidFill>
                    <a:ea typeface="Times New Roman"/>
                  </a:rPr>
                  <a:t>DAG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.</a:t>
                </a:r>
              </a:p>
              <a:p>
                <a:pPr marL="62865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לכן, הטענה ממשיכה להתקיים </a:t>
                </a:r>
                <a:r>
                  <a:rPr lang="he-IL" sz="1600" dirty="0" err="1" smtClean="0">
                    <a:solidFill>
                      <a:srgbClr val="000099"/>
                    </a:solidFill>
                    <a:ea typeface="Times New Roman"/>
                  </a:rPr>
                  <a:t>באיטרציות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הבאות.</a:t>
                </a:r>
              </a:p>
              <a:p>
                <a:pPr lvl="0">
                  <a:lnSpc>
                    <a:spcPct val="135000"/>
                  </a:lnSpc>
                </a:pPr>
                <a:endParaRPr lang="he-IL" dirty="0">
                  <a:solidFill>
                    <a:srgbClr val="000099"/>
                  </a:solidFill>
                  <a:ea typeface="Times New Roman"/>
                </a:endParaRPr>
              </a:p>
              <a:p>
                <a:pPr lvl="0">
                  <a:lnSpc>
                    <a:spcPct val="135000"/>
                  </a:lnSpc>
                </a:pPr>
                <a:r>
                  <a:rPr lang="he-IL" dirty="0" smtClean="0">
                    <a:ea typeface="Times New Roman"/>
                  </a:rPr>
                  <a:t>נותר להוכיח שהמיון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𝐿</m:t>
                    </m:r>
                  </m:oMath>
                </a14:m>
                <a:r>
                  <a:rPr lang="he-IL" dirty="0" smtClean="0">
                    <a:ea typeface="Times New Roman"/>
                  </a:rPr>
                  <a:t> המתקבל הוא מיון טופולוגי.</a:t>
                </a:r>
              </a:p>
              <a:p>
                <a:pPr marL="62865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תהא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𝑢𝑣</m:t>
                    </m:r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∈</m:t>
                    </m:r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𝐸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קשת בגרף.</a:t>
                </a:r>
              </a:p>
              <a:p>
                <a:pPr marL="62865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err="1" smtClean="0">
                    <a:solidFill>
                      <a:srgbClr val="000099"/>
                    </a:solidFill>
                    <a:ea typeface="Times New Roman"/>
                  </a:rPr>
                  <a:t>באיטרציה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שבה הוסר הצומת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𝑣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, בהכרח הצומת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𝑢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לא היה קיים בגרף (אחרת,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𝑣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לא היה מקור).</a:t>
                </a:r>
              </a:p>
              <a:p>
                <a:pPr marL="62865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לפי אופן פעולת האלגוריתם נובע כי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𝐿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𝑢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&lt;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𝐿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.</a:t>
                </a:r>
              </a:p>
              <a:p>
                <a:pPr>
                  <a:lnSpc>
                    <a:spcPct val="135000"/>
                  </a:lnSpc>
                </a:pPr>
                <a:endParaRPr lang="he-IL" dirty="0">
                  <a:ea typeface="Times New Roman"/>
                </a:endParaRPr>
              </a:p>
              <a:p>
                <a:endParaRPr lang="he-IL" u="sng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5741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גרף הרכיבים הקשירים היטב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𝑮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𝑺𝑪𝑪</m:t>
                        </m:r>
                      </m:sup>
                    </m:sSup>
                  </m:oMath>
                </a14:m>
                <a:endParaRPr lang="he-IL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b="1" dirty="0" smtClean="0">
                    <a:ea typeface="Calibri"/>
                  </a:rPr>
                  <a:t>הגדרה: </a:t>
                </a:r>
                <a:r>
                  <a:rPr lang="he-IL" dirty="0" smtClean="0">
                    <a:ea typeface="Times New Roman"/>
                  </a:rPr>
                  <a:t>גרף </a:t>
                </a:r>
                <a:r>
                  <a:rPr lang="he-IL" dirty="0">
                    <a:ea typeface="Times New Roman"/>
                  </a:rPr>
                  <a:t>הרכיבים הקשירים היטב (</a:t>
                </a:r>
                <a:r>
                  <a:rPr lang="he-IL" dirty="0" err="1">
                    <a:ea typeface="Times New Roman"/>
                  </a:rPr>
                  <a:t>רק"ה</a:t>
                </a:r>
                <a:r>
                  <a:rPr lang="he-IL" dirty="0">
                    <a:ea typeface="Times New Roman"/>
                  </a:rPr>
                  <a:t>) של גרף מכוון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𝐺</m:t>
                    </m:r>
                  </m:oMath>
                </a14:m>
                <a:r>
                  <a:rPr lang="en-US" dirty="0"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 smtClean="0"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 smtClean="0">
                    <a:latin typeface="Arial"/>
                    <a:ea typeface="Times New Roman"/>
                  </a:rPr>
                  <a:t>הוא </a:t>
                </a:r>
                <a:r>
                  <a:rPr lang="he-IL" dirty="0">
                    <a:latin typeface="Arial"/>
                    <a:ea typeface="Times New Roman"/>
                  </a:rPr>
                  <a:t>גרף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𝑆𝐶𝐶</m:t>
                        </m:r>
                      </m:sup>
                    </m:sSup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Times New Roman"/>
                                <a:cs typeface="Arial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Times New Roman"/>
                                <a:cs typeface="Arial"/>
                              </a:rPr>
                              <m:t>𝑆𝐶𝐶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Times New Roman"/>
                                <a:cs typeface="Arial"/>
                              </a:rPr>
                              <m:t>𝐸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Times New Roman"/>
                                <a:cs typeface="Arial"/>
                              </a:rPr>
                              <m:t>𝑆𝐶𝐶</m:t>
                            </m:r>
                          </m:sup>
                        </m:sSup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 </a:t>
                </a:r>
                <a:r>
                  <a:rPr lang="en-US" dirty="0" smtClean="0">
                    <a:ea typeface="Times New Roman"/>
                  </a:rPr>
                  <a:t/>
                </a:r>
                <a:br>
                  <a:rPr lang="en-US" dirty="0" smtClean="0">
                    <a:ea typeface="Times New Roman"/>
                  </a:rPr>
                </a:br>
                <a:r>
                  <a:rPr lang="he-IL" dirty="0" smtClean="0">
                    <a:ea typeface="Times New Roman"/>
                  </a:rPr>
                  <a:t>(</a:t>
                </a:r>
                <a:r>
                  <a:rPr lang="en-US" dirty="0">
                    <a:ea typeface="Times New Roman"/>
                    <a:cs typeface="Arial"/>
                  </a:rPr>
                  <a:t>Strongly Connected Components</a:t>
                </a:r>
                <a:r>
                  <a:rPr lang="he-IL" dirty="0">
                    <a:ea typeface="Times New Roman"/>
                  </a:rPr>
                  <a:t>) אשר מוגדר באופן הבא:</a:t>
                </a:r>
                <a:endParaRPr lang="en-US" dirty="0">
                  <a:ea typeface="Calibri"/>
                  <a:cs typeface="Arial"/>
                </a:endParaRPr>
              </a:p>
              <a:p>
                <a:pPr marL="53181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כל צומת 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𝑉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מייצג רכיב 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קשיר היטב מקסימלי </a:t>
                </a: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בגרף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𝐺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600" dirty="0">
                  <a:ea typeface="Calibri"/>
                  <a:cs typeface="Arial"/>
                </a:endParaRPr>
              </a:p>
              <a:p>
                <a:pPr marL="53181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לכל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𝐶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,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𝐶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𝑉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מתקיים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𝐶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𝐶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𝐸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⇔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 קיימים צמתים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𝑢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𝐶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ו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𝐶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′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כך 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𝑢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𝐸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6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3" cstate="print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ounded Rectangle 29"/>
          <p:cNvSpPr/>
          <p:nvPr/>
        </p:nvSpPr>
        <p:spPr>
          <a:xfrm>
            <a:off x="3589258" y="4441490"/>
            <a:ext cx="720000" cy="7200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346156" y="2972302"/>
            <a:ext cx="2232000" cy="2232000"/>
          </a:xfrm>
          <a:prstGeom prst="roundRect">
            <a:avLst>
              <a:gd name="adj" fmla="val 22626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 rot="2700000">
            <a:off x="1569196" y="3131086"/>
            <a:ext cx="1908000" cy="1908000"/>
          </a:xfrm>
          <a:prstGeom prst="roundRect">
            <a:avLst>
              <a:gd name="adj" fmla="val 22626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 rot="2700000">
            <a:off x="3330382" y="3284682"/>
            <a:ext cx="1986420" cy="86409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8" idx="7"/>
            <a:endCxn id="47" idx="3"/>
          </p:cNvCxnSpPr>
          <p:nvPr/>
        </p:nvCxnSpPr>
        <p:spPr>
          <a:xfrm rot="5400000" flipH="1" flipV="1">
            <a:off x="1949943" y="3512827"/>
            <a:ext cx="401802" cy="4018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7" idx="5"/>
            <a:endCxn id="39" idx="1"/>
          </p:cNvCxnSpPr>
          <p:nvPr/>
        </p:nvCxnSpPr>
        <p:spPr>
          <a:xfrm rot="16200000" flipH="1">
            <a:off x="2669943" y="3512827"/>
            <a:ext cx="401802" cy="4018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9" idx="3"/>
            <a:endCxn id="46" idx="7"/>
          </p:cNvCxnSpPr>
          <p:nvPr/>
        </p:nvCxnSpPr>
        <p:spPr>
          <a:xfrm rot="5400000">
            <a:off x="2669943" y="4232827"/>
            <a:ext cx="401802" cy="4018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6" idx="1"/>
            <a:endCxn id="38" idx="5"/>
          </p:cNvCxnSpPr>
          <p:nvPr/>
        </p:nvCxnSpPr>
        <p:spPr>
          <a:xfrm rot="16200000" flipV="1">
            <a:off x="1949943" y="4232827"/>
            <a:ext cx="401802" cy="4018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565844" y="3848728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005844" y="3848728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p:cxnSp>
        <p:nvCxnSpPr>
          <p:cNvPr id="40" name="Straight Arrow Connector 39"/>
          <p:cNvCxnSpPr>
            <a:stCxn id="39" idx="2"/>
            <a:endCxn id="38" idx="6"/>
          </p:cNvCxnSpPr>
          <p:nvPr/>
        </p:nvCxnSpPr>
        <p:spPr>
          <a:xfrm rot="10800000">
            <a:off x="2015844" y="4073728"/>
            <a:ext cx="9900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445844" y="3848728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p:cxnSp>
        <p:nvCxnSpPr>
          <p:cNvPr id="42" name="Shape 70"/>
          <p:cNvCxnSpPr>
            <a:stCxn id="49" idx="6"/>
            <a:endCxn id="41" idx="7"/>
          </p:cNvCxnSpPr>
          <p:nvPr/>
        </p:nvCxnSpPr>
        <p:spPr>
          <a:xfrm>
            <a:off x="4175844" y="3353728"/>
            <a:ext cx="654099" cy="560901"/>
          </a:xfrm>
          <a:prstGeom prst="curved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72"/>
          <p:cNvCxnSpPr>
            <a:stCxn id="41" idx="2"/>
            <a:endCxn id="49" idx="4"/>
          </p:cNvCxnSpPr>
          <p:nvPr/>
        </p:nvCxnSpPr>
        <p:spPr>
          <a:xfrm rot="10800000">
            <a:off x="3950844" y="3578728"/>
            <a:ext cx="495000" cy="495000"/>
          </a:xfrm>
          <a:prstGeom prst="curvedConnector2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9" idx="7"/>
            <a:endCxn id="49" idx="3"/>
          </p:cNvCxnSpPr>
          <p:nvPr/>
        </p:nvCxnSpPr>
        <p:spPr>
          <a:xfrm rot="5400000" flipH="1" flipV="1">
            <a:off x="3389943" y="3512827"/>
            <a:ext cx="401802" cy="4018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8" idx="7"/>
            <a:endCxn id="41" idx="3"/>
          </p:cNvCxnSpPr>
          <p:nvPr/>
        </p:nvCxnSpPr>
        <p:spPr>
          <a:xfrm rot="5400000" flipH="1" flipV="1">
            <a:off x="4109943" y="4232827"/>
            <a:ext cx="401802" cy="4018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285844" y="4568728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285844" y="3128728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725844" y="4568728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725844" y="3128728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525844" y="3128728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525844" y="4568728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965844" y="4568728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965844" y="3128728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p:cxnSp>
        <p:nvCxnSpPr>
          <p:cNvPr id="54" name="Straight Arrow Connector 53"/>
          <p:cNvCxnSpPr>
            <a:stCxn id="50" idx="4"/>
            <a:endCxn id="51" idx="0"/>
          </p:cNvCxnSpPr>
          <p:nvPr/>
        </p:nvCxnSpPr>
        <p:spPr>
          <a:xfrm rot="5400000">
            <a:off x="5255844" y="4073728"/>
            <a:ext cx="9900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1" idx="7"/>
            <a:endCxn id="59" idx="3"/>
          </p:cNvCxnSpPr>
          <p:nvPr/>
        </p:nvCxnSpPr>
        <p:spPr>
          <a:xfrm rot="5400000" flipH="1" flipV="1">
            <a:off x="5909943" y="4232827"/>
            <a:ext cx="401802" cy="4018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0" idx="6"/>
            <a:endCxn id="53" idx="2"/>
          </p:cNvCxnSpPr>
          <p:nvPr/>
        </p:nvCxnSpPr>
        <p:spPr>
          <a:xfrm>
            <a:off x="5975844" y="3353728"/>
            <a:ext cx="9900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3" idx="4"/>
            <a:endCxn id="52" idx="0"/>
          </p:cNvCxnSpPr>
          <p:nvPr/>
        </p:nvCxnSpPr>
        <p:spPr>
          <a:xfrm rot="5400000">
            <a:off x="6695844" y="4073728"/>
            <a:ext cx="9900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9" idx="1"/>
            <a:endCxn id="50" idx="5"/>
          </p:cNvCxnSpPr>
          <p:nvPr/>
        </p:nvCxnSpPr>
        <p:spPr>
          <a:xfrm rot="16200000" flipV="1">
            <a:off x="5909943" y="3512827"/>
            <a:ext cx="401802" cy="4018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245844" y="3848728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p:cxnSp>
        <p:nvCxnSpPr>
          <p:cNvPr id="60" name="Straight Arrow Connector 59"/>
          <p:cNvCxnSpPr>
            <a:stCxn id="52" idx="1"/>
            <a:endCxn id="59" idx="5"/>
          </p:cNvCxnSpPr>
          <p:nvPr/>
        </p:nvCxnSpPr>
        <p:spPr>
          <a:xfrm rot="16200000" flipV="1">
            <a:off x="6629943" y="4232827"/>
            <a:ext cx="401802" cy="4018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9" idx="7"/>
            <a:endCxn id="53" idx="3"/>
          </p:cNvCxnSpPr>
          <p:nvPr/>
        </p:nvCxnSpPr>
        <p:spPr>
          <a:xfrm rot="5400000" flipH="1" flipV="1">
            <a:off x="6629943" y="3512827"/>
            <a:ext cx="401802" cy="4018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8" idx="6"/>
            <a:endCxn id="51" idx="2"/>
          </p:cNvCxnSpPr>
          <p:nvPr/>
        </p:nvCxnSpPr>
        <p:spPr>
          <a:xfrm>
            <a:off x="4175844" y="4793728"/>
            <a:ext cx="13500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9" idx="5"/>
            <a:endCxn id="48" idx="1"/>
          </p:cNvCxnSpPr>
          <p:nvPr/>
        </p:nvCxnSpPr>
        <p:spPr>
          <a:xfrm rot="16200000" flipH="1">
            <a:off x="3389943" y="4232827"/>
            <a:ext cx="401802" cy="40180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7" idx="6"/>
            <a:endCxn id="49" idx="2"/>
          </p:cNvCxnSpPr>
          <p:nvPr/>
        </p:nvCxnSpPr>
        <p:spPr>
          <a:xfrm>
            <a:off x="2735844" y="3353728"/>
            <a:ext cx="990000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2972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b="1" dirty="0" smtClean="0">
                    <a:ea typeface="Calibri"/>
                  </a:rPr>
                  <a:t>הגדרה: </a:t>
                </a:r>
                <a:r>
                  <a:rPr lang="he-IL" dirty="0" smtClean="0">
                    <a:ea typeface="Times New Roman"/>
                  </a:rPr>
                  <a:t>גרף </a:t>
                </a:r>
                <a:r>
                  <a:rPr lang="he-IL" dirty="0">
                    <a:ea typeface="Times New Roman"/>
                  </a:rPr>
                  <a:t>הרכיבים הקשירים היטב (</a:t>
                </a:r>
                <a:r>
                  <a:rPr lang="he-IL" dirty="0" err="1">
                    <a:ea typeface="Times New Roman"/>
                  </a:rPr>
                  <a:t>רק"ה</a:t>
                </a:r>
                <a:r>
                  <a:rPr lang="he-IL" dirty="0">
                    <a:ea typeface="Times New Roman"/>
                  </a:rPr>
                  <a:t>) של גרף מכוון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𝐺</m:t>
                    </m:r>
                  </m:oMath>
                </a14:m>
                <a:r>
                  <a:rPr lang="en-US" dirty="0"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 smtClean="0">
                    <a:latin typeface="Arial"/>
                    <a:ea typeface="Times New Roman"/>
                    <a:cs typeface="Arial"/>
                  </a:rPr>
                  <a:t> </a:t>
                </a:r>
                <a:r>
                  <a:rPr lang="he-IL" dirty="0" smtClean="0">
                    <a:latin typeface="Arial"/>
                    <a:ea typeface="Times New Roman"/>
                  </a:rPr>
                  <a:t>הוא </a:t>
                </a:r>
                <a:r>
                  <a:rPr lang="he-IL" dirty="0">
                    <a:latin typeface="Arial"/>
                    <a:ea typeface="Times New Roman"/>
                  </a:rPr>
                  <a:t>גרף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𝑆𝐶𝐶</m:t>
                        </m:r>
                      </m:sup>
                    </m:sSup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Times New Roman"/>
                                <a:cs typeface="Arial"/>
                              </a:rPr>
                              <m:t>𝑉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Times New Roman"/>
                                <a:cs typeface="Arial"/>
                              </a:rPr>
                              <m:t>𝑆𝐶𝐶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Times New Roman"/>
                                <a:cs typeface="Arial"/>
                              </a:rPr>
                              <m:t>𝐸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Times New Roman"/>
                                <a:cs typeface="Arial"/>
                              </a:rPr>
                              <m:t>𝑆𝐶𝐶</m:t>
                            </m:r>
                          </m:sup>
                        </m:sSup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 </a:t>
                </a:r>
                <a:r>
                  <a:rPr lang="en-US" dirty="0" smtClean="0">
                    <a:ea typeface="Times New Roman"/>
                  </a:rPr>
                  <a:t/>
                </a:r>
                <a:br>
                  <a:rPr lang="en-US" dirty="0" smtClean="0">
                    <a:ea typeface="Times New Roman"/>
                  </a:rPr>
                </a:br>
                <a:r>
                  <a:rPr lang="he-IL" dirty="0" smtClean="0">
                    <a:ea typeface="Times New Roman"/>
                  </a:rPr>
                  <a:t>(</a:t>
                </a:r>
                <a:r>
                  <a:rPr lang="en-US" dirty="0">
                    <a:ea typeface="Times New Roman"/>
                    <a:cs typeface="Arial"/>
                  </a:rPr>
                  <a:t>Strongly Connected Components</a:t>
                </a:r>
                <a:r>
                  <a:rPr lang="he-IL" dirty="0">
                    <a:ea typeface="Times New Roman"/>
                  </a:rPr>
                  <a:t>) אשר מוגדר באופן הבא:</a:t>
                </a:r>
                <a:endParaRPr lang="en-US" dirty="0">
                  <a:ea typeface="Calibri"/>
                  <a:cs typeface="Arial"/>
                </a:endParaRPr>
              </a:p>
              <a:p>
                <a:pPr marL="53181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כל צומת 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𝑉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מייצג רכיב 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קשיר היטב מקסימלי </a:t>
                </a: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בגרף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𝐺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en-US" sz="1600" dirty="0">
                  <a:ea typeface="Calibri"/>
                  <a:cs typeface="Arial"/>
                </a:endParaRPr>
              </a:p>
              <a:p>
                <a:pPr marL="53181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לכל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𝐶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,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𝐶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𝑉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מתקיים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𝐶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𝐶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000099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rial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𝐸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⇔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 קיימים צמתים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𝑢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𝐶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ו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𝐶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′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כך ש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𝑢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,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effectLst/>
                            <a:latin typeface="Cambria Math"/>
                            <a:ea typeface="Times New Roman"/>
                            <a:cs typeface="Arial"/>
                          </a:rPr>
                          <m:t>𝑣</m:t>
                        </m:r>
                      </m:e>
                    </m:d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sz="1600" i="1">
                        <a:solidFill>
                          <a:srgbClr val="000099"/>
                        </a:solidFill>
                        <a:effectLst/>
                        <a:latin typeface="Cambria Math"/>
                        <a:ea typeface="Times New Roman"/>
                        <a:cs typeface="Arial"/>
                      </a:rPr>
                      <m:t>𝐸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.</a:t>
                </a:r>
              </a:p>
              <a:p>
                <a:pPr lvl="0">
                  <a:lnSpc>
                    <a:spcPct val="135000"/>
                  </a:lnSpc>
                </a:pPr>
                <a:endParaRPr lang="he-IL" dirty="0" smtClean="0">
                  <a:ea typeface="Calibri"/>
                  <a:cs typeface="Arial"/>
                </a:endParaRPr>
              </a:p>
              <a:p>
                <a:pPr lvl="0">
                  <a:lnSpc>
                    <a:spcPct val="135000"/>
                  </a:lnSpc>
                </a:pPr>
                <a:endParaRPr lang="he-IL" dirty="0">
                  <a:ea typeface="Calibri"/>
                  <a:cs typeface="Arial"/>
                </a:endParaRPr>
              </a:p>
              <a:p>
                <a:pPr lvl="0">
                  <a:lnSpc>
                    <a:spcPct val="135000"/>
                  </a:lnSpc>
                </a:pPr>
                <a:endParaRPr lang="he-IL" dirty="0" smtClean="0">
                  <a:ea typeface="Calibri"/>
                  <a:cs typeface="Arial"/>
                </a:endParaRPr>
              </a:p>
              <a:p>
                <a:pPr lvl="0">
                  <a:lnSpc>
                    <a:spcPct val="135000"/>
                  </a:lnSpc>
                </a:pPr>
                <a:endParaRPr lang="he-IL" dirty="0">
                  <a:ea typeface="Calibri"/>
                  <a:cs typeface="Arial"/>
                </a:endParaRPr>
              </a:p>
              <a:p>
                <a:pPr lvl="0">
                  <a:lnSpc>
                    <a:spcPct val="135000"/>
                  </a:lnSpc>
                </a:pPr>
                <a:endParaRPr lang="he-IL" dirty="0" smtClean="0">
                  <a:ea typeface="Calibri"/>
                  <a:cs typeface="Arial"/>
                </a:endParaRPr>
              </a:p>
              <a:p>
                <a:pPr lvl="0">
                  <a:lnSpc>
                    <a:spcPct val="135000"/>
                  </a:lnSpc>
                </a:pPr>
                <a:endParaRPr lang="he-IL" dirty="0">
                  <a:ea typeface="Calibri"/>
                  <a:cs typeface="Arial"/>
                </a:endParaRPr>
              </a:p>
              <a:p>
                <a:pPr lvl="0">
                  <a:lnSpc>
                    <a:spcPct val="135000"/>
                  </a:lnSpc>
                </a:pPr>
                <a:endParaRPr lang="he-IL" dirty="0" smtClean="0">
                  <a:ea typeface="Calibri"/>
                  <a:cs typeface="Arial"/>
                </a:endParaRPr>
              </a:p>
              <a:p>
                <a:pPr lvl="0">
                  <a:lnSpc>
                    <a:spcPct val="135000"/>
                  </a:lnSpc>
                </a:pPr>
                <a:endParaRPr lang="he-IL" dirty="0" smtClean="0">
                  <a:ea typeface="Calibri"/>
                  <a:cs typeface="Arial"/>
                </a:endParaRPr>
              </a:p>
              <a:p>
                <a:pPr lvl="0">
                  <a:lnSpc>
                    <a:spcPct val="135000"/>
                  </a:lnSpc>
                </a:pPr>
                <a:r>
                  <a:rPr lang="he-IL" b="1" dirty="0" smtClean="0">
                    <a:ea typeface="Calibri"/>
                    <a:cs typeface="Arial"/>
                  </a:rPr>
                  <a:t>טענה:</a:t>
                </a:r>
                <a:r>
                  <a:rPr lang="he-IL" dirty="0" smtClean="0">
                    <a:ea typeface="Calibri"/>
                    <a:cs typeface="Arial"/>
                  </a:rPr>
                  <a:t> גרף הרכיבים הקשירים היטב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libri"/>
                            <a:cs typeface="Arial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he-IL" b="1" dirty="0" smtClean="0">
                    <a:ea typeface="Calibri"/>
                    <a:cs typeface="Arial"/>
                  </a:rPr>
                  <a:t> </a:t>
                </a:r>
                <a:r>
                  <a:rPr lang="he-IL" dirty="0" smtClean="0">
                    <a:ea typeface="Calibri"/>
                    <a:cs typeface="Arial"/>
                  </a:rPr>
                  <a:t>חסר מעגלים.</a:t>
                </a:r>
                <a:endParaRPr lang="he-IL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27"/>
          <p:cNvGrpSpPr/>
          <p:nvPr/>
        </p:nvGrpSpPr>
        <p:grpSpPr>
          <a:xfrm>
            <a:off x="1565844" y="3132136"/>
            <a:ext cx="5850000" cy="2032762"/>
            <a:chOff x="1565844" y="4140000"/>
            <a:chExt cx="5850000" cy="2032762"/>
          </a:xfrm>
        </p:grpSpPr>
        <p:cxnSp>
          <p:nvCxnSpPr>
            <p:cNvPr id="65" name="Straight Arrow Connector 64"/>
            <p:cNvCxnSpPr/>
            <p:nvPr/>
          </p:nvCxnSpPr>
          <p:spPr>
            <a:xfrm rot="5400000" flipH="1" flipV="1">
              <a:off x="3959933" y="5171707"/>
              <a:ext cx="396044" cy="10801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ounded Rectangle 65"/>
            <p:cNvSpPr/>
            <p:nvPr/>
          </p:nvSpPr>
          <p:spPr>
            <a:xfrm>
              <a:off x="3589258" y="5452762"/>
              <a:ext cx="720000" cy="720000"/>
            </a:xfrm>
            <a:prstGeom prst="roundRect">
              <a:avLst>
                <a:gd name="adj" fmla="val 50000"/>
              </a:avLst>
            </a:prstGeom>
            <a:solidFill>
              <a:srgbClr val="C6D9F1">
                <a:alpha val="20000"/>
              </a:srgbClr>
            </a:solidFill>
            <a:ln w="12700">
              <a:solidFill>
                <a:srgbClr val="558ED5">
                  <a:alpha val="20000"/>
                </a:srgb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>
              <a:stCxn id="72" idx="7"/>
              <a:endCxn id="81" idx="3"/>
            </p:cNvCxnSpPr>
            <p:nvPr/>
          </p:nvCxnSpPr>
          <p:spPr>
            <a:xfrm rot="5400000" flipH="1" flipV="1">
              <a:off x="1949943" y="4524099"/>
              <a:ext cx="401802" cy="401802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81" idx="5"/>
              <a:endCxn id="73" idx="1"/>
            </p:cNvCxnSpPr>
            <p:nvPr/>
          </p:nvCxnSpPr>
          <p:spPr>
            <a:xfrm rot="16200000" flipH="1">
              <a:off x="2669943" y="4524099"/>
              <a:ext cx="401802" cy="401802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73" idx="3"/>
              <a:endCxn id="80" idx="7"/>
            </p:cNvCxnSpPr>
            <p:nvPr/>
          </p:nvCxnSpPr>
          <p:spPr>
            <a:xfrm rot="5400000">
              <a:off x="2669943" y="5244099"/>
              <a:ext cx="401802" cy="401802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80" idx="1"/>
              <a:endCxn id="72" idx="5"/>
            </p:cNvCxnSpPr>
            <p:nvPr/>
          </p:nvCxnSpPr>
          <p:spPr>
            <a:xfrm rot="16200000" flipV="1">
              <a:off x="1949943" y="5244099"/>
              <a:ext cx="401802" cy="401802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1565844" y="4860000"/>
              <a:ext cx="450000" cy="450000"/>
            </a:xfrm>
            <a:prstGeom prst="ellipse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10000"/>
                  </a:schemeClr>
                </a:gs>
                <a:gs pos="35000">
                  <a:schemeClr val="dk1">
                    <a:tint val="37000"/>
                    <a:satMod val="300000"/>
                    <a:alpha val="10000"/>
                  </a:schemeClr>
                </a:gs>
                <a:gs pos="100000">
                  <a:schemeClr val="dk1">
                    <a:tint val="15000"/>
                    <a:satMod val="350000"/>
                    <a:alpha val="10000"/>
                  </a:schemeClr>
                </a:gs>
              </a:gsLst>
            </a:gradFill>
            <a:ln>
              <a:solidFill>
                <a:srgbClr val="000000">
                  <a:alpha val="10196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005844" y="4860000"/>
              <a:ext cx="450000" cy="450000"/>
            </a:xfrm>
            <a:prstGeom prst="ellipse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10000"/>
                  </a:schemeClr>
                </a:gs>
                <a:gs pos="35000">
                  <a:schemeClr val="dk1">
                    <a:tint val="37000"/>
                    <a:satMod val="300000"/>
                    <a:alpha val="10000"/>
                  </a:schemeClr>
                </a:gs>
                <a:gs pos="100000">
                  <a:schemeClr val="dk1">
                    <a:tint val="15000"/>
                    <a:satMod val="350000"/>
                    <a:alpha val="10000"/>
                  </a:schemeClr>
                </a:gs>
              </a:gsLst>
            </a:gradFill>
            <a:ln>
              <a:solidFill>
                <a:srgbClr val="000000">
                  <a:alpha val="10196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74" name="Straight Arrow Connector 73"/>
            <p:cNvCxnSpPr>
              <a:stCxn id="73" idx="2"/>
              <a:endCxn id="72" idx="6"/>
            </p:cNvCxnSpPr>
            <p:nvPr/>
          </p:nvCxnSpPr>
          <p:spPr>
            <a:xfrm rot="10800000">
              <a:off x="2015844" y="5085000"/>
              <a:ext cx="990000" cy="1588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4445844" y="4860000"/>
              <a:ext cx="450000" cy="450000"/>
            </a:xfrm>
            <a:prstGeom prst="ellipse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10000"/>
                  </a:schemeClr>
                </a:gs>
                <a:gs pos="35000">
                  <a:schemeClr val="dk1">
                    <a:tint val="37000"/>
                    <a:satMod val="300000"/>
                    <a:alpha val="10000"/>
                  </a:schemeClr>
                </a:gs>
                <a:gs pos="100000">
                  <a:schemeClr val="dk1">
                    <a:tint val="15000"/>
                    <a:satMod val="350000"/>
                    <a:alpha val="10000"/>
                  </a:schemeClr>
                </a:gs>
              </a:gsLst>
            </a:gradFill>
            <a:ln>
              <a:solidFill>
                <a:srgbClr val="000000">
                  <a:alpha val="10196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76" name="Shape 70"/>
            <p:cNvCxnSpPr>
              <a:stCxn id="83" idx="6"/>
              <a:endCxn id="75" idx="7"/>
            </p:cNvCxnSpPr>
            <p:nvPr/>
          </p:nvCxnSpPr>
          <p:spPr>
            <a:xfrm>
              <a:off x="4175844" y="4365000"/>
              <a:ext cx="654099" cy="560901"/>
            </a:xfrm>
            <a:prstGeom prst="curvedConnector2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hape 72"/>
            <p:cNvCxnSpPr>
              <a:stCxn id="75" idx="2"/>
              <a:endCxn id="83" idx="4"/>
            </p:cNvCxnSpPr>
            <p:nvPr/>
          </p:nvCxnSpPr>
          <p:spPr>
            <a:xfrm rot="10800000">
              <a:off x="3950844" y="4590000"/>
              <a:ext cx="495000" cy="495000"/>
            </a:xfrm>
            <a:prstGeom prst="curvedConnector2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73" idx="7"/>
              <a:endCxn id="83" idx="3"/>
            </p:cNvCxnSpPr>
            <p:nvPr/>
          </p:nvCxnSpPr>
          <p:spPr>
            <a:xfrm rot="5400000" flipH="1" flipV="1">
              <a:off x="3389943" y="4524099"/>
              <a:ext cx="401802" cy="401802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82" idx="7"/>
              <a:endCxn id="75" idx="3"/>
            </p:cNvCxnSpPr>
            <p:nvPr/>
          </p:nvCxnSpPr>
          <p:spPr>
            <a:xfrm rot="5400000" flipH="1" flipV="1">
              <a:off x="4109943" y="5244099"/>
              <a:ext cx="401802" cy="401802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2285844" y="5580000"/>
              <a:ext cx="450000" cy="450000"/>
            </a:xfrm>
            <a:prstGeom prst="ellipse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10000"/>
                  </a:schemeClr>
                </a:gs>
                <a:gs pos="35000">
                  <a:schemeClr val="dk1">
                    <a:tint val="37000"/>
                    <a:satMod val="300000"/>
                    <a:alpha val="10000"/>
                  </a:schemeClr>
                </a:gs>
                <a:gs pos="100000">
                  <a:schemeClr val="dk1">
                    <a:tint val="15000"/>
                    <a:satMod val="350000"/>
                    <a:alpha val="10000"/>
                  </a:schemeClr>
                </a:gs>
              </a:gsLst>
            </a:gradFill>
            <a:ln>
              <a:solidFill>
                <a:srgbClr val="000000">
                  <a:alpha val="10196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285844" y="4140000"/>
              <a:ext cx="450000" cy="450000"/>
            </a:xfrm>
            <a:prstGeom prst="ellipse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10000"/>
                  </a:schemeClr>
                </a:gs>
                <a:gs pos="35000">
                  <a:schemeClr val="dk1">
                    <a:tint val="37000"/>
                    <a:satMod val="300000"/>
                    <a:alpha val="10000"/>
                  </a:schemeClr>
                </a:gs>
                <a:gs pos="100000">
                  <a:schemeClr val="dk1">
                    <a:tint val="15000"/>
                    <a:satMod val="350000"/>
                    <a:alpha val="10000"/>
                  </a:schemeClr>
                </a:gs>
              </a:gsLst>
            </a:gradFill>
            <a:ln>
              <a:solidFill>
                <a:srgbClr val="000000">
                  <a:alpha val="10196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3725844" y="5580000"/>
              <a:ext cx="450000" cy="450000"/>
            </a:xfrm>
            <a:prstGeom prst="ellipse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20000"/>
                  </a:schemeClr>
                </a:gs>
                <a:gs pos="35000">
                  <a:schemeClr val="dk1">
                    <a:tint val="37000"/>
                    <a:satMod val="300000"/>
                    <a:alpha val="20000"/>
                  </a:schemeClr>
                </a:gs>
                <a:gs pos="100000">
                  <a:schemeClr val="dk1">
                    <a:tint val="15000"/>
                    <a:satMod val="350000"/>
                    <a:alpha val="20000"/>
                  </a:schemeClr>
                </a:gs>
              </a:gsLst>
            </a:gra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3725844" y="4140000"/>
              <a:ext cx="450000" cy="450000"/>
            </a:xfrm>
            <a:prstGeom prst="ellipse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10000"/>
                  </a:schemeClr>
                </a:gs>
                <a:gs pos="35000">
                  <a:schemeClr val="dk1">
                    <a:tint val="37000"/>
                    <a:satMod val="300000"/>
                    <a:alpha val="10000"/>
                  </a:schemeClr>
                </a:gs>
                <a:gs pos="100000">
                  <a:schemeClr val="dk1">
                    <a:tint val="15000"/>
                    <a:satMod val="350000"/>
                    <a:alpha val="10000"/>
                  </a:schemeClr>
                </a:gs>
              </a:gsLst>
            </a:gradFill>
            <a:ln>
              <a:solidFill>
                <a:srgbClr val="000000">
                  <a:alpha val="10196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5525844" y="4140000"/>
              <a:ext cx="450000" cy="450000"/>
            </a:xfrm>
            <a:prstGeom prst="ellipse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10000"/>
                  </a:schemeClr>
                </a:gs>
                <a:gs pos="35000">
                  <a:schemeClr val="dk1">
                    <a:tint val="37000"/>
                    <a:satMod val="300000"/>
                    <a:alpha val="10000"/>
                  </a:schemeClr>
                </a:gs>
                <a:gs pos="100000">
                  <a:schemeClr val="dk1">
                    <a:tint val="15000"/>
                    <a:satMod val="350000"/>
                    <a:alpha val="10000"/>
                  </a:schemeClr>
                </a:gs>
              </a:gsLst>
            </a:gradFill>
            <a:ln>
              <a:solidFill>
                <a:srgbClr val="000000">
                  <a:alpha val="10196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5525844" y="5580000"/>
              <a:ext cx="450000" cy="450000"/>
            </a:xfrm>
            <a:prstGeom prst="ellipse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10000"/>
                  </a:schemeClr>
                </a:gs>
                <a:gs pos="35000">
                  <a:schemeClr val="dk1">
                    <a:tint val="37000"/>
                    <a:satMod val="300000"/>
                    <a:alpha val="10000"/>
                  </a:schemeClr>
                </a:gs>
                <a:gs pos="100000">
                  <a:schemeClr val="dk1">
                    <a:tint val="15000"/>
                    <a:satMod val="350000"/>
                    <a:alpha val="10000"/>
                  </a:schemeClr>
                </a:gs>
              </a:gsLst>
            </a:gradFill>
            <a:ln>
              <a:solidFill>
                <a:srgbClr val="000000">
                  <a:alpha val="10196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6965844" y="5580000"/>
              <a:ext cx="450000" cy="450000"/>
            </a:xfrm>
            <a:prstGeom prst="ellipse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10000"/>
                  </a:schemeClr>
                </a:gs>
                <a:gs pos="35000">
                  <a:schemeClr val="dk1">
                    <a:tint val="37000"/>
                    <a:satMod val="300000"/>
                    <a:alpha val="10000"/>
                  </a:schemeClr>
                </a:gs>
                <a:gs pos="100000">
                  <a:schemeClr val="dk1">
                    <a:tint val="15000"/>
                    <a:satMod val="350000"/>
                    <a:alpha val="10000"/>
                  </a:schemeClr>
                </a:gs>
              </a:gsLst>
            </a:gradFill>
            <a:ln>
              <a:solidFill>
                <a:srgbClr val="000000">
                  <a:alpha val="10196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6965844" y="4140000"/>
              <a:ext cx="450000" cy="450000"/>
            </a:xfrm>
            <a:prstGeom prst="ellipse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10000"/>
                  </a:schemeClr>
                </a:gs>
                <a:gs pos="35000">
                  <a:schemeClr val="dk1">
                    <a:tint val="37000"/>
                    <a:satMod val="300000"/>
                    <a:alpha val="10000"/>
                  </a:schemeClr>
                </a:gs>
                <a:gs pos="100000">
                  <a:schemeClr val="dk1">
                    <a:tint val="15000"/>
                    <a:satMod val="350000"/>
                    <a:alpha val="10000"/>
                  </a:schemeClr>
                </a:gs>
              </a:gsLst>
            </a:gradFill>
            <a:ln>
              <a:solidFill>
                <a:srgbClr val="000000">
                  <a:alpha val="10196"/>
                </a:srgb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88" name="Straight Arrow Connector 87"/>
            <p:cNvCxnSpPr>
              <a:stCxn id="84" idx="4"/>
              <a:endCxn id="85" idx="0"/>
            </p:cNvCxnSpPr>
            <p:nvPr/>
          </p:nvCxnSpPr>
          <p:spPr>
            <a:xfrm rot="5400000">
              <a:off x="5255844" y="5085000"/>
              <a:ext cx="990000" cy="1588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5" idx="7"/>
              <a:endCxn id="93" idx="3"/>
            </p:cNvCxnSpPr>
            <p:nvPr/>
          </p:nvCxnSpPr>
          <p:spPr>
            <a:xfrm rot="5400000" flipH="1" flipV="1">
              <a:off x="5909943" y="5244099"/>
              <a:ext cx="401802" cy="401802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4" idx="6"/>
              <a:endCxn id="87" idx="2"/>
            </p:cNvCxnSpPr>
            <p:nvPr/>
          </p:nvCxnSpPr>
          <p:spPr>
            <a:xfrm>
              <a:off x="5975844" y="4365000"/>
              <a:ext cx="990000" cy="1588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87" idx="4"/>
              <a:endCxn id="86" idx="0"/>
            </p:cNvCxnSpPr>
            <p:nvPr/>
          </p:nvCxnSpPr>
          <p:spPr>
            <a:xfrm rot="5400000">
              <a:off x="6695844" y="5085000"/>
              <a:ext cx="990000" cy="1588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93" idx="1"/>
              <a:endCxn id="84" idx="5"/>
            </p:cNvCxnSpPr>
            <p:nvPr/>
          </p:nvCxnSpPr>
          <p:spPr>
            <a:xfrm rot="16200000" flipV="1">
              <a:off x="5909943" y="4524099"/>
              <a:ext cx="401802" cy="401802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6245844" y="4860000"/>
              <a:ext cx="450000" cy="450000"/>
            </a:xfrm>
            <a:prstGeom prst="ellipse">
              <a:avLst/>
            </a:prstGeom>
            <a:gradFill>
              <a:gsLst>
                <a:gs pos="0">
                  <a:schemeClr val="dk1">
                    <a:tint val="50000"/>
                    <a:satMod val="300000"/>
                    <a:alpha val="20000"/>
                  </a:schemeClr>
                </a:gs>
                <a:gs pos="35000">
                  <a:schemeClr val="dk1">
                    <a:tint val="37000"/>
                    <a:satMod val="300000"/>
                    <a:alpha val="20000"/>
                  </a:schemeClr>
                </a:gs>
                <a:gs pos="100000">
                  <a:schemeClr val="dk1">
                    <a:tint val="15000"/>
                    <a:satMod val="350000"/>
                    <a:alpha val="20000"/>
                  </a:schemeClr>
                </a:gs>
              </a:gsLst>
            </a:gradFill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94" name="Straight Arrow Connector 93"/>
            <p:cNvCxnSpPr>
              <a:stCxn id="86" idx="1"/>
              <a:endCxn id="93" idx="5"/>
            </p:cNvCxnSpPr>
            <p:nvPr/>
          </p:nvCxnSpPr>
          <p:spPr>
            <a:xfrm rot="16200000" flipV="1">
              <a:off x="6629943" y="5244099"/>
              <a:ext cx="401802" cy="401802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93" idx="7"/>
              <a:endCxn id="87" idx="3"/>
            </p:cNvCxnSpPr>
            <p:nvPr/>
          </p:nvCxnSpPr>
          <p:spPr>
            <a:xfrm rot="5400000" flipH="1" flipV="1">
              <a:off x="6629943" y="4524099"/>
              <a:ext cx="401802" cy="401802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82" idx="6"/>
              <a:endCxn id="85" idx="2"/>
            </p:cNvCxnSpPr>
            <p:nvPr/>
          </p:nvCxnSpPr>
          <p:spPr>
            <a:xfrm>
              <a:off x="4175844" y="5805000"/>
              <a:ext cx="1350000" cy="1588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73" idx="5"/>
              <a:endCxn id="82" idx="1"/>
            </p:cNvCxnSpPr>
            <p:nvPr/>
          </p:nvCxnSpPr>
          <p:spPr>
            <a:xfrm rot="16200000" flipH="1">
              <a:off x="3389943" y="5244099"/>
              <a:ext cx="401802" cy="401802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2159732" y="4713598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 smtClean="0">
                <a:cs typeface="David" pitchFamily="2" charset="-79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3952394" y="4322124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 smtClean="0">
                <a:cs typeface="David" pitchFamily="2" charset="-79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3606868" y="5409220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 smtClean="0">
                <a:cs typeface="David" pitchFamily="2" charset="-79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6105658" y="4713598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 smtClean="0">
                <a:cs typeface="David" pitchFamily="2" charset="-79"/>
              </a:endParaRPr>
            </a:p>
          </p:txBody>
        </p:sp>
        <p:cxnSp>
          <p:nvCxnSpPr>
            <p:cNvPr id="102" name="Straight Arrow Connector 101"/>
            <p:cNvCxnSpPr>
              <a:stCxn id="98" idx="7"/>
              <a:endCxn id="99" idx="2"/>
            </p:cNvCxnSpPr>
            <p:nvPr/>
          </p:nvCxnSpPr>
          <p:spPr>
            <a:xfrm rot="5400000" flipH="1" flipV="1">
              <a:off x="3294885" y="4161530"/>
              <a:ext cx="136915" cy="117810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98" idx="5"/>
              <a:endCxn id="100" idx="2"/>
            </p:cNvCxnSpPr>
            <p:nvPr/>
          </p:nvCxnSpPr>
          <p:spPr>
            <a:xfrm rot="16200000" flipH="1">
              <a:off x="2970048" y="5132399"/>
              <a:ext cx="441063" cy="83257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100" idx="6"/>
              <a:endCxn id="101" idx="2"/>
            </p:cNvCxnSpPr>
            <p:nvPr/>
          </p:nvCxnSpPr>
          <p:spPr>
            <a:xfrm flipV="1">
              <a:off x="4326868" y="5073598"/>
              <a:ext cx="1778790" cy="69562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81" idx="6"/>
              <a:endCxn id="83" idx="2"/>
            </p:cNvCxnSpPr>
            <p:nvPr/>
          </p:nvCxnSpPr>
          <p:spPr>
            <a:xfrm>
              <a:off x="2735844" y="4365000"/>
              <a:ext cx="990000" cy="1588"/>
            </a:xfrm>
            <a:prstGeom prst="straightConnector1">
              <a:avLst/>
            </a:prstGeom>
            <a:ln>
              <a:solidFill>
                <a:srgbClr val="000000">
                  <a:alpha val="10196"/>
                </a:srgb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גרף הרכיבים הקשירים היטב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𝑮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𝑺𝑪𝑪</m:t>
                        </m:r>
                      </m:sup>
                    </m:sSup>
                  </m:oMath>
                </a14:m>
                <a:endParaRPr lang="he-IL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 cstate="print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99042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אלגוריתמים למציאת רכיבים </a:t>
            </a:r>
            <a:r>
              <a:rPr lang="he-IL" dirty="0" err="1" smtClean="0"/>
              <a:t>קשירים</a:t>
            </a:r>
            <a:r>
              <a:rPr lang="he-IL" dirty="0" smtClean="0"/>
              <a:t> היטב – </a:t>
            </a:r>
            <a:r>
              <a:rPr lang="en-US" dirty="0" err="1" smtClean="0"/>
              <a:t>Kosaraju</a:t>
            </a: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636" y="836712"/>
            <a:ext cx="6559206" cy="564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156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</p:spPr>
            <p:txBody>
              <a:bodyPr/>
              <a:lstStyle/>
              <a:p>
                <a:pPr>
                  <a:lnSpc>
                    <a:spcPct val="135000"/>
                  </a:lnSpc>
                </a:pPr>
                <a:r>
                  <a:rPr lang="he-IL" b="1" dirty="0" smtClean="0">
                    <a:ea typeface="Calibri"/>
                  </a:rPr>
                  <a:t>הגדרה:</a:t>
                </a:r>
                <a:r>
                  <a:rPr lang="he-IL" dirty="0">
                    <a:ea typeface="Calibri"/>
                  </a:rPr>
                  <a:t> יהא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𝐺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 גרף מכוון. נאמר כי צומת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∈</m:t>
                    </m:r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𝑉</m:t>
                    </m:r>
                  </m:oMath>
                </a14:m>
                <a:r>
                  <a:rPr lang="he-IL" dirty="0">
                    <a:ea typeface="Times New Roman"/>
                  </a:rPr>
                  <a:t> הוא </a:t>
                </a:r>
                <a:r>
                  <a:rPr lang="he-IL" u="sng" dirty="0">
                    <a:ea typeface="Times New Roman"/>
                  </a:rPr>
                  <a:t>שורש</a:t>
                </a:r>
                <a:r>
                  <a:rPr lang="he-IL" dirty="0">
                    <a:ea typeface="Times New Roman"/>
                  </a:rPr>
                  <a:t> של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𝐺</m:t>
                    </m:r>
                  </m:oMath>
                </a14:m>
                <a:r>
                  <a:rPr lang="he-IL" dirty="0">
                    <a:ea typeface="Times New Roman"/>
                  </a:rPr>
                  <a:t> אם קיים מסלול מכוון מ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Times New Roman"/>
                        <a:cs typeface="Arial"/>
                      </a:rPr>
                      <m:t>𝑣</m:t>
                    </m:r>
                  </m:oMath>
                </a14:m>
                <a:r>
                  <a:rPr lang="he-IL" dirty="0">
                    <a:ea typeface="Times New Roman"/>
                  </a:rPr>
                  <a:t> לכל צומת בגרף.</a:t>
                </a:r>
                <a:endParaRPr lang="en-US" sz="11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נסמן את קבוצת שורשי הגרף ב</a:t>
                </a:r>
                <a:r>
                  <a:rPr lang="he-IL" dirty="0" smtClean="0"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sz="11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הוכיחו כי בכל הרצת </a:t>
                </a:r>
                <a:r>
                  <a:rPr lang="en-US" dirty="0">
                    <a:ea typeface="Times New Roman"/>
                    <a:cs typeface="Arial"/>
                  </a:rPr>
                  <a:t>DFS</a:t>
                </a:r>
                <a:r>
                  <a:rPr lang="he-IL" dirty="0">
                    <a:ea typeface="Times New Roman"/>
                  </a:rPr>
                  <a:t>, עץ ה </a:t>
                </a:r>
                <a:r>
                  <a:rPr lang="en-US" dirty="0">
                    <a:ea typeface="Times New Roman"/>
                    <a:cs typeface="Arial"/>
                  </a:rPr>
                  <a:t>DFS</a:t>
                </a:r>
                <a:r>
                  <a:rPr lang="he-IL" dirty="0">
                    <a:ea typeface="Times New Roman"/>
                  </a:rPr>
                  <a:t> האחרון מכיל את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Times New Roman"/>
                            <a:cs typeface="Arial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he-IL" dirty="0">
                    <a:ea typeface="Times New Roman"/>
                  </a:rPr>
                  <a:t>.</a:t>
                </a:r>
                <a:endParaRPr lang="en-US" sz="1100" dirty="0">
                  <a:ea typeface="Calibri"/>
                  <a:cs typeface="Arial"/>
                </a:endParaRPr>
              </a:p>
              <a:p>
                <a:endParaRPr lang="he-IL" dirty="0" smtClean="0"/>
              </a:p>
              <a:p>
                <a:r>
                  <a:rPr lang="he-IL" sz="2600" b="1" u="sng" dirty="0" smtClean="0">
                    <a:solidFill>
                      <a:srgbClr val="000066"/>
                    </a:solidFill>
                  </a:rPr>
                  <a:t>פתרון</a:t>
                </a:r>
              </a:p>
              <a:p>
                <a:r>
                  <a:rPr lang="he-IL" dirty="0" smtClean="0"/>
                  <a:t>נסתכל על הרצת </a:t>
                </a:r>
                <a:r>
                  <a:rPr lang="en-US" dirty="0" smtClean="0"/>
                  <a:t>DFS</a:t>
                </a:r>
                <a:r>
                  <a:rPr lang="he-IL" dirty="0" smtClean="0"/>
                  <a:t> כלשהי.</a:t>
                </a:r>
              </a:p>
              <a:p>
                <a:r>
                  <a:rPr lang="he-IL" dirty="0" smtClean="0"/>
                  <a:t>נסמן 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e-IL" dirty="0" smtClean="0"/>
                  <a:t> את עצי ה </a:t>
                </a:r>
                <a:r>
                  <a:rPr lang="en-US" dirty="0" smtClean="0"/>
                  <a:t>DFS</a:t>
                </a:r>
                <a:r>
                  <a:rPr lang="he-IL" dirty="0" smtClean="0"/>
                  <a:t> שהתקבלו בהרצה זו, לפי סדר גילויים.</a:t>
                </a:r>
              </a:p>
              <a:p>
                <a:pPr marL="61436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כלומר,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 הוא העץ הראשון שהתקבל,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 העץ השני וכן הלאה.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  <a:blipFill rotWithShape="1">
                <a:blip r:embed="rId2" cstate="print"/>
                <a:stretch>
                  <a:fillRect l="-1213" r="-12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Isosceles Triangle 1"/>
              <p:cNvSpPr/>
              <p:nvPr/>
            </p:nvSpPr>
            <p:spPr>
              <a:xfrm>
                <a:off x="287524" y="4770490"/>
                <a:ext cx="1296144" cy="1656184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Isosceles Tri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4" y="4770490"/>
                <a:ext cx="1296144" cy="1656184"/>
              </a:xfrm>
              <a:prstGeom prst="triangle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  <a:ln w="12700">
                <a:prstDash val="dash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Isosceles Triangle 5"/>
              <p:cNvSpPr/>
              <p:nvPr/>
            </p:nvSpPr>
            <p:spPr>
              <a:xfrm>
                <a:off x="1736068" y="4781072"/>
                <a:ext cx="1296144" cy="1656184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Isosceles Tri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068" y="4781072"/>
                <a:ext cx="1296144" cy="1656184"/>
              </a:xfrm>
              <a:prstGeom prst="triangle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 w="12700">
                <a:prstDash val="dash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Isosceles Triangle 6"/>
              <p:cNvSpPr/>
              <p:nvPr/>
            </p:nvSpPr>
            <p:spPr>
              <a:xfrm>
                <a:off x="3959932" y="4781072"/>
                <a:ext cx="1296144" cy="1656184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Isosceles Tri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32" y="4781072"/>
                <a:ext cx="1296144" cy="1656184"/>
              </a:xfrm>
              <a:prstGeom prst="triangle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  <a:ln w="12700">
                <a:prstDash val="dash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Isosceles Triangle 7"/>
              <p:cNvSpPr/>
              <p:nvPr/>
            </p:nvSpPr>
            <p:spPr>
              <a:xfrm>
                <a:off x="6048164" y="4762625"/>
                <a:ext cx="1296144" cy="1656184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Isosceles Tri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64" y="4762625"/>
                <a:ext cx="1296144" cy="1656184"/>
              </a:xfrm>
              <a:prstGeom prst="triangle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  <a:ln w="12700">
                <a:prstDash val="dash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313104" y="5625244"/>
            <a:ext cx="394800" cy="90000"/>
            <a:chOff x="3313104" y="5625244"/>
            <a:chExt cx="394800" cy="90000"/>
          </a:xfrm>
        </p:grpSpPr>
        <p:sp>
          <p:nvSpPr>
            <p:cNvPr id="3" name="Oval 2"/>
            <p:cNvSpPr/>
            <p:nvPr/>
          </p:nvSpPr>
          <p:spPr>
            <a:xfrm>
              <a:off x="3313104" y="5625244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Oval 8"/>
            <p:cNvSpPr/>
            <p:nvPr/>
          </p:nvSpPr>
          <p:spPr>
            <a:xfrm>
              <a:off x="3465504" y="5625244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Oval 9"/>
            <p:cNvSpPr/>
            <p:nvPr/>
          </p:nvSpPr>
          <p:spPr>
            <a:xfrm>
              <a:off x="3617904" y="5625244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57586" y="5625244"/>
            <a:ext cx="394800" cy="90000"/>
            <a:chOff x="3313104" y="5625244"/>
            <a:chExt cx="394800" cy="90000"/>
          </a:xfrm>
        </p:grpSpPr>
        <p:sp>
          <p:nvSpPr>
            <p:cNvPr id="13" name="Oval 12"/>
            <p:cNvSpPr/>
            <p:nvPr/>
          </p:nvSpPr>
          <p:spPr>
            <a:xfrm>
              <a:off x="3313104" y="5625244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Oval 13"/>
            <p:cNvSpPr/>
            <p:nvPr/>
          </p:nvSpPr>
          <p:spPr>
            <a:xfrm>
              <a:off x="3465504" y="5625244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Oval 14"/>
            <p:cNvSpPr/>
            <p:nvPr/>
          </p:nvSpPr>
          <p:spPr>
            <a:xfrm>
              <a:off x="3617904" y="5625244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="" xmlns:p14="http://schemas.microsoft.com/office/powerpoint/2010/main" val="311568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976664"/>
              </a:xfrm>
            </p:spPr>
            <p:txBody>
              <a:bodyPr/>
              <a:lstStyle/>
              <a:p>
                <a:r>
                  <a:rPr lang="he-IL" dirty="0" smtClean="0">
                    <a:solidFill>
                      <a:schemeClr val="tx1"/>
                    </a:solidFill>
                  </a:rPr>
                  <a:t>נניח בשלילה שקיים שורש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בגרף אשר נמצא בעץ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עבור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he-IL" dirty="0" smtClean="0"/>
                  <a:t>נסמן 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את שורש העץ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he-IL" dirty="0"/>
              </a:p>
              <a:p>
                <a:endParaRPr lang="he-IL" dirty="0" smtClean="0">
                  <a:solidFill>
                    <a:schemeClr val="tx1"/>
                  </a:solidFill>
                </a:endParaRPr>
              </a:p>
              <a:p>
                <a:endParaRPr lang="he-IL" dirty="0"/>
              </a:p>
              <a:p>
                <a:endParaRPr lang="he-IL" dirty="0" smtClean="0">
                  <a:solidFill>
                    <a:schemeClr val="tx1"/>
                  </a:solidFill>
                </a:endParaRPr>
              </a:p>
              <a:p>
                <a:endParaRPr lang="he-IL" dirty="0"/>
              </a:p>
              <a:p>
                <a:r>
                  <a:rPr lang="he-IL" dirty="0" smtClean="0">
                    <a:solidFill>
                      <a:schemeClr val="tx1"/>
                    </a:solidFill>
                  </a:rPr>
                  <a:t>מכיוון ש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שורש בגרף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, קיים מסלול מ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בגרף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he-IL" dirty="0" smtClean="0"/>
                  <a:t>יהא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הצומת הראשון במסלול שנמצא 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61436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בהכרח קיים צומת כזה:</a:t>
                </a:r>
                <a:r>
                  <a:rPr lang="en-US" sz="1600" dirty="0" smtClean="0">
                    <a:solidFill>
                      <a:srgbClr val="000099"/>
                    </a:solidFill>
                    <a:ea typeface="Times New Roman"/>
                  </a:rPr>
                  <a:t> 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אם זה לא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 עצמו, זה צומת קודם במסלול (שאינו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, כי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𝑟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∉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).</a:t>
                </a:r>
              </a:p>
              <a:p>
                <a:pPr marL="614363" lvl="0" indent="-342900">
                  <a:lnSpc>
                    <a:spcPct val="135000"/>
                  </a:lnSpc>
                  <a:buFont typeface="Wingdings"/>
                  <a:buChar char=""/>
                </a:pPr>
                <a:endParaRPr lang="he-IL" sz="1600" dirty="0">
                  <a:solidFill>
                    <a:srgbClr val="000099"/>
                  </a:solidFill>
                </a:endParaRPr>
              </a:p>
              <a:p>
                <a:r>
                  <a:rPr lang="he-IL" dirty="0"/>
                  <a:t>יהא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he-IL" dirty="0"/>
                  <a:t> </a:t>
                </a:r>
                <a:r>
                  <a:rPr lang="he-IL" dirty="0" smtClean="0"/>
                  <a:t>שמופיע לפני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he-IL" dirty="0" smtClean="0"/>
                  <a:t> במסלול זה, ויהא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he-IL" dirty="0" smtClean="0"/>
                  <a:t> העץ עבורו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he-IL" dirty="0" smtClean="0"/>
                  <a:t>.</a:t>
                </a:r>
              </a:p>
              <a:p>
                <a:pPr marL="61436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מכיוון 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 העץ האחרון שהתגלה ו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𝑤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∉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, מתקיים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𝑗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&lt;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.</a:t>
                </a:r>
              </a:p>
              <a:p>
                <a:pPr marL="614363" lvl="0" indent="-342900">
                  <a:lnSpc>
                    <a:spcPct val="135000"/>
                  </a:lnSpc>
                  <a:buFont typeface="Wingdings"/>
                  <a:buChar char=""/>
                </a:pPr>
                <a:endParaRPr lang="he-IL" sz="1600" dirty="0">
                  <a:solidFill>
                    <a:srgbClr val="000099"/>
                  </a:solidFill>
                </a:endParaRPr>
              </a:p>
              <a:p>
                <a:r>
                  <a:rPr lang="he-IL" dirty="0" smtClean="0"/>
                  <a:t>כאשר </a:t>
                </a:r>
                <a:r>
                  <a:rPr lang="en-US" dirty="0" smtClean="0"/>
                  <a:t>DFS</a:t>
                </a:r>
                <a:r>
                  <a:rPr lang="he-IL" dirty="0" smtClean="0"/>
                  <a:t> גילה את הצומת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he-IL" dirty="0" smtClean="0"/>
                  <a:t>, הצומת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he-IL" dirty="0" smtClean="0"/>
                  <a:t> עוד לא התגלה.</a:t>
                </a:r>
              </a:p>
              <a:p>
                <a:pPr marL="61436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כלומר, בעת גילוי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𝑤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, הקשת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𝑤𝑢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∈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 מהווה מסלול לבן מ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 ל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99"/>
                        </a:solidFill>
                        <a:latin typeface="Cambria Math"/>
                      </a:rPr>
                      <m:t>⇐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99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 צאצא של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.</a:t>
                </a:r>
              </a:p>
              <a:p>
                <a:pPr marL="61436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</a:rPr>
                  <a:t>זו סתירה, שכן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𝑢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∉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. לכן, ההנחה בשלילה שביצענו אינה נכונה. מכאן נסיק כי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⊆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.</a:t>
                </a:r>
                <a:endParaRPr lang="he-IL" sz="1600" dirty="0">
                  <a:solidFill>
                    <a:srgbClr val="000099"/>
                  </a:solidFill>
                </a:endParaRPr>
              </a:p>
              <a:p>
                <a:endParaRPr lang="he-IL" dirty="0" smtClean="0"/>
              </a:p>
              <a:p>
                <a:endParaRPr lang="he-IL" dirty="0" smtClean="0">
                  <a:solidFill>
                    <a:schemeClr val="tx1"/>
                  </a:solidFill>
                </a:endParaRPr>
              </a:p>
              <a:p>
                <a:endParaRPr lang="he-IL" dirty="0" smtClean="0">
                  <a:solidFill>
                    <a:schemeClr val="tx1"/>
                  </a:solidFill>
                </a:endParaRPr>
              </a:p>
              <a:p>
                <a:endParaRPr lang="he-IL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976664"/>
              </a:xfrm>
              <a:blipFill rotWithShape="1">
                <a:blip r:embed="rId2" cstate="print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Isosceles Triangle 5"/>
              <p:cNvSpPr/>
              <p:nvPr/>
            </p:nvSpPr>
            <p:spPr>
              <a:xfrm>
                <a:off x="143508" y="1445737"/>
                <a:ext cx="1296144" cy="1656184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Isosceles Tri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1445737"/>
                <a:ext cx="1296144" cy="1656184"/>
              </a:xfrm>
              <a:prstGeom prst="triangle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  <a:ln w="12700">
                <a:prstDash val="dash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Isosceles Triangle 6"/>
              <p:cNvSpPr/>
              <p:nvPr/>
            </p:nvSpPr>
            <p:spPr>
              <a:xfrm>
                <a:off x="3671900" y="1427290"/>
                <a:ext cx="1296144" cy="1656184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Isosceles Tri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00" y="1427290"/>
                <a:ext cx="1296144" cy="1656184"/>
              </a:xfrm>
              <a:prstGeom prst="triangle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 w="12700">
                <a:prstDash val="dash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פתרון</a:t>
            </a:r>
            <a:endParaRPr lang="he-IL" dirty="0"/>
          </a:p>
        </p:txBody>
      </p:sp>
      <p:sp>
        <p:nvSpPr>
          <p:cNvPr id="2" name="Oval 1"/>
          <p:cNvSpPr/>
          <p:nvPr/>
        </p:nvSpPr>
        <p:spPr>
          <a:xfrm>
            <a:off x="791580" y="2273829"/>
            <a:ext cx="233581" cy="233581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he-IL" sz="1600" b="1">
              <a:solidFill>
                <a:schemeClr val="dk1"/>
              </a:solidFill>
              <a:cs typeface="Arial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48841" y="2021287"/>
                <a:ext cx="362855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41" y="2021287"/>
                <a:ext cx="362855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4217695" y="1357974"/>
            <a:ext cx="233581" cy="233581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he-IL" sz="1600" b="1">
              <a:solidFill>
                <a:schemeClr val="dk1"/>
              </a:solidFill>
              <a:cs typeface="Arial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941924" y="1100738"/>
                <a:ext cx="420180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924" y="1100738"/>
                <a:ext cx="420180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Isosceles Triangle 18"/>
              <p:cNvSpPr/>
              <p:nvPr/>
            </p:nvSpPr>
            <p:spPr>
              <a:xfrm>
                <a:off x="2267744" y="1412557"/>
                <a:ext cx="1296144" cy="1656184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Isosceles Tri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412557"/>
                <a:ext cx="1296144" cy="1656184"/>
              </a:xfrm>
              <a:prstGeom prst="triangle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  <a:ln w="12700">
                <a:prstDash val="dash"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 21"/>
          <p:cNvSpPr/>
          <p:nvPr/>
        </p:nvSpPr>
        <p:spPr>
          <a:xfrm>
            <a:off x="914400" y="1494971"/>
            <a:ext cx="3520653" cy="917391"/>
          </a:xfrm>
          <a:custGeom>
            <a:avLst/>
            <a:gdLst>
              <a:gd name="connsiteX0" fmla="*/ 0 w 3520653"/>
              <a:gd name="connsiteY0" fmla="*/ 899886 h 917391"/>
              <a:gd name="connsiteX1" fmla="*/ 391886 w 3520653"/>
              <a:gd name="connsiteY1" fmla="*/ 333829 h 917391"/>
              <a:gd name="connsiteX2" fmla="*/ 870857 w 3520653"/>
              <a:gd name="connsiteY2" fmla="*/ 914400 h 917391"/>
              <a:gd name="connsiteX3" fmla="*/ 1335314 w 3520653"/>
              <a:gd name="connsiteY3" fmla="*/ 304800 h 917391"/>
              <a:gd name="connsiteX4" fmla="*/ 1727200 w 3520653"/>
              <a:gd name="connsiteY4" fmla="*/ 885372 h 917391"/>
              <a:gd name="connsiteX5" fmla="*/ 2220686 w 3520653"/>
              <a:gd name="connsiteY5" fmla="*/ 841829 h 917391"/>
              <a:gd name="connsiteX6" fmla="*/ 3251200 w 3520653"/>
              <a:gd name="connsiteY6" fmla="*/ 841829 h 917391"/>
              <a:gd name="connsiteX7" fmla="*/ 3497943 w 3520653"/>
              <a:gd name="connsiteY7" fmla="*/ 595086 h 917391"/>
              <a:gd name="connsiteX8" fmla="*/ 2815771 w 3520653"/>
              <a:gd name="connsiteY8" fmla="*/ 377372 h 917391"/>
              <a:gd name="connsiteX9" fmla="*/ 2801257 w 3520653"/>
              <a:gd name="connsiteY9" fmla="*/ 116115 h 917391"/>
              <a:gd name="connsiteX10" fmla="*/ 3323771 w 3520653"/>
              <a:gd name="connsiteY10" fmla="*/ 0 h 91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20653" h="917391">
                <a:moveTo>
                  <a:pt x="0" y="899886"/>
                </a:moveTo>
                <a:cubicBezTo>
                  <a:pt x="123371" y="615648"/>
                  <a:pt x="246743" y="331410"/>
                  <a:pt x="391886" y="333829"/>
                </a:cubicBezTo>
                <a:cubicBezTo>
                  <a:pt x="537029" y="336248"/>
                  <a:pt x="713619" y="919238"/>
                  <a:pt x="870857" y="914400"/>
                </a:cubicBezTo>
                <a:cubicBezTo>
                  <a:pt x="1028095" y="909562"/>
                  <a:pt x="1192590" y="309638"/>
                  <a:pt x="1335314" y="304800"/>
                </a:cubicBezTo>
                <a:cubicBezTo>
                  <a:pt x="1478038" y="299962"/>
                  <a:pt x="1579638" y="795867"/>
                  <a:pt x="1727200" y="885372"/>
                </a:cubicBezTo>
                <a:cubicBezTo>
                  <a:pt x="1874762" y="974877"/>
                  <a:pt x="1966686" y="849086"/>
                  <a:pt x="2220686" y="841829"/>
                </a:cubicBezTo>
                <a:cubicBezTo>
                  <a:pt x="2474686" y="834572"/>
                  <a:pt x="3038324" y="882953"/>
                  <a:pt x="3251200" y="841829"/>
                </a:cubicBezTo>
                <a:cubicBezTo>
                  <a:pt x="3464076" y="800705"/>
                  <a:pt x="3570514" y="672495"/>
                  <a:pt x="3497943" y="595086"/>
                </a:cubicBezTo>
                <a:cubicBezTo>
                  <a:pt x="3425372" y="517677"/>
                  <a:pt x="2931885" y="457200"/>
                  <a:pt x="2815771" y="377372"/>
                </a:cubicBezTo>
                <a:cubicBezTo>
                  <a:pt x="2699657" y="297544"/>
                  <a:pt x="2716590" y="179010"/>
                  <a:pt x="2801257" y="116115"/>
                </a:cubicBezTo>
                <a:cubicBezTo>
                  <a:pt x="2885924" y="53220"/>
                  <a:pt x="3104847" y="26610"/>
                  <a:pt x="3323771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Oval 19"/>
          <p:cNvSpPr/>
          <p:nvPr/>
        </p:nvSpPr>
        <p:spPr>
          <a:xfrm>
            <a:off x="4035223" y="2193003"/>
            <a:ext cx="233581" cy="233581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he-IL" sz="1600" b="1">
              <a:solidFill>
                <a:schemeClr val="dk1"/>
              </a:solidFill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23828" y="2204864"/>
            <a:ext cx="233581" cy="233581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he-IL" sz="1600" b="1">
              <a:solidFill>
                <a:schemeClr val="dk1"/>
              </a:solidFill>
              <a:cs typeface="Arial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2871909" y="1945860"/>
                <a:ext cx="425437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909" y="1945860"/>
                <a:ext cx="425437" cy="3693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4062366" y="1932841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366" y="1932841"/>
                <a:ext cx="387670" cy="36933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02496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  <p:bldP spid="22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2 – מציאת קבוצת שורשי גרף מכוון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b="1" u="sng" dirty="0" smtClean="0"/>
                  <a:t>תזכורת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</a:t>
                </a:r>
                <a:r>
                  <a:rPr lang="he-IL" u="sng" dirty="0" smtClean="0"/>
                  <a:t>שורש</a:t>
                </a:r>
                <a:r>
                  <a:rPr lang="he-I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he-IL" dirty="0" smtClean="0"/>
                  <a:t> של גרף מכוון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b="1" dirty="0" smtClean="0"/>
                  <a:t> </a:t>
                </a:r>
                <a:r>
                  <a:rPr lang="he-IL" dirty="0" smtClean="0"/>
                  <a:t>הוא צומת ממנו קיים מסלול מכוון לכל צמתי הגרף.</a:t>
                </a:r>
              </a:p>
              <a:p>
                <a:pPr lvl="0">
                  <a:lnSpc>
                    <a:spcPct val="135000"/>
                  </a:lnSpc>
                </a:pPr>
                <a:r>
                  <a:rPr lang="he-IL" b="1" u="sng" dirty="0" smtClean="0">
                    <a:solidFill>
                      <a:schemeClr val="tx1"/>
                    </a:solidFill>
                    <a:ea typeface="Times New Roman"/>
                  </a:rPr>
                  <a:t>טענה</a:t>
                </a:r>
                <a:r>
                  <a:rPr lang="he-IL" b="1" dirty="0" smtClean="0">
                    <a:solidFill>
                      <a:schemeClr val="tx1"/>
                    </a:solidFill>
                    <a:ea typeface="Times New Roman"/>
                  </a:rPr>
                  <a:t>: </a:t>
                </a:r>
                <a:r>
                  <a:rPr lang="he-IL" dirty="0" smtClean="0">
                    <a:solidFill>
                      <a:schemeClr val="tx1"/>
                    </a:solidFill>
                    <a:ea typeface="Times New Roman"/>
                  </a:rPr>
                  <a:t>לכל הרצת </a:t>
                </a:r>
                <a:r>
                  <a:rPr lang="en-US" dirty="0" smtClean="0">
                    <a:solidFill>
                      <a:schemeClr val="tx1"/>
                    </a:solidFill>
                    <a:ea typeface="Times New Roman"/>
                  </a:rPr>
                  <a:t>DFS</a:t>
                </a:r>
                <a:r>
                  <a:rPr lang="he-IL" dirty="0" smtClean="0">
                    <a:solidFill>
                      <a:schemeClr val="tx1"/>
                    </a:solidFill>
                    <a:ea typeface="Times New Roman"/>
                  </a:rPr>
                  <a:t>, הקבוצה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he-IL" dirty="0" smtClean="0">
                    <a:solidFill>
                      <a:schemeClr val="tx1"/>
                    </a:solidFill>
                    <a:ea typeface="Times New Roman"/>
                  </a:rPr>
                  <a:t> מוכלת בעץ ה </a:t>
                </a:r>
                <a:r>
                  <a:rPr lang="en-US" dirty="0" smtClean="0">
                    <a:solidFill>
                      <a:schemeClr val="tx1"/>
                    </a:solidFill>
                    <a:ea typeface="Times New Roman"/>
                  </a:rPr>
                  <a:t>DFS</a:t>
                </a:r>
                <a:r>
                  <a:rPr lang="he-IL" dirty="0" smtClean="0">
                    <a:solidFill>
                      <a:schemeClr val="tx1"/>
                    </a:solidFill>
                    <a:ea typeface="Times New Roman"/>
                  </a:rPr>
                  <a:t> האחרון ביער ה </a:t>
                </a:r>
                <a:r>
                  <a:rPr lang="en-US" dirty="0" smtClean="0">
                    <a:solidFill>
                      <a:schemeClr val="tx1"/>
                    </a:solidFill>
                    <a:ea typeface="Times New Roman"/>
                  </a:rPr>
                  <a:t>DFS</a:t>
                </a:r>
                <a:r>
                  <a:rPr lang="he-IL" dirty="0" smtClean="0">
                    <a:solidFill>
                      <a:schemeClr val="tx1"/>
                    </a:solidFill>
                    <a:ea typeface="Times New Roman"/>
                  </a:rPr>
                  <a:t> (תרגול קודם).</a:t>
                </a:r>
              </a:p>
              <a:p>
                <a:pPr marL="531813" indent="-342900">
                  <a:lnSpc>
                    <a:spcPct val="135000"/>
                  </a:lnSpc>
                  <a:buFont typeface="Wingdings"/>
                  <a:buChar char="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𝑅</m:t>
                        </m:r>
                      </m:e>
                      <m:sub>
                        <m:r>
                          <a:rPr lang="en-US" sz="160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- קבוצת שורשי הגרף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𝐺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</a:p>
              <a:p>
                <a:pPr lvl="0">
                  <a:lnSpc>
                    <a:spcPct val="135000"/>
                  </a:lnSpc>
                </a:pPr>
                <a:endParaRPr lang="he-IL" dirty="0" smtClean="0">
                  <a:solidFill>
                    <a:srgbClr val="000099"/>
                  </a:solidFill>
                  <a:ea typeface="Times New Roman"/>
                </a:endParaRPr>
              </a:p>
              <a:p>
                <a:pPr lvl="0">
                  <a:lnSpc>
                    <a:spcPct val="135000"/>
                  </a:lnSpc>
                </a:pPr>
                <a:r>
                  <a:rPr lang="he-IL" dirty="0" smtClean="0">
                    <a:ea typeface="Times New Roman"/>
                  </a:rPr>
                  <a:t>מצאו אלגוריתם למציאת קבוצת שורשי גרף</a:t>
                </a:r>
                <a:r>
                  <a:rPr lang="he-IL" dirty="0">
                    <a:ea typeface="Times New Roman"/>
                  </a:rPr>
                  <a:t> </a:t>
                </a:r>
                <a:r>
                  <a:rPr lang="he-IL" dirty="0" smtClean="0">
                    <a:ea typeface="Times New Roman"/>
                  </a:rPr>
                  <a:t>מכוון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𝐺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 smtClean="0">
                    <a:ea typeface="Times New Roman"/>
                  </a:rPr>
                  <a:t>.</a:t>
                </a:r>
              </a:p>
              <a:p>
                <a:pPr lvl="0">
                  <a:lnSpc>
                    <a:spcPct val="135000"/>
                  </a:lnSpc>
                </a:pPr>
                <a:endParaRPr lang="he-IL" dirty="0">
                  <a:ea typeface="Times New Roman"/>
                </a:endParaRPr>
              </a:p>
              <a:p>
                <a:pPr lvl="0">
                  <a:lnSpc>
                    <a:spcPct val="135000"/>
                  </a:lnSpc>
                </a:pPr>
                <a:r>
                  <a:rPr lang="he-IL" sz="2600" b="1" u="sng" dirty="0">
                    <a:solidFill>
                      <a:srgbClr val="000066"/>
                    </a:solidFill>
                  </a:rPr>
                  <a:t>פתרון</a:t>
                </a:r>
              </a:p>
              <a:p>
                <a:pPr lvl="0">
                  <a:lnSpc>
                    <a:spcPct val="135000"/>
                  </a:lnSpc>
                </a:pPr>
                <a:r>
                  <a:rPr lang="he-IL" dirty="0" smtClean="0">
                    <a:ea typeface="Times New Roman"/>
                  </a:rPr>
                  <a:t>מטרתנו תהיה להוכיח את ההבחנה הבאה:</a:t>
                </a:r>
              </a:p>
              <a:p>
                <a:pPr lvl="0" algn="ctr">
                  <a:lnSpc>
                    <a:spcPct val="135000"/>
                  </a:lnSpc>
                </a:pPr>
                <a:r>
                  <a:rPr lang="he-IL" dirty="0" smtClean="0">
                    <a:solidFill>
                      <a:srgbClr val="000099"/>
                    </a:solidFill>
                    <a:ea typeface="Times New Roman"/>
                  </a:rPr>
                  <a:t>אם קיים שורש בגרף, אזי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he-IL" dirty="0" smtClean="0">
                    <a:solidFill>
                      <a:srgbClr val="000099"/>
                    </a:solidFill>
                    <a:ea typeface="Times New Roman"/>
                  </a:rPr>
                  <a:t> הוא הרק"ה הראשון המתקבל במיון הטופולוגי של צמתי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he-IL" dirty="0" smtClean="0">
                    <a:solidFill>
                      <a:srgbClr val="000099"/>
                    </a:solidFill>
                    <a:ea typeface="Times New Roman"/>
                  </a:rPr>
                  <a:t>.</a:t>
                </a:r>
              </a:p>
              <a:p>
                <a:pPr lvl="0">
                  <a:lnSpc>
                    <a:spcPct val="135000"/>
                  </a:lnSpc>
                </a:pPr>
                <a:endParaRPr lang="he-IL" dirty="0">
                  <a:ea typeface="Times New Roman"/>
                </a:endParaRPr>
              </a:p>
              <a:p>
                <a:pPr lvl="0">
                  <a:lnSpc>
                    <a:spcPct val="135000"/>
                  </a:lnSpc>
                </a:pPr>
                <a:r>
                  <a:rPr lang="he-IL" u="sng" dirty="0" smtClean="0">
                    <a:ea typeface="Times New Roman"/>
                  </a:rPr>
                  <a:t>לצורך כך, נצטרך להראות כמה צעדי ביניים: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solidFill>
                      <a:schemeClr val="tx1"/>
                    </a:solidFill>
                    <a:ea typeface="Times New Roman"/>
                  </a:rPr>
                  <a:t>אלגוריתם המכריע האם קיים שורש בגרף מכוון.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solidFill>
                      <a:schemeClr val="tx1"/>
                    </a:solidFill>
                    <a:ea typeface="Times New Roman"/>
                  </a:rPr>
                  <a:t>אם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≠∅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  <a:ea typeface="Times New Roman"/>
                  </a:rPr>
                  <a:t> אזי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he-IL" dirty="0" smtClean="0">
                    <a:solidFill>
                      <a:schemeClr val="tx1"/>
                    </a:solidFill>
                    <a:ea typeface="Times New Roman"/>
                  </a:rPr>
                  <a:t> הוא רכיב קשיר היטב מקסימלי.</a:t>
                </a:r>
              </a:p>
              <a:p>
                <a:pPr marL="342900" lvl="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solidFill>
                      <a:schemeClr val="tx1"/>
                    </a:solidFill>
                    <a:ea typeface="Times New Roman"/>
                  </a:rPr>
                  <a:t>אם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≠∅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  <a:ea typeface="Times New Roman"/>
                  </a:rPr>
                  <a:t> אזי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he-IL" dirty="0" smtClean="0">
                    <a:solidFill>
                      <a:schemeClr val="tx1"/>
                    </a:solidFill>
                    <a:ea typeface="Times New Roman"/>
                  </a:rPr>
                  <a:t> הוא הרק"ה המיוצג ע"י הצומת הראשון במיון טופולוגי של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he-IL" dirty="0" smtClean="0">
                    <a:solidFill>
                      <a:schemeClr val="tx1"/>
                    </a:solidFill>
                    <a:ea typeface="Times New Roman"/>
                  </a:rPr>
                  <a:t>.</a:t>
                </a:r>
              </a:p>
              <a:p>
                <a:pPr>
                  <a:lnSpc>
                    <a:spcPct val="135000"/>
                  </a:lnSpc>
                </a:pPr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  <a:blipFill rotWithShape="1">
                <a:blip r:embed="rId2" cstate="print"/>
                <a:stretch>
                  <a:fillRect r="-12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2996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2 - חלק 1 (הכרעה האם קיים שורש בגרף)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ניעזר בכמה הבחנות: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b="1" u="sng" dirty="0" smtClean="0"/>
                  <a:t>הבחנה 1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אם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he-IL" b="1" dirty="0" smtClean="0"/>
                  <a:t> </a:t>
                </a:r>
                <a:r>
                  <a:rPr lang="he-IL" dirty="0" smtClean="0"/>
                  <a:t>שורש בגרף, אזי כל צומת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he-IL" dirty="0" smtClean="0"/>
                  <a:t> שניתן להגיע ממנו 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he-IL" dirty="0" smtClean="0"/>
                  <a:t> הוא שורש.</a:t>
                </a:r>
              </a:p>
              <a:p>
                <a:pPr>
                  <a:lnSpc>
                    <a:spcPct val="135000"/>
                  </a:lnSpc>
                </a:pPr>
                <a:endParaRPr lang="he-IL" b="1" u="sng" dirty="0" smtClean="0"/>
              </a:p>
              <a:p>
                <a:pPr>
                  <a:lnSpc>
                    <a:spcPct val="135000"/>
                  </a:lnSpc>
                </a:pPr>
                <a:r>
                  <a:rPr lang="he-IL" b="1" u="sng" dirty="0" smtClean="0"/>
                  <a:t>הבחנה 2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נניח כי קיים שורש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he-IL" dirty="0" smtClean="0"/>
                  <a:t> בגרף. נסתכל על הרצת </a:t>
                </a:r>
                <a:r>
                  <a:rPr lang="en-US" dirty="0" smtClean="0"/>
                  <a:t>DFS</a:t>
                </a:r>
                <a:r>
                  <a:rPr lang="he-IL" dirty="0" smtClean="0"/>
                  <a:t> כלשהי ונסמן 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e-IL" dirty="0" smtClean="0"/>
                  <a:t> את שורש עץ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he-IL" dirty="0" smtClean="0"/>
                  <a:t>ה </a:t>
                </a:r>
                <a:r>
                  <a:rPr lang="en-US" dirty="0" smtClean="0"/>
                  <a:t>DFS</a:t>
                </a:r>
                <a:r>
                  <a:rPr lang="he-IL" dirty="0" smtClean="0"/>
                  <a:t> האחרון שמתגלה בהרצה זו (</a:t>
                </a:r>
                <a:r>
                  <a:rPr lang="he-IL" sz="1600" dirty="0" smtClean="0">
                    <a:solidFill>
                      <a:srgbClr val="000099"/>
                    </a:solidFill>
                  </a:rPr>
                  <a:t>זהו גם צומת בעל זמן הנסיגה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⋅</m:t>
                        </m:r>
                      </m:e>
                    </m:d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 המקסימלי).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אזי,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e-IL" dirty="0" smtClean="0"/>
                  <a:t> הוא שורש בגרף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 smtClean="0"/>
                  <a:t>.</a:t>
                </a:r>
                <a:endParaRPr lang="he-IL" b="1" u="sng" dirty="0" smtClean="0"/>
              </a:p>
              <a:p>
                <a:pPr>
                  <a:lnSpc>
                    <a:spcPct val="135000"/>
                  </a:lnSpc>
                </a:pPr>
                <a:r>
                  <a:rPr lang="he-IL" b="1" u="sng" dirty="0" smtClean="0"/>
                  <a:t>הוכחה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לפי התרגול הקודם,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he-IL" dirty="0" smtClean="0"/>
                  <a:t> נמצא בעץ ה </a:t>
                </a:r>
                <a:r>
                  <a:rPr lang="en-US" dirty="0" smtClean="0"/>
                  <a:t>DFS</a:t>
                </a:r>
                <a:r>
                  <a:rPr lang="he-IL" dirty="0" smtClean="0"/>
                  <a:t> אשר מתגלה אחרון.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מכיוון 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e-IL" dirty="0" smtClean="0"/>
                  <a:t> שורש עץ זה, קיים מסלול ממנו 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he-IL" dirty="0" smtClean="0"/>
                  <a:t>. לכן, לפי הבחנה 1 גם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e-IL" dirty="0" smtClean="0"/>
                  <a:t> שורש בגרף.</a:t>
                </a:r>
              </a:p>
              <a:p>
                <a:pPr>
                  <a:lnSpc>
                    <a:spcPct val="135000"/>
                  </a:lnSpc>
                </a:pPr>
                <a:endParaRPr lang="he-IL" dirty="0"/>
              </a:p>
              <a:p>
                <a:pPr>
                  <a:lnSpc>
                    <a:spcPct val="135000"/>
                  </a:lnSpc>
                </a:pPr>
                <a:r>
                  <a:rPr lang="he-IL" b="1" u="sng" dirty="0" smtClean="0"/>
                  <a:t>הבחנה 3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he-IL" b="1" dirty="0" smtClean="0"/>
                  <a:t> </a:t>
                </a:r>
                <a:r>
                  <a:rPr lang="he-IL" dirty="0" smtClean="0"/>
                  <a:t>הוא שורש בגרף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he-IL" dirty="0" smtClean="0"/>
                  <a:t>  הרצת </a:t>
                </a:r>
                <a:r>
                  <a:rPr lang="en-US" dirty="0" smtClean="0"/>
                  <a:t>DFS</a:t>
                </a:r>
                <a:r>
                  <a:rPr lang="he-IL" dirty="0" smtClean="0"/>
                  <a:t> המתחילה בצומת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he-IL" dirty="0" smtClean="0"/>
                  <a:t> מניבה עץ </a:t>
                </a:r>
                <a:r>
                  <a:rPr lang="en-US" dirty="0" smtClean="0"/>
                  <a:t>DFS</a:t>
                </a:r>
                <a:r>
                  <a:rPr lang="he-IL" dirty="0" smtClean="0"/>
                  <a:t> יחיד.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b="1" u="sng" dirty="0" smtClean="0"/>
                  <a:t>הוכחה</a:t>
                </a:r>
                <a:r>
                  <a:rPr lang="he-IL" b="1" dirty="0" smtClean="0"/>
                  <a:t>: </a:t>
                </a:r>
                <a:r>
                  <a:rPr lang="he-IL" dirty="0" smtClean="0"/>
                  <a:t>מסקנה ישירה של משפט המסלול הלבן.</a:t>
                </a:r>
              </a:p>
              <a:p>
                <a:pPr>
                  <a:lnSpc>
                    <a:spcPct val="135000"/>
                  </a:lnSpc>
                </a:pPr>
                <a:endParaRPr lang="he-IL" sz="1600" dirty="0" smtClean="0">
                  <a:solidFill>
                    <a:srgbClr val="000099"/>
                  </a:solidFill>
                </a:endParaRPr>
              </a:p>
              <a:p>
                <a:pPr>
                  <a:lnSpc>
                    <a:spcPct val="135000"/>
                  </a:lnSpc>
                </a:pPr>
                <a:endParaRPr lang="he-IL" sz="1600" dirty="0">
                  <a:solidFill>
                    <a:srgbClr val="000099"/>
                  </a:solidFill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b="1" u="sng" dirty="0" smtClean="0">
                    <a:solidFill>
                      <a:srgbClr val="000099"/>
                    </a:solidFill>
                  </a:rPr>
                  <a:t>אלגוריתם</a:t>
                </a:r>
                <a:r>
                  <a:rPr lang="he-IL" b="1" dirty="0" smtClean="0">
                    <a:solidFill>
                      <a:srgbClr val="000099"/>
                    </a:solidFill>
                  </a:rPr>
                  <a:t>:</a:t>
                </a:r>
                <a:r>
                  <a:rPr lang="he-IL" dirty="0" smtClean="0">
                    <a:solidFill>
                      <a:srgbClr val="000099"/>
                    </a:solidFill>
                  </a:rPr>
                  <a:t> </a:t>
                </a:r>
                <a:r>
                  <a:rPr lang="he-IL" dirty="0" smtClean="0"/>
                  <a:t>הרץ </a:t>
                </a:r>
                <a:r>
                  <a:rPr lang="en-US" dirty="0" smtClean="0"/>
                  <a:t>DFS</a:t>
                </a:r>
                <a:r>
                  <a:rPr lang="he-IL" dirty="0" smtClean="0"/>
                  <a:t> על הגרף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 smtClean="0"/>
                  <a:t>. הרץ </a:t>
                </a:r>
                <a:r>
                  <a:rPr lang="en-US" dirty="0" smtClean="0"/>
                  <a:t>DFS</a:t>
                </a:r>
                <a:r>
                  <a:rPr lang="he-IL" dirty="0" smtClean="0"/>
                  <a:t> פעם נוספת, החל מהצומת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e-IL" dirty="0" smtClean="0"/>
                  <a:t> כפי שהוגדר.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החזר "קיים שורש" </a:t>
                </a:r>
                <a:r>
                  <a:rPr lang="he-IL" dirty="0" err="1" smtClean="0"/>
                  <a:t>אם"ם</a:t>
                </a:r>
                <a:r>
                  <a:rPr lang="he-IL" dirty="0" smtClean="0"/>
                  <a:t> מתקבל עץ יחיד בהרצת ה </a:t>
                </a:r>
                <a:r>
                  <a:rPr lang="en-US" dirty="0" smtClean="0"/>
                  <a:t>DFS</a:t>
                </a:r>
                <a:r>
                  <a:rPr lang="he-IL" dirty="0" smtClean="0"/>
                  <a:t> השנייה.</a:t>
                </a:r>
              </a:p>
              <a:p>
                <a:pPr>
                  <a:lnSpc>
                    <a:spcPct val="135000"/>
                  </a:lnSpc>
                </a:pPr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  <a:blipFill rotWithShape="1">
                <a:blip r:embed="rId2" cstate="print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95926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46461" y="4947555"/>
            <a:ext cx="2185328" cy="1541785"/>
            <a:chOff x="160316" y="4947555"/>
            <a:chExt cx="2185328" cy="1541785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60316" y="4947555"/>
                  <a:ext cx="487248" cy="46166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he-IL" sz="2400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316" y="4947555"/>
                  <a:ext cx="487248" cy="461665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10"/>
            <p:cNvSpPr/>
            <p:nvPr/>
          </p:nvSpPr>
          <p:spPr>
            <a:xfrm>
              <a:off x="335985" y="5174615"/>
              <a:ext cx="1314725" cy="13147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014570" y="5232253"/>
                  <a:ext cx="362856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570" y="5232253"/>
                  <a:ext cx="362856" cy="369332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/>
            <p:cNvSpPr/>
            <p:nvPr/>
          </p:nvSpPr>
          <p:spPr>
            <a:xfrm>
              <a:off x="1265123" y="5447977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09014" y="5769018"/>
                  <a:ext cx="425437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014" y="5769018"/>
                  <a:ext cx="425437" cy="369332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/>
            <p:cNvSpPr/>
            <p:nvPr/>
          </p:nvSpPr>
          <p:spPr>
            <a:xfrm>
              <a:off x="545053" y="6028284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907704" y="5625564"/>
                  <a:ext cx="437940" cy="3693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he-IL" dirty="0"/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704" y="5625564"/>
                  <a:ext cx="437940" cy="369332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/>
            <p:cNvSpPr/>
            <p:nvPr/>
          </p:nvSpPr>
          <p:spPr>
            <a:xfrm>
              <a:off x="2158257" y="5841288"/>
              <a:ext cx="180000" cy="18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2 - חלק 2 (קבוצת שורשי הגרף היא </a:t>
            </a:r>
            <a:r>
              <a:rPr lang="he-IL" dirty="0" err="1" smtClean="0"/>
              <a:t>רק"ה</a:t>
            </a:r>
            <a:r>
              <a:rPr lang="he-IL" dirty="0" smtClean="0"/>
              <a:t>)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b="1" u="sng" dirty="0" smtClean="0"/>
                  <a:t>טענה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אם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≠∅</m:t>
                    </m:r>
                  </m:oMath>
                </a14:m>
                <a:r>
                  <a:rPr lang="he-IL" dirty="0" smtClean="0"/>
                  <a:t>, אזי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he-IL" dirty="0" smtClean="0"/>
                  <a:t> הוא רכיב קשיר היטב מקסימלי.</a:t>
                </a:r>
              </a:p>
              <a:p>
                <a:pPr>
                  <a:lnSpc>
                    <a:spcPct val="135000"/>
                  </a:lnSpc>
                </a:pPr>
                <a:endParaRPr lang="he-IL" b="1" u="sng" dirty="0"/>
              </a:p>
              <a:p>
                <a:pPr>
                  <a:lnSpc>
                    <a:spcPct val="135000"/>
                  </a:lnSpc>
                </a:pPr>
                <a:r>
                  <a:rPr lang="he-IL" b="1" u="sng" dirty="0" smtClean="0"/>
                  <a:t>הוכחה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יהא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he-IL" b="1" dirty="0" smtClean="0"/>
                  <a:t> </a:t>
                </a:r>
                <a:r>
                  <a:rPr lang="he-IL" dirty="0" smtClean="0"/>
                  <a:t>שורש בגרף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 smtClean="0"/>
                  <a:t> (קיים שורש לגרף מכיוון 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≠∅</m:t>
                    </m:r>
                  </m:oMath>
                </a14:m>
                <a:r>
                  <a:rPr lang="he-IL" dirty="0" smtClean="0"/>
                  <a:t>).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נסמן ב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he-IL" dirty="0" smtClean="0"/>
                  <a:t> את הרכיב הקשיר היטב המקסימלי אליו שייך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pPr>
                  <a:lnSpc>
                    <a:spcPct val="135000"/>
                  </a:lnSpc>
                </a:pPr>
                <a:endParaRPr lang="he-IL" dirty="0"/>
              </a:p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/>
                  <a:t>מתקיים: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he-IL" b="0" dirty="0" smtClean="0"/>
                  <a:t>.</a:t>
                </a:r>
              </a:p>
              <a:p>
                <a:pPr marL="942975" lvl="2" indent="-342900">
                  <a:lnSpc>
                    <a:spcPct val="135000"/>
                  </a:lnSpc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he-IL" dirty="0">
                    <a:solidFill>
                      <a:srgbClr val="000066"/>
                    </a:solidFill>
                  </a:rPr>
                  <a:t>קיים מסלול מכל 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rgbClr val="000066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he-IL" dirty="0">
                    <a:solidFill>
                      <a:srgbClr val="000066"/>
                    </a:solidFill>
                  </a:rPr>
                  <a:t> לשורש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66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he-IL" dirty="0">
                    <a:solidFill>
                      <a:srgbClr val="000066"/>
                    </a:solidFill>
                  </a:rPr>
                  <a:t>. לפי הבחנה 1, כל צומת ב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66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he-IL" dirty="0">
                    <a:solidFill>
                      <a:srgbClr val="000066"/>
                    </a:solidFill>
                  </a:rPr>
                  <a:t> הוא שורש בגרף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66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 smtClean="0">
                    <a:solidFill>
                      <a:srgbClr val="000066"/>
                    </a:solidFill>
                  </a:rPr>
                  <a:t>.</a:t>
                </a:r>
                <a:endParaRPr lang="he-IL" b="0" dirty="0" smtClean="0"/>
              </a:p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endParaRPr lang="he-IL" dirty="0" smtClean="0"/>
              </a:p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endParaRPr lang="he-IL" dirty="0"/>
              </a:p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/>
                  <a:t>מתקיים: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pPr marL="930275" lvl="3" indent="-342900" defTabSz="2147888">
                  <a:lnSpc>
                    <a:spcPct val="135000"/>
                  </a:lnSpc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he-IL" dirty="0" smtClean="0">
                    <a:solidFill>
                      <a:srgbClr val="000066"/>
                    </a:solidFill>
                  </a:rPr>
                  <a:t>יהא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/>
                      </a:rPr>
                      <m:t>𝑤</m:t>
                    </m:r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he-IL" dirty="0" smtClean="0"/>
                  <a:t> </a:t>
                </a:r>
                <a:r>
                  <a:rPr lang="he-IL" dirty="0">
                    <a:solidFill>
                      <a:srgbClr val="000066"/>
                    </a:solidFill>
                  </a:rPr>
                  <a:t>ויהא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000066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>
                            <a:solidFill>
                              <a:srgbClr val="000066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>
                        <a:solidFill>
                          <a:srgbClr val="000066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rgbClr val="000066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>
                            <a:solidFill>
                              <a:srgbClr val="000066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he-IL" dirty="0">
                    <a:solidFill>
                      <a:srgbClr val="000066"/>
                    </a:solidFill>
                  </a:rPr>
                  <a:t>.</a:t>
                </a:r>
              </a:p>
              <a:p>
                <a:pPr marL="930275" lvl="3" indent="-342900" defTabSz="2147888">
                  <a:lnSpc>
                    <a:spcPct val="135000"/>
                  </a:lnSpc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he-IL" dirty="0" smtClean="0">
                    <a:solidFill>
                      <a:srgbClr val="000066"/>
                    </a:solidFill>
                  </a:rPr>
                  <a:t>לפי הבחנה 1,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he-IL" dirty="0" smtClean="0">
                    <a:solidFill>
                      <a:srgbClr val="000066"/>
                    </a:solidFill>
                  </a:rPr>
                  <a:t> שורש ולכן קיים מסלול ממנו ל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he-IL" dirty="0" smtClean="0">
                    <a:solidFill>
                      <a:srgbClr val="000066"/>
                    </a:solidFill>
                  </a:rPr>
                  <a:t>.</a:t>
                </a:r>
              </a:p>
              <a:p>
                <a:pPr marL="930275" lvl="3" indent="-342900" defTabSz="2147888">
                  <a:lnSpc>
                    <a:spcPct val="135000"/>
                  </a:lnSpc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he-IL" dirty="0" smtClean="0">
                    <a:solidFill>
                      <a:srgbClr val="000066"/>
                    </a:solidFill>
                  </a:rPr>
                  <a:t>מצד שני,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he-IL" dirty="0" smtClean="0">
                    <a:solidFill>
                      <a:srgbClr val="000066"/>
                    </a:solidFill>
                  </a:rPr>
                  <a:t> שורש ולכן קיים מסלול ממנו 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66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he-IL" dirty="0" smtClean="0">
                    <a:solidFill>
                      <a:srgbClr val="000066"/>
                    </a:solidFill>
                  </a:rPr>
                  <a:t>.</a:t>
                </a:r>
                <a:endParaRPr lang="he-IL" dirty="0">
                  <a:solidFill>
                    <a:srgbClr val="000066"/>
                  </a:solidFill>
                </a:endParaRPr>
              </a:p>
              <a:p>
                <a:pPr>
                  <a:lnSpc>
                    <a:spcPct val="135000"/>
                  </a:lnSpc>
                </a:pPr>
                <a:endParaRPr lang="he-IL" dirty="0" smtClean="0"/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נסיק מכך ש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he-IL" dirty="0" smtClean="0"/>
                  <a:t>, כנדרש.</a:t>
                </a:r>
              </a:p>
              <a:p>
                <a:pPr marL="342900" indent="-342900">
                  <a:lnSpc>
                    <a:spcPct val="135000"/>
                  </a:lnSpc>
                </a:pPr>
                <a:endParaRPr lang="he-IL" dirty="0" smtClean="0">
                  <a:solidFill>
                    <a:srgbClr val="000066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  <a:blipFill rotWithShape="1">
                <a:blip r:embed="rId6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23528" y="3422175"/>
            <a:ext cx="1314725" cy="13147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02113" y="3479813"/>
                <a:ext cx="362856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113" y="3479813"/>
                <a:ext cx="362856" cy="36933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1252666" y="3695537"/>
            <a:ext cx="180000" cy="18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11071" y="4031092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71" y="4031092"/>
                <a:ext cx="387670" cy="3693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15"/>
          <p:cNvSpPr/>
          <p:nvPr/>
        </p:nvSpPr>
        <p:spPr>
          <a:xfrm>
            <a:off x="610919" y="3799029"/>
            <a:ext cx="639041" cy="578413"/>
          </a:xfrm>
          <a:custGeom>
            <a:avLst/>
            <a:gdLst>
              <a:gd name="connsiteX0" fmla="*/ 0 w 734291"/>
              <a:gd name="connsiteY0" fmla="*/ 574780 h 574780"/>
              <a:gd name="connsiteX1" fmla="*/ 110836 w 734291"/>
              <a:gd name="connsiteY1" fmla="*/ 297689 h 574780"/>
              <a:gd name="connsiteX2" fmla="*/ 415636 w 734291"/>
              <a:gd name="connsiteY2" fmla="*/ 366962 h 574780"/>
              <a:gd name="connsiteX3" fmla="*/ 471054 w 734291"/>
              <a:gd name="connsiteY3" fmla="*/ 48308 h 574780"/>
              <a:gd name="connsiteX4" fmla="*/ 734291 w 734291"/>
              <a:gd name="connsiteY4" fmla="*/ 6744 h 574780"/>
              <a:gd name="connsiteX0" fmla="*/ 0 w 639041"/>
              <a:gd name="connsiteY0" fmla="*/ 578413 h 578413"/>
              <a:gd name="connsiteX1" fmla="*/ 110836 w 639041"/>
              <a:gd name="connsiteY1" fmla="*/ 301322 h 578413"/>
              <a:gd name="connsiteX2" fmla="*/ 415636 w 639041"/>
              <a:gd name="connsiteY2" fmla="*/ 370595 h 578413"/>
              <a:gd name="connsiteX3" fmla="*/ 471054 w 639041"/>
              <a:gd name="connsiteY3" fmla="*/ 51941 h 578413"/>
              <a:gd name="connsiteX4" fmla="*/ 639041 w 639041"/>
              <a:gd name="connsiteY4" fmla="*/ 5614 h 57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041" h="578413">
                <a:moveTo>
                  <a:pt x="0" y="578413"/>
                </a:moveTo>
                <a:cubicBezTo>
                  <a:pt x="20781" y="457185"/>
                  <a:pt x="41563" y="335958"/>
                  <a:pt x="110836" y="301322"/>
                </a:cubicBezTo>
                <a:cubicBezTo>
                  <a:pt x="180109" y="266686"/>
                  <a:pt x="355600" y="412158"/>
                  <a:pt x="415636" y="370595"/>
                </a:cubicBezTo>
                <a:cubicBezTo>
                  <a:pt x="475672" y="329031"/>
                  <a:pt x="433820" y="112771"/>
                  <a:pt x="471054" y="51941"/>
                </a:cubicBezTo>
                <a:cubicBezTo>
                  <a:pt x="508288" y="-8889"/>
                  <a:pt x="533977" y="-3622"/>
                  <a:pt x="639041" y="5614"/>
                </a:cubicBezTo>
              </a:path>
            </a:pathLst>
          </a:custGeom>
          <a:noFill/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Oval 18"/>
          <p:cNvSpPr/>
          <p:nvPr/>
        </p:nvSpPr>
        <p:spPr>
          <a:xfrm>
            <a:off x="532596" y="4275844"/>
            <a:ext cx="180000" cy="18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47805" y="3248980"/>
                <a:ext cx="487248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05" y="3248980"/>
                <a:ext cx="487248" cy="46166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17"/>
          <p:cNvSpPr/>
          <p:nvPr/>
        </p:nvSpPr>
        <p:spPr>
          <a:xfrm>
            <a:off x="640001" y="5551469"/>
            <a:ext cx="608561" cy="479353"/>
          </a:xfrm>
          <a:custGeom>
            <a:avLst/>
            <a:gdLst>
              <a:gd name="connsiteX0" fmla="*/ 0 w 734291"/>
              <a:gd name="connsiteY0" fmla="*/ 574780 h 574780"/>
              <a:gd name="connsiteX1" fmla="*/ 110836 w 734291"/>
              <a:gd name="connsiteY1" fmla="*/ 297689 h 574780"/>
              <a:gd name="connsiteX2" fmla="*/ 415636 w 734291"/>
              <a:gd name="connsiteY2" fmla="*/ 366962 h 574780"/>
              <a:gd name="connsiteX3" fmla="*/ 471054 w 734291"/>
              <a:gd name="connsiteY3" fmla="*/ 48308 h 574780"/>
              <a:gd name="connsiteX4" fmla="*/ 734291 w 734291"/>
              <a:gd name="connsiteY4" fmla="*/ 6744 h 574780"/>
              <a:gd name="connsiteX0" fmla="*/ 0 w 639041"/>
              <a:gd name="connsiteY0" fmla="*/ 578413 h 578413"/>
              <a:gd name="connsiteX1" fmla="*/ 110836 w 639041"/>
              <a:gd name="connsiteY1" fmla="*/ 301322 h 578413"/>
              <a:gd name="connsiteX2" fmla="*/ 415636 w 639041"/>
              <a:gd name="connsiteY2" fmla="*/ 370595 h 578413"/>
              <a:gd name="connsiteX3" fmla="*/ 471054 w 639041"/>
              <a:gd name="connsiteY3" fmla="*/ 51941 h 578413"/>
              <a:gd name="connsiteX4" fmla="*/ 639041 w 639041"/>
              <a:gd name="connsiteY4" fmla="*/ 5614 h 578413"/>
              <a:gd name="connsiteX0" fmla="*/ 0 w 608561"/>
              <a:gd name="connsiteY0" fmla="*/ 479353 h 479353"/>
              <a:gd name="connsiteX1" fmla="*/ 80356 w 608561"/>
              <a:gd name="connsiteY1" fmla="*/ 301322 h 479353"/>
              <a:gd name="connsiteX2" fmla="*/ 385156 w 608561"/>
              <a:gd name="connsiteY2" fmla="*/ 370595 h 479353"/>
              <a:gd name="connsiteX3" fmla="*/ 440574 w 608561"/>
              <a:gd name="connsiteY3" fmla="*/ 51941 h 479353"/>
              <a:gd name="connsiteX4" fmla="*/ 608561 w 608561"/>
              <a:gd name="connsiteY4" fmla="*/ 5614 h 47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561" h="479353">
                <a:moveTo>
                  <a:pt x="0" y="479353"/>
                </a:moveTo>
                <a:cubicBezTo>
                  <a:pt x="20781" y="358125"/>
                  <a:pt x="16163" y="319448"/>
                  <a:pt x="80356" y="301322"/>
                </a:cubicBezTo>
                <a:cubicBezTo>
                  <a:pt x="144549" y="283196"/>
                  <a:pt x="325120" y="412158"/>
                  <a:pt x="385156" y="370595"/>
                </a:cubicBezTo>
                <a:cubicBezTo>
                  <a:pt x="445192" y="329031"/>
                  <a:pt x="403340" y="112771"/>
                  <a:pt x="440574" y="51941"/>
                </a:cubicBezTo>
                <a:cubicBezTo>
                  <a:pt x="477808" y="-8889"/>
                  <a:pt x="503497" y="-3622"/>
                  <a:pt x="608561" y="5614"/>
                </a:cubicBezTo>
              </a:path>
            </a:pathLst>
          </a:custGeom>
          <a:noFill/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Freeform 7"/>
          <p:cNvSpPr/>
          <p:nvPr/>
        </p:nvSpPr>
        <p:spPr>
          <a:xfrm>
            <a:off x="1444468" y="5467957"/>
            <a:ext cx="704306" cy="480236"/>
          </a:xfrm>
          <a:custGeom>
            <a:avLst/>
            <a:gdLst>
              <a:gd name="connsiteX0" fmla="*/ 0 w 696686"/>
              <a:gd name="connsiteY0" fmla="*/ 80825 h 470047"/>
              <a:gd name="connsiteX1" fmla="*/ 261257 w 696686"/>
              <a:gd name="connsiteY1" fmla="*/ 22768 h 470047"/>
              <a:gd name="connsiteX2" fmla="*/ 391886 w 696686"/>
              <a:gd name="connsiteY2" fmla="*/ 414654 h 470047"/>
              <a:gd name="connsiteX3" fmla="*/ 696686 w 696686"/>
              <a:gd name="connsiteY3" fmla="*/ 458197 h 470047"/>
              <a:gd name="connsiteX0" fmla="*/ 0 w 704306"/>
              <a:gd name="connsiteY0" fmla="*/ 60534 h 480236"/>
              <a:gd name="connsiteX1" fmla="*/ 268877 w 704306"/>
              <a:gd name="connsiteY1" fmla="*/ 32957 h 480236"/>
              <a:gd name="connsiteX2" fmla="*/ 399506 w 704306"/>
              <a:gd name="connsiteY2" fmla="*/ 424843 h 480236"/>
              <a:gd name="connsiteX3" fmla="*/ 704306 w 704306"/>
              <a:gd name="connsiteY3" fmla="*/ 468386 h 48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4306" h="480236">
                <a:moveTo>
                  <a:pt x="0" y="60534"/>
                </a:moveTo>
                <a:cubicBezTo>
                  <a:pt x="97971" y="3686"/>
                  <a:pt x="202293" y="-27761"/>
                  <a:pt x="268877" y="32957"/>
                </a:cubicBezTo>
                <a:cubicBezTo>
                  <a:pt x="335461" y="93675"/>
                  <a:pt x="326935" y="352272"/>
                  <a:pt x="399506" y="424843"/>
                </a:cubicBezTo>
                <a:cubicBezTo>
                  <a:pt x="472077" y="497414"/>
                  <a:pt x="588191" y="482900"/>
                  <a:pt x="704306" y="468386"/>
                </a:cubicBezTo>
              </a:path>
            </a:pathLst>
          </a:custGeom>
          <a:noFill/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Freeform 8"/>
          <p:cNvSpPr/>
          <p:nvPr/>
        </p:nvSpPr>
        <p:spPr>
          <a:xfrm>
            <a:off x="711859" y="6037943"/>
            <a:ext cx="1538515" cy="333841"/>
          </a:xfrm>
          <a:custGeom>
            <a:avLst/>
            <a:gdLst>
              <a:gd name="connsiteX0" fmla="*/ 1538515 w 1538515"/>
              <a:gd name="connsiteY0" fmla="*/ 0 h 333841"/>
              <a:gd name="connsiteX1" fmla="*/ 1335315 w 1538515"/>
              <a:gd name="connsiteY1" fmla="*/ 333828 h 333841"/>
              <a:gd name="connsiteX2" fmla="*/ 856343 w 1538515"/>
              <a:gd name="connsiteY2" fmla="*/ 14514 h 333841"/>
              <a:gd name="connsiteX3" fmla="*/ 420915 w 1538515"/>
              <a:gd name="connsiteY3" fmla="*/ 290286 h 333841"/>
              <a:gd name="connsiteX4" fmla="*/ 0 w 1538515"/>
              <a:gd name="connsiteY4" fmla="*/ 159657 h 33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515" h="333841">
                <a:moveTo>
                  <a:pt x="1538515" y="0"/>
                </a:moveTo>
                <a:cubicBezTo>
                  <a:pt x="1493762" y="165704"/>
                  <a:pt x="1449010" y="331409"/>
                  <a:pt x="1335315" y="333828"/>
                </a:cubicBezTo>
                <a:cubicBezTo>
                  <a:pt x="1221620" y="336247"/>
                  <a:pt x="1008743" y="21771"/>
                  <a:pt x="856343" y="14514"/>
                </a:cubicBezTo>
                <a:cubicBezTo>
                  <a:pt x="703943" y="7257"/>
                  <a:pt x="563639" y="266096"/>
                  <a:pt x="420915" y="290286"/>
                </a:cubicBezTo>
                <a:cubicBezTo>
                  <a:pt x="278191" y="314477"/>
                  <a:pt x="139095" y="237067"/>
                  <a:pt x="0" y="159657"/>
                </a:cubicBezTo>
              </a:path>
            </a:pathLst>
          </a:custGeom>
          <a:noFill/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61453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 animBg="1"/>
      <p:bldP spid="15" grpId="0" animBg="1"/>
      <p:bldP spid="16" grpId="0" animBg="1"/>
      <p:bldP spid="19" grpId="0" animBg="1"/>
      <p:bldP spid="21" grpId="0" animBg="1"/>
      <p:bldP spid="18" grpId="0" animBg="1"/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2 - חלק 3 (מציאת קבוצת שורשי הגרף)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b="1" u="sng" dirty="0" smtClean="0"/>
                  <a:t>טענה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אם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≠∅</m:t>
                    </m:r>
                  </m:oMath>
                </a14:m>
                <a:r>
                  <a:rPr lang="he-IL" dirty="0" smtClean="0"/>
                  <a:t> אזי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he-IL" dirty="0" smtClean="0"/>
                  <a:t> הוא הרכיב הקשיר היטב המקסימלי</a:t>
                </a:r>
                <a:r>
                  <a:rPr lang="he-IL" dirty="0"/>
                  <a:t> </a:t>
                </a:r>
                <a:r>
                  <a:rPr lang="he-IL" dirty="0" smtClean="0"/>
                  <a:t>המתאים לצומת הראשון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he-IL" dirty="0" smtClean="0"/>
                  <a:t>במיון טופולוגי של גרף הרכיבים הקשירים היטב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he-IL" dirty="0" smtClean="0"/>
                  <a:t>.</a:t>
                </a:r>
              </a:p>
              <a:p>
                <a:pPr>
                  <a:lnSpc>
                    <a:spcPct val="135000"/>
                  </a:lnSpc>
                </a:pPr>
                <a:endParaRPr lang="he-IL" b="1" u="sng" dirty="0"/>
              </a:p>
              <a:p>
                <a:pPr>
                  <a:lnSpc>
                    <a:spcPct val="135000"/>
                  </a:lnSpc>
                </a:pPr>
                <a:r>
                  <a:rPr lang="he-IL" b="1" u="sng" dirty="0" smtClean="0"/>
                  <a:t>הוכחה</a:t>
                </a:r>
                <a:r>
                  <a:rPr lang="he-IL" b="1" dirty="0" smtClean="0"/>
                  <a:t>: </a:t>
                </a:r>
                <a:r>
                  <a:rPr lang="he-IL" dirty="0" smtClean="0"/>
                  <a:t>מהטענה הקודמת נובע שאם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≠∅</m:t>
                    </m:r>
                  </m:oMath>
                </a14:m>
                <a:r>
                  <a:rPr lang="he-IL" dirty="0" smtClean="0"/>
                  <a:t> אזי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he-IL" dirty="0" smtClean="0">
                    <a:solidFill>
                      <a:srgbClr val="000066"/>
                    </a:solidFill>
                  </a:rPr>
                  <a:t> </a:t>
                </a:r>
                <a:r>
                  <a:rPr lang="he-IL" dirty="0" smtClean="0"/>
                  <a:t>הוא רכיב קשיר היטב מקסימלי.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לא יתכן כי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he-IL" dirty="0" smtClean="0"/>
                  <a:t> אינו הצומת הראשון במיון הטופולוגי.</a:t>
                </a:r>
              </a:p>
              <a:p>
                <a:pPr marL="531813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:r>
                  <a:rPr lang="he-IL" sz="1600" dirty="0" smtClean="0">
                    <a:solidFill>
                      <a:srgbClr val="000066"/>
                    </a:solidFill>
                  </a:rPr>
                  <a:t>אחרת, לפי סדר המיון הטופולוגי, לא ניתן יהיה להגיע מצמתי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he-IL" sz="1600" dirty="0" smtClean="0">
                    <a:solidFill>
                      <a:srgbClr val="000066"/>
                    </a:solidFill>
                  </a:rPr>
                  <a:t> לצמתים המתאימים לצומת הראשון במיון הטופולוגי.</a:t>
                </a:r>
              </a:p>
              <a:p>
                <a:pPr>
                  <a:lnSpc>
                    <a:spcPct val="135000"/>
                  </a:lnSpc>
                </a:pPr>
                <a:endParaRPr lang="he-IL" sz="1600" dirty="0" smtClean="0">
                  <a:solidFill>
                    <a:srgbClr val="000066"/>
                  </a:solidFill>
                </a:endParaRPr>
              </a:p>
              <a:p>
                <a:pPr>
                  <a:lnSpc>
                    <a:spcPct val="135000"/>
                  </a:lnSpc>
                </a:pPr>
                <a:endParaRPr lang="he-IL" sz="1600" dirty="0">
                  <a:solidFill>
                    <a:srgbClr val="000066"/>
                  </a:solidFill>
                </a:endParaRPr>
              </a:p>
              <a:p>
                <a:pPr>
                  <a:lnSpc>
                    <a:spcPct val="135000"/>
                  </a:lnSpc>
                </a:pPr>
                <a:endParaRPr lang="he-IL" sz="1600" dirty="0" smtClean="0">
                  <a:solidFill>
                    <a:srgbClr val="000066"/>
                  </a:solidFill>
                </a:endParaRPr>
              </a:p>
              <a:p>
                <a:pPr>
                  <a:lnSpc>
                    <a:spcPct val="135000"/>
                  </a:lnSpc>
                </a:pPr>
                <a:endParaRPr lang="he-IL" sz="1600" dirty="0">
                  <a:solidFill>
                    <a:srgbClr val="000066"/>
                  </a:solidFill>
                </a:endParaRPr>
              </a:p>
              <a:p>
                <a:pPr>
                  <a:lnSpc>
                    <a:spcPct val="135000"/>
                  </a:lnSpc>
                </a:pPr>
                <a:endParaRPr lang="he-IL" sz="1600" dirty="0">
                  <a:solidFill>
                    <a:srgbClr val="000066"/>
                  </a:solidFill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b="1" u="sng" dirty="0" smtClean="0"/>
                  <a:t>מסקנה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ניתן למצוא את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he-IL" b="1" dirty="0" smtClean="0"/>
                  <a:t> </a:t>
                </a:r>
                <a:r>
                  <a:rPr lang="he-IL" dirty="0" smtClean="0"/>
                  <a:t>בזמן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 smtClean="0"/>
                  <a:t> או להכריע שלא קיים שורש בגרף.</a:t>
                </a:r>
              </a:p>
              <a:p>
                <a:pPr marL="531813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:r>
                  <a:rPr lang="he-IL" sz="1600" dirty="0" smtClean="0">
                    <a:solidFill>
                      <a:srgbClr val="000066"/>
                    </a:solidFill>
                  </a:rPr>
                  <a:t>נבדוק לפי חלק 1 של התרגיל האם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e-IL" sz="1600" dirty="0" smtClean="0">
                    <a:solidFill>
                      <a:srgbClr val="000066"/>
                    </a:solidFill>
                  </a:rPr>
                  <a:t> הוא שורש (קיים שורש בגרף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66"/>
                        </a:solidFill>
                        <a:latin typeface="Cambria Math"/>
                      </a:rPr>
                      <m:t>⇔</m:t>
                    </m:r>
                  </m:oMath>
                </a14:m>
                <a:r>
                  <a:rPr lang="he-IL" sz="1600" dirty="0" smtClean="0">
                    <a:solidFill>
                      <a:srgbClr val="00006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he-IL" sz="1600" dirty="0" smtClean="0">
                    <a:solidFill>
                      <a:srgbClr val="000066"/>
                    </a:solidFill>
                  </a:rPr>
                  <a:t> הוא שורש בגרף).</a:t>
                </a:r>
              </a:p>
              <a:p>
                <a:pPr marL="531813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:r>
                  <a:rPr lang="he-IL" sz="1600" dirty="0" smtClean="0">
                    <a:solidFill>
                      <a:srgbClr val="000066"/>
                    </a:solidFill>
                  </a:rPr>
                  <a:t>במידה וכן, נחשב את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he-IL" sz="1600" dirty="0" smtClean="0">
                    <a:solidFill>
                      <a:srgbClr val="000066"/>
                    </a:solidFill>
                  </a:rPr>
                  <a:t> בזמן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66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sz="1600" dirty="0" smtClean="0">
                    <a:solidFill>
                      <a:srgbClr val="000066"/>
                    </a:solidFill>
                  </a:rPr>
                  <a:t> ונמצא עבורו מיון טופולוגי בזמן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66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1600" b="0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sz="1600" dirty="0" smtClean="0">
                    <a:solidFill>
                      <a:srgbClr val="000066"/>
                    </a:solidFill>
                  </a:rPr>
                  <a:t>.</a:t>
                </a:r>
              </a:p>
              <a:p>
                <a:pPr marL="531813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:r>
                  <a:rPr lang="he-IL" sz="1600" dirty="0" smtClean="0">
                    <a:solidFill>
                      <a:srgbClr val="000066"/>
                    </a:solidFill>
                  </a:rPr>
                  <a:t>נחזיר את קבוצת הצמתים השייכים </a:t>
                </a:r>
                <a:r>
                  <a:rPr lang="he-IL" sz="1600" dirty="0" err="1" smtClean="0">
                    <a:solidFill>
                      <a:srgbClr val="000066"/>
                    </a:solidFill>
                  </a:rPr>
                  <a:t>לרק"ה</a:t>
                </a:r>
                <a:r>
                  <a:rPr lang="he-IL" sz="1600" dirty="0" smtClean="0">
                    <a:solidFill>
                      <a:srgbClr val="000066"/>
                    </a:solidFill>
                  </a:rPr>
                  <a:t> הראשון במיון הטופולוגי המתקבל.</a:t>
                </a:r>
                <a:endParaRPr lang="he-IL" sz="1600" dirty="0">
                  <a:solidFill>
                    <a:srgbClr val="000066"/>
                  </a:solidFill>
                </a:endParaRPr>
              </a:p>
              <a:p>
                <a:pPr>
                  <a:lnSpc>
                    <a:spcPct val="135000"/>
                  </a:lnSpc>
                </a:pPr>
                <a:endParaRPr lang="he-IL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  <a:blipFill rotWithShape="1">
                <a:blip r:embed="rId2" cstate="print"/>
                <a:stretch>
                  <a:fillRect r="-571" b="-1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1"/>
          <p:cNvGrpSpPr/>
          <p:nvPr/>
        </p:nvGrpSpPr>
        <p:grpSpPr>
          <a:xfrm>
            <a:off x="1745726" y="3340392"/>
            <a:ext cx="5652548" cy="1149851"/>
            <a:chOff x="1745726" y="5195393"/>
            <a:chExt cx="5652548" cy="1149851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3" name="Oval 32"/>
                <p:cNvSpPr/>
                <p:nvPr/>
              </p:nvSpPr>
              <p:spPr>
                <a:xfrm>
                  <a:off x="1745726" y="5625244"/>
                  <a:ext cx="720000" cy="72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5CEE5C">
                        <a:shade val="30000"/>
                        <a:satMod val="115000"/>
                      </a:srgbClr>
                    </a:gs>
                    <a:gs pos="50000">
                      <a:srgbClr val="5CEE5C">
                        <a:shade val="67500"/>
                        <a:satMod val="115000"/>
                      </a:srgbClr>
                    </a:gs>
                    <a:gs pos="100000">
                      <a:srgbClr val="5CEE5C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David" pitchFamily="2" charset="-79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David" pitchFamily="2" charset="-79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David" pitchFamily="2" charset="-79"/>
                              </a:rPr>
                              <m:t>𝑮</m:t>
                            </m:r>
                          </m:sub>
                        </m:sSub>
                      </m:oMath>
                    </m:oMathPara>
                  </a14:m>
                  <a:endParaRPr lang="he-IL" b="1" dirty="0">
                    <a:solidFill>
                      <a:schemeClr val="lt1"/>
                    </a:solidFill>
                    <a:cs typeface="David" pitchFamily="2" charset="-79"/>
                  </a:endParaRPr>
                </a:p>
              </p:txBody>
            </p:sp>
          </mc:Choice>
          <mc:Fallback>
            <p:sp>
              <p:nvSpPr>
                <p:cNvPr id="33" name="Oval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5726" y="5625244"/>
                  <a:ext cx="720000" cy="720000"/>
                </a:xfrm>
                <a:prstGeom prst="ellipse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  <a:ln>
                  <a:solidFill>
                    <a:srgbClr val="008000"/>
                  </a:solidFill>
                </a:ln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Oval 33"/>
            <p:cNvSpPr/>
            <p:nvPr/>
          </p:nvSpPr>
          <p:spPr>
            <a:xfrm>
              <a:off x="2978863" y="5625244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e-IL" b="1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4212000" y="5625244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e-IL" b="1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445137" y="5625244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e-IL" b="1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678274" y="5625244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e-IL" b="1">
                <a:solidFill>
                  <a:schemeClr val="lt1"/>
                </a:solidFill>
                <a:cs typeface="David" pitchFamily="2" charset="-79"/>
              </a:endParaRPr>
            </a:p>
          </p:txBody>
        </p:sp>
        <p:cxnSp>
          <p:nvCxnSpPr>
            <p:cNvPr id="38" name="Straight Arrow Connector 37"/>
            <p:cNvCxnSpPr>
              <a:stCxn id="33" idx="6"/>
              <a:endCxn id="34" idx="2"/>
            </p:cNvCxnSpPr>
            <p:nvPr/>
          </p:nvCxnSpPr>
          <p:spPr>
            <a:xfrm>
              <a:off x="2465726" y="5985244"/>
              <a:ext cx="51313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Straight Arrow Connector 38"/>
            <p:cNvCxnSpPr>
              <a:stCxn id="35" idx="6"/>
              <a:endCxn id="36" idx="2"/>
            </p:cNvCxnSpPr>
            <p:nvPr/>
          </p:nvCxnSpPr>
          <p:spPr>
            <a:xfrm>
              <a:off x="4932000" y="5985244"/>
              <a:ext cx="51313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Straight Arrow Connector 39"/>
            <p:cNvCxnSpPr>
              <a:stCxn id="36" idx="6"/>
              <a:endCxn id="37" idx="2"/>
            </p:cNvCxnSpPr>
            <p:nvPr/>
          </p:nvCxnSpPr>
          <p:spPr>
            <a:xfrm>
              <a:off x="6165137" y="5985244"/>
              <a:ext cx="51313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1" name="Freeform 40"/>
            <p:cNvSpPr/>
            <p:nvPr/>
          </p:nvSpPr>
          <p:spPr>
            <a:xfrm>
              <a:off x="2327564" y="5223097"/>
              <a:ext cx="2008909" cy="484976"/>
            </a:xfrm>
            <a:custGeom>
              <a:avLst/>
              <a:gdLst>
                <a:gd name="connsiteX0" fmla="*/ 0 w 2008909"/>
                <a:gd name="connsiteY0" fmla="*/ 457217 h 471071"/>
                <a:gd name="connsiteX1" fmla="*/ 1039091 w 2008909"/>
                <a:gd name="connsiteY1" fmla="*/ 17 h 471071"/>
                <a:gd name="connsiteX2" fmla="*/ 2008909 w 2008909"/>
                <a:gd name="connsiteY2" fmla="*/ 471071 h 471071"/>
                <a:gd name="connsiteX0" fmla="*/ 0 w 1731818"/>
                <a:gd name="connsiteY0" fmla="*/ 487859 h 487859"/>
                <a:gd name="connsiteX1" fmla="*/ 1039091 w 1731818"/>
                <a:gd name="connsiteY1" fmla="*/ 30659 h 487859"/>
                <a:gd name="connsiteX2" fmla="*/ 1731818 w 1731818"/>
                <a:gd name="connsiteY2" fmla="*/ 196913 h 487859"/>
                <a:gd name="connsiteX0" fmla="*/ 0 w 2008909"/>
                <a:gd name="connsiteY0" fmla="*/ 457268 h 484976"/>
                <a:gd name="connsiteX1" fmla="*/ 1039091 w 2008909"/>
                <a:gd name="connsiteY1" fmla="*/ 68 h 484976"/>
                <a:gd name="connsiteX2" fmla="*/ 2008909 w 2008909"/>
                <a:gd name="connsiteY2" fmla="*/ 484976 h 48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8909" h="484976">
                  <a:moveTo>
                    <a:pt x="0" y="457268"/>
                  </a:moveTo>
                  <a:cubicBezTo>
                    <a:pt x="352136" y="227513"/>
                    <a:pt x="704273" y="-4550"/>
                    <a:pt x="1039091" y="68"/>
                  </a:cubicBezTo>
                  <a:cubicBezTo>
                    <a:pt x="1373909" y="4686"/>
                    <a:pt x="1691409" y="250603"/>
                    <a:pt x="2008909" y="48497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519052" y="5195393"/>
              <a:ext cx="3255819" cy="512679"/>
            </a:xfrm>
            <a:custGeom>
              <a:avLst/>
              <a:gdLst>
                <a:gd name="connsiteX0" fmla="*/ 0 w 3255818"/>
                <a:gd name="connsiteY0" fmla="*/ 457351 h 498914"/>
                <a:gd name="connsiteX1" fmla="*/ 1648691 w 3255818"/>
                <a:gd name="connsiteY1" fmla="*/ 151 h 498914"/>
                <a:gd name="connsiteX2" fmla="*/ 3255818 w 3255818"/>
                <a:gd name="connsiteY2" fmla="*/ 498914 h 498914"/>
                <a:gd name="connsiteX0" fmla="*/ 0 w 3269673"/>
                <a:gd name="connsiteY0" fmla="*/ 484925 h 498779"/>
                <a:gd name="connsiteX1" fmla="*/ 1662546 w 3269673"/>
                <a:gd name="connsiteY1" fmla="*/ 16 h 498779"/>
                <a:gd name="connsiteX2" fmla="*/ 3269673 w 3269673"/>
                <a:gd name="connsiteY2" fmla="*/ 498779 h 498779"/>
                <a:gd name="connsiteX0" fmla="*/ 0 w 3228110"/>
                <a:gd name="connsiteY0" fmla="*/ 506923 h 506923"/>
                <a:gd name="connsiteX1" fmla="*/ 1662546 w 3228110"/>
                <a:gd name="connsiteY1" fmla="*/ 22014 h 506923"/>
                <a:gd name="connsiteX2" fmla="*/ 3228110 w 3228110"/>
                <a:gd name="connsiteY2" fmla="*/ 229831 h 506923"/>
                <a:gd name="connsiteX0" fmla="*/ 0 w 3297382"/>
                <a:gd name="connsiteY0" fmla="*/ 485147 h 540564"/>
                <a:gd name="connsiteX1" fmla="*/ 1662546 w 3297382"/>
                <a:gd name="connsiteY1" fmla="*/ 238 h 540564"/>
                <a:gd name="connsiteX2" fmla="*/ 3297382 w 3297382"/>
                <a:gd name="connsiteY2" fmla="*/ 540564 h 540564"/>
                <a:gd name="connsiteX0" fmla="*/ 0 w 3255819"/>
                <a:gd name="connsiteY0" fmla="*/ 484971 h 512679"/>
                <a:gd name="connsiteX1" fmla="*/ 1662546 w 3255819"/>
                <a:gd name="connsiteY1" fmla="*/ 62 h 512679"/>
                <a:gd name="connsiteX2" fmla="*/ 3255819 w 3255819"/>
                <a:gd name="connsiteY2" fmla="*/ 512679 h 51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5819" h="512679">
                  <a:moveTo>
                    <a:pt x="0" y="484971"/>
                  </a:moveTo>
                  <a:cubicBezTo>
                    <a:pt x="553027" y="252907"/>
                    <a:pt x="1119910" y="-4556"/>
                    <a:pt x="1662546" y="62"/>
                  </a:cubicBezTo>
                  <a:cubicBezTo>
                    <a:pt x="2205182" y="4680"/>
                    <a:pt x="2723573" y="266761"/>
                    <a:pt x="3255819" y="51267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92845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 3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b="1" dirty="0" smtClean="0">
                    <a:ea typeface="Calibri"/>
                  </a:rPr>
                  <a:t>הגדרה:</a:t>
                </a:r>
                <a:r>
                  <a:rPr lang="he-IL" dirty="0" smtClean="0">
                    <a:ea typeface="Calibri"/>
                  </a:rPr>
                  <a:t> גרף מכוון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libri"/>
                      </a:rPr>
                      <m:t>𝐺</m:t>
                    </m:r>
                    <m:r>
                      <a:rPr lang="en-US" b="0" i="1" smtClean="0">
                        <a:latin typeface="Cambria Math"/>
                        <a:ea typeface="Calibri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libri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 smtClean="0">
                    <a:ea typeface="Times New Roman"/>
                  </a:rPr>
                  <a:t> נקרא </a:t>
                </a:r>
                <a:r>
                  <a:rPr lang="he-IL" u="sng" dirty="0" smtClean="0">
                    <a:ea typeface="Times New Roman"/>
                  </a:rPr>
                  <a:t>קשיר למחצה</a:t>
                </a:r>
                <a:r>
                  <a:rPr lang="he-IL" dirty="0" smtClean="0">
                    <a:ea typeface="Times New Roman"/>
                  </a:rPr>
                  <a:t>, אם עבור כל זוג צמתים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𝑢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𝑣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𝑉</m:t>
                    </m:r>
                  </m:oMath>
                </a14:m>
                <a:r>
                  <a:rPr lang="en-US" b="0" dirty="0" smtClean="0">
                    <a:ea typeface="Times New Roman"/>
                  </a:rPr>
                  <a:t/>
                </a:r>
                <a:br>
                  <a:rPr lang="en-US" b="0" dirty="0" smtClean="0">
                    <a:ea typeface="Times New Roman"/>
                  </a:rPr>
                </a:br>
                <a:r>
                  <a:rPr lang="he-IL" dirty="0" smtClean="0">
                    <a:ea typeface="Times New Roman"/>
                  </a:rPr>
                  <a:t>קיים מסלול מ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𝑢</m:t>
                    </m:r>
                  </m:oMath>
                </a14:m>
                <a:r>
                  <a:rPr lang="he-IL" dirty="0" smtClean="0">
                    <a:ea typeface="Times New Roman"/>
                  </a:rPr>
                  <a:t> 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𝑣</m:t>
                    </m:r>
                  </m:oMath>
                </a14:m>
                <a:r>
                  <a:rPr lang="he-IL" dirty="0" smtClean="0">
                    <a:ea typeface="Times New Roman"/>
                  </a:rPr>
                  <a:t> </a:t>
                </a:r>
                <a:r>
                  <a:rPr lang="he-IL" b="1" dirty="0" smtClean="0">
                    <a:ea typeface="Times New Roman"/>
                  </a:rPr>
                  <a:t>או</a:t>
                </a:r>
                <a:r>
                  <a:rPr lang="he-IL" dirty="0" smtClean="0">
                    <a:ea typeface="Times New Roman"/>
                  </a:rPr>
                  <a:t> מסלול מ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𝑣</m:t>
                    </m:r>
                  </m:oMath>
                </a14:m>
                <a:r>
                  <a:rPr lang="he-IL" dirty="0" smtClean="0">
                    <a:ea typeface="Times New Roman"/>
                  </a:rPr>
                  <a:t> 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𝑢</m:t>
                    </m:r>
                  </m:oMath>
                </a14:m>
                <a:r>
                  <a:rPr lang="he-IL" dirty="0" smtClean="0">
                    <a:ea typeface="Times New Roman"/>
                  </a:rPr>
                  <a:t> (או שניהם).</a:t>
                </a:r>
              </a:p>
              <a:p>
                <a:pPr>
                  <a:lnSpc>
                    <a:spcPct val="135000"/>
                  </a:lnSpc>
                </a:pPr>
                <a:endParaRPr lang="he-IL" dirty="0">
                  <a:ea typeface="Times New Roman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 smtClean="0">
                    <a:ea typeface="Times New Roman"/>
                  </a:rPr>
                  <a:t>הציעו אלגוריתם אשר בהינתן גרף מכוון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𝐺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 smtClean="0">
                    <a:ea typeface="Times New Roman"/>
                  </a:rPr>
                  <a:t> מכריע האם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Times New Roman"/>
                      </a:rPr>
                      <m:t>𝐺</m:t>
                    </m:r>
                  </m:oMath>
                </a14:m>
                <a:r>
                  <a:rPr lang="he-IL" dirty="0" smtClean="0">
                    <a:ea typeface="Times New Roman"/>
                  </a:rPr>
                  <a:t> קשיר למחצה.</a:t>
                </a:r>
              </a:p>
              <a:p>
                <a:pPr>
                  <a:lnSpc>
                    <a:spcPct val="135000"/>
                  </a:lnSpc>
                </a:pPr>
                <a:endParaRPr lang="en-US" sz="1100" dirty="0">
                  <a:ea typeface="Calibri"/>
                  <a:cs typeface="Arial"/>
                </a:endParaRPr>
              </a:p>
              <a:p>
                <a:r>
                  <a:rPr lang="he-IL" sz="2600" b="1" u="sng" dirty="0" smtClean="0">
                    <a:solidFill>
                      <a:srgbClr val="000066"/>
                    </a:solidFill>
                  </a:rPr>
                  <a:t>פתרון</a:t>
                </a:r>
              </a:p>
              <a:p>
                <a:r>
                  <a:rPr lang="he-IL" u="sng" dirty="0" smtClean="0"/>
                  <a:t>קלט</a:t>
                </a:r>
                <a:r>
                  <a:rPr lang="he-IL" dirty="0" smtClean="0"/>
                  <a:t>: גרף מכוון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 smtClean="0"/>
                  <a:t>.</a:t>
                </a:r>
              </a:p>
              <a:p>
                <a:r>
                  <a:rPr lang="he-IL" u="sng" dirty="0" smtClean="0"/>
                  <a:t>פלט</a:t>
                </a:r>
                <a:r>
                  <a:rPr lang="he-IL" dirty="0" smtClean="0"/>
                  <a:t>: הכרעה בדבר האם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 smtClean="0"/>
                  <a:t> קשיר למחצה.</a:t>
                </a:r>
              </a:p>
              <a:p>
                <a:endParaRPr lang="he-IL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he-IL" dirty="0" smtClean="0"/>
                  <a:t>חשב את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he-IL" dirty="0" smtClean="0"/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he-IL" dirty="0" smtClean="0"/>
                  <a:t>מצא מיון טופולוגי של צמתי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he-IL" dirty="0" smtClean="0"/>
                  <a:t> </a:t>
                </a:r>
                <a:r>
                  <a:rPr lang="he-IL" sz="1600" dirty="0" smtClean="0">
                    <a:solidFill>
                      <a:srgbClr val="000099"/>
                    </a:solidFill>
                  </a:rPr>
                  <a:t>(ניתן לעשות זאת כי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 חסר מעגלים).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he-IL" dirty="0" smtClean="0"/>
                  <a:t>קבע שהגרף קשיר למחצה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⇔</m:t>
                    </m:r>
                  </m:oMath>
                </a14:m>
                <a:r>
                  <a:rPr lang="he-IL" dirty="0" smtClean="0"/>
                  <a:t>  קיימת קשת בין כל שני צמתים עוקבים במיון.</a:t>
                </a:r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  <a:blipFill rotWithShape="1">
                <a:blip r:embed="rId2" cstate="print"/>
                <a:stretch>
                  <a:fillRect r="-128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6"/>
          <p:cNvGrpSpPr/>
          <p:nvPr/>
        </p:nvGrpSpPr>
        <p:grpSpPr>
          <a:xfrm>
            <a:off x="1745726" y="5303485"/>
            <a:ext cx="5652548" cy="1149851"/>
            <a:chOff x="1745726" y="5195393"/>
            <a:chExt cx="5652548" cy="1149851"/>
          </a:xfrm>
        </p:grpSpPr>
        <p:sp>
          <p:nvSpPr>
            <p:cNvPr id="21" name="Oval 20"/>
            <p:cNvSpPr/>
            <p:nvPr/>
          </p:nvSpPr>
          <p:spPr>
            <a:xfrm>
              <a:off x="1745726" y="5625244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e-IL" b="1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978863" y="5625244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e-IL" b="1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212000" y="5625244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e-IL" b="1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445137" y="5625244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e-IL" b="1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678274" y="5625244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e-IL" b="1">
                <a:solidFill>
                  <a:schemeClr val="lt1"/>
                </a:solidFill>
                <a:cs typeface="David" pitchFamily="2" charset="-79"/>
              </a:endParaRPr>
            </a:p>
          </p:txBody>
        </p:sp>
        <p:cxnSp>
          <p:nvCxnSpPr>
            <p:cNvPr id="28" name="Straight Arrow Connector 27"/>
            <p:cNvCxnSpPr>
              <a:stCxn id="21" idx="6"/>
              <a:endCxn id="22" idx="2"/>
            </p:cNvCxnSpPr>
            <p:nvPr/>
          </p:nvCxnSpPr>
          <p:spPr>
            <a:xfrm>
              <a:off x="2465726" y="5985244"/>
              <a:ext cx="51313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Straight Arrow Connector 29"/>
            <p:cNvCxnSpPr>
              <a:stCxn id="22" idx="6"/>
              <a:endCxn id="23" idx="2"/>
            </p:cNvCxnSpPr>
            <p:nvPr/>
          </p:nvCxnSpPr>
          <p:spPr>
            <a:xfrm>
              <a:off x="3698863" y="5985244"/>
              <a:ext cx="51313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Straight Arrow Connector 31"/>
            <p:cNvCxnSpPr>
              <a:stCxn id="23" idx="6"/>
              <a:endCxn id="24" idx="2"/>
            </p:cNvCxnSpPr>
            <p:nvPr/>
          </p:nvCxnSpPr>
          <p:spPr>
            <a:xfrm>
              <a:off x="4932000" y="5985244"/>
              <a:ext cx="51313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Straight Arrow Connector 33"/>
            <p:cNvCxnSpPr>
              <a:stCxn id="24" idx="6"/>
              <a:endCxn id="25" idx="2"/>
            </p:cNvCxnSpPr>
            <p:nvPr/>
          </p:nvCxnSpPr>
          <p:spPr>
            <a:xfrm>
              <a:off x="6165137" y="5985244"/>
              <a:ext cx="51313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5" name="Freeform 34"/>
            <p:cNvSpPr/>
            <p:nvPr/>
          </p:nvSpPr>
          <p:spPr>
            <a:xfrm>
              <a:off x="2327564" y="5223097"/>
              <a:ext cx="2008909" cy="484976"/>
            </a:xfrm>
            <a:custGeom>
              <a:avLst/>
              <a:gdLst>
                <a:gd name="connsiteX0" fmla="*/ 0 w 2008909"/>
                <a:gd name="connsiteY0" fmla="*/ 457217 h 471071"/>
                <a:gd name="connsiteX1" fmla="*/ 1039091 w 2008909"/>
                <a:gd name="connsiteY1" fmla="*/ 17 h 471071"/>
                <a:gd name="connsiteX2" fmla="*/ 2008909 w 2008909"/>
                <a:gd name="connsiteY2" fmla="*/ 471071 h 471071"/>
                <a:gd name="connsiteX0" fmla="*/ 0 w 1731818"/>
                <a:gd name="connsiteY0" fmla="*/ 487859 h 487859"/>
                <a:gd name="connsiteX1" fmla="*/ 1039091 w 1731818"/>
                <a:gd name="connsiteY1" fmla="*/ 30659 h 487859"/>
                <a:gd name="connsiteX2" fmla="*/ 1731818 w 1731818"/>
                <a:gd name="connsiteY2" fmla="*/ 196913 h 487859"/>
                <a:gd name="connsiteX0" fmla="*/ 0 w 2008909"/>
                <a:gd name="connsiteY0" fmla="*/ 457268 h 484976"/>
                <a:gd name="connsiteX1" fmla="*/ 1039091 w 2008909"/>
                <a:gd name="connsiteY1" fmla="*/ 68 h 484976"/>
                <a:gd name="connsiteX2" fmla="*/ 2008909 w 2008909"/>
                <a:gd name="connsiteY2" fmla="*/ 484976 h 48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8909" h="484976">
                  <a:moveTo>
                    <a:pt x="0" y="457268"/>
                  </a:moveTo>
                  <a:cubicBezTo>
                    <a:pt x="352136" y="227513"/>
                    <a:pt x="704273" y="-4550"/>
                    <a:pt x="1039091" y="68"/>
                  </a:cubicBezTo>
                  <a:cubicBezTo>
                    <a:pt x="1373909" y="4686"/>
                    <a:pt x="1691409" y="250603"/>
                    <a:pt x="2008909" y="48497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3519052" y="5195393"/>
              <a:ext cx="3255819" cy="512679"/>
            </a:xfrm>
            <a:custGeom>
              <a:avLst/>
              <a:gdLst>
                <a:gd name="connsiteX0" fmla="*/ 0 w 3255818"/>
                <a:gd name="connsiteY0" fmla="*/ 457351 h 498914"/>
                <a:gd name="connsiteX1" fmla="*/ 1648691 w 3255818"/>
                <a:gd name="connsiteY1" fmla="*/ 151 h 498914"/>
                <a:gd name="connsiteX2" fmla="*/ 3255818 w 3255818"/>
                <a:gd name="connsiteY2" fmla="*/ 498914 h 498914"/>
                <a:gd name="connsiteX0" fmla="*/ 0 w 3269673"/>
                <a:gd name="connsiteY0" fmla="*/ 484925 h 498779"/>
                <a:gd name="connsiteX1" fmla="*/ 1662546 w 3269673"/>
                <a:gd name="connsiteY1" fmla="*/ 16 h 498779"/>
                <a:gd name="connsiteX2" fmla="*/ 3269673 w 3269673"/>
                <a:gd name="connsiteY2" fmla="*/ 498779 h 498779"/>
                <a:gd name="connsiteX0" fmla="*/ 0 w 3228110"/>
                <a:gd name="connsiteY0" fmla="*/ 506923 h 506923"/>
                <a:gd name="connsiteX1" fmla="*/ 1662546 w 3228110"/>
                <a:gd name="connsiteY1" fmla="*/ 22014 h 506923"/>
                <a:gd name="connsiteX2" fmla="*/ 3228110 w 3228110"/>
                <a:gd name="connsiteY2" fmla="*/ 229831 h 506923"/>
                <a:gd name="connsiteX0" fmla="*/ 0 w 3297382"/>
                <a:gd name="connsiteY0" fmla="*/ 485147 h 540564"/>
                <a:gd name="connsiteX1" fmla="*/ 1662546 w 3297382"/>
                <a:gd name="connsiteY1" fmla="*/ 238 h 540564"/>
                <a:gd name="connsiteX2" fmla="*/ 3297382 w 3297382"/>
                <a:gd name="connsiteY2" fmla="*/ 540564 h 540564"/>
                <a:gd name="connsiteX0" fmla="*/ 0 w 3255819"/>
                <a:gd name="connsiteY0" fmla="*/ 484971 h 512679"/>
                <a:gd name="connsiteX1" fmla="*/ 1662546 w 3255819"/>
                <a:gd name="connsiteY1" fmla="*/ 62 h 512679"/>
                <a:gd name="connsiteX2" fmla="*/ 3255819 w 3255819"/>
                <a:gd name="connsiteY2" fmla="*/ 512679 h 51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5819" h="512679">
                  <a:moveTo>
                    <a:pt x="0" y="484971"/>
                  </a:moveTo>
                  <a:cubicBezTo>
                    <a:pt x="553027" y="252907"/>
                    <a:pt x="1119910" y="-4556"/>
                    <a:pt x="1662546" y="62"/>
                  </a:cubicBezTo>
                  <a:cubicBezTo>
                    <a:pt x="2205182" y="4680"/>
                    <a:pt x="2723573" y="266761"/>
                    <a:pt x="3255819" y="51267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grpSp>
        <p:nvGrpSpPr>
          <p:cNvPr id="5" name="Group 46"/>
          <p:cNvGrpSpPr/>
          <p:nvPr/>
        </p:nvGrpSpPr>
        <p:grpSpPr>
          <a:xfrm>
            <a:off x="2465726" y="6093336"/>
            <a:ext cx="4212548" cy="0"/>
            <a:chOff x="2465726" y="6093336"/>
            <a:chExt cx="4212548" cy="0"/>
          </a:xfrm>
        </p:grpSpPr>
        <p:cxnSp>
          <p:nvCxnSpPr>
            <p:cNvPr id="40" name="Straight Arrow Connector 39"/>
            <p:cNvCxnSpPr>
              <a:stCxn id="21" idx="6"/>
              <a:endCxn id="22" idx="2"/>
            </p:cNvCxnSpPr>
            <p:nvPr/>
          </p:nvCxnSpPr>
          <p:spPr>
            <a:xfrm>
              <a:off x="2465726" y="6093336"/>
              <a:ext cx="513137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2" idx="6"/>
              <a:endCxn id="23" idx="2"/>
            </p:cNvCxnSpPr>
            <p:nvPr/>
          </p:nvCxnSpPr>
          <p:spPr>
            <a:xfrm>
              <a:off x="3698863" y="6093336"/>
              <a:ext cx="513137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3" idx="6"/>
              <a:endCxn id="24" idx="2"/>
            </p:cNvCxnSpPr>
            <p:nvPr/>
          </p:nvCxnSpPr>
          <p:spPr>
            <a:xfrm>
              <a:off x="4932000" y="6093336"/>
              <a:ext cx="513137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24" idx="6"/>
              <a:endCxn id="25" idx="2"/>
            </p:cNvCxnSpPr>
            <p:nvPr/>
          </p:nvCxnSpPr>
          <p:spPr>
            <a:xfrm>
              <a:off x="6165137" y="6093336"/>
              <a:ext cx="513137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43380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ניתוח סיבוכיות: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בכל איטרציה בה הצומת המוסר הוא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he-IL" dirty="0" smtClean="0"/>
                  <a:t>:</a:t>
                </a:r>
                <a:endParaRPr lang="he-IL" dirty="0"/>
              </a:p>
              <a:p>
                <a:pPr marL="62865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שלב 2.1, מציאת המקור, לוקח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60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𝑉</m:t>
                        </m:r>
                      </m:e>
                    </m:d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he-IL" dirty="0" smtClean="0"/>
              </a:p>
              <a:p>
                <a:pPr marL="62865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שלבים 2.2 ו 2.3 לוקחים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60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.</a:t>
                </a:r>
              </a:p>
              <a:p>
                <a:pPr marL="62865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שלב 2.4, הסרת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𝑣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, לוקח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𝑂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/>
                              </a:rPr>
                              <m:t>𝑜𝑢𝑡</m:t>
                            </m:r>
                          </m:sub>
                        </m:sSub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he-IL" sz="1600" dirty="0">
                  <a:solidFill>
                    <a:srgbClr val="000099"/>
                  </a:solidFill>
                  <a:ea typeface="Times New Roman"/>
                </a:endParaRPr>
              </a:p>
              <a:p>
                <a:pPr marL="628650" indent="-342900">
                  <a:lnSpc>
                    <a:spcPct val="135000"/>
                  </a:lnSpc>
                  <a:buFont typeface="Wingdings"/>
                  <a:buChar char=""/>
                </a:pPr>
                <a:endParaRPr lang="he-IL" sz="1600" dirty="0" smtClean="0">
                  <a:solidFill>
                    <a:srgbClr val="000099"/>
                  </a:solidFill>
                  <a:ea typeface="Times New Roman"/>
                </a:endParaRPr>
              </a:p>
              <a:p>
                <a:pPr>
                  <a:lnSpc>
                    <a:spcPct val="135000"/>
                  </a:lnSpc>
                </a:pPr>
                <a:endParaRPr lang="he-IL" dirty="0">
                  <a:solidFill>
                    <a:srgbClr val="000099"/>
                  </a:solidFill>
                  <a:ea typeface="Times New Roman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 smtClean="0">
                    <a:ea typeface="Times New Roman"/>
                  </a:rPr>
                  <a:t>סיבוכיות הזמן הכוללת היא:</a:t>
                </a:r>
              </a:p>
              <a:p>
                <a:pPr algn="l" rtl="0"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  <a:ea typeface="Times New Roman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  <a:ea typeface="Times New Roman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  <a:ea typeface="Times New Roman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  <a:ea typeface="Times New Roman"/>
                            </a:rPr>
                            <m:t>𝑉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  <a:ea typeface="Times New Roman"/>
                        </a:rPr>
                        <m:t>  =  </m:t>
                      </m:r>
                      <m:r>
                        <a:rPr lang="en-US" b="0" i="1" smtClean="0">
                          <a:latin typeface="Cambria Math"/>
                          <a:ea typeface="Times New Roman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Times New Roman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Times New Roman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Times New Roman"/>
                            </a:rPr>
                            <m:t>𝐸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Times New Roman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Times New Roman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Times New Roman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Times New Roman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Times New Roman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>
                  <a:ea typeface="Times New Roman"/>
                </a:endParaRPr>
              </a:p>
              <a:p>
                <a:pPr algn="r">
                  <a:lnSpc>
                    <a:spcPct val="135000"/>
                  </a:lnSpc>
                </a:pPr>
                <a:endParaRPr lang="he-IL" dirty="0">
                  <a:ea typeface="Times New Roman"/>
                </a:endParaRPr>
              </a:p>
              <a:p>
                <a:pPr algn="r">
                  <a:lnSpc>
                    <a:spcPct val="135000"/>
                  </a:lnSpc>
                </a:pPr>
                <a:r>
                  <a:rPr lang="he-IL" dirty="0" smtClean="0">
                    <a:ea typeface="Times New Roman"/>
                  </a:rPr>
                  <a:t>השוויון השני נובע מכך ש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Times New Roman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Times New Roman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Times New Roman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Times New Roman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he-IL" dirty="0" smtClean="0">
                    <a:ea typeface="Times New Roman"/>
                  </a:rPr>
                  <a:t>.</a:t>
                </a:r>
              </a:p>
              <a:p>
                <a:pPr marL="62865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אלא אם נאמר אחרת, הגרף פשוט.</a:t>
                </a:r>
                <a:endParaRPr lang="he-IL" sz="1600" dirty="0">
                  <a:solidFill>
                    <a:srgbClr val="000099"/>
                  </a:solidFill>
                  <a:ea typeface="Times New Roman"/>
                </a:endParaRPr>
              </a:p>
              <a:p>
                <a:pPr algn="r">
                  <a:lnSpc>
                    <a:spcPct val="135000"/>
                  </a:lnSpc>
                </a:pPr>
                <a:endParaRPr lang="he-IL" dirty="0">
                  <a:ea typeface="Times New Roman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4223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/>
        </p:nvGrpSpPr>
        <p:grpSpPr>
          <a:xfrm>
            <a:off x="2159732" y="4379866"/>
            <a:ext cx="4665926" cy="1807096"/>
            <a:chOff x="2159732" y="4379866"/>
            <a:chExt cx="4665926" cy="1807096"/>
          </a:xfrm>
        </p:grpSpPr>
        <p:cxnSp>
          <p:nvCxnSpPr>
            <p:cNvPr id="88" name="Straight Arrow Connector 87"/>
            <p:cNvCxnSpPr>
              <a:stCxn id="83" idx="5"/>
              <a:endCxn id="85" idx="2"/>
            </p:cNvCxnSpPr>
            <p:nvPr/>
          </p:nvCxnSpPr>
          <p:spPr>
            <a:xfrm rot="16200000" flipH="1">
              <a:off x="2970048" y="5190141"/>
              <a:ext cx="441063" cy="83257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5" idx="6"/>
              <a:endCxn id="86" idx="2"/>
            </p:cNvCxnSpPr>
            <p:nvPr/>
          </p:nvCxnSpPr>
          <p:spPr>
            <a:xfrm flipV="1">
              <a:off x="4326868" y="5131340"/>
              <a:ext cx="1778790" cy="69562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2"/>
            <p:cNvGrpSpPr/>
            <p:nvPr/>
          </p:nvGrpSpPr>
          <p:grpSpPr>
            <a:xfrm>
              <a:off x="2159732" y="4379866"/>
              <a:ext cx="4665926" cy="1807096"/>
              <a:chOff x="2159732" y="4379866"/>
              <a:chExt cx="4665926" cy="1807096"/>
            </a:xfrm>
          </p:grpSpPr>
          <p:cxnSp>
            <p:nvCxnSpPr>
              <p:cNvPr id="50" name="Straight Arrow Connector 49"/>
              <p:cNvCxnSpPr/>
              <p:nvPr/>
            </p:nvCxnSpPr>
            <p:spPr>
              <a:xfrm rot="5400000" flipH="1" flipV="1">
                <a:off x="3959933" y="5229449"/>
                <a:ext cx="396044" cy="10801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3952394" y="4379866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0">
                    <a:srgbClr val="5CEE5C">
                      <a:shade val="30000"/>
                      <a:satMod val="115000"/>
                    </a:srgbClr>
                  </a:gs>
                  <a:gs pos="50000">
                    <a:srgbClr val="5CEE5C">
                      <a:shade val="67500"/>
                      <a:satMod val="115000"/>
                    </a:srgbClr>
                  </a:gs>
                  <a:gs pos="100000">
                    <a:srgbClr val="5CEE5C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8000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 dirty="0" smtClean="0">
                  <a:cs typeface="David" pitchFamily="2" charset="-79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105658" y="477134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0">
                    <a:srgbClr val="5CEE5C">
                      <a:shade val="30000"/>
                      <a:satMod val="115000"/>
                    </a:srgbClr>
                  </a:gs>
                  <a:gs pos="50000">
                    <a:srgbClr val="5CEE5C">
                      <a:shade val="67500"/>
                      <a:satMod val="115000"/>
                    </a:srgbClr>
                  </a:gs>
                  <a:gs pos="100000">
                    <a:srgbClr val="5CEE5C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8000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 dirty="0" smtClean="0">
                  <a:cs typeface="David" pitchFamily="2" charset="-79"/>
                </a:endParaRPr>
              </a:p>
            </p:txBody>
          </p:sp>
          <p:cxnSp>
            <p:nvCxnSpPr>
              <p:cNvPr id="87" name="Straight Arrow Connector 86"/>
              <p:cNvCxnSpPr>
                <a:stCxn id="83" idx="7"/>
                <a:endCxn id="84" idx="2"/>
              </p:cNvCxnSpPr>
              <p:nvPr/>
            </p:nvCxnSpPr>
            <p:spPr>
              <a:xfrm rot="5400000" flipH="1" flipV="1">
                <a:off x="3294885" y="4219272"/>
                <a:ext cx="136915" cy="117810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Oval 84"/>
              <p:cNvSpPr/>
              <p:nvPr/>
            </p:nvSpPr>
            <p:spPr>
              <a:xfrm>
                <a:off x="3606868" y="5466962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0">
                    <a:srgbClr val="5CEE5C">
                      <a:shade val="30000"/>
                      <a:satMod val="115000"/>
                    </a:srgbClr>
                  </a:gs>
                  <a:gs pos="50000">
                    <a:srgbClr val="5CEE5C">
                      <a:shade val="67500"/>
                      <a:satMod val="115000"/>
                    </a:srgbClr>
                  </a:gs>
                  <a:gs pos="100000">
                    <a:srgbClr val="5CEE5C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8000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 dirty="0" smtClean="0">
                  <a:cs typeface="David" pitchFamily="2" charset="-79"/>
                </a:endParaRPr>
              </a:p>
            </p:txBody>
          </p:sp>
          <p:cxnSp>
            <p:nvCxnSpPr>
              <p:cNvPr id="10" name="Straight Arrow Connector 9"/>
              <p:cNvCxnSpPr>
                <a:stCxn id="83" idx="5"/>
                <a:endCxn id="85" idx="2"/>
              </p:cNvCxnSpPr>
              <p:nvPr/>
            </p:nvCxnSpPr>
            <p:spPr>
              <a:xfrm>
                <a:off x="2774290" y="5385898"/>
                <a:ext cx="832578" cy="441064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stCxn id="85" idx="6"/>
                <a:endCxn id="86" idx="2"/>
              </p:cNvCxnSpPr>
              <p:nvPr/>
            </p:nvCxnSpPr>
            <p:spPr>
              <a:xfrm flipV="1">
                <a:off x="4326868" y="5131340"/>
                <a:ext cx="1778790" cy="695622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Oval 82"/>
              <p:cNvSpPr/>
              <p:nvPr/>
            </p:nvSpPr>
            <p:spPr>
              <a:xfrm>
                <a:off x="2159732" y="4771340"/>
                <a:ext cx="720000" cy="720000"/>
              </a:xfrm>
              <a:prstGeom prst="ellipse">
                <a:avLst/>
              </a:prstGeom>
              <a:gradFill flip="none" rotWithShape="1">
                <a:gsLst>
                  <a:gs pos="0">
                    <a:srgbClr val="5CEE5C">
                      <a:shade val="30000"/>
                      <a:satMod val="115000"/>
                    </a:srgbClr>
                  </a:gs>
                  <a:gs pos="50000">
                    <a:srgbClr val="5CEE5C">
                      <a:shade val="67500"/>
                      <a:satMod val="115000"/>
                    </a:srgbClr>
                  </a:gs>
                  <a:gs pos="100000">
                    <a:srgbClr val="5CEE5C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008000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 dirty="0" smtClean="0">
                  <a:cs typeface="David" pitchFamily="2" charset="-79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נכונות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נוכיח את נכונות צעד 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b="1" dirty="0" smtClean="0"/>
                  <a:t>כיוון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⇐</m:t>
                    </m:r>
                  </m:oMath>
                </a14:m>
                <a:r>
                  <a:rPr lang="he-IL" b="1" dirty="0" smtClean="0"/>
                  <a:t>:</a:t>
                </a:r>
                <a:r>
                  <a:rPr lang="he-IL" dirty="0" smtClean="0"/>
                  <a:t> נניח שקיימת קשת בין כל שני צמתים עוקבים במיון הטופולוגי עבור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he-IL" dirty="0" smtClean="0"/>
                  <a:t>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יהיו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he-IL" dirty="0" smtClean="0"/>
                  <a:t> צמתים בגרף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 smtClean="0"/>
                  <a:t> ויהיו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he-IL" dirty="0" smtClean="0"/>
                  <a:t> הרכיבים הקשירים היטב שמכילים אותם, בהתאמה.</a:t>
                </a:r>
              </a:p>
              <a:p>
                <a:pPr>
                  <a:lnSpc>
                    <a:spcPct val="135000"/>
                  </a:lnSpc>
                </a:pPr>
                <a:endParaRPr lang="he-IL" dirty="0"/>
              </a:p>
              <a:p>
                <a:pPr>
                  <a:lnSpc>
                    <a:spcPct val="135000"/>
                  </a:lnSpc>
                </a:pPr>
                <a:r>
                  <a:rPr lang="he-IL" u="sng" dirty="0" smtClean="0"/>
                  <a:t>מקרה א'</a:t>
                </a:r>
                <a:r>
                  <a:rPr lang="he-IL" dirty="0" smtClean="0"/>
                  <a:t>: אם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he-IL" dirty="0" smtClean="0"/>
                  <a:t>, אזי מהגדרת רכיב קשיר היטב קיים מסלול מ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he-IL" dirty="0" smtClean="0"/>
                  <a:t> 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he-IL" dirty="0" smtClean="0"/>
                  <a:t> (ולהיפך).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u="sng" dirty="0" smtClean="0"/>
                  <a:t>מקרה ב'</a:t>
                </a:r>
                <a:r>
                  <a:rPr lang="he-IL" dirty="0" smtClean="0"/>
                  <a:t>: אם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he-IL" dirty="0" smtClean="0"/>
                  <a:t>, נניח בלי הגבלת הכלליות ש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he-IL" dirty="0" smtClean="0"/>
                  <a:t> קודם לצומת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he-IL" dirty="0" smtClean="0"/>
                  <a:t> במיון הטופולוגי.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מההנחה, קיים מסלול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→…→</m:t>
                    </m:r>
                    <m:r>
                      <a:rPr lang="en-US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he-IL" dirty="0" smtClean="0"/>
                  <a:t> בגרף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he-IL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  <a:blipFill rotWithShape="1">
                <a:blip r:embed="rId2" cstate="print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83619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ounded Rectangle 91"/>
          <p:cNvSpPr/>
          <p:nvPr/>
        </p:nvSpPr>
        <p:spPr>
          <a:xfrm>
            <a:off x="3588421" y="5505153"/>
            <a:ext cx="720000" cy="7200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5345319" y="4035965"/>
            <a:ext cx="2232000" cy="2232000"/>
          </a:xfrm>
          <a:prstGeom prst="roundRect">
            <a:avLst>
              <a:gd name="adj" fmla="val 22626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 rot="2700000">
            <a:off x="1568359" y="4194749"/>
            <a:ext cx="1908000" cy="1908000"/>
          </a:xfrm>
          <a:prstGeom prst="roundRect">
            <a:avLst>
              <a:gd name="adj" fmla="val 22626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 rot="2700000">
            <a:off x="3329545" y="4348345"/>
            <a:ext cx="1986420" cy="864096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נכונות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נוכיח את נכונות צעד 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b="1" dirty="0" smtClean="0"/>
                  <a:t>כיוון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⇐</m:t>
                    </m:r>
                  </m:oMath>
                </a14:m>
                <a:r>
                  <a:rPr lang="he-IL" b="1" dirty="0" smtClean="0"/>
                  <a:t>:</a:t>
                </a:r>
                <a:r>
                  <a:rPr lang="he-IL" dirty="0" smtClean="0"/>
                  <a:t> נניח שקיימת קשת בין כל שני צמתים עוקבים במיון הטופולוגי עבור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he-IL" dirty="0" smtClean="0"/>
                  <a:t>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יהיו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he-IL" dirty="0" smtClean="0"/>
                  <a:t> צמתים בגרף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 smtClean="0"/>
                  <a:t> ויהיו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he-IL" dirty="0" smtClean="0"/>
                  <a:t> הרכיבים הקשירים היטב שמכילים אותם, בהתאמה.</a:t>
                </a:r>
              </a:p>
              <a:p>
                <a:pPr>
                  <a:lnSpc>
                    <a:spcPct val="135000"/>
                  </a:lnSpc>
                </a:pPr>
                <a:endParaRPr lang="he-IL" dirty="0"/>
              </a:p>
              <a:p>
                <a:pPr>
                  <a:lnSpc>
                    <a:spcPct val="135000"/>
                  </a:lnSpc>
                </a:pPr>
                <a:r>
                  <a:rPr lang="he-IL" u="sng" dirty="0" smtClean="0"/>
                  <a:t>מקרה א'</a:t>
                </a:r>
                <a:r>
                  <a:rPr lang="he-IL" dirty="0" smtClean="0"/>
                  <a:t>: אם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he-IL" dirty="0" smtClean="0"/>
                  <a:t>, אזי מהגדרת רכיב קשיר היטב קיים מסלול מ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he-IL" dirty="0" smtClean="0"/>
                  <a:t> 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he-IL" dirty="0" smtClean="0"/>
                  <a:t> (ולהיפך).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u="sng" dirty="0" smtClean="0"/>
                  <a:t>מקרה ב'</a:t>
                </a:r>
                <a:r>
                  <a:rPr lang="he-IL" dirty="0" smtClean="0"/>
                  <a:t>: אם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he-IL" dirty="0" smtClean="0"/>
                  <a:t>, נניח בלי הגבלת הכלליות ש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he-IL" dirty="0" smtClean="0"/>
                  <a:t> קודם לצומת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he-IL" dirty="0" smtClean="0"/>
                  <a:t> במיון הטופולוגי.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מההנחה, קיים מסלול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→…→</m:t>
                    </m:r>
                    <m:r>
                      <a:rPr lang="en-US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he-IL" dirty="0" smtClean="0"/>
                  <a:t> בגרף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he-IL" dirty="0" smtClean="0"/>
                  <a:t>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לכן, קיים מסלול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→…→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he-IL" dirty="0" smtClean="0"/>
                  <a:t> בגרף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 smtClean="0"/>
                  <a:t> </a:t>
                </a:r>
                <a:r>
                  <a:rPr lang="he-IL" sz="1600" dirty="0" smtClean="0">
                    <a:solidFill>
                      <a:srgbClr val="000099"/>
                    </a:solidFill>
                  </a:rPr>
                  <a:t>(הוכיחו זאת כתרגיל באמצעות אינדוקציה על אורך המסלול).</a:t>
                </a:r>
                <a:endParaRPr lang="he-IL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  <a:blipFill rotWithShape="1">
                <a:blip r:embed="rId2" cstate="print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ounded Rectangle 50"/>
          <p:cNvSpPr/>
          <p:nvPr/>
        </p:nvSpPr>
        <p:spPr>
          <a:xfrm>
            <a:off x="3589258" y="5510504"/>
            <a:ext cx="720000" cy="720000"/>
          </a:xfrm>
          <a:prstGeom prst="roundRect">
            <a:avLst>
              <a:gd name="adj" fmla="val 50000"/>
            </a:avLst>
          </a:prstGeom>
          <a:solidFill>
            <a:srgbClr val="C6D9F1">
              <a:alpha val="20000"/>
            </a:srgbClr>
          </a:solidFill>
          <a:ln w="12700">
            <a:solidFill>
              <a:srgbClr val="558ED5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/>
          <p:cNvCxnSpPr>
            <a:stCxn id="57" idx="7"/>
            <a:endCxn id="66" idx="3"/>
          </p:cNvCxnSpPr>
          <p:nvPr/>
        </p:nvCxnSpPr>
        <p:spPr>
          <a:xfrm rot="5400000" flipH="1" flipV="1">
            <a:off x="1949943" y="4581841"/>
            <a:ext cx="401802" cy="40180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5"/>
            <a:endCxn id="58" idx="1"/>
          </p:cNvCxnSpPr>
          <p:nvPr/>
        </p:nvCxnSpPr>
        <p:spPr>
          <a:xfrm rot="16200000" flipH="1">
            <a:off x="2669943" y="4581841"/>
            <a:ext cx="401802" cy="40180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8" idx="3"/>
            <a:endCxn id="65" idx="7"/>
          </p:cNvCxnSpPr>
          <p:nvPr/>
        </p:nvCxnSpPr>
        <p:spPr>
          <a:xfrm rot="5400000">
            <a:off x="2669943" y="5301841"/>
            <a:ext cx="401802" cy="40180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5" idx="1"/>
            <a:endCxn id="57" idx="5"/>
          </p:cNvCxnSpPr>
          <p:nvPr/>
        </p:nvCxnSpPr>
        <p:spPr>
          <a:xfrm rot="16200000" flipV="1">
            <a:off x="1949943" y="5301841"/>
            <a:ext cx="401802" cy="40180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1565844" y="491774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600" b="1" dirty="0">
              <a:cs typeface="Arial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05844" y="491774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600" b="1" dirty="0">
              <a:cs typeface="Arial" pitchFamily="34" charset="0"/>
            </a:endParaRPr>
          </a:p>
        </p:txBody>
      </p:sp>
      <p:cxnSp>
        <p:nvCxnSpPr>
          <p:cNvPr id="59" name="Straight Arrow Connector 58"/>
          <p:cNvCxnSpPr>
            <a:stCxn id="58" idx="2"/>
            <a:endCxn id="57" idx="6"/>
          </p:cNvCxnSpPr>
          <p:nvPr/>
        </p:nvCxnSpPr>
        <p:spPr>
          <a:xfrm rot="10800000">
            <a:off x="2015844" y="5142742"/>
            <a:ext cx="990000" cy="1588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4445844" y="491774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600" b="1" dirty="0">
              <a:cs typeface="Arial" pitchFamily="34" charset="0"/>
            </a:endParaRPr>
          </a:p>
        </p:txBody>
      </p:sp>
      <p:cxnSp>
        <p:nvCxnSpPr>
          <p:cNvPr id="61" name="Shape 70"/>
          <p:cNvCxnSpPr>
            <a:stCxn id="68" idx="6"/>
            <a:endCxn id="60" idx="7"/>
          </p:cNvCxnSpPr>
          <p:nvPr/>
        </p:nvCxnSpPr>
        <p:spPr>
          <a:xfrm>
            <a:off x="4175844" y="4422742"/>
            <a:ext cx="654099" cy="560901"/>
          </a:xfrm>
          <a:prstGeom prst="curvedConnector2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hape 72"/>
          <p:cNvCxnSpPr>
            <a:stCxn id="60" idx="2"/>
            <a:endCxn id="68" idx="4"/>
          </p:cNvCxnSpPr>
          <p:nvPr/>
        </p:nvCxnSpPr>
        <p:spPr>
          <a:xfrm rot="10800000">
            <a:off x="3950844" y="4647742"/>
            <a:ext cx="495000" cy="495000"/>
          </a:xfrm>
          <a:prstGeom prst="curvedConnector2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8" idx="7"/>
            <a:endCxn id="68" idx="3"/>
          </p:cNvCxnSpPr>
          <p:nvPr/>
        </p:nvCxnSpPr>
        <p:spPr>
          <a:xfrm rot="5400000" flipH="1" flipV="1">
            <a:off x="3389943" y="4581841"/>
            <a:ext cx="401802" cy="40180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7" idx="7"/>
            <a:endCxn id="60" idx="3"/>
          </p:cNvCxnSpPr>
          <p:nvPr/>
        </p:nvCxnSpPr>
        <p:spPr>
          <a:xfrm rot="5400000" flipH="1" flipV="1">
            <a:off x="4109943" y="5301841"/>
            <a:ext cx="401802" cy="40180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285844" y="563774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600" b="1" dirty="0">
              <a:cs typeface="Arial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285844" y="419774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600" b="1" dirty="0">
              <a:cs typeface="Arial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725844" y="563774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600" b="1" dirty="0">
              <a:cs typeface="Arial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3725844" y="419774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600" b="1" dirty="0">
              <a:cs typeface="Arial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5525844" y="419774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600" b="1" dirty="0">
              <a:cs typeface="Arial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525844" y="563774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600" b="1" dirty="0">
              <a:cs typeface="Arial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6965844" y="563774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600" b="1" dirty="0">
              <a:cs typeface="Arial" pitchFamily="34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6965844" y="419774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600" b="1" dirty="0">
              <a:cs typeface="Arial" pitchFamily="34" charset="0"/>
            </a:endParaRPr>
          </a:p>
        </p:txBody>
      </p:sp>
      <p:cxnSp>
        <p:nvCxnSpPr>
          <p:cNvPr id="73" name="Straight Arrow Connector 72"/>
          <p:cNvCxnSpPr>
            <a:stCxn id="69" idx="4"/>
            <a:endCxn id="70" idx="0"/>
          </p:cNvCxnSpPr>
          <p:nvPr/>
        </p:nvCxnSpPr>
        <p:spPr>
          <a:xfrm rot="5400000">
            <a:off x="5255844" y="5142742"/>
            <a:ext cx="990000" cy="1588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0" idx="7"/>
            <a:endCxn id="78" idx="3"/>
          </p:cNvCxnSpPr>
          <p:nvPr/>
        </p:nvCxnSpPr>
        <p:spPr>
          <a:xfrm rot="5400000" flipH="1" flipV="1">
            <a:off x="5909943" y="5301841"/>
            <a:ext cx="401802" cy="40180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9" idx="6"/>
            <a:endCxn id="72" idx="2"/>
          </p:cNvCxnSpPr>
          <p:nvPr/>
        </p:nvCxnSpPr>
        <p:spPr>
          <a:xfrm>
            <a:off x="5975844" y="4422742"/>
            <a:ext cx="990000" cy="1588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 rot="5400000">
            <a:off x="6695844" y="5142742"/>
            <a:ext cx="990000" cy="1588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8" idx="1"/>
            <a:endCxn id="69" idx="5"/>
          </p:cNvCxnSpPr>
          <p:nvPr/>
        </p:nvCxnSpPr>
        <p:spPr>
          <a:xfrm rot="16200000" flipV="1">
            <a:off x="5909943" y="4581841"/>
            <a:ext cx="401802" cy="40180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6245844" y="4917742"/>
            <a:ext cx="450000" cy="45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600" b="1" dirty="0">
              <a:cs typeface="Arial" pitchFamily="34" charset="0"/>
            </a:endParaRPr>
          </a:p>
        </p:txBody>
      </p:sp>
      <p:cxnSp>
        <p:nvCxnSpPr>
          <p:cNvPr id="79" name="Straight Arrow Connector 78"/>
          <p:cNvCxnSpPr>
            <a:stCxn id="71" idx="1"/>
            <a:endCxn id="78" idx="5"/>
          </p:cNvCxnSpPr>
          <p:nvPr/>
        </p:nvCxnSpPr>
        <p:spPr>
          <a:xfrm rot="16200000" flipV="1">
            <a:off x="6629943" y="5301841"/>
            <a:ext cx="401802" cy="40180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8" idx="7"/>
            <a:endCxn id="72" idx="3"/>
          </p:cNvCxnSpPr>
          <p:nvPr/>
        </p:nvCxnSpPr>
        <p:spPr>
          <a:xfrm rot="5400000" flipH="1" flipV="1">
            <a:off x="6629943" y="4581841"/>
            <a:ext cx="401802" cy="40180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67" idx="6"/>
            <a:endCxn id="70" idx="2"/>
          </p:cNvCxnSpPr>
          <p:nvPr/>
        </p:nvCxnSpPr>
        <p:spPr>
          <a:xfrm>
            <a:off x="4175844" y="5862742"/>
            <a:ext cx="1350000" cy="1588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58" idx="5"/>
            <a:endCxn id="67" idx="1"/>
          </p:cNvCxnSpPr>
          <p:nvPr/>
        </p:nvCxnSpPr>
        <p:spPr>
          <a:xfrm rot="16200000" flipH="1">
            <a:off x="3389943" y="5301841"/>
            <a:ext cx="401802" cy="401802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66" idx="6"/>
            <a:endCxn id="68" idx="2"/>
          </p:cNvCxnSpPr>
          <p:nvPr/>
        </p:nvCxnSpPr>
        <p:spPr>
          <a:xfrm>
            <a:off x="2735844" y="4422742"/>
            <a:ext cx="990000" cy="1588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597009" y="4925983"/>
                <a:ext cx="387670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09" y="4925983"/>
                <a:ext cx="387670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6" name="TextBox 95"/>
              <p:cNvSpPr txBox="1"/>
              <p:nvPr/>
            </p:nvSpPr>
            <p:spPr>
              <a:xfrm>
                <a:off x="6996381" y="4220374"/>
                <a:ext cx="425437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381" y="4220374"/>
                <a:ext cx="425437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57" idx="7"/>
            <a:endCxn id="66" idx="3"/>
          </p:cNvCxnSpPr>
          <p:nvPr/>
        </p:nvCxnSpPr>
        <p:spPr>
          <a:xfrm flipV="1">
            <a:off x="1949943" y="4581841"/>
            <a:ext cx="401802" cy="401802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66" idx="5"/>
            <a:endCxn id="58" idx="1"/>
          </p:cNvCxnSpPr>
          <p:nvPr/>
        </p:nvCxnSpPr>
        <p:spPr>
          <a:xfrm>
            <a:off x="2669943" y="4581841"/>
            <a:ext cx="401802" cy="401802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58" idx="5"/>
            <a:endCxn id="67" idx="1"/>
          </p:cNvCxnSpPr>
          <p:nvPr/>
        </p:nvCxnSpPr>
        <p:spPr>
          <a:xfrm>
            <a:off x="3389943" y="5301841"/>
            <a:ext cx="401802" cy="401802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67" idx="6"/>
            <a:endCxn id="70" idx="2"/>
          </p:cNvCxnSpPr>
          <p:nvPr/>
        </p:nvCxnSpPr>
        <p:spPr>
          <a:xfrm>
            <a:off x="4175844" y="5862742"/>
            <a:ext cx="1350000" cy="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70" idx="7"/>
            <a:endCxn id="78" idx="3"/>
          </p:cNvCxnSpPr>
          <p:nvPr/>
        </p:nvCxnSpPr>
        <p:spPr>
          <a:xfrm flipV="1">
            <a:off x="5909943" y="5301841"/>
            <a:ext cx="401802" cy="401802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78" idx="7"/>
            <a:endCxn id="72" idx="3"/>
          </p:cNvCxnSpPr>
          <p:nvPr/>
        </p:nvCxnSpPr>
        <p:spPr>
          <a:xfrm flipV="1">
            <a:off x="6629943" y="4581841"/>
            <a:ext cx="401802" cy="401802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115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נוכיח את נכונות צעד </a:t>
                </a:r>
                <a14:m>
                  <m:oMath xmlns:m="http://schemas.openxmlformats.org/officeDocument/2006/math">
                    <m:r>
                      <a:rPr lang="he-IL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b="1" dirty="0" smtClean="0">
                    <a:solidFill>
                      <a:schemeClr val="tx1"/>
                    </a:solidFill>
                  </a:rPr>
                  <a:t>כיוון </a:t>
                </a:r>
                <a14:m>
                  <m:oMath xmlns:m="http://schemas.openxmlformats.org/officeDocument/2006/math">
                    <m:r>
                      <a:rPr lang="he-IL" b="1" i="1" smtClean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</m:oMath>
                </a14:m>
                <a:r>
                  <a:rPr lang="he-IL" b="1" dirty="0" smtClean="0">
                    <a:solidFill>
                      <a:schemeClr val="tx1"/>
                    </a:solidFill>
                  </a:rPr>
                  <a:t>:</a:t>
                </a:r>
                <a:r>
                  <a:rPr lang="he-IL" dirty="0" smtClean="0">
                    <a:solidFill>
                      <a:schemeClr val="tx1"/>
                    </a:solidFill>
                  </a:rPr>
                  <a:t> נניח וקיימים זוג צמתים עוקבים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במיון הטופולוגי עבור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שאין ביניהם קשת.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יהיו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ו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צמתים בגרף המקורי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35000"/>
                  </a:lnSpc>
                </a:pPr>
                <a:endParaRPr lang="he-IL" dirty="0" smtClean="0"/>
              </a:p>
              <a:p>
                <a:pPr>
                  <a:lnSpc>
                    <a:spcPct val="135000"/>
                  </a:lnSpc>
                </a:pPr>
                <a:endParaRPr lang="en-US" dirty="0" smtClean="0"/>
              </a:p>
              <a:p>
                <a:pPr>
                  <a:lnSpc>
                    <a:spcPct val="135000"/>
                  </a:lnSpc>
                </a:pPr>
                <a:endParaRPr lang="en-US" dirty="0"/>
              </a:p>
              <a:p>
                <a:pPr>
                  <a:lnSpc>
                    <a:spcPct val="135000"/>
                  </a:lnSpc>
                </a:pPr>
                <a:endParaRPr lang="en-US" dirty="0" smtClean="0"/>
              </a:p>
              <a:p>
                <a:pPr>
                  <a:lnSpc>
                    <a:spcPct val="135000"/>
                  </a:lnSpc>
                </a:pPr>
                <a:r>
                  <a:rPr lang="he-IL" b="1" dirty="0" smtClean="0">
                    <a:solidFill>
                      <a:schemeClr val="tx1"/>
                    </a:solidFill>
                  </a:rPr>
                  <a:t>לא קיים מסלול מ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𝒘</m:t>
                    </m:r>
                  </m:oMath>
                </a14:m>
                <a:r>
                  <a:rPr lang="he-IL" b="1" dirty="0" smtClean="0">
                    <a:solidFill>
                      <a:schemeClr val="tx1"/>
                    </a:solidFill>
                  </a:rPr>
                  <a:t> ל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he-IL" b="1" dirty="0" smtClean="0">
                    <a:solidFill>
                      <a:schemeClr val="tx1"/>
                    </a:solidFill>
                  </a:rPr>
                  <a:t>:</a:t>
                </a:r>
                <a:r>
                  <a:rPr lang="he-IL" dirty="0" smtClean="0">
                    <a:solidFill>
                      <a:schemeClr val="tx1"/>
                    </a:solidFill>
                  </a:rPr>
                  <a:t> מסלול כנ"ל ישרה מסלול מ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ל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, בסתירה למיון הטופולוגי.</a:t>
                </a:r>
              </a:p>
              <a:p>
                <a:pPr>
                  <a:lnSpc>
                    <a:spcPct val="135000"/>
                  </a:lnSpc>
                </a:pPr>
                <a:endParaRPr lang="he-IL" b="1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b="1" dirty="0" smtClean="0">
                    <a:solidFill>
                      <a:schemeClr val="tx1"/>
                    </a:solidFill>
                  </a:rPr>
                  <a:t>לא קיים מסלול מ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he-IL" b="1" dirty="0" smtClean="0">
                    <a:solidFill>
                      <a:schemeClr val="tx1"/>
                    </a:solidFill>
                  </a:rPr>
                  <a:t> ל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𝒘</m:t>
                    </m:r>
                  </m:oMath>
                </a14:m>
                <a:r>
                  <a:rPr lang="he-IL" b="1" dirty="0" smtClean="0">
                    <a:solidFill>
                      <a:schemeClr val="tx1"/>
                    </a:solidFill>
                  </a:rPr>
                  <a:t>:</a:t>
                </a:r>
                <a:r>
                  <a:rPr lang="he-IL" dirty="0" smtClean="0">
                    <a:solidFill>
                      <a:schemeClr val="tx1"/>
                    </a:solidFill>
                  </a:rPr>
                  <a:t> נניח קיום של מסלול כנ"ל.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מסלול זה משרה מסלול מ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he-IL" dirty="0" smtClean="0"/>
                  <a:t> 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he-IL" dirty="0" smtClean="0"/>
                  <a:t> 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he-IL" dirty="0" smtClean="0"/>
                  <a:t>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תהי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הקשת הראשונה במסלול זה.</a:t>
                </a:r>
              </a:p>
              <a:p>
                <a:pPr>
                  <a:lnSpc>
                    <a:spcPct val="135000"/>
                  </a:lnSpc>
                </a:pPr>
                <a:endParaRPr lang="he-IL" dirty="0" smtClean="0"/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לפי ההנחה,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נמצא אחרי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𝑊</m:t>
                    </m:r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במיון הטופולוגי. נקבל סתירה כמו במקרה הקודם.</a:t>
                </a:r>
              </a:p>
              <a:p>
                <a:pPr marL="53181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שארית המסלול המושרה 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160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𝐺</m:t>
                        </m:r>
                      </m:e>
                      <m:sup>
                        <m:r>
                          <a:rPr lang="en-US" sz="160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מצומת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𝑍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לצומת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𝑊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  <a:ea typeface="Times New Roman"/>
                  </a:rPr>
                  <a:t> סותר את סדר המיון הטופולוגי.</a:t>
                </a:r>
                <a:endParaRPr lang="en-US" sz="1600" dirty="0">
                  <a:solidFill>
                    <a:srgbClr val="000099"/>
                  </a:solidFill>
                  <a:ea typeface="Times New Roman"/>
                </a:endParaRPr>
              </a:p>
              <a:p>
                <a:pPr>
                  <a:lnSpc>
                    <a:spcPct val="135000"/>
                  </a:lnSpc>
                </a:pPr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  <a:blipFill rotWithShape="1">
                <a:blip r:embed="rId2" cstate="print"/>
                <a:stretch>
                  <a:fillRect l="-143" r="-571" b="-6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נכונות</a:t>
            </a:r>
            <a:endParaRPr lang="he-IL" dirty="0"/>
          </a:p>
        </p:txBody>
      </p:sp>
      <p:grpSp>
        <p:nvGrpSpPr>
          <p:cNvPr id="5" name="Group 112"/>
          <p:cNvGrpSpPr/>
          <p:nvPr/>
        </p:nvGrpSpPr>
        <p:grpSpPr>
          <a:xfrm>
            <a:off x="370506" y="1943114"/>
            <a:ext cx="5652548" cy="1149851"/>
            <a:chOff x="1745726" y="5195393"/>
            <a:chExt cx="5652548" cy="1149851"/>
          </a:xfrm>
        </p:grpSpPr>
        <p:sp>
          <p:nvSpPr>
            <p:cNvPr id="114" name="Freeform 113"/>
            <p:cNvSpPr/>
            <p:nvPr/>
          </p:nvSpPr>
          <p:spPr>
            <a:xfrm>
              <a:off x="3519052" y="5195393"/>
              <a:ext cx="3255819" cy="512679"/>
            </a:xfrm>
            <a:custGeom>
              <a:avLst/>
              <a:gdLst>
                <a:gd name="connsiteX0" fmla="*/ 0 w 3255818"/>
                <a:gd name="connsiteY0" fmla="*/ 457351 h 498914"/>
                <a:gd name="connsiteX1" fmla="*/ 1648691 w 3255818"/>
                <a:gd name="connsiteY1" fmla="*/ 151 h 498914"/>
                <a:gd name="connsiteX2" fmla="*/ 3255818 w 3255818"/>
                <a:gd name="connsiteY2" fmla="*/ 498914 h 498914"/>
                <a:gd name="connsiteX0" fmla="*/ 0 w 3269673"/>
                <a:gd name="connsiteY0" fmla="*/ 484925 h 498779"/>
                <a:gd name="connsiteX1" fmla="*/ 1662546 w 3269673"/>
                <a:gd name="connsiteY1" fmla="*/ 16 h 498779"/>
                <a:gd name="connsiteX2" fmla="*/ 3269673 w 3269673"/>
                <a:gd name="connsiteY2" fmla="*/ 498779 h 498779"/>
                <a:gd name="connsiteX0" fmla="*/ 0 w 3228110"/>
                <a:gd name="connsiteY0" fmla="*/ 506923 h 506923"/>
                <a:gd name="connsiteX1" fmla="*/ 1662546 w 3228110"/>
                <a:gd name="connsiteY1" fmla="*/ 22014 h 506923"/>
                <a:gd name="connsiteX2" fmla="*/ 3228110 w 3228110"/>
                <a:gd name="connsiteY2" fmla="*/ 229831 h 506923"/>
                <a:gd name="connsiteX0" fmla="*/ 0 w 3297382"/>
                <a:gd name="connsiteY0" fmla="*/ 485147 h 540564"/>
                <a:gd name="connsiteX1" fmla="*/ 1662546 w 3297382"/>
                <a:gd name="connsiteY1" fmla="*/ 238 h 540564"/>
                <a:gd name="connsiteX2" fmla="*/ 3297382 w 3297382"/>
                <a:gd name="connsiteY2" fmla="*/ 540564 h 540564"/>
                <a:gd name="connsiteX0" fmla="*/ 0 w 3255819"/>
                <a:gd name="connsiteY0" fmla="*/ 484971 h 512679"/>
                <a:gd name="connsiteX1" fmla="*/ 1662546 w 3255819"/>
                <a:gd name="connsiteY1" fmla="*/ 62 h 512679"/>
                <a:gd name="connsiteX2" fmla="*/ 3255819 w 3255819"/>
                <a:gd name="connsiteY2" fmla="*/ 512679 h 51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5819" h="512679">
                  <a:moveTo>
                    <a:pt x="0" y="484971"/>
                  </a:moveTo>
                  <a:cubicBezTo>
                    <a:pt x="553027" y="252907"/>
                    <a:pt x="1119910" y="-4556"/>
                    <a:pt x="1662546" y="62"/>
                  </a:cubicBezTo>
                  <a:cubicBezTo>
                    <a:pt x="2205182" y="4680"/>
                    <a:pt x="2723573" y="266761"/>
                    <a:pt x="3255819" y="51267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1745726" y="5625244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e-IL" b="1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2978863" y="5625244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e-IL" b="1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4212000" y="5625244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e-IL" b="1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5445137" y="5625244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e-IL" b="1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6678274" y="5625244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e-IL" b="1">
                <a:solidFill>
                  <a:schemeClr val="lt1"/>
                </a:solidFill>
                <a:cs typeface="David" pitchFamily="2" charset="-79"/>
              </a:endParaRPr>
            </a:p>
          </p:txBody>
        </p:sp>
        <p:cxnSp>
          <p:nvCxnSpPr>
            <p:cNvPr id="120" name="Straight Arrow Connector 119"/>
            <p:cNvCxnSpPr>
              <a:stCxn id="115" idx="6"/>
              <a:endCxn id="116" idx="2"/>
            </p:cNvCxnSpPr>
            <p:nvPr/>
          </p:nvCxnSpPr>
          <p:spPr>
            <a:xfrm>
              <a:off x="2465726" y="5985244"/>
              <a:ext cx="51313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1" name="Straight Arrow Connector 120"/>
            <p:cNvCxnSpPr>
              <a:stCxn id="117" idx="6"/>
              <a:endCxn id="118" idx="2"/>
            </p:cNvCxnSpPr>
            <p:nvPr/>
          </p:nvCxnSpPr>
          <p:spPr>
            <a:xfrm>
              <a:off x="4932000" y="5985244"/>
              <a:ext cx="51313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2" name="Straight Arrow Connector 121"/>
            <p:cNvCxnSpPr>
              <a:stCxn id="118" idx="6"/>
              <a:endCxn id="119" idx="2"/>
            </p:cNvCxnSpPr>
            <p:nvPr/>
          </p:nvCxnSpPr>
          <p:spPr>
            <a:xfrm>
              <a:off x="6165137" y="5985244"/>
              <a:ext cx="51313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3" name="Freeform 122"/>
            <p:cNvSpPr/>
            <p:nvPr/>
          </p:nvSpPr>
          <p:spPr>
            <a:xfrm>
              <a:off x="2327564" y="5223097"/>
              <a:ext cx="2008909" cy="484976"/>
            </a:xfrm>
            <a:custGeom>
              <a:avLst/>
              <a:gdLst>
                <a:gd name="connsiteX0" fmla="*/ 0 w 2008909"/>
                <a:gd name="connsiteY0" fmla="*/ 457217 h 471071"/>
                <a:gd name="connsiteX1" fmla="*/ 1039091 w 2008909"/>
                <a:gd name="connsiteY1" fmla="*/ 17 h 471071"/>
                <a:gd name="connsiteX2" fmla="*/ 2008909 w 2008909"/>
                <a:gd name="connsiteY2" fmla="*/ 471071 h 471071"/>
                <a:gd name="connsiteX0" fmla="*/ 0 w 1731818"/>
                <a:gd name="connsiteY0" fmla="*/ 487859 h 487859"/>
                <a:gd name="connsiteX1" fmla="*/ 1039091 w 1731818"/>
                <a:gd name="connsiteY1" fmla="*/ 30659 h 487859"/>
                <a:gd name="connsiteX2" fmla="*/ 1731818 w 1731818"/>
                <a:gd name="connsiteY2" fmla="*/ 196913 h 487859"/>
                <a:gd name="connsiteX0" fmla="*/ 0 w 2008909"/>
                <a:gd name="connsiteY0" fmla="*/ 457268 h 484976"/>
                <a:gd name="connsiteX1" fmla="*/ 1039091 w 2008909"/>
                <a:gd name="connsiteY1" fmla="*/ 68 h 484976"/>
                <a:gd name="connsiteX2" fmla="*/ 2008909 w 2008909"/>
                <a:gd name="connsiteY2" fmla="*/ 484976 h 48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8909" h="484976">
                  <a:moveTo>
                    <a:pt x="0" y="457268"/>
                  </a:moveTo>
                  <a:cubicBezTo>
                    <a:pt x="352136" y="227513"/>
                    <a:pt x="704273" y="-4550"/>
                    <a:pt x="1039091" y="68"/>
                  </a:cubicBezTo>
                  <a:cubicBezTo>
                    <a:pt x="1373909" y="4686"/>
                    <a:pt x="1691409" y="250603"/>
                    <a:pt x="2008909" y="48497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24" name="Oval 123"/>
          <p:cNvSpPr/>
          <p:nvPr/>
        </p:nvSpPr>
        <p:spPr>
          <a:xfrm>
            <a:off x="1866798" y="2552965"/>
            <a:ext cx="180000" cy="18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3196780" y="2732965"/>
            <a:ext cx="180000" cy="18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b="1" dirty="0">
              <a:cs typeface="Arial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6" name="TextBox 125"/>
              <p:cNvSpPr txBox="1"/>
              <p:nvPr/>
            </p:nvSpPr>
            <p:spPr>
              <a:xfrm>
                <a:off x="1751685" y="1996808"/>
                <a:ext cx="487248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685" y="1996808"/>
                <a:ext cx="487248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7" name="TextBox 126"/>
              <p:cNvSpPr txBox="1"/>
              <p:nvPr/>
            </p:nvSpPr>
            <p:spPr>
              <a:xfrm>
                <a:off x="2957893" y="2002046"/>
                <a:ext cx="573427" cy="46166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893" y="2002046"/>
                <a:ext cx="573427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4"/>
          <p:cNvGrpSpPr/>
          <p:nvPr/>
        </p:nvGrpSpPr>
        <p:grpSpPr>
          <a:xfrm>
            <a:off x="359532" y="3933056"/>
            <a:ext cx="3733049" cy="1236685"/>
            <a:chOff x="359532" y="3933056"/>
            <a:chExt cx="3733049" cy="1236685"/>
          </a:xfrm>
        </p:grpSpPr>
        <p:sp>
          <p:nvSpPr>
            <p:cNvPr id="128" name="Oval 127"/>
            <p:cNvSpPr/>
            <p:nvPr/>
          </p:nvSpPr>
          <p:spPr>
            <a:xfrm>
              <a:off x="359532" y="4449741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e-IL" b="1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1581197" y="4449741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e-IL" b="1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3372581" y="4449741"/>
              <a:ext cx="720000" cy="720000"/>
            </a:xfrm>
            <a:prstGeom prst="ellipse">
              <a:avLst/>
            </a:prstGeom>
            <a:gradFill flip="none" rotWithShape="1">
              <a:gsLst>
                <a:gs pos="0">
                  <a:srgbClr val="5CEE5C">
                    <a:shade val="30000"/>
                    <a:satMod val="115000"/>
                  </a:srgbClr>
                </a:gs>
                <a:gs pos="50000">
                  <a:srgbClr val="5CEE5C">
                    <a:shade val="67500"/>
                    <a:satMod val="115000"/>
                  </a:srgbClr>
                </a:gs>
                <a:gs pos="100000">
                  <a:srgbClr val="5CEE5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he-IL" b="1">
                <a:solidFill>
                  <a:schemeClr val="lt1"/>
                </a:solidFill>
                <a:cs typeface="David" pitchFamily="2" charset="-79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950011" y="3933056"/>
              <a:ext cx="2598057" cy="592389"/>
            </a:xfrm>
            <a:custGeom>
              <a:avLst/>
              <a:gdLst>
                <a:gd name="connsiteX0" fmla="*/ 0 w 2583543"/>
                <a:gd name="connsiteY0" fmla="*/ 435429 h 435429"/>
                <a:gd name="connsiteX1" fmla="*/ 1349829 w 2583543"/>
                <a:gd name="connsiteY1" fmla="*/ 0 h 435429"/>
                <a:gd name="connsiteX2" fmla="*/ 2583543 w 2583543"/>
                <a:gd name="connsiteY2" fmla="*/ 435429 h 435429"/>
                <a:gd name="connsiteX0" fmla="*/ 0 w 2844800"/>
                <a:gd name="connsiteY0" fmla="*/ 635206 h 635206"/>
                <a:gd name="connsiteX1" fmla="*/ 1611086 w 2844800"/>
                <a:gd name="connsiteY1" fmla="*/ 2914 h 635206"/>
                <a:gd name="connsiteX2" fmla="*/ 2844800 w 2844800"/>
                <a:gd name="connsiteY2" fmla="*/ 438343 h 635206"/>
                <a:gd name="connsiteX0" fmla="*/ 0 w 2598057"/>
                <a:gd name="connsiteY0" fmla="*/ 446378 h 446378"/>
                <a:gd name="connsiteX1" fmla="*/ 1364343 w 2598057"/>
                <a:gd name="connsiteY1" fmla="*/ 12 h 446378"/>
                <a:gd name="connsiteX2" fmla="*/ 2598057 w 2598057"/>
                <a:gd name="connsiteY2" fmla="*/ 435441 h 44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8057" h="446378">
                  <a:moveTo>
                    <a:pt x="0" y="446378"/>
                  </a:moveTo>
                  <a:cubicBezTo>
                    <a:pt x="459619" y="228663"/>
                    <a:pt x="931334" y="1835"/>
                    <a:pt x="1364343" y="12"/>
                  </a:cubicBezTo>
                  <a:cubicBezTo>
                    <a:pt x="1797352" y="-1811"/>
                    <a:pt x="2196495" y="217726"/>
                    <a:pt x="2598057" y="43544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490422" y="4064873"/>
                  <a:ext cx="487248" cy="46166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he-IL" sz="2400" dirty="0"/>
                </a:p>
              </p:txBody>
            </p:sp>
          </mc:Choice>
          <mc:Fallback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422" y="4064873"/>
                  <a:ext cx="487248" cy="461665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32" name="TextBox 131"/>
                <p:cNvSpPr txBox="1"/>
                <p:nvPr/>
              </p:nvSpPr>
              <p:spPr>
                <a:xfrm>
                  <a:off x="1700899" y="4061235"/>
                  <a:ext cx="573427" cy="46166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𝑊</m:t>
                        </m:r>
                      </m:oMath>
                    </m:oMathPara>
                  </a14:m>
                  <a:endParaRPr lang="he-IL" sz="2400" dirty="0"/>
                </a:p>
              </p:txBody>
            </p:sp>
          </mc:Choice>
          <mc:Fallback>
            <p:sp>
              <p:nvSpPr>
                <p:cNvPr id="132" name="TextBox 1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0899" y="4061235"/>
                  <a:ext cx="573427" cy="461665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3564139" y="4041084"/>
                  <a:ext cx="459869" cy="46166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𝑍</m:t>
                        </m:r>
                      </m:oMath>
                    </m:oMathPara>
                  </a14:m>
                  <a:endParaRPr lang="he-IL" sz="2400" dirty="0"/>
                </a:p>
              </p:txBody>
            </p:sp>
          </mc:Choice>
          <mc:Fallback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4139" y="4041084"/>
                  <a:ext cx="459869" cy="461665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="" xmlns:p14="http://schemas.microsoft.com/office/powerpoint/2010/main" val="104436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  <a:tabLst>
                    <a:tab pos="8156575" algn="l"/>
                  </a:tabLst>
                </a:pPr>
                <a:r>
                  <a:rPr lang="he-IL" dirty="0" smtClean="0">
                    <a:solidFill>
                      <a:schemeClr val="tx1"/>
                    </a:solidFill>
                  </a:rPr>
                  <a:t>בניית הגרף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𝑆𝐶𝐶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𝑆𝐶𝐶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he-IL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𝑆𝐶𝐶</m:t>
                            </m:r>
                          </m:sup>
                        </m:sSup>
                      </m:e>
                    </m:d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: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endParaRPr lang="he-IL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  <a:tabLst>
                    <a:tab pos="8156575" algn="l"/>
                  </a:tabLst>
                </a:pPr>
                <a:r>
                  <a:rPr lang="he-IL" dirty="0" smtClean="0"/>
                  <a:t>מציאת מיון טופולוגי של הגרף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: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𝑆𝐶𝐶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𝑆𝐶𝐶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endParaRPr lang="he-IL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  <a:tabLst>
                    <a:tab pos="8156575" algn="l"/>
                  </a:tabLst>
                </a:pPr>
                <a:r>
                  <a:rPr lang="he-IL" dirty="0" smtClean="0"/>
                  <a:t>בדיקה האם כל זוג צמתים עוקבים ב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𝑆𝐶𝐶</m:t>
                        </m:r>
                      </m:sup>
                    </m:sSup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 מחוברים בקשת: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𝑆𝐶𝐶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endParaRPr lang="he-IL" b="0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35000"/>
                  </a:lnSpc>
                  <a:tabLst>
                    <a:tab pos="8156575" algn="l"/>
                  </a:tabLst>
                </a:pPr>
                <a:endParaRPr lang="he-IL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35000"/>
                  </a:lnSpc>
                  <a:tabLst>
                    <a:tab pos="8156575" algn="l"/>
                  </a:tabLst>
                </a:pPr>
                <a:r>
                  <a:rPr lang="he-IL" b="1" dirty="0" smtClean="0"/>
                  <a:t>סה"כ:</a:t>
                </a:r>
                <a:r>
                  <a:rPr lang="he-I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 smtClean="0">
                    <a:solidFill>
                      <a:schemeClr val="tx1"/>
                    </a:solidFill>
                  </a:rPr>
                  <a:t>.</a:t>
                </a:r>
                <a:endParaRPr lang="he-IL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277672" y="728700"/>
                <a:ext cx="8542800" cy="5650500"/>
              </a:xfrm>
              <a:blipFill rotWithShape="1">
                <a:blip r:embed="rId2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סיבוכיות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29210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אלגוריתם משופר: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>
                  <a:lnSpc>
                    <a:spcPct val="135000"/>
                  </a:lnSpc>
                </a:pPr>
                <a:r>
                  <a:rPr lang="he-IL" u="sng" dirty="0" smtClean="0"/>
                  <a:t>קלט</a:t>
                </a:r>
                <a:r>
                  <a:rPr lang="he-IL" dirty="0"/>
                  <a:t>: גרף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/>
                  <a:t> שהוא </a:t>
                </a:r>
                <a:r>
                  <a:rPr lang="en-US" dirty="0"/>
                  <a:t>DAG</a:t>
                </a:r>
                <a:r>
                  <a:rPr lang="he-IL" dirty="0"/>
                  <a:t> 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u="sng" dirty="0"/>
                  <a:t>פלט</a:t>
                </a:r>
                <a:r>
                  <a:rPr lang="he-IL" dirty="0"/>
                  <a:t>: מיון טופולוגי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: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r>
                  <a:rPr lang="he-IL" dirty="0"/>
                  <a:t> של הגרף.</a:t>
                </a:r>
              </a:p>
              <a:p>
                <a:pPr>
                  <a:lnSpc>
                    <a:spcPct val="135000"/>
                  </a:lnSpc>
                </a:pPr>
                <a:endParaRPr lang="he-IL" dirty="0"/>
              </a:p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>
                    <a:solidFill>
                      <a:srgbClr val="000099"/>
                    </a:solidFill>
                  </a:rPr>
                  <a:t>חשב את קבוצת כל המקורות בגרף (נסמנה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99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he-IL" dirty="0" smtClean="0">
                    <a:solidFill>
                      <a:srgbClr val="000099"/>
                    </a:solidFill>
                  </a:rPr>
                  <a:t>).</a:t>
                </a:r>
              </a:p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 smtClean="0"/>
                  <a:t>אתחל</a:t>
                </a:r>
                <a:r>
                  <a:rPr lang="he-IL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ℓ→</m:t>
                    </m:r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r>
                  <a:rPr lang="he-IL" dirty="0"/>
                  <a:t>.</a:t>
                </a:r>
              </a:p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/>
                  <a:t>כל עוד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≠∅</m:t>
                    </m:r>
                  </m:oMath>
                </a14:m>
                <a:r>
                  <a:rPr lang="he-IL" dirty="0"/>
                  <a:t>)</a:t>
                </a:r>
              </a:p>
              <a:p>
                <a:pPr marL="885825" lvl="1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sz="1800" dirty="0" smtClean="0">
                    <a:solidFill>
                      <a:srgbClr val="000099"/>
                    </a:solidFill>
                  </a:rPr>
                  <a:t>בחר מקור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rgbClr val="000099"/>
                        </a:solidFill>
                        <a:latin typeface="Cambria Math"/>
                      </a:rPr>
                      <m:t>𝑣</m:t>
                    </m:r>
                    <m:r>
                      <a:rPr lang="en-US" sz="1800">
                        <a:solidFill>
                          <a:srgbClr val="000099"/>
                        </a:solidFill>
                        <a:latin typeface="Cambria Math"/>
                      </a:rPr>
                      <m:t>∈</m:t>
                    </m:r>
                    <m:r>
                      <a:rPr lang="en-US" sz="1800">
                        <a:solidFill>
                          <a:srgbClr val="000099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he-IL" sz="1800" dirty="0">
                    <a:solidFill>
                      <a:srgbClr val="000099"/>
                    </a:solidFill>
                  </a:rPr>
                  <a:t>.</a:t>
                </a:r>
              </a:p>
              <a:p>
                <a:pPr marL="885825" lvl="1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sz="1800" dirty="0"/>
                  <a:t>קבע: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←ℓ</m:t>
                    </m:r>
                  </m:oMath>
                </a14:m>
                <a:r>
                  <a:rPr lang="he-IL" sz="1800" dirty="0"/>
                  <a:t>.</a:t>
                </a:r>
              </a:p>
              <a:p>
                <a:pPr marL="885825" lvl="1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sz="1800" dirty="0"/>
                  <a:t>קבע: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ℓ←ℓ+</m:t>
                    </m:r>
                    <m:r>
                      <a:rPr lang="en-US" sz="1800" i="1">
                        <a:latin typeface="Cambria Math"/>
                      </a:rPr>
                      <m:t>1</m:t>
                    </m:r>
                  </m:oMath>
                </a14:m>
                <a:r>
                  <a:rPr lang="he-IL" sz="1800" dirty="0"/>
                  <a:t>.</a:t>
                </a:r>
              </a:p>
              <a:p>
                <a:pPr marL="885825" lvl="1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sz="1800" dirty="0"/>
                  <a:t>הסר את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𝑣</m:t>
                    </m:r>
                  </m:oMath>
                </a14:m>
                <a:r>
                  <a:rPr lang="he-IL" sz="1800" dirty="0"/>
                  <a:t> מהגרף, יחד עם כל הקשתות היוצאות ממנו</a:t>
                </a:r>
                <a:r>
                  <a:rPr lang="he-IL" sz="1800" dirty="0" smtClean="0"/>
                  <a:t>.</a:t>
                </a:r>
              </a:p>
              <a:p>
                <a:pPr marL="885825" lvl="1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sz="1800" dirty="0">
                    <a:solidFill>
                      <a:srgbClr val="000099"/>
                    </a:solidFill>
                  </a:rPr>
                  <a:t>קבע </a:t>
                </a:r>
                <a14:m>
                  <m:oMath xmlns:m="http://schemas.openxmlformats.org/officeDocument/2006/math">
                    <m:r>
                      <a:rPr lang="en-US" sz="1800">
                        <a:solidFill>
                          <a:srgbClr val="000099"/>
                        </a:solidFill>
                        <a:latin typeface="Cambria Math"/>
                      </a:rPr>
                      <m:t>𝑆</m:t>
                    </m:r>
                    <m:r>
                      <a:rPr lang="en-US" sz="1800">
                        <a:solidFill>
                          <a:srgbClr val="000099"/>
                        </a:solidFill>
                        <a:latin typeface="Cambria Math"/>
                      </a:rPr>
                      <m:t>←</m:t>
                    </m:r>
                    <m:r>
                      <a:rPr lang="en-US" sz="1800">
                        <a:solidFill>
                          <a:srgbClr val="000099"/>
                        </a:solidFill>
                        <a:latin typeface="Cambria Math"/>
                      </a:rPr>
                      <m:t>𝑆</m:t>
                    </m:r>
                    <m:r>
                      <a:rPr lang="en-US" sz="1800">
                        <a:solidFill>
                          <a:srgbClr val="000099"/>
                        </a:solidFill>
                        <a:latin typeface="Cambria Math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18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>
                            <a:solidFill>
                              <a:srgbClr val="000099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he-IL" sz="1800" dirty="0" smtClean="0">
                    <a:solidFill>
                      <a:srgbClr val="000099"/>
                    </a:solidFill>
                  </a:rPr>
                  <a:t>.</a:t>
                </a:r>
              </a:p>
              <a:p>
                <a:pPr marL="885825" lvl="1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sz="1800" dirty="0" smtClean="0">
                    <a:solidFill>
                      <a:srgbClr val="000099"/>
                    </a:solidFill>
                  </a:rPr>
                  <a:t>הוסף ל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99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he-IL" sz="1800" dirty="0" smtClean="0">
                    <a:solidFill>
                      <a:srgbClr val="000099"/>
                    </a:solidFill>
                  </a:rPr>
                  <a:t> את כל הצמתים מבין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1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 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𝑣𝑢</m:t>
                        </m:r>
                        <m:r>
                          <a:rPr lang="en-US" sz="1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1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18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he-IL" sz="1800" dirty="0" smtClean="0">
                    <a:solidFill>
                      <a:srgbClr val="000099"/>
                    </a:solidFill>
                  </a:rPr>
                  <a:t> שהפכו מקורות.</a:t>
                </a:r>
                <a:endParaRPr lang="he-IL" sz="1800" dirty="0">
                  <a:solidFill>
                    <a:srgbClr val="000099"/>
                  </a:solidFill>
                </a:endParaRPr>
              </a:p>
              <a:p>
                <a:pPr marL="342900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/>
                  <a:t>החזר את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</m:oMath>
                </a14:m>
                <a:r>
                  <a:rPr lang="he-IL" dirty="0" smtClean="0"/>
                  <a:t>.</a:t>
                </a:r>
                <a:endParaRPr lang="he-IL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6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422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ניתוח סיבוכיות לאלגוריתם המשופר: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he-IL" dirty="0" smtClean="0"/>
                  <a:t>שלב 1 לוקח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r>
                  <a:rPr lang="he-IL" dirty="0" smtClean="0"/>
                  <a:t>.</a:t>
                </a:r>
              </a:p>
              <a:p>
                <a:pPr marL="628650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dirty="0" smtClean="0">
                    <a:solidFill>
                      <a:srgbClr val="000099"/>
                    </a:solidFill>
                    <a:ea typeface="Times New Roman"/>
                  </a:rPr>
                  <a:t>תחת ההנחה שלכל צומת ידוע דרגת כניסתו.</a:t>
                </a:r>
                <a:endParaRPr lang="he-IL" dirty="0">
                  <a:solidFill>
                    <a:prstClr val="black"/>
                  </a:solidFill>
                </a:endParaRPr>
              </a:p>
              <a:p>
                <a:endParaRPr lang="he-IL" dirty="0" smtClean="0"/>
              </a:p>
              <a:p>
                <a:r>
                  <a:rPr lang="he-IL" dirty="0" smtClean="0"/>
                  <a:t>בכל </a:t>
                </a:r>
                <a:r>
                  <a:rPr lang="he-IL" dirty="0"/>
                  <a:t>איטרציה בה הצומת המוסר הוא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he-IL" dirty="0"/>
                  <a:t>:</a:t>
                </a:r>
              </a:p>
              <a:p>
                <a:pPr marL="62865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שלב 2.1, מציאת המקור, </a:t>
                </a:r>
                <a:r>
                  <a:rPr lang="he-IL" dirty="0" smtClean="0">
                    <a:solidFill>
                      <a:srgbClr val="000099"/>
                    </a:solidFill>
                    <a:ea typeface="Times New Roman"/>
                  </a:rPr>
                  <a:t>לוקח כעת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he-IL" dirty="0" smtClean="0"/>
                  <a:t>.</a:t>
                </a:r>
                <a:endParaRPr lang="he-IL" dirty="0"/>
              </a:p>
              <a:p>
                <a:pPr marL="62865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שלבים 2.2 ו 2.3 לוקחים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.</a:t>
                </a:r>
              </a:p>
              <a:p>
                <a:pPr marL="62865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שלב 2.4, הסרת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𝑣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  <a:ea typeface="Times New Roman"/>
                  </a:rPr>
                  <a:t>, לוקח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/>
                              </a:rPr>
                              <m:t>𝑜𝑢𝑡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he-IL" dirty="0" smtClean="0">
                    <a:solidFill>
                      <a:srgbClr val="000099"/>
                    </a:solidFill>
                    <a:ea typeface="Times New Roman"/>
                  </a:rPr>
                  <a:t>.</a:t>
                </a:r>
              </a:p>
              <a:p>
                <a:pPr marL="62865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dirty="0" smtClean="0">
                    <a:solidFill>
                      <a:srgbClr val="000099"/>
                    </a:solidFill>
                    <a:ea typeface="Times New Roman"/>
                  </a:rPr>
                  <a:t>שלב 2.5 לוקח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he-IL" dirty="0" smtClean="0">
                    <a:solidFill>
                      <a:srgbClr val="000099"/>
                    </a:solidFill>
                    <a:ea typeface="Times New Roman"/>
                  </a:rPr>
                  <a:t>.</a:t>
                </a:r>
              </a:p>
              <a:p>
                <a:pPr marL="62865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dirty="0" smtClean="0">
                    <a:solidFill>
                      <a:srgbClr val="000099"/>
                    </a:solidFill>
                    <a:ea typeface="Times New Roman"/>
                  </a:rPr>
                  <a:t>שלב 2.6 לוקח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/>
                              </a:rPr>
                              <m:t>𝑜𝑢𝑡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0099"/>
                                </a:solidFill>
                                <a:latin typeface="Cambria Math"/>
                                <a:ea typeface="Times New Roman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he-IL" dirty="0" smtClean="0">
                    <a:solidFill>
                      <a:srgbClr val="000099"/>
                    </a:solidFill>
                    <a:ea typeface="Times New Roman"/>
                  </a:rPr>
                  <a:t>.</a:t>
                </a:r>
                <a:endParaRPr lang="he-IL" dirty="0">
                  <a:solidFill>
                    <a:srgbClr val="000099"/>
                  </a:solidFill>
                  <a:ea typeface="Times New Roman"/>
                </a:endParaRPr>
              </a:p>
              <a:p>
                <a:pPr>
                  <a:lnSpc>
                    <a:spcPct val="135000"/>
                  </a:lnSpc>
                </a:pPr>
                <a:endParaRPr lang="he-IL" dirty="0">
                  <a:solidFill>
                    <a:srgbClr val="000099"/>
                  </a:solidFill>
                  <a:ea typeface="Times New Roman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סיבוכיות הזמן הכוללת היא:</a:t>
                </a:r>
              </a:p>
              <a:p>
                <a:pPr algn="l" rtl="0"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  <a:ea typeface="Times New Roman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  <a:ea typeface="Times New Roman"/>
                            </a:rPr>
                            <m:t>𝑣</m:t>
                          </m:r>
                          <m:r>
                            <a:rPr lang="en-US" i="1">
                              <a:latin typeface="Cambria Math"/>
                              <a:ea typeface="Times New Roman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  <a:ea typeface="Times New Roman"/>
                            </a:rPr>
                            <m:t>𝑉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𝑜𝑢𝑡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i="1">
                          <a:latin typeface="Cambria Math"/>
                          <a:ea typeface="Times New Roman"/>
                        </a:rPr>
                        <m:t>  =  </m:t>
                      </m:r>
                      <m:r>
                        <a:rPr lang="en-US" i="1">
                          <a:latin typeface="Cambria Math"/>
                          <a:ea typeface="Times New Roman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Times New Roman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Times New Roman"/>
                            </a:rPr>
                            <m:t>𝑉</m:t>
                          </m:r>
                          <m:r>
                            <a:rPr lang="en-US" i="1">
                              <a:latin typeface="Cambria Math"/>
                              <a:ea typeface="Times New Roman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  <a:ea typeface="Times New Roman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dirty="0">
                  <a:ea typeface="Times New Roman"/>
                </a:endParaRP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44223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תזכורת </a:t>
            </a:r>
            <a:r>
              <a:rPr lang="en-US" dirty="0" smtClean="0"/>
              <a:t>DFS</a:t>
            </a:r>
            <a:endParaRPr lang="he-IL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Calibri"/>
                  </a:rPr>
                  <a:t>אלגוריתם </a:t>
                </a:r>
                <a:r>
                  <a:rPr lang="en-US" b="1" dirty="0">
                    <a:ea typeface="Calibri"/>
                    <a:cs typeface="Arial"/>
                  </a:rPr>
                  <a:t>Depth First Search</a:t>
                </a:r>
                <a:r>
                  <a:rPr lang="he-IL" b="1" dirty="0">
                    <a:ea typeface="Calibri"/>
                  </a:rPr>
                  <a:t> (</a:t>
                </a:r>
                <a:r>
                  <a:rPr lang="en-US" b="1" dirty="0">
                    <a:ea typeface="Calibri"/>
                    <a:cs typeface="Arial"/>
                  </a:rPr>
                  <a:t>DFS</a:t>
                </a:r>
                <a:r>
                  <a:rPr lang="he-IL" b="1" dirty="0">
                    <a:ea typeface="Calibri"/>
                  </a:rPr>
                  <a:t>)</a:t>
                </a:r>
                <a:r>
                  <a:rPr lang="he-IL" dirty="0">
                    <a:ea typeface="Calibri"/>
                  </a:rPr>
                  <a:t> מקבל כקלט גרף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𝐺</m:t>
                    </m:r>
                    <m:r>
                      <a:rPr lang="en-US" i="1">
                        <a:latin typeface="Cambria Math"/>
                        <a:ea typeface="Calibri"/>
                        <a:cs typeface="Arial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libri"/>
                            <a:cs typeface="Arial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dirty="0">
                    <a:ea typeface="Times New Roman"/>
                  </a:rPr>
                  <a:t> (מכוון או לא מכוון).</a:t>
                </a:r>
                <a:endParaRPr lang="en-US" sz="11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האלגוריתם סורק את הגרף ומוציא מידע גולמי המשמש אלגוריתמים אחרים הפועלים על הגרף.</a:t>
                </a:r>
                <a:endParaRPr lang="en-US" sz="1100" dirty="0">
                  <a:ea typeface="Calibri"/>
                  <a:cs typeface="Arial"/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>
                    <a:ea typeface="Times New Roman"/>
                  </a:rPr>
                  <a:t> </a:t>
                </a:r>
                <a:endParaRPr lang="en-US" sz="1100" dirty="0">
                  <a:ea typeface="Calibri"/>
                  <a:cs typeface="Arial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 rotWithShape="1">
                <a:blip r:embed="rId2" cstate="print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261659" y="6500813"/>
            <a:ext cx="62068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יונתן יניב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oup 44"/>
          <p:cNvGrpSpPr/>
          <p:nvPr/>
        </p:nvGrpSpPr>
        <p:grpSpPr>
          <a:xfrm>
            <a:off x="508102" y="2816932"/>
            <a:ext cx="5003204" cy="3600400"/>
            <a:chOff x="1493708" y="3771088"/>
            <a:chExt cx="3852328" cy="2772208"/>
          </a:xfrm>
        </p:grpSpPr>
        <p:sp>
          <p:nvSpPr>
            <p:cNvPr id="6" name="Oval 5"/>
            <p:cNvSpPr/>
            <p:nvPr/>
          </p:nvSpPr>
          <p:spPr>
            <a:xfrm>
              <a:off x="2123753" y="448214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C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493708" y="377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A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753798" y="377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B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49370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D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753798" y="51931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E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753848" y="6093296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F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527884" y="422108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G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923928" y="5841268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I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896036" y="4077072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H</a:t>
              </a:r>
              <a:endParaRPr lang="en-US" sz="1600" b="1" dirty="0"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896036" y="5229200"/>
              <a:ext cx="450000" cy="45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 smtClean="0">
                  <a:cs typeface="Arial" pitchFamily="34" charset="0"/>
                </a:rPr>
                <a:t>J</a:t>
              </a:r>
              <a:endParaRPr lang="en-US" sz="1600" b="1" dirty="0">
                <a:cs typeface="Arial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6" idx="1"/>
              <a:endCxn id="7" idx="5"/>
            </p:cNvCxnSpPr>
            <p:nvPr/>
          </p:nvCxnSpPr>
          <p:spPr>
            <a:xfrm rot="16200000" flipV="1">
              <a:off x="1837303" y="4195691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7"/>
              <a:endCxn id="8" idx="3"/>
            </p:cNvCxnSpPr>
            <p:nvPr/>
          </p:nvCxnSpPr>
          <p:spPr>
            <a:xfrm rot="5400000" flipH="1" flipV="1">
              <a:off x="2467347" y="4195692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7" idx="6"/>
              <a:endCxn id="8" idx="2"/>
            </p:cNvCxnSpPr>
            <p:nvPr/>
          </p:nvCxnSpPr>
          <p:spPr>
            <a:xfrm>
              <a:off x="1943708" y="3996088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7"/>
              <a:endCxn id="6" idx="3"/>
            </p:cNvCxnSpPr>
            <p:nvPr/>
          </p:nvCxnSpPr>
          <p:spPr>
            <a:xfrm rot="5400000" flipH="1" flipV="1">
              <a:off x="1837302" y="4906746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0" idx="1"/>
              <a:endCxn id="6" idx="5"/>
            </p:cNvCxnSpPr>
            <p:nvPr/>
          </p:nvCxnSpPr>
          <p:spPr>
            <a:xfrm rot="16200000" flipV="1">
              <a:off x="2467348" y="4906745"/>
              <a:ext cx="392856" cy="31184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6"/>
              <a:endCxn id="10" idx="2"/>
            </p:cNvCxnSpPr>
            <p:nvPr/>
          </p:nvCxnSpPr>
          <p:spPr>
            <a:xfrm>
              <a:off x="1943708" y="5418196"/>
              <a:ext cx="810090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4"/>
              <a:endCxn id="11" idx="0"/>
            </p:cNvCxnSpPr>
            <p:nvPr/>
          </p:nvCxnSpPr>
          <p:spPr>
            <a:xfrm rot="16200000" flipH="1">
              <a:off x="2753773" y="5868221"/>
              <a:ext cx="450100" cy="5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0" idx="6"/>
              <a:endCxn id="13" idx="1"/>
            </p:cNvCxnSpPr>
            <p:nvPr/>
          </p:nvCxnSpPr>
          <p:spPr>
            <a:xfrm>
              <a:off x="3203798" y="5418196"/>
              <a:ext cx="786031" cy="488973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3"/>
              <a:endCxn id="10" idx="7"/>
            </p:cNvCxnSpPr>
            <p:nvPr/>
          </p:nvCxnSpPr>
          <p:spPr>
            <a:xfrm rot="5400000">
              <a:off x="3038886" y="4704198"/>
              <a:ext cx="653910" cy="4558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3" idx="0"/>
              <a:endCxn id="12" idx="5"/>
            </p:cNvCxnSpPr>
            <p:nvPr/>
          </p:nvCxnSpPr>
          <p:spPr>
            <a:xfrm rot="16200000" flipV="1">
              <a:off x="3412416" y="5104755"/>
              <a:ext cx="1236081" cy="23694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3" idx="7"/>
              <a:endCxn id="14" idx="3"/>
            </p:cNvCxnSpPr>
            <p:nvPr/>
          </p:nvCxnSpPr>
          <p:spPr>
            <a:xfrm rot="5400000" flipH="1" flipV="1">
              <a:off x="3911983" y="4857215"/>
              <a:ext cx="1445998" cy="65391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4" idx="4"/>
              <a:endCxn id="15" idx="0"/>
            </p:cNvCxnSpPr>
            <p:nvPr/>
          </p:nvCxnSpPr>
          <p:spPr>
            <a:xfrm rot="5400000">
              <a:off x="4769972" y="4878136"/>
              <a:ext cx="702128" cy="15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3" idx="6"/>
              <a:endCxn id="15" idx="3"/>
            </p:cNvCxnSpPr>
            <p:nvPr/>
          </p:nvCxnSpPr>
          <p:spPr>
            <a:xfrm flipV="1">
              <a:off x="4373928" y="5613299"/>
              <a:ext cx="588009" cy="45296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5566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8203</TotalTime>
  <Words>1775</Words>
  <Application>Microsoft Office PowerPoint</Application>
  <PresentationFormat>‫הצגה על המסך (4:3)</PresentationFormat>
  <Paragraphs>833</Paragraphs>
  <Slides>63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63</vt:i4>
      </vt:variant>
    </vt:vector>
  </HeadingPairs>
  <TitlesOfParts>
    <vt:vector size="64" baseType="lpstr">
      <vt:lpstr>Office Theme</vt:lpstr>
      <vt:lpstr>מיון טופולוגי</vt:lpstr>
      <vt:lpstr>גרף חסר מעגלים – Directed Acyclic Graph (DAG)</vt:lpstr>
      <vt:lpstr>אלגוריתם:</vt:lpstr>
      <vt:lpstr>נכונות:</vt:lpstr>
      <vt:lpstr>נכונות (המשך):</vt:lpstr>
      <vt:lpstr>ניתוח סיבוכיות:</vt:lpstr>
      <vt:lpstr>אלגוריתם משופר:</vt:lpstr>
      <vt:lpstr>ניתוח סיבוכיות לאלגוריתם המשופר:</vt:lpstr>
      <vt:lpstr>תזכורת 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DFS</vt:lpstr>
      <vt:lpstr>משפט המסלול הלבן</vt:lpstr>
      <vt:lpstr>שקופית 40</vt:lpstr>
      <vt:lpstr>רכיבים קשירים היטב בגרף מכוון</vt:lpstr>
      <vt:lpstr>תרגיל 1</vt:lpstr>
      <vt:lpstr>פתרון</vt:lpstr>
      <vt:lpstr>אלגוריתמים למציאת רכיבים קשירים היטב – Kosaraju</vt:lpstr>
      <vt:lpstr>אלגוריתמים למציאת רכיבים קשירים היטב – Kosaraju</vt:lpstr>
      <vt:lpstr>אלגוריתמים למציאת רכיבים קשירים היטב – Kosaraju</vt:lpstr>
      <vt:lpstr>אלגוריתמים למציאת רכיבים קשירים היטב – Tarjan</vt:lpstr>
      <vt:lpstr>אלגוריתמים למציאת רכיבים קשירים היטב – Tarjan</vt:lpstr>
      <vt:lpstr>אלגוריתמים למציאת רכיבים קשירים היטב – Tarjan</vt:lpstr>
      <vt:lpstr> </vt:lpstr>
      <vt:lpstr> </vt:lpstr>
      <vt:lpstr>אלגוריתמים למציאת רכיבים קשירים היטב – Kosaraju</vt:lpstr>
      <vt:lpstr>תרגיל</vt:lpstr>
      <vt:lpstr>פתרון</vt:lpstr>
      <vt:lpstr>תרגיל 2 – מציאת קבוצת שורשי גרף מכוון</vt:lpstr>
      <vt:lpstr>תרגיל 2 - חלק 1 (הכרעה האם קיים שורש בגרף)</vt:lpstr>
      <vt:lpstr>תרגיל 2 - חלק 2 (קבוצת שורשי הגרף היא רק"ה)</vt:lpstr>
      <vt:lpstr>תרגיל 2 - חלק 3 (מציאת קבוצת שורשי הגרף)</vt:lpstr>
      <vt:lpstr>תרגיל 3</vt:lpstr>
      <vt:lpstr>נכונות</vt:lpstr>
      <vt:lpstr>נכונות</vt:lpstr>
      <vt:lpstr>נכונות</vt:lpstr>
      <vt:lpstr>סיבוכיות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234247 Algorithms 1;Jonathan Yaniv</dc:creator>
  <cp:lastModifiedBy>Yonatan</cp:lastModifiedBy>
  <cp:revision>319</cp:revision>
  <dcterms:created xsi:type="dcterms:W3CDTF">2009-09-05T14:36:13Z</dcterms:created>
  <dcterms:modified xsi:type="dcterms:W3CDTF">2014-12-14T20:24:54Z</dcterms:modified>
</cp:coreProperties>
</file>