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0" r:id="rId2"/>
    <p:sldId id="282" r:id="rId3"/>
    <p:sldId id="256" r:id="rId4"/>
    <p:sldId id="258" r:id="rId5"/>
    <p:sldId id="259" r:id="rId6"/>
    <p:sldId id="288" r:id="rId7"/>
    <p:sldId id="257" r:id="rId8"/>
    <p:sldId id="292" r:id="rId9"/>
    <p:sldId id="294" r:id="rId10"/>
    <p:sldId id="260" r:id="rId11"/>
    <p:sldId id="264" r:id="rId12"/>
    <p:sldId id="263" r:id="rId13"/>
    <p:sldId id="285" r:id="rId14"/>
    <p:sldId id="287" r:id="rId15"/>
    <p:sldId id="283" r:id="rId16"/>
    <p:sldId id="284" r:id="rId17"/>
    <p:sldId id="265" r:id="rId18"/>
    <p:sldId id="267" r:id="rId19"/>
    <p:sldId id="268" r:id="rId20"/>
    <p:sldId id="291" r:id="rId21"/>
    <p:sldId id="270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6" r:id="rId33"/>
    <p:sldId id="295" r:id="rId34"/>
    <p:sldId id="289" r:id="rId3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6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29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6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06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3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66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956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23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25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94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335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8F10-15CE-4935-A92C-E749B5C95D48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9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hiyabaron@gmail.com&#1488;&#1495;&#1497;&#1492;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30.png"/><Relationship Id="rId5" Type="http://schemas.openxmlformats.org/officeDocument/2006/relationships/tags" Target="../tags/tag40.xml"/><Relationship Id="rId10" Type="http://schemas.openxmlformats.org/officeDocument/2006/relationships/image" Target="../media/image29.png"/><Relationship Id="rId4" Type="http://schemas.openxmlformats.org/officeDocument/2006/relationships/tags" Target="../tags/tag39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5.xml"/><Relationship Id="rId7" Type="http://schemas.openxmlformats.org/officeDocument/2006/relationships/image" Target="../media/image3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47.xml"/><Relationship Id="rId10" Type="http://schemas.openxmlformats.org/officeDocument/2006/relationships/image" Target="../media/image36.png"/><Relationship Id="rId4" Type="http://schemas.openxmlformats.org/officeDocument/2006/relationships/tags" Target="../tags/tag46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50.xml"/><Relationship Id="rId21" Type="http://schemas.openxmlformats.org/officeDocument/2006/relationships/image" Target="../media/image47.png"/><Relationship Id="rId7" Type="http://schemas.openxmlformats.org/officeDocument/2006/relationships/tags" Target="../tags/tag54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49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15" Type="http://schemas.openxmlformats.org/officeDocument/2006/relationships/image" Target="../media/image41.png"/><Relationship Id="rId10" Type="http://schemas.openxmlformats.org/officeDocument/2006/relationships/tags" Target="../tags/tag57.xml"/><Relationship Id="rId19" Type="http://schemas.openxmlformats.org/officeDocument/2006/relationships/image" Target="../media/image45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39.png"/><Relationship Id="rId18" Type="http://schemas.openxmlformats.org/officeDocument/2006/relationships/image" Target="../media/image49.png"/><Relationship Id="rId3" Type="http://schemas.openxmlformats.org/officeDocument/2006/relationships/tags" Target="../tags/tag60.xml"/><Relationship Id="rId21" Type="http://schemas.openxmlformats.org/officeDocument/2006/relationships/image" Target="../media/image52.png"/><Relationship Id="rId7" Type="http://schemas.openxmlformats.org/officeDocument/2006/relationships/tags" Target="../tags/tag64.xml"/><Relationship Id="rId12" Type="http://schemas.openxmlformats.org/officeDocument/2006/relationships/image" Target="../media/image38.png"/><Relationship Id="rId17" Type="http://schemas.openxmlformats.org/officeDocument/2006/relationships/image" Target="../media/image46.png"/><Relationship Id="rId2" Type="http://schemas.openxmlformats.org/officeDocument/2006/relationships/tags" Target="../tags/tag59.xml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15" Type="http://schemas.openxmlformats.org/officeDocument/2006/relationships/image" Target="../media/image41.png"/><Relationship Id="rId10" Type="http://schemas.openxmlformats.org/officeDocument/2006/relationships/tags" Target="../tags/tag67.xml"/><Relationship Id="rId19" Type="http://schemas.openxmlformats.org/officeDocument/2006/relationships/image" Target="../media/image50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tags" Target="../tags/tag71.xml"/><Relationship Id="rId21" Type="http://schemas.openxmlformats.org/officeDocument/2006/relationships/image" Target="../media/image61.png"/><Relationship Id="rId7" Type="http://schemas.openxmlformats.org/officeDocument/2006/relationships/tags" Target="../tags/tag7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8.png"/><Relationship Id="rId2" Type="http://schemas.openxmlformats.org/officeDocument/2006/relationships/tags" Target="../tags/tag70.xml"/><Relationship Id="rId16" Type="http://schemas.openxmlformats.org/officeDocument/2006/relationships/image" Target="../media/image57.png"/><Relationship Id="rId20" Type="http://schemas.openxmlformats.org/officeDocument/2006/relationships/image" Target="../media/image43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image" Target="../media/image56.png"/><Relationship Id="rId23" Type="http://schemas.openxmlformats.org/officeDocument/2006/relationships/image" Target="../media/image63.png"/><Relationship Id="rId10" Type="http://schemas.openxmlformats.org/officeDocument/2006/relationships/tags" Target="../tags/tag78.xml"/><Relationship Id="rId19" Type="http://schemas.openxmlformats.org/officeDocument/2006/relationships/image" Target="../media/image60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55.png"/><Relationship Id="rId22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82.xml"/><Relationship Id="rId7" Type="http://schemas.openxmlformats.org/officeDocument/2006/relationships/image" Target="../media/image65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4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7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72.png"/><Relationship Id="rId5" Type="http://schemas.openxmlformats.org/officeDocument/2006/relationships/tags" Target="../tags/tag91.xml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tags" Target="../tags/tag90.xml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96.xml"/><Relationship Id="rId7" Type="http://schemas.openxmlformats.org/officeDocument/2006/relationships/image" Target="../media/image77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98.xml"/><Relationship Id="rId10" Type="http://schemas.openxmlformats.org/officeDocument/2006/relationships/image" Target="../media/image80.png"/><Relationship Id="rId4" Type="http://schemas.openxmlformats.org/officeDocument/2006/relationships/tags" Target="../tags/tag97.xml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01.xml"/><Relationship Id="rId7" Type="http://schemas.openxmlformats.org/officeDocument/2006/relationships/image" Target="../media/image78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7.pn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6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85.png"/><Relationship Id="rId5" Type="http://schemas.openxmlformats.org/officeDocument/2006/relationships/tags" Target="../tags/tag107.xml"/><Relationship Id="rId10" Type="http://schemas.openxmlformats.org/officeDocument/2006/relationships/image" Target="../media/image84.png"/><Relationship Id="rId4" Type="http://schemas.openxmlformats.org/officeDocument/2006/relationships/tags" Target="../tags/tag106.xml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89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88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85.png"/><Relationship Id="rId5" Type="http://schemas.openxmlformats.org/officeDocument/2006/relationships/tags" Target="../tags/tag113.xml"/><Relationship Id="rId15" Type="http://schemas.openxmlformats.org/officeDocument/2006/relationships/image" Target="../media/image91.png"/><Relationship Id="rId10" Type="http://schemas.openxmlformats.org/officeDocument/2006/relationships/image" Target="../media/image84.png"/><Relationship Id="rId4" Type="http://schemas.openxmlformats.org/officeDocument/2006/relationships/tags" Target="../tags/tag112.xml"/><Relationship Id="rId9" Type="http://schemas.openxmlformats.org/officeDocument/2006/relationships/image" Target="../media/image67.png"/><Relationship Id="rId1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27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93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92.png"/><Relationship Id="rId5" Type="http://schemas.openxmlformats.org/officeDocument/2006/relationships/tags" Target="../tags/tag120.xml"/><Relationship Id="rId15" Type="http://schemas.openxmlformats.org/officeDocument/2006/relationships/image" Target="../media/image95.png"/><Relationship Id="rId10" Type="http://schemas.openxmlformats.org/officeDocument/2006/relationships/image" Target="../media/image84.png"/><Relationship Id="rId4" Type="http://schemas.openxmlformats.org/officeDocument/2006/relationships/tags" Target="../tags/tag119.xml"/><Relationship Id="rId9" Type="http://schemas.openxmlformats.org/officeDocument/2006/relationships/image" Target="../media/image67.png"/><Relationship Id="rId1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99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98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97.png"/><Relationship Id="rId5" Type="http://schemas.openxmlformats.org/officeDocument/2006/relationships/tags" Target="../tags/tag127.xml"/><Relationship Id="rId15" Type="http://schemas.openxmlformats.org/officeDocument/2006/relationships/image" Target="../media/image101.png"/><Relationship Id="rId10" Type="http://schemas.openxmlformats.org/officeDocument/2006/relationships/image" Target="../media/image94.png"/><Relationship Id="rId4" Type="http://schemas.openxmlformats.org/officeDocument/2006/relationships/tags" Target="../tags/tag126.xml"/><Relationship Id="rId9" Type="http://schemas.openxmlformats.org/officeDocument/2006/relationships/image" Target="../media/image96.png"/><Relationship Id="rId1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104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tags" Target="../tags/tag135.xml"/><Relationship Id="rId7" Type="http://schemas.openxmlformats.org/officeDocument/2006/relationships/image" Target="../media/image105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5" Type="http://schemas.openxmlformats.org/officeDocument/2006/relationships/tags" Target="../tags/tag137.xml"/><Relationship Id="rId10" Type="http://schemas.openxmlformats.org/officeDocument/2006/relationships/image" Target="../media/image108.png"/><Relationship Id="rId4" Type="http://schemas.openxmlformats.org/officeDocument/2006/relationships/tags" Target="../tags/tag136.xml"/><Relationship Id="rId9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tags" Target="../tags/tag140.xml"/><Relationship Id="rId21" Type="http://schemas.openxmlformats.org/officeDocument/2006/relationships/image" Target="../media/image115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tags" Target="../tags/tag139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image" Target="../media/image118.png"/><Relationship Id="rId5" Type="http://schemas.openxmlformats.org/officeDocument/2006/relationships/tags" Target="../tags/tag142.xml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tags" Target="../tags/tag147.xml"/><Relationship Id="rId19" Type="http://schemas.openxmlformats.org/officeDocument/2006/relationships/image" Target="../media/image113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123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85.png"/><Relationship Id="rId5" Type="http://schemas.openxmlformats.org/officeDocument/2006/relationships/image" Target="../media/image122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image" Target="../media/image125.png"/><Relationship Id="rId26" Type="http://schemas.openxmlformats.org/officeDocument/2006/relationships/image" Target="../media/image132.png"/><Relationship Id="rId3" Type="http://schemas.openxmlformats.org/officeDocument/2006/relationships/tags" Target="../tags/tag156.xml"/><Relationship Id="rId21" Type="http://schemas.openxmlformats.org/officeDocument/2006/relationships/image" Target="../media/image128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image" Target="../media/image124.png"/><Relationship Id="rId25" Type="http://schemas.openxmlformats.org/officeDocument/2006/relationships/image" Target="../media/image131.png"/><Relationship Id="rId2" Type="http://schemas.openxmlformats.org/officeDocument/2006/relationships/tags" Target="../tags/tag155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135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130.png"/><Relationship Id="rId5" Type="http://schemas.openxmlformats.org/officeDocument/2006/relationships/tags" Target="../tags/tag15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8.png"/><Relationship Id="rId28" Type="http://schemas.openxmlformats.org/officeDocument/2006/relationships/image" Target="../media/image134.png"/><Relationship Id="rId10" Type="http://schemas.openxmlformats.org/officeDocument/2006/relationships/tags" Target="../tags/tag163.xml"/><Relationship Id="rId19" Type="http://schemas.openxmlformats.org/officeDocument/2006/relationships/image" Target="../media/image126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129.png"/><Relationship Id="rId27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4.png"/><Relationship Id="rId3" Type="http://schemas.openxmlformats.org/officeDocument/2006/relationships/tags" Target="../tags/tag170.xml"/><Relationship Id="rId21" Type="http://schemas.openxmlformats.org/officeDocument/2006/relationships/image" Target="../media/image137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image" Target="../media/image132.png"/><Relationship Id="rId25" Type="http://schemas.openxmlformats.org/officeDocument/2006/relationships/image" Target="../media/image141.png"/><Relationship Id="rId2" Type="http://schemas.openxmlformats.org/officeDocument/2006/relationships/tags" Target="../tags/tag169.xml"/><Relationship Id="rId16" Type="http://schemas.openxmlformats.org/officeDocument/2006/relationships/image" Target="../media/image131.png"/><Relationship Id="rId20" Type="http://schemas.openxmlformats.org/officeDocument/2006/relationships/image" Target="../media/image136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140.png"/><Relationship Id="rId5" Type="http://schemas.openxmlformats.org/officeDocument/2006/relationships/tags" Target="../tags/tag172.xml"/><Relationship Id="rId15" Type="http://schemas.openxmlformats.org/officeDocument/2006/relationships/image" Target="../media/image130.png"/><Relationship Id="rId23" Type="http://schemas.openxmlformats.org/officeDocument/2006/relationships/image" Target="../media/image139.png"/><Relationship Id="rId10" Type="http://schemas.openxmlformats.org/officeDocument/2006/relationships/tags" Target="../tags/tag177.xml"/><Relationship Id="rId19" Type="http://schemas.openxmlformats.org/officeDocument/2006/relationships/image" Target="../media/image135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image" Target="../media/image123.png"/><Relationship Id="rId22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tags" Target="../tags/tag182.xml"/><Relationship Id="rId7" Type="http://schemas.openxmlformats.org/officeDocument/2006/relationships/image" Target="../media/image142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12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5.png"/><Relationship Id="rId4" Type="http://schemas.openxmlformats.org/officeDocument/2006/relationships/tags" Target="../tags/tag183.xml"/><Relationship Id="rId9" Type="http://schemas.openxmlformats.org/officeDocument/2006/relationships/image" Target="../media/image14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1.xml"/><Relationship Id="rId16" Type="http://schemas.openxmlformats.org/officeDocument/2006/relationships/image" Target="../media/image1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0.png"/><Relationship Id="rId5" Type="http://schemas.openxmlformats.org/officeDocument/2006/relationships/tags" Target="../tags/tag14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0.xml"/><Relationship Id="rId7" Type="http://schemas.openxmlformats.org/officeDocument/2006/relationships/image" Target="../media/image1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4.xml"/><Relationship Id="rId7" Type="http://schemas.openxmlformats.org/officeDocument/2006/relationships/image" Target="../media/image1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26.xml"/><Relationship Id="rId10" Type="http://schemas.openxmlformats.org/officeDocument/2006/relationships/image" Target="../media/image21.png"/><Relationship Id="rId4" Type="http://schemas.openxmlformats.org/officeDocument/2006/relationships/tags" Target="../tags/tag25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9.xml"/><Relationship Id="rId7" Type="http://schemas.openxmlformats.org/officeDocument/2006/relationships/image" Target="../media/image2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3.xml"/><Relationship Id="rId7" Type="http://schemas.openxmlformats.org/officeDocument/2006/relationships/image" Target="../media/image2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35.xml"/><Relationship Id="rId10" Type="http://schemas.openxmlformats.org/officeDocument/2006/relationships/image" Target="../media/image25.png"/><Relationship Id="rId4" Type="http://schemas.openxmlformats.org/officeDocument/2006/relationships/tags" Target="../tags/tag34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hlinkClick r:id="rId2"/>
              </a:rPr>
              <a:t>achiyabaron@gmail.com</a:t>
            </a:r>
            <a:r>
              <a:rPr lang="he-IL" dirty="0" smtClean="0">
                <a:hlinkClick r:id="rId2"/>
              </a:rPr>
              <a:t>אחיה</a:t>
            </a:r>
            <a:r>
              <a:rPr lang="he-IL" dirty="0" smtClean="0"/>
              <a:t>                      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אתר הקורס </a:t>
            </a:r>
            <a:r>
              <a:rPr lang="en-US" dirty="0" smtClean="0"/>
              <a:t>math-wiki </a:t>
            </a:r>
            <a:r>
              <a:rPr lang="he-IL" dirty="0" smtClean="0"/>
              <a:t> 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3559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הצמוד המורכב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הגדרה: לכל                          הצמוד המרוכב הוא 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86585"/>
            <a:ext cx="1785366" cy="32438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34" y="1901672"/>
            <a:ext cx="1785366" cy="29420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25" y="2869909"/>
            <a:ext cx="2678049" cy="37970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32" y="2819752"/>
            <a:ext cx="2678049" cy="37970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2852442"/>
            <a:ext cx="955548" cy="34701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254"/>
            <a:ext cx="1566596" cy="3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5375" y="202016"/>
            <a:ext cx="10515600" cy="1325563"/>
          </a:xfrm>
        </p:spPr>
        <p:txBody>
          <a:bodyPr/>
          <a:lstStyle/>
          <a:p>
            <a:r>
              <a:rPr lang="he-IL" dirty="0" smtClean="0"/>
              <a:t>תכונות הצמוד המורכב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0" y="202016"/>
            <a:ext cx="7511110" cy="63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56488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4825"/>
            <a:ext cx="3004947" cy="505435"/>
          </a:xfrm>
          <a:prstGeom prst="rect">
            <a:avLst/>
          </a:prstGeom>
        </p:spPr>
      </p:pic>
      <p:sp>
        <p:nvSpPr>
          <p:cNvPr id="6" name="מציין מיקום תוכן 2 2"/>
          <p:cNvSpPr txBox="1">
            <a:spLocks/>
          </p:cNvSpPr>
          <p:nvPr/>
        </p:nvSpPr>
        <p:spPr>
          <a:xfrm>
            <a:off x="856488" y="155130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נסמן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1621332"/>
            <a:ext cx="1785366" cy="324383"/>
          </a:xfrm>
          <a:prstGeom prst="rect">
            <a:avLst/>
          </a:prstGeom>
        </p:spPr>
      </p:pic>
      <p:sp>
        <p:nvSpPr>
          <p:cNvPr id="8" name="מציין מיקום תוכן 2 3"/>
          <p:cNvSpPr txBox="1">
            <a:spLocks/>
          </p:cNvSpPr>
          <p:nvPr/>
        </p:nvSpPr>
        <p:spPr>
          <a:xfrm>
            <a:off x="856488" y="2228011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המשוואה הופכת ל 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62" y="2195996"/>
            <a:ext cx="4707331" cy="505435"/>
          </a:xfrm>
          <a:prstGeom prst="rect">
            <a:avLst/>
          </a:prstGeom>
        </p:spPr>
      </p:pic>
      <p:sp>
        <p:nvSpPr>
          <p:cNvPr id="10" name="מציין מיקום תוכן 2 4"/>
          <p:cNvSpPr txBox="1">
            <a:spLocks/>
          </p:cNvSpPr>
          <p:nvPr/>
        </p:nvSpPr>
        <p:spPr>
          <a:xfrm>
            <a:off x="856488" y="2904717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משיוון מספרים מרוכבים נקבל כי 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5" y="3208056"/>
            <a:ext cx="3279038" cy="1252271"/>
          </a:xfrm>
          <a:prstGeom prst="rect">
            <a:avLst/>
          </a:prstGeom>
        </p:spPr>
      </p:pic>
      <p:sp>
        <p:nvSpPr>
          <p:cNvPr id="13" name="מציין מיקום תוכן 2 4"/>
          <p:cNvSpPr txBox="1">
            <a:spLocks/>
          </p:cNvSpPr>
          <p:nvPr/>
        </p:nvSpPr>
        <p:spPr>
          <a:xfrm>
            <a:off x="754888" y="518213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פותרים מערכת משוואות ריבועית ומקבלים</a:t>
            </a:r>
            <a:endParaRPr lang="he-IL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5182135"/>
            <a:ext cx="2502027" cy="502920"/>
          </a:xfrm>
          <a:prstGeom prst="rect">
            <a:avLst/>
          </a:prstGeom>
        </p:spPr>
      </p:pic>
      <p:cxnSp>
        <p:nvCxnSpPr>
          <p:cNvPr id="15" name="מחבר ישר 14"/>
          <p:cNvCxnSpPr/>
          <p:nvPr/>
        </p:nvCxnSpPr>
        <p:spPr>
          <a:xfrm>
            <a:off x="3129280" y="267998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6811493" y="267998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1528293" y="358422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3977754" y="2679982"/>
            <a:ext cx="129528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2358162" y="2679982"/>
            <a:ext cx="36381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5648871" y="2679982"/>
            <a:ext cx="73160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528293" y="4163342"/>
            <a:ext cx="355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1" name="מציין מיקום תוכן 2 1"/>
          <p:cNvSpPr txBox="1">
            <a:spLocks/>
          </p:cNvSpPr>
          <p:nvPr/>
        </p:nvSpPr>
        <p:spPr>
          <a:xfrm>
            <a:off x="856488" y="132778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פולינום עם מקדמים ממשיים. כלומר 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2" y="1382649"/>
            <a:ext cx="3050210" cy="367132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נתון</a:t>
            </a:r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2" y="2973705"/>
            <a:ext cx="7898358" cy="45011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34" y="3758467"/>
            <a:ext cx="231343" cy="37467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4" y="4369891"/>
            <a:ext cx="6500242" cy="44508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26" y="4463059"/>
            <a:ext cx="611048" cy="28666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5315964"/>
            <a:ext cx="6150712" cy="445084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H="1">
            <a:off x="2319328" y="5664872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" y="6046279"/>
            <a:ext cx="2350770" cy="2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1" name="מציין מיקום תוכן 2 1"/>
          <p:cNvSpPr txBox="1">
            <a:spLocks/>
          </p:cNvSpPr>
          <p:nvPr/>
        </p:nvSpPr>
        <p:spPr>
          <a:xfrm>
            <a:off x="856488" y="132778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פולינום עם מקדמים ממשיים. כלומר 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2" y="1382649"/>
            <a:ext cx="3050210" cy="367132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4237175"/>
            <a:ext cx="6115508" cy="44508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3146843"/>
            <a:ext cx="6150712" cy="445084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 flipH="1">
            <a:off x="1946482" y="4682259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7" y="5063666"/>
            <a:ext cx="1579245" cy="23622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5327507"/>
            <a:ext cx="6115508" cy="445084"/>
          </a:xfrm>
          <a:prstGeom prst="rect">
            <a:avLst/>
          </a:prstGeom>
        </p:spPr>
      </p:pic>
      <p:cxnSp>
        <p:nvCxnSpPr>
          <p:cNvPr id="45" name="מחבר חץ ישר 44"/>
          <p:cNvCxnSpPr/>
          <p:nvPr/>
        </p:nvCxnSpPr>
        <p:spPr>
          <a:xfrm flipH="1">
            <a:off x="2640686" y="1847088"/>
            <a:ext cx="587146" cy="3480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תמונה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36" y="5428319"/>
            <a:ext cx="1222096" cy="417424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9" y="3226053"/>
            <a:ext cx="1201979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25" name="מציין מיקום תוכן 2 2"/>
          <p:cNvSpPr txBox="1">
            <a:spLocks/>
          </p:cNvSpPr>
          <p:nvPr/>
        </p:nvSpPr>
        <p:spPr>
          <a:xfrm>
            <a:off x="856488" y="214566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נשתמש </a:t>
            </a:r>
            <a:r>
              <a:rPr lang="he-IL" dirty="0" smtClean="0"/>
              <a:t>בנוסחה </a:t>
            </a:r>
            <a:r>
              <a:rPr lang="he-IL" dirty="0" smtClean="0"/>
              <a:t>לפתירת משוואת ריבועיות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548413"/>
            <a:ext cx="3704005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6" name="מציין מיקום תוכן 2 2"/>
          <p:cNvSpPr txBox="1">
            <a:spLocks/>
          </p:cNvSpPr>
          <p:nvPr/>
        </p:nvSpPr>
        <p:spPr>
          <a:xfrm>
            <a:off x="856488" y="214566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נשתמש </a:t>
            </a:r>
            <a:r>
              <a:rPr lang="he-IL" dirty="0" err="1" smtClean="0"/>
              <a:t>בנוסחא</a:t>
            </a:r>
            <a:r>
              <a:rPr lang="he-IL" dirty="0" smtClean="0"/>
              <a:t> לפתירת משוואת ריבועיות</a:t>
            </a:r>
            <a:endParaRPr lang="he-IL" dirty="0"/>
          </a:p>
        </p:txBody>
      </p:sp>
      <p:sp>
        <p:nvSpPr>
          <p:cNvPr id="9" name="סוגר מסולסל ימני 8"/>
          <p:cNvSpPr/>
          <p:nvPr/>
        </p:nvSpPr>
        <p:spPr>
          <a:xfrm rot="5400000">
            <a:off x="2195372" y="924357"/>
            <a:ext cx="245262" cy="356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סוגר מסולסל ימני 9"/>
          <p:cNvSpPr/>
          <p:nvPr/>
        </p:nvSpPr>
        <p:spPr>
          <a:xfrm rot="5400000">
            <a:off x="5272329" y="471730"/>
            <a:ext cx="245262" cy="1261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1411656"/>
            <a:ext cx="193624" cy="18859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12" y="1419833"/>
            <a:ext cx="155905" cy="29420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1" y="1419833"/>
            <a:ext cx="165963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3" y="2151391"/>
            <a:ext cx="3248863" cy="5683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4" y="3183968"/>
            <a:ext cx="8798586" cy="69151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548412"/>
            <a:ext cx="4498619" cy="502921"/>
          </a:xfrm>
          <a:prstGeom prst="rect">
            <a:avLst/>
          </a:prstGeom>
        </p:spPr>
      </p:pic>
      <p:sp>
        <p:nvSpPr>
          <p:cNvPr id="24" name="סוגר מסולסל ימני 23"/>
          <p:cNvSpPr/>
          <p:nvPr/>
        </p:nvSpPr>
        <p:spPr>
          <a:xfrm rot="5400000">
            <a:off x="3594434" y="924358"/>
            <a:ext cx="245262" cy="356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92" y="3307183"/>
            <a:ext cx="1491158" cy="568300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46" y="4307107"/>
            <a:ext cx="231343" cy="37467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4860688"/>
            <a:ext cx="3653714" cy="50543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5763762"/>
            <a:ext cx="3668802" cy="505435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646920" y="3964937"/>
            <a:ext cx="0" cy="49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2" y="4722966"/>
            <a:ext cx="2222906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המישור המרוכב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939800" y="4890164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7467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1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6770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60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34411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9794240" y="1697440"/>
            <a:ext cx="30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5</a:t>
            </a:r>
            <a:endParaRPr lang="he-IL" sz="2800" dirty="0">
              <a:solidFill>
                <a:srgbClr val="00B050"/>
              </a:solidFill>
            </a:endParaRP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97" y="2679465"/>
            <a:ext cx="1134085" cy="3118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35078" y="4202060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63" y="4202060"/>
            <a:ext cx="1018413" cy="32438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5" y="3514921"/>
            <a:ext cx="1171804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23946" y="2112847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36" name="מחבר ישר 35"/>
          <p:cNvCxnSpPr/>
          <p:nvPr/>
        </p:nvCxnSpPr>
        <p:spPr>
          <a:xfrm>
            <a:off x="3559749" y="2301123"/>
            <a:ext cx="1175329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4959106" y="2330250"/>
            <a:ext cx="0" cy="205647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00023 C -0.00339 0.0044 -0.00678 0.00856 -0.01003 0.01319 C -0.01133 0.01504 -0.01211 0.01759 -0.01342 0.01921 C -0.01498 0.02106 -0.0168 0.02176 -0.01836 0.02361 C -0.0211 0.02662 -0.02318 0.03102 -0.02592 0.03403 C -0.02735 0.03565 -0.02943 0.03541 -0.03086 0.0368 C -0.06316 0.06967 -0.04076 0.05787 -0.09089 0.09329 C -0.10977 0.10648 -0.12787 0.1243 -0.14753 0.1331 C -0.21029 0.16111 -0.14089 0.13102 -0.22253 0.16273 C -0.2254 0.16389 -0.22813 0.16597 -0.23086 0.16713 C -0.23256 0.16805 -0.23425 0.16805 -0.23594 0.16875 C -0.2418 0.17106 -0.24753 0.17361 -0.25339 0.17616 C -0.25456 0.17754 -0.2556 0.17916 -0.25678 0.18055 C -0.25834 0.18264 -0.26042 0.18379 -0.26172 0.18657 C -0.2629 0.18889 -0.26381 0.19166 -0.26511 0.19398 C -0.26576 0.19514 -0.26693 0.1956 -0.26758 0.19676 C -0.27019 0.20208 -0.275 0.21319 -0.275 0.21342 C -0.2754 0.21458 -0.27513 0.21666 -0.27592 0.21759 C -0.2767 0.21875 -0.2862 0.22315 -0.28672 0.22361 C -0.29115 0.22639 -0.2892 0.22708 -0.29428 0.2294 C -0.2961 0.23032 -0.29818 0.23032 -0.3 0.23102 C -0.30092 0.23194 -0.3017 0.2331 -0.30261 0.23379 C -0.30417 0.23518 -0.30756 0.2368 -0.30756 0.23704 C -0.30834 0.23819 -0.30938 0.23958 -0.31003 0.2412 C -0.31055 0.24259 -0.31055 0.24421 -0.31094 0.2456 C -0.31133 0.24722 -0.31211 0.24861 -0.3125 0.25023 C -0.3129 0.25162 -0.31303 0.25324 -0.31342 0.25463 C -0.31407 0.25694 -0.31693 0.26319 -0.31758 0.26504 C -0.31875 0.26782 -0.31901 0.27268 -0.32084 0.27384 C -0.32722 0.27754 -0.31941 0.27245 -0.32592 0.27824 C -0.3267 0.27893 -0.32761 0.27916 -0.32839 0.27986 C -0.32982 0.28079 -0.33112 0.28171 -0.33256 0.28264 C -0.33282 0.28426 -0.33282 0.28611 -0.33334 0.28727 C -0.33386 0.28796 -0.3392 0.29004 -0.3392 0.29028 C -0.34375 0.2956 -0.33998 0.29004 -0.34336 0.29745 C -0.34532 0.30162 -0.34636 0.30162 -0.34753 0.30648 C -0.35105 0.32014 -0.34922 0.32662 -0.34922 0.34491 L -0.34844 0.34653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9 0.025 L -0.01329 0.025 C -0.01485 0.07129 -0.01303 0.03796 -0.01498 0.05902 C -0.01537 0.0625 -0.01524 0.06597 -0.01589 0.06944 C -0.01745 0.07893 -0.0198 0.08819 -0.02162 0.09745 C -0.02227 0.10046 -0.02253 0.1037 -0.02331 0.10648 C -0.02422 0.10972 -0.02891 0.12476 -0.02995 0.13148 C -0.03047 0.13402 -0.03047 0.13657 -0.03086 0.13888 C -0.03308 0.15532 -0.03308 0.1618 -0.0375 0.17453 C -0.04284 0.19004 -0.0504 0.20347 -0.05417 0.2206 C -0.05469 0.22291 -0.05521 0.22546 -0.05586 0.22801 C -0.05938 0.24027 -0.0642 0.25185 -0.06667 0.26504 C -0.06902 0.27777 -0.06823 0.275 -0.07331 0.29004 C -0.07409 0.29236 -0.07513 0.29398 -0.07579 0.29606 C -0.0793 0.30671 -0.08204 0.31828 -0.08581 0.3287 C -0.08698 0.33171 -0.08816 0.33449 -0.0892 0.3375 C -0.09037 0.34143 -0.09115 0.34583 -0.09245 0.34953 C -0.11277 0.40439 -0.09519 0.35625 -0.11003 0.38796 C -0.12644 0.42291 -0.11211 0.3949 -0.12253 0.41157 C -0.12422 0.41458 -0.12579 0.41782 -0.12748 0.4206 C -0.12826 0.42176 -0.12917 0.42245 -0.12995 0.42361 C -0.13086 0.42476 -0.13152 0.42685 -0.13256 0.42801 C -0.13894 0.43495 -0.13894 0.43449 -0.14415 0.4368 C -0.14987 0.44351 -0.14519 0.43888 -0.15756 0.44282 C -0.1586 0.44305 -0.15977 0.44398 -0.16081 0.44421 C -0.1625 0.4449 -0.1642 0.44513 -0.16589 0.44583 C -0.17227 0.44814 -0.17852 0.45115 -0.18503 0.45324 C -0.18803 0.45416 -0.19115 0.45416 -0.19415 0.45463 L -0.20248 0.45625 L -0.24167 0.45463 C -0.24362 0.45439 -0.24558 0.45254 -0.24753 0.45162 C -0.25131 0.45 -0.25521 0.44861 -0.25912 0.44722 C -0.26133 0.44652 -0.26355 0.44606 -0.26576 0.44583 C -0.27383 0.44467 -0.28191 0.44375 -0.28998 0.44282 C -0.29115 0.44236 -0.29219 0.44189 -0.29336 0.4412 C -0.29415 0.44097 -0.29493 0.44004 -0.29584 0.43981 C -0.29857 0.43912 -0.30144 0.43888 -0.30417 0.43842 C -0.30925 0.43541 -0.30404 0.43819 -0.3125 0.43541 C -0.31355 0.43495 -0.31472 0.43426 -0.31576 0.43379 C -0.31836 0.43333 -0.32084 0.4331 -0.32331 0.4324 C -0.32579 0.43171 -0.32826 0.43055 -0.33086 0.42939 C -0.33191 0.42893 -0.33308 0.42824 -0.33412 0.42801 C -0.33607 0.42731 -0.33803 0.42708 -0.33998 0.42638 C -0.34115 0.42615 -0.34219 0.42546 -0.34336 0.425 C -0.3517 0.42245 -0.35912 0.42129 -0.36745 0.41759 C -0.37487 0.41435 -0.36719 0.41759 -0.38086 0.41319 C -0.38659 0.41134 -0.39271 0.41064 -0.39831 0.40717 C -0.41667 0.3956 -0.40756 0.39953 -0.42579 0.39537 C -0.42722 0.39444 -0.42852 0.39328 -0.42995 0.39236 C -0.43282 0.39074 -0.44154 0.38819 -0.44245 0.38796 C -0.44388 0.3875 -0.45586 0.38287 -0.4599 0.38194 C -0.46993 0.37986 -0.46719 0.38171 -0.47748 0.37754 C -0.503 0.36759 -0.47826 0.37615 -0.50665 0.36273 C -0.50964 0.36134 -0.51277 0.36111 -0.51576 0.35972 C -0.51745 0.35902 -0.51915 0.35763 -0.52084 0.35694 C -0.52357 0.35555 -0.52631 0.35486 -0.52917 0.35393 C -0.52995 0.35277 -0.53073 0.35138 -0.53165 0.35092 C -0.53399 0.34953 -0.53659 0.34907 -0.53907 0.34791 C -0.54141 0.34699 -0.54362 0.34629 -0.54584 0.3449 C -0.54727 0.34421 -0.54857 0.34282 -0.55 0.34213 C -0.55248 0.34051 -0.55495 0.33912 -0.55743 0.3375 C -0.55912 0.33657 -0.56081 0.33564 -0.5625 0.33472 C -0.5655 0.33263 -0.56849 0.33032 -0.57162 0.3287 C -0.57657 0.32615 -0.58204 0.32546 -0.58659 0.32129 C -0.58881 0.31921 -0.59102 0.31689 -0.59323 0.31527 C -0.59519 0.31412 -0.59714 0.31342 -0.59909 0.3125 C -0.60157 0.31088 -0.60417 0.30949 -0.60665 0.30787 C -0.60834 0.30671 -0.6112 0.30439 -0.61329 0.30347 C -0.61472 0.30277 -0.61615 0.30277 -0.61745 0.30208 C -0.62266 0.2993 -0.62461 0.29791 -0.62917 0.29467 C -0.63073 0.29213 -0.6323 0.28935 -0.63412 0.28726 C -0.64167 0.27824 -0.63125 0.29444 -0.63907 0.28263 C -0.64558 0.27314 -0.6379 0.28263 -0.64415 0.27523 C -0.64597 0.26551 -0.64428 0.27199 -0.65157 0.25902 C -0.65534 0.25231 -0.65313 0.25578 -0.65834 0.24861 C -0.65886 0.24676 -0.65925 0.24467 -0.6599 0.24282 C -0.66094 0.24004 -0.66237 0.23819 -0.66329 0.23541 C -0.66498 0.22986 -0.66498 0.22476 -0.66576 0.21898 C -0.66602 0.21759 -0.66641 0.21597 -0.66667 0.21458 C -0.66732 0.21041 -0.6681 0.20416 -0.66915 0.19976 C -0.66967 0.19722 -0.67019 0.1949 -0.67084 0.19236 C -0.6711 0.19097 -0.67123 0.18935 -0.67162 0.18796 C -0.67214 0.18588 -0.67279 0.18402 -0.67331 0.18194 C -0.67396 0.17916 -0.67435 0.17615 -0.675 0.17314 L -0.67579 0.16875 C -0.67605 0.16713 -0.67618 0.16551 -0.67657 0.16412 L -0.67826 0.15972 C -0.68047 0.14398 -0.67748 0.1625 -0.68073 0.1493 C -0.68152 0.14652 -0.68165 0.14328 -0.68243 0.14051 L -0.68321 0.1375 L -0.68321 0.1375 " pathEditMode="relative" ptsTypes="AAAAAA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0" grpId="1"/>
      <p:bldP spid="26" grpId="0"/>
      <p:bldP spid="26" grpId="1"/>
      <p:bldP spid="34" grpId="0"/>
      <p:bldP spid="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הערך המוחלט (</a:t>
            </a:r>
            <a:r>
              <a:rPr lang="he-IL" dirty="0" err="1" smtClean="0"/>
              <a:t>מודולו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939800" y="4890164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7467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1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6770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60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34411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417628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923" y="1699117"/>
            <a:ext cx="3427400" cy="470230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8996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95910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369182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370854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מעוקל 12"/>
          <p:cNvCxnSpPr/>
          <p:nvPr/>
        </p:nvCxnSpPr>
        <p:spPr>
          <a:xfrm>
            <a:off x="2245360" y="2121537"/>
            <a:ext cx="1930931" cy="1403983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03621" y="2127382"/>
            <a:ext cx="5000699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הכללה של הערך המוחלט הממשי (מרחק מהאפס)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08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4.58333E-6 0.00024 C -0.00507 0.01366 -0.00781 0.02269 -0.01367 0.03403 C -0.01497 0.03681 -0.01679 0.03866 -0.01822 0.04144 C -0.02096 0.04769 -0.02317 0.05487 -0.02617 0.06065 C -0.02773 0.06366 -0.02994 0.06551 -0.03164 0.06806 C -0.03424 0.07246 -0.03619 0.07755 -0.0388 0.08149 C -0.04244 0.08704 -0.04635 0.0919 -0.05052 0.0963 C -0.0513 0.09723 -0.05234 0.09815 -0.05312 0.09931 C -0.05807 0.10602 -0.06354 0.11204 -0.06757 0.12014 C -0.06901 0.12292 -0.07018 0.12662 -0.07213 0.12894 C -0.07317 0.13033 -0.075 0.12987 -0.07656 0.13033 C -0.07799 0.13241 -0.07942 0.1345 -0.08112 0.13635 C -0.0927 0.14931 -0.0832 0.13866 -0.0901 0.14375 C -0.09296 0.14607 -0.09596 0.14885 -0.09908 0.15116 C -0.10638 0.15672 -0.11979 0.16783 -0.12864 0.16899 L -0.14114 0.17037 C -0.15091 0.17315 -0.14791 0.17269 -0.16276 0.17338 L -0.20143 0.175 C -0.2233 0.17362 -0.25846 0.17454 -0.28229 0.16598 C -0.28645 0.16459 -0.29075 0.1632 -0.29492 0.16158 C -0.29596 0.16112 -0.29674 0.16042 -0.29765 0.15996 C -0.3013 0.1588 -0.30494 0.15834 -0.30846 0.15718 C -0.31315 0.15533 -0.31796 0.15301 -0.32278 0.15116 C -0.32669 0.14954 -0.33059 0.14815 -0.3345 0.14676 C -0.33697 0.14584 -0.33932 0.14445 -0.34166 0.14375 C -0.34622 0.14237 -0.35078 0.1419 -0.3552 0.13936 C -0.35976 0.13635 -0.3638 0.13357 -0.36862 0.13195 C -0.37487 0.12963 -0.38125 0.12801 -0.3875 0.12593 C -0.39023 0.12408 -0.39283 0.12176 -0.39557 0.12014 C -0.39674 0.11922 -0.39804 0.11922 -0.39921 0.11852 C -0.40091 0.11737 -0.4164 0.10903 -0.42174 0.10232 C -0.42721 0.09514 -0.43177 0.08565 -0.43789 0.0801 C -0.44049 0.07755 -0.44348 0.0757 -0.44583 0.07269 C -0.44895 0.06875 -0.45078 0.06274 -0.45403 0.05926 C -0.46197 0.05047 -0.45755 0.0551 -0.46757 0.04584 C -0.47265 0.03149 -0.46705 0.04491 -0.47734 0.02963 C -0.48112 0.02408 -0.48424 0.01713 -0.48815 0.01181 C -0.48971 0.00996 -0.49127 0.00811 -0.4927 0.00579 C -0.50781 -0.01643 -0.48697 0.01412 -0.49817 -0.00601 C -0.5 -0.00925 -0.50234 -0.0118 -0.50429 -0.01481 C -0.50559 -0.01666 -0.50651 -0.01921 -0.50794 -0.02083 C -0.51419 -0.02754 -0.51979 -0.03611 -0.52682 -0.04004 C -0.52864 -0.04097 -0.53059 -0.04166 -0.53229 -0.04305 C -0.55468 -0.0625 -0.5345 -0.0456 -0.5457 -0.05925 C -0.547 -0.06088 -0.55559 -0.06666 -0.55559 -0.06643 C -0.56171 -0.07129 -0.55664 -0.06828 -0.56184 -0.07106 C -0.56992 -0.08101 -0.56679 -0.07824 -0.58346 -0.08611 C -0.58554 -0.08703 -0.58776 -0.08773 -0.58984 -0.08888 C -0.59401 -0.0912 -0.59804 -0.09444 -0.60234 -0.09629 C -0.60455 -0.09745 -0.61653 -0.09907 -0.61757 -0.0993 C -0.61914 -0.09976 -0.62057 -0.10023 -0.62213 -0.10092 L -0.6302 -0.1037 C -0.64166 -0.10277 -0.64622 -0.10902 -0.65169 -0.09629 C -0.65234 -0.09513 -0.65234 -0.09351 -0.65273 -0.09189 C -0.65299 -0.08402 -0.6539 -0.07615 -0.65351 -0.06828 C -0.65325 -0.06157 -0.65208 -0.05532 -0.65091 -0.04884 C -0.65039 -0.04629 -0.64817 -0.04189 -0.64817 -0.03865 C -0.64791 -0.02916 -0.64817 -0.01967 -0.64817 -0.01041 L -0.64817 -0.01018 " pathEditMode="relative" rAng="0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r>
              <a:rPr lang="he-IL" dirty="0" smtClean="0"/>
              <a:t>תכונות הערך המוחלט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63" y="446150"/>
            <a:ext cx="4842515" cy="6124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62202" y="4858795"/>
            <a:ext cx="218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 שיוון המשולש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 flipH="1" flipV="1">
            <a:off x="5814849" y="4773414"/>
            <a:ext cx="329184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smtClean="0"/>
              <a:t>מספרים מרוכבים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653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הוכחת אי </a:t>
            </a:r>
            <a:r>
              <a:rPr lang="he-IL" dirty="0" err="1" smtClean="0"/>
              <a:t>שיוויון</a:t>
            </a:r>
            <a:r>
              <a:rPr lang="he-IL" dirty="0" smtClean="0"/>
              <a:t> המשולש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7" y="832441"/>
            <a:ext cx="5466057" cy="5104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7" y="1882279"/>
            <a:ext cx="3640686" cy="4148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7" y="2957101"/>
            <a:ext cx="5000914" cy="3117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7" y="3928837"/>
            <a:ext cx="5000914" cy="3947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97" y="4983545"/>
            <a:ext cx="4809828" cy="5104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74" y="4984873"/>
            <a:ext cx="4264229" cy="5104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74" y="5973016"/>
            <a:ext cx="2627429" cy="5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חילוק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הגדרה: לכל               ההופכי שלו                      המוגדר באופן יחיד ע"י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21" y="1910638"/>
            <a:ext cx="945490" cy="3897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5" y="1833611"/>
            <a:ext cx="1423264" cy="50543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10" y="2739169"/>
            <a:ext cx="1890979" cy="349529"/>
          </a:xfrm>
          <a:prstGeom prst="rect">
            <a:avLst/>
          </a:prstGeom>
        </p:spPr>
      </p:pic>
      <p:sp>
        <p:nvSpPr>
          <p:cNvPr id="14" name="מציין מיקום תוכן 2 2"/>
          <p:cNvSpPr txBox="1">
            <a:spLocks/>
          </p:cNvSpPr>
          <p:nvPr/>
        </p:nvSpPr>
        <p:spPr>
          <a:xfrm>
            <a:off x="736600" y="38338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דוגמא:                                             ולכן  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44" y="3832662"/>
            <a:ext cx="3693947" cy="50292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63" y="3832662"/>
            <a:ext cx="331927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חילוק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נסמן                           איך מוצאים                    ?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886530"/>
            <a:ext cx="1785366" cy="32438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5" y="1844305"/>
            <a:ext cx="1423264" cy="505435"/>
          </a:xfrm>
          <a:prstGeom prst="rect">
            <a:avLst/>
          </a:prstGeom>
        </p:spPr>
      </p:pic>
      <p:sp>
        <p:nvSpPr>
          <p:cNvPr id="14" name="מציין מיקום תוכן 2 2"/>
          <p:cNvSpPr txBox="1">
            <a:spLocks/>
          </p:cNvSpPr>
          <p:nvPr/>
        </p:nvSpPr>
        <p:spPr>
          <a:xfrm>
            <a:off x="736600" y="38338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12" name="מציין מיקום תוכן 2 2"/>
          <p:cNvSpPr txBox="1">
            <a:spLocks/>
          </p:cNvSpPr>
          <p:nvPr/>
        </p:nvSpPr>
        <p:spPr>
          <a:xfrm>
            <a:off x="889000" y="39862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                                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2924564"/>
            <a:ext cx="5660365" cy="538124"/>
          </a:xfrm>
          <a:prstGeom prst="rect">
            <a:avLst/>
          </a:prstGeom>
        </p:spPr>
      </p:pic>
      <p:sp>
        <p:nvSpPr>
          <p:cNvPr id="15" name="מציין מיקום תוכן 2 2"/>
          <p:cNvSpPr txBox="1">
            <a:spLocks/>
          </p:cNvSpPr>
          <p:nvPr/>
        </p:nvSpPr>
        <p:spPr>
          <a:xfrm>
            <a:off x="838199" y="2905932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דוגמא:</a:t>
            </a:r>
            <a:endParaRPr lang="he-IL" dirty="0"/>
          </a:p>
        </p:txBody>
      </p:sp>
      <p:sp>
        <p:nvSpPr>
          <p:cNvPr id="16" name="מציין מיקום תוכן 2 2"/>
          <p:cNvSpPr txBox="1">
            <a:spLocks/>
          </p:cNvSpPr>
          <p:nvPr/>
        </p:nvSpPr>
        <p:spPr>
          <a:xfrm>
            <a:off x="838199" y="425754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באופן כללי: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97" y="4145073"/>
            <a:ext cx="7002687" cy="7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                                           ההצגה הפולרית</a:t>
            </a: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863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807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0166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356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27807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351588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2956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29870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303142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304814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4" y="354372"/>
            <a:ext cx="1785366" cy="324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8135572">
            <a:off x="277873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4" name="קשת 3"/>
          <p:cNvSpPr/>
          <p:nvPr/>
        </p:nvSpPr>
        <p:spPr>
          <a:xfrm>
            <a:off x="300183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67" y="3922329"/>
            <a:ext cx="176022" cy="296723"/>
          </a:xfrm>
          <a:prstGeom prst="rect">
            <a:avLst/>
          </a:prstGeom>
        </p:spPr>
      </p:pic>
      <p:sp>
        <p:nvSpPr>
          <p:cNvPr id="7" name="חץ למטה 6"/>
          <p:cNvSpPr/>
          <p:nvPr/>
        </p:nvSpPr>
        <p:spPr>
          <a:xfrm>
            <a:off x="9178886" y="902506"/>
            <a:ext cx="497840" cy="61247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4" y="1596539"/>
            <a:ext cx="2263140" cy="41742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72" y="2242470"/>
            <a:ext cx="4644467" cy="417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4800" y="3086650"/>
            <a:ext cx="12852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63" y="3629378"/>
            <a:ext cx="2489454" cy="1179347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3515889" y="4219051"/>
            <a:ext cx="2643238" cy="136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59127" y="5667083"/>
            <a:ext cx="463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הזווית נמדדת מכיוון ציר </a:t>
            </a:r>
            <a:r>
              <a:rPr lang="en-US" dirty="0" smtClean="0"/>
              <a:t>x</a:t>
            </a:r>
            <a:r>
              <a:rPr lang="he-IL" dirty="0" smtClean="0"/>
              <a:t> החיובי, נגד כיוון השעון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7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7" grpId="0" animBg="1"/>
      <p:bldP spid="12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10364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8" y="2121538"/>
            <a:ext cx="827303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732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288646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161918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135572">
            <a:off x="136649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7" y="3922329"/>
            <a:ext cx="176022" cy="296723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3" y="2330250"/>
            <a:ext cx="2263140" cy="417423"/>
          </a:xfrm>
          <a:prstGeom prst="rect">
            <a:avLst/>
          </a:prstGeom>
        </p:spPr>
      </p:pic>
      <p:sp>
        <p:nvSpPr>
          <p:cNvPr id="27" name="חץ ימינה 26"/>
          <p:cNvSpPr/>
          <p:nvPr/>
        </p:nvSpPr>
        <p:spPr>
          <a:xfrm>
            <a:off x="7085680" y="2390474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60" y="2988082"/>
            <a:ext cx="2607640" cy="1252271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897" y="2300074"/>
            <a:ext cx="1785366" cy="47777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39" y="5802946"/>
            <a:ext cx="2069516" cy="457657"/>
          </a:xfrm>
          <a:prstGeom prst="rect">
            <a:avLst/>
          </a:prstGeom>
        </p:spPr>
      </p:pic>
      <p:sp>
        <p:nvSpPr>
          <p:cNvPr id="37" name="חץ ימינה 36"/>
          <p:cNvSpPr/>
          <p:nvPr/>
        </p:nvSpPr>
        <p:spPr>
          <a:xfrm>
            <a:off x="6117643" y="585689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60" y="5802946"/>
            <a:ext cx="4035933" cy="435026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8823960" y="6307876"/>
            <a:ext cx="1092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001760" y="6281024"/>
            <a:ext cx="59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6" name="מחבר ישר 45"/>
          <p:cNvCxnSpPr/>
          <p:nvPr/>
        </p:nvCxnSpPr>
        <p:spPr>
          <a:xfrm>
            <a:off x="10980293" y="6307876"/>
            <a:ext cx="1092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313236" y="6281024"/>
            <a:ext cx="59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10364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8" y="2121538"/>
            <a:ext cx="827303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732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288646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161918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135572">
            <a:off x="136649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7" y="3922329"/>
            <a:ext cx="176022" cy="296723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 rot="10800000"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2" y="2146081"/>
            <a:ext cx="2263140" cy="545667"/>
          </a:xfrm>
          <a:prstGeom prst="rect">
            <a:avLst/>
          </a:prstGeom>
        </p:spPr>
      </p:pic>
      <p:sp>
        <p:nvSpPr>
          <p:cNvPr id="27" name="חץ ימינה 26"/>
          <p:cNvSpPr/>
          <p:nvPr/>
        </p:nvSpPr>
        <p:spPr>
          <a:xfrm rot="10800000">
            <a:off x="7085680" y="2390474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13" y="2792009"/>
            <a:ext cx="2205305" cy="125227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2330250"/>
            <a:ext cx="1785366" cy="324383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79" y="5277258"/>
            <a:ext cx="3125648" cy="419938"/>
          </a:xfrm>
          <a:prstGeom prst="rect">
            <a:avLst/>
          </a:prstGeom>
        </p:spPr>
      </p:pic>
      <p:sp>
        <p:nvSpPr>
          <p:cNvPr id="35" name="חץ ימינה 34"/>
          <p:cNvSpPr/>
          <p:nvPr/>
        </p:nvSpPr>
        <p:spPr>
          <a:xfrm rot="10800000">
            <a:off x="7123446" y="5457495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0" y="4760957"/>
            <a:ext cx="3055240" cy="12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43" y="3903188"/>
            <a:ext cx="164379" cy="346799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 rot="10800000"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43" y="2270147"/>
            <a:ext cx="3125648" cy="419938"/>
          </a:xfrm>
          <a:prstGeom prst="rect">
            <a:avLst/>
          </a:prstGeom>
        </p:spPr>
      </p:pic>
      <p:sp>
        <p:nvSpPr>
          <p:cNvPr id="35" name="חץ ימינה 34"/>
          <p:cNvSpPr/>
          <p:nvPr/>
        </p:nvSpPr>
        <p:spPr>
          <a:xfrm rot="10800000">
            <a:off x="7190949" y="2418915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16" y="1996975"/>
            <a:ext cx="2147469" cy="12522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29" y="4174659"/>
            <a:ext cx="1005840" cy="435026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6248400" y="3479379"/>
            <a:ext cx="358907" cy="4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08" y="5043611"/>
            <a:ext cx="1805483" cy="435026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6806243" y="3942412"/>
            <a:ext cx="769411" cy="888627"/>
            <a:chOff x="9154160" y="3420476"/>
            <a:chExt cx="995680" cy="1053737"/>
          </a:xfrm>
        </p:grpSpPr>
        <p:cxnSp>
          <p:nvCxnSpPr>
            <p:cNvPr id="33" name="מחבר ישר 32"/>
            <p:cNvCxnSpPr/>
            <p:nvPr/>
          </p:nvCxnSpPr>
          <p:spPr>
            <a:xfrm>
              <a:off x="9154160" y="3469672"/>
              <a:ext cx="995680" cy="955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מחבר ישר 35"/>
            <p:cNvCxnSpPr/>
            <p:nvPr/>
          </p:nvCxnSpPr>
          <p:spPr>
            <a:xfrm flipH="1">
              <a:off x="9260591" y="3420476"/>
              <a:ext cx="782818" cy="1053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מחבר ישר 40"/>
          <p:cNvCxnSpPr/>
          <p:nvPr/>
        </p:nvCxnSpPr>
        <p:spPr>
          <a:xfrm flipH="1">
            <a:off x="331633" y="4397185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אליפסה 38"/>
          <p:cNvSpPr/>
          <p:nvPr/>
        </p:nvSpPr>
        <p:spPr>
          <a:xfrm>
            <a:off x="978636" y="5100447"/>
            <a:ext cx="143361" cy="12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" y="5228276"/>
            <a:ext cx="1357230" cy="269706"/>
          </a:xfrm>
          <a:prstGeom prst="rect">
            <a:avLst/>
          </a:prstGeom>
        </p:spPr>
      </p:pic>
      <p:sp>
        <p:nvSpPr>
          <p:cNvPr id="42" name="קשת 41"/>
          <p:cNvSpPr/>
          <p:nvPr/>
        </p:nvSpPr>
        <p:spPr>
          <a:xfrm rot="16200000">
            <a:off x="1329934" y="3575549"/>
            <a:ext cx="956166" cy="1278346"/>
          </a:xfrm>
          <a:prstGeom prst="arc">
            <a:avLst>
              <a:gd name="adj1" fmla="val 13479313"/>
              <a:gd name="adj2" fmla="val 149316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46" y="3984126"/>
            <a:ext cx="182421" cy="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69" y="1118833"/>
            <a:ext cx="4151605" cy="1252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4614" y="1483359"/>
            <a:ext cx="2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יחידות ההצגה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326880" y="3027680"/>
            <a:ext cx="254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דה </a:t>
            </a:r>
            <a:r>
              <a:rPr lang="he-IL" sz="2800" dirty="0" err="1" smtClean="0"/>
              <a:t>מואבר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2" y="3133476"/>
            <a:ext cx="8217713" cy="417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17000" y="4487718"/>
            <a:ext cx="254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1" y="4487718"/>
            <a:ext cx="4646981" cy="5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814" y="193039"/>
            <a:ext cx="2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הכללה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298835"/>
            <a:ext cx="4511192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5600" y="124967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תרגיל: פתור את המשוואה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1332752"/>
            <a:ext cx="1996592" cy="3570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75600" y="216407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פתרון: נעביר אגף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2247153"/>
            <a:ext cx="1269873" cy="3570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43680" y="3229543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נסמן                            הייצוג הפולרי ואז: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11" y="4488627"/>
            <a:ext cx="5974690" cy="490347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23" y="3336223"/>
            <a:ext cx="2263140" cy="4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59" y="482424"/>
            <a:ext cx="4116401" cy="490347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>
            <a:off x="7142480" y="1290320"/>
            <a:ext cx="172720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60" y="1427480"/>
            <a:ext cx="2738399" cy="359588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>
            <a:off x="4348480" y="1290320"/>
            <a:ext cx="2367280" cy="31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תמונה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81" y="932844"/>
            <a:ext cx="1214552" cy="435026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2099552" y="676013"/>
            <a:ext cx="769411" cy="888627"/>
            <a:chOff x="9154160" y="3420476"/>
            <a:chExt cx="995680" cy="1053737"/>
          </a:xfrm>
        </p:grpSpPr>
        <p:cxnSp>
          <p:nvCxnSpPr>
            <p:cNvPr id="22" name="מחבר ישר 21"/>
            <p:cNvCxnSpPr/>
            <p:nvPr/>
          </p:nvCxnSpPr>
          <p:spPr>
            <a:xfrm>
              <a:off x="9154160" y="3469672"/>
              <a:ext cx="995680" cy="955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 flipH="1">
              <a:off x="9260591" y="3420476"/>
              <a:ext cx="782818" cy="1053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96" y="1606127"/>
            <a:ext cx="2449220" cy="435026"/>
          </a:xfrm>
          <a:prstGeom prst="rect">
            <a:avLst/>
          </a:prstGeom>
        </p:spPr>
      </p:pic>
      <p:cxnSp>
        <p:nvCxnSpPr>
          <p:cNvPr id="29" name="מחבר חץ ישר 28"/>
          <p:cNvCxnSpPr/>
          <p:nvPr/>
        </p:nvCxnSpPr>
        <p:spPr>
          <a:xfrm>
            <a:off x="2786718" y="2316480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תמונה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2763520"/>
            <a:ext cx="1181862" cy="44005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3371265"/>
            <a:ext cx="2162556" cy="510463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4184066"/>
            <a:ext cx="2162556" cy="512977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8" y="4918889"/>
            <a:ext cx="2162556" cy="510463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8" y="5636697"/>
            <a:ext cx="2162556" cy="510463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01" y="6304321"/>
            <a:ext cx="45263" cy="379705"/>
          </a:xfrm>
          <a:prstGeom prst="rect">
            <a:avLst/>
          </a:prstGeom>
        </p:spPr>
      </p:pic>
      <p:sp>
        <p:nvSpPr>
          <p:cNvPr id="47" name="חץ מעוקל שמאלה 46"/>
          <p:cNvSpPr/>
          <p:nvPr/>
        </p:nvSpPr>
        <p:spPr>
          <a:xfrm rot="10800000">
            <a:off x="1192882" y="2763520"/>
            <a:ext cx="778157" cy="2410600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3371265"/>
            <a:ext cx="8880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=</a:t>
            </a:r>
            <a:endParaRPr lang="he-IL" sz="6000" dirty="0"/>
          </a:p>
        </p:txBody>
      </p:sp>
      <p:cxnSp>
        <p:nvCxnSpPr>
          <p:cNvPr id="50" name="מחבר ישר 49"/>
          <p:cNvCxnSpPr/>
          <p:nvPr/>
        </p:nvCxnSpPr>
        <p:spPr>
          <a:xfrm>
            <a:off x="1524000" y="51741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חץ מעוקל שמאלה 50"/>
          <p:cNvSpPr/>
          <p:nvPr/>
        </p:nvSpPr>
        <p:spPr>
          <a:xfrm rot="10800000">
            <a:off x="1192882" y="3575224"/>
            <a:ext cx="778157" cy="2410600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" y="4182969"/>
            <a:ext cx="8880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=</a:t>
            </a:r>
            <a:endParaRPr lang="he-IL" sz="6000" dirty="0"/>
          </a:p>
        </p:txBody>
      </p:sp>
      <p:cxnSp>
        <p:nvCxnSpPr>
          <p:cNvPr id="53" name="מחבר ישר 52"/>
          <p:cNvCxnSpPr/>
          <p:nvPr/>
        </p:nvCxnSpPr>
        <p:spPr>
          <a:xfrm>
            <a:off x="1528814" y="58853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1610094" y="64441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/>
          <p:nvPr/>
        </p:nvCxnSpPr>
        <p:spPr>
          <a:xfrm>
            <a:off x="5115294" y="4018888"/>
            <a:ext cx="1217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>
            <a:off x="9991224" y="2041153"/>
            <a:ext cx="0" cy="116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647753"/>
            <a:ext cx="2539746" cy="462686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4386928"/>
            <a:ext cx="3522955" cy="510463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181158"/>
            <a:ext cx="3522955" cy="5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/>
      <p:bldP spid="48" grpId="1"/>
      <p:bldP spid="51" grpId="0" animBg="1"/>
      <p:bldP spid="51" grpId="1" animBg="1"/>
      <p:bldP spid="52" grpId="0"/>
      <p:bldP spid="5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שדה המספרים הממשיים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כל מרחק מנקודת האפס</a:t>
            </a:r>
            <a:endParaRPr lang="he-IL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295400" y="3200400"/>
            <a:ext cx="9601200" cy="932688"/>
            <a:chOff x="1295400" y="3200400"/>
            <a:chExt cx="9601200" cy="932688"/>
          </a:xfrm>
        </p:grpSpPr>
        <p:cxnSp>
          <p:nvCxnSpPr>
            <p:cNvPr id="5" name="מחבר חץ ישר 4"/>
            <p:cNvCxnSpPr/>
            <p:nvPr/>
          </p:nvCxnSpPr>
          <p:spPr>
            <a:xfrm>
              <a:off x="1295400" y="3858768"/>
              <a:ext cx="9601200" cy="91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ישר 6"/>
            <p:cNvCxnSpPr/>
            <p:nvPr/>
          </p:nvCxnSpPr>
          <p:spPr>
            <a:xfrm>
              <a:off x="5903976" y="3584448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66232" y="3200400"/>
              <a:ext cx="4480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0</a:t>
              </a:r>
              <a:endParaRPr lang="he-IL" dirty="0"/>
            </a:p>
          </p:txBody>
        </p:sp>
      </p:grpSp>
      <p:sp>
        <p:nvSpPr>
          <p:cNvPr id="10" name="סוגר מסולסל שמאלי 9"/>
          <p:cNvSpPr/>
          <p:nvPr/>
        </p:nvSpPr>
        <p:spPr>
          <a:xfrm rot="5400000">
            <a:off x="7421119" y="1807593"/>
            <a:ext cx="484632" cy="351891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8" name="קבוצה 17"/>
          <p:cNvGrpSpPr/>
          <p:nvPr/>
        </p:nvGrpSpPr>
        <p:grpSpPr>
          <a:xfrm>
            <a:off x="8985504" y="3235778"/>
            <a:ext cx="844298" cy="868573"/>
            <a:chOff x="8426195" y="3215116"/>
            <a:chExt cx="844298" cy="868573"/>
          </a:xfrm>
        </p:grpSpPr>
        <p:cxnSp>
          <p:nvCxnSpPr>
            <p:cNvPr id="11" name="מחבר ישר 10"/>
            <p:cNvCxnSpPr/>
            <p:nvPr/>
          </p:nvCxnSpPr>
          <p:spPr>
            <a:xfrm>
              <a:off x="8863586" y="3535049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426195" y="3215116"/>
              <a:ext cx="84429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5.324</a:t>
              </a:r>
              <a:endParaRPr lang="he-IL" dirty="0"/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4027933" y="3307037"/>
            <a:ext cx="405383" cy="826051"/>
            <a:chOff x="4027933" y="3307037"/>
            <a:chExt cx="405383" cy="826051"/>
          </a:xfrm>
        </p:grpSpPr>
        <p:cxnSp>
          <p:nvCxnSpPr>
            <p:cNvPr id="12" name="מחבר ישר 11"/>
            <p:cNvCxnSpPr/>
            <p:nvPr/>
          </p:nvCxnSpPr>
          <p:spPr>
            <a:xfrm>
              <a:off x="4294632" y="3584448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תמונה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33" y="3307037"/>
              <a:ext cx="405383" cy="140251"/>
            </a:xfrm>
            <a:prstGeom prst="rect">
              <a:avLst/>
            </a:prstGeom>
          </p:spPr>
        </p:pic>
      </p:grpSp>
      <p:sp>
        <p:nvSpPr>
          <p:cNvPr id="21" name="סוגר מסולסל שמאלי 20"/>
          <p:cNvSpPr/>
          <p:nvPr/>
        </p:nvSpPr>
        <p:spPr>
          <a:xfrm rot="5400000">
            <a:off x="4855466" y="2763903"/>
            <a:ext cx="484632" cy="160629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56488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 smtClean="0"/>
              <a:t>סימון </a:t>
            </a:r>
            <a:endParaRPr lang="he-IL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2" y="5007712"/>
            <a:ext cx="289179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1" grpId="0" animBg="1"/>
      <p:bldP spid="21" grpId="1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75600" y="44703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תרגיל: פתור את המשוואה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530112"/>
            <a:ext cx="1154201" cy="284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75600" y="136143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פתרון: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3680" y="2427786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נסמן                            הייצוג הפולרי ואז: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23" y="2533583"/>
            <a:ext cx="2263140" cy="41742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80" y="3717818"/>
            <a:ext cx="410131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27" y="482153"/>
            <a:ext cx="4101311" cy="417424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>
            <a:off x="7142480" y="1290320"/>
            <a:ext cx="172720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60" y="1427481"/>
            <a:ext cx="2763200" cy="291657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 flipH="1">
            <a:off x="4348480" y="1290320"/>
            <a:ext cx="2367280" cy="31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96" y="1606127"/>
            <a:ext cx="2398628" cy="326857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>
            <a:off x="2786718" y="2316480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2763520"/>
            <a:ext cx="1118857" cy="359542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3" y="3371266"/>
            <a:ext cx="1347657" cy="50788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4184067"/>
            <a:ext cx="1614172" cy="507885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9" y="4918890"/>
            <a:ext cx="1614171" cy="50788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81" y="5653713"/>
            <a:ext cx="45263" cy="379705"/>
          </a:xfrm>
          <a:prstGeom prst="rect">
            <a:avLst/>
          </a:prstGeom>
        </p:spPr>
      </p:pic>
      <p:cxnSp>
        <p:nvCxnSpPr>
          <p:cNvPr id="28" name="מחבר חץ ישר 27"/>
          <p:cNvCxnSpPr/>
          <p:nvPr/>
        </p:nvCxnSpPr>
        <p:spPr>
          <a:xfrm>
            <a:off x="5115294" y="4018888"/>
            <a:ext cx="1217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>
            <a:off x="9991224" y="2041153"/>
            <a:ext cx="0" cy="116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38" y="3318160"/>
            <a:ext cx="1933486" cy="414857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40" y="4057337"/>
            <a:ext cx="2194971" cy="50788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38" y="4851565"/>
            <a:ext cx="2194972" cy="510400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2" y="6130234"/>
            <a:ext cx="2810971" cy="570742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62" y="5519758"/>
            <a:ext cx="45257" cy="379657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75" y="6130234"/>
            <a:ext cx="3557715" cy="5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27" y="482153"/>
            <a:ext cx="4101311" cy="41742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6" y="1670335"/>
            <a:ext cx="1933486" cy="414857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8" y="2409512"/>
            <a:ext cx="2194971" cy="50788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6" y="3203740"/>
            <a:ext cx="2194972" cy="51040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72" y="4889048"/>
            <a:ext cx="45257" cy="37965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24" y="5558734"/>
            <a:ext cx="3557715" cy="570743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871622" y="2282454"/>
            <a:ext cx="33909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2635250"/>
            <a:ext cx="719086" cy="188572"/>
          </a:xfrm>
          <a:prstGeom prst="rect">
            <a:avLst/>
          </a:prstGeom>
        </p:spPr>
      </p:pic>
      <p:sp>
        <p:nvSpPr>
          <p:cNvPr id="30" name="חץ מעוקל שמאלה 29"/>
          <p:cNvSpPr/>
          <p:nvPr/>
        </p:nvSpPr>
        <p:spPr>
          <a:xfrm rot="10800000" flipV="1">
            <a:off x="2738195" y="2663455"/>
            <a:ext cx="778157" cy="927470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282939"/>
            <a:ext cx="905143" cy="35200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6" y="4013335"/>
            <a:ext cx="2194972" cy="507886"/>
          </a:xfrm>
          <a:prstGeom prst="rect">
            <a:avLst/>
          </a:prstGeom>
        </p:spPr>
      </p:pic>
      <p:sp>
        <p:nvSpPr>
          <p:cNvPr id="33" name="חץ מעוקל שמאלה 32"/>
          <p:cNvSpPr/>
          <p:nvPr/>
        </p:nvSpPr>
        <p:spPr>
          <a:xfrm rot="10800000" flipV="1">
            <a:off x="2727769" y="2663455"/>
            <a:ext cx="778157" cy="1701882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85" y="4013335"/>
            <a:ext cx="905143" cy="352001"/>
          </a:xfrm>
          <a:prstGeom prst="rect">
            <a:avLst/>
          </a:prstGeom>
        </p:spPr>
      </p:pic>
      <p:sp>
        <p:nvSpPr>
          <p:cNvPr id="38" name="חץ מעוקל שמאלה 37"/>
          <p:cNvSpPr/>
          <p:nvPr/>
        </p:nvSpPr>
        <p:spPr>
          <a:xfrm rot="10800000" flipV="1">
            <a:off x="2747543" y="2647289"/>
            <a:ext cx="778157" cy="3482187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98" y="5716986"/>
            <a:ext cx="1372800" cy="349487"/>
          </a:xfrm>
          <a:prstGeom prst="rect">
            <a:avLst/>
          </a:prstGeom>
        </p:spPr>
      </p:pic>
      <p:sp>
        <p:nvSpPr>
          <p:cNvPr id="44" name="חץ מעוקל שמאלה 43"/>
          <p:cNvSpPr/>
          <p:nvPr/>
        </p:nvSpPr>
        <p:spPr>
          <a:xfrm rot="10800000">
            <a:off x="2767316" y="1809750"/>
            <a:ext cx="778157" cy="1049714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48" y="1693714"/>
            <a:ext cx="905143" cy="3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3" grpId="0" animBg="1"/>
      <p:bldP spid="38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97098"/>
            <a:ext cx="4101311" cy="417424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9914863" y="1361440"/>
            <a:ext cx="0" cy="57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79" y="2341656"/>
            <a:ext cx="3477691" cy="51297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3" y="3364211"/>
            <a:ext cx="3231261" cy="3696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7"/>
          <a:stretch/>
        </p:blipFill>
        <p:spPr>
          <a:xfrm>
            <a:off x="-139383" y="300550"/>
            <a:ext cx="5993448" cy="57668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633161"/>
            <a:ext cx="1859493" cy="4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שדה המספרים המרוכבים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90" y="1902691"/>
            <a:ext cx="5635219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56" y="3126011"/>
            <a:ext cx="1639519" cy="3294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3082006"/>
            <a:ext cx="1342796" cy="31181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91" y="3082006"/>
            <a:ext cx="2808808" cy="417424"/>
          </a:xfrm>
          <a:prstGeom prst="rect">
            <a:avLst/>
          </a:prstGeom>
        </p:spPr>
      </p:pic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505691" y="4123018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יתרון: לכל פולינום יש שורש.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59" y="4122981"/>
            <a:ext cx="1885950" cy="382219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 flipH="1">
            <a:off x="4415459" y="4729697"/>
            <a:ext cx="1135596" cy="44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643182" y="4729697"/>
            <a:ext cx="1135596" cy="443097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/>
          <p:cNvGrpSpPr/>
          <p:nvPr/>
        </p:nvGrpSpPr>
        <p:grpSpPr>
          <a:xfrm>
            <a:off x="5826369" y="5353285"/>
            <a:ext cx="3821723" cy="606679"/>
            <a:chOff x="5826369" y="5353285"/>
            <a:chExt cx="3821723" cy="606679"/>
          </a:xfrm>
        </p:grpSpPr>
        <p:sp>
          <p:nvSpPr>
            <p:cNvPr id="25" name="מציין מיקום תוכן 2"/>
            <p:cNvSpPr txBox="1">
              <a:spLocks/>
            </p:cNvSpPr>
            <p:nvPr/>
          </p:nvSpPr>
          <p:spPr>
            <a:xfrm>
              <a:off x="5826369" y="5353285"/>
              <a:ext cx="3821723" cy="606679"/>
            </a:xfrm>
            <a:prstGeom prst="rect">
              <a:avLst/>
            </a:prstGeom>
          </p:spPr>
          <p:txBody>
            <a:bodyPr vert="horz" lIns="91440" tIns="45720" rIns="91440" bIns="45720" rtlCol="1">
              <a:normAutofit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he-IL" dirty="0" smtClean="0"/>
                <a:t>אין פתרון ב</a:t>
              </a:r>
              <a:endParaRPr lang="he-IL" dirty="0"/>
            </a:p>
          </p:txBody>
        </p:sp>
        <p:pic>
          <p:nvPicPr>
            <p:cNvPr id="26" name="תמונה 2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640" y="5428575"/>
              <a:ext cx="289179" cy="286664"/>
            </a:xfrm>
            <a:prstGeom prst="rect">
              <a:avLst/>
            </a:prstGeom>
          </p:spPr>
        </p:pic>
      </p:grpSp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8" y="5397291"/>
            <a:ext cx="633679" cy="284150"/>
          </a:xfrm>
          <a:prstGeom prst="rect">
            <a:avLst/>
          </a:prstGeom>
        </p:spPr>
      </p:pic>
      <p:sp>
        <p:nvSpPr>
          <p:cNvPr id="31" name="מציין מיקום תוכן 2"/>
          <p:cNvSpPr txBox="1">
            <a:spLocks/>
          </p:cNvSpPr>
          <p:nvPr/>
        </p:nvSpPr>
        <p:spPr>
          <a:xfrm>
            <a:off x="358427" y="5304330"/>
            <a:ext cx="3821723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יש פתרון במרוכבים: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88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854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יהא</a:t>
            </a:r>
          </a:p>
          <a:p>
            <a:pPr marL="0" indent="0">
              <a:buNone/>
            </a:pPr>
            <a:r>
              <a:rPr lang="he-IL" dirty="0" smtClean="0"/>
              <a:t>אזי: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הממשי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המדומה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2" y="1930400"/>
            <a:ext cx="2602611" cy="3294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77" y="2868246"/>
            <a:ext cx="180296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72" y="3496747"/>
            <a:ext cx="1838173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0" y="4323926"/>
            <a:ext cx="2642845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9" y="4323926"/>
            <a:ext cx="2710739" cy="4174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0" y="5105061"/>
            <a:ext cx="3384652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9" y="5105061"/>
            <a:ext cx="3035123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84" y="4532638"/>
            <a:ext cx="1853260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854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יהא</a:t>
            </a:r>
          </a:p>
          <a:p>
            <a:pPr marL="0" indent="0">
              <a:buNone/>
            </a:pPr>
            <a:r>
              <a:rPr lang="he-IL" dirty="0" smtClean="0"/>
              <a:t>אזי: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הממשי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המדומה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2" y="1930400"/>
            <a:ext cx="2602611" cy="3294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77" y="2868246"/>
            <a:ext cx="180296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72" y="3496747"/>
            <a:ext cx="1838173" cy="41742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33022"/>
            <a:ext cx="5959602" cy="1252271"/>
          </a:xfrm>
          <a:prstGeom prst="rect">
            <a:avLst/>
          </a:prstGeom>
        </p:spPr>
      </p:pic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1154696" y="4739698"/>
            <a:ext cx="10515600" cy="43418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שיוון בין מספרים מרוכבים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07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פעולות בין מספרים מרוכבים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r>
              <a:rPr lang="he-IL" dirty="0" smtClean="0"/>
              <a:t>חיבור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396275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כפל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36" y="1901718"/>
            <a:ext cx="8192566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689950"/>
            <a:ext cx="6002350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54" y="4106077"/>
            <a:ext cx="5818784" cy="917829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54" y="4061090"/>
            <a:ext cx="10174070" cy="95051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5466080"/>
            <a:ext cx="6356909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הערה: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he-IL" dirty="0" smtClean="0"/>
              <a:t>אפשר להתייחס ל     כסימן ללא משמעות ולהגדיר את קבוצת המספרים המרוכבים להיות </a:t>
            </a:r>
          </a:p>
          <a:p>
            <a:endParaRPr lang="he-IL" dirty="0"/>
          </a:p>
          <a:p>
            <a:r>
              <a:rPr lang="he-IL" dirty="0" smtClean="0"/>
              <a:t>ולהגדיר את הפעולות כמו מקודם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pPr lvl="1"/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778001"/>
            <a:ext cx="113143" cy="27908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32" y="2576459"/>
            <a:ext cx="3912228" cy="4173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36" y="3856959"/>
            <a:ext cx="8192566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8" y="4549904"/>
            <a:ext cx="10174070" cy="9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הערה: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87691"/>
          </a:xfrm>
        </p:spPr>
        <p:txBody>
          <a:bodyPr>
            <a:normAutofit/>
          </a:bodyPr>
          <a:lstStyle/>
          <a:p>
            <a:r>
              <a:rPr lang="he-IL" dirty="0" smtClean="0"/>
              <a:t>אפשר להתייחס ל     כסימן ללא משמעות ולהגדיר את קבוצת המספרים המרוכבים להיות </a:t>
            </a:r>
          </a:p>
          <a:p>
            <a:endParaRPr lang="he-IL" dirty="0"/>
          </a:p>
          <a:p>
            <a:r>
              <a:rPr lang="he-IL" dirty="0" smtClean="0"/>
              <a:t>ולהגדיר את הפעולות כמו מקודם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pPr lvl="1"/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794043"/>
            <a:ext cx="113143" cy="27908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32" y="2576459"/>
            <a:ext cx="3912228" cy="4173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36" y="3856959"/>
            <a:ext cx="8192566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48" y="4722655"/>
            <a:ext cx="9725255" cy="41485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75" y="6215625"/>
            <a:ext cx="8126171" cy="450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60632" y="5582653"/>
            <a:ext cx="336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ולקבל לפי </a:t>
            </a:r>
            <a:r>
              <a:rPr lang="he-IL" sz="2800" dirty="0"/>
              <a:t>הגדרה</a:t>
            </a:r>
            <a:r>
              <a:rPr lang="he-IL" sz="2800" dirty="0"/>
              <a:t> כי: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037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pagestyle{empty}&#10;\begin{document}&#10;&#10;&#10;$\mathbb{R}$&#10;&#10;\end{document}"/>
  <p:tag name="IGUANATEXSIZE" val="33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776.25"/>
  <p:tag name="OUTPUTDPI" val="1200"/>
  <p:tag name="LATEXADDIN" val="\documentclass{article}&#10;\usepackage{amsmath}&#10;\usepackage{amssymb}&#10;\usepackage{amsthm}&#10;\pagestyle{empty}&#10;\begin{document}&#10;&#10;&#10;$z=a+bi\in \mathbb{C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424.5"/>
  <p:tag name="OUTPUTDPI" val="1200"/>
  <p:tag name="LATEXADDIN" val="\documentclass{article}&#10;\usepackage{amsmath}&#10;\usepackage{amssymb}&#10;\usepackage{amsthm}&#10;\pagestyle{empty}&#10;\begin{document}&#10;&#10;&#10;$z^{-1}=\frac{1}{z}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.5"/>
  <p:tag name="ORIGINALWIDTH" val="1688.25"/>
  <p:tag name="OUTPUTDPI" val="1200"/>
  <p:tag name="LATEXADDIN" val="\documentclass{article}&#10;\usepackage{amsmath}&#10;\usepackage{amssymb}&#10;\usepackage{amsthm}&#10;\pagestyle{empty}&#10;\begin{document}&#10;&#10;&#10;$\frac{1}{1+i}=\frac{1}{1+i}\cdot\frac{1-i}{1-i}=\frac{1-i}{2}=\frac{1}{2}-\frac{1}{2}i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"/>
  <p:tag name="ORIGINALWIDTH" val="1623"/>
  <p:tag name="OUTPUTDPI" val="1200"/>
  <p:tag name="LATEXADDIN" val="\documentclass{article}&#10;\usepackage{amsmath}&#10;\usepackage{amssymb}&#10;\usepackage{amsthm}&#10;\pagestyle{empty}&#10;\begin{document}&#10;&#10;&#10;$\frac{1}{z}=\frac{1}{z}\cdot\frac{\overline{z}}{\overline{z}}=\frac{a-bi}{|z|^{2}}=\frac{a}{|z|^{2}}-\frac{b}{|z|^{2}}i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85.25"/>
  <p:tag name="OUTPUTDPI" val="1200"/>
  <p:tag name="LATEXADDIN" val="\documentclass{article}&#10;\usepackage{amsmath}&#10;\usepackage{amssymb}&#10;\usepackage{amsthm}&#10;\pagestyle{empty}&#10;\begin{document}&#10;&#10;&#10;$cis(\theta)=\cos(\theta)+i\cdot \sin(\theta) 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1.75"/>
  <p:tag name="ORIGINALWIDTH" val="742.5"/>
  <p:tag name="OUTPUTDPI" val="1200"/>
  <p:tag name="LATEXADDIN" val="\documentclass{article}&#10;\usepackage{amsmath}&#10;\usepackage{amssymb}&#10;\usepackage{amsthm}&#10;\pagestyle{empty}&#10;\begin{document}&#10;&#10;\begin{enumerate}&#10;\item $0\leq r\in\mathbb{R}$&#10;\item $0\leq\theta&lt;2\pi$ &#10; \end{enumerate}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7.75"/>
  <p:tag name="OUTPUTDPI" val="1200"/>
  <p:tag name="LATEXADDIN" val="\documentclass{article}&#10;\usepackage{amsmath}&#10;\usepackage{amssymb}&#10;\usepackage{amsthm}&#10;\pagestyle{empty}&#10;\begin{document}&#10;&#10;&#10;$Re(z)=a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777.75"/>
  <p:tag name="OUTPUTDPI" val="1200"/>
  <p:tag name="LATEXADDIN" val="\documentclass{article}&#10;\usepackage{amsmath}&#10;\usepackage{amssymb}&#10;\usepackage{amsthm}&#10;\pagestyle{empty}&#10;\begin{document}&#10;&#10;&#10;$\begin{cases}&#10;a= r\cdot \cos(\theta)\\&#10;b= r\cdot \sin(\theta)&#10;\end{cases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532.5"/>
  <p:tag name="OUTPUTDPI" val="1200"/>
  <p:tag name="LATEXADDIN" val="\documentclass{article}&#10;\usepackage{amsmath}&#10;\usepackage{amssymb}&#10;\usepackage{amsthm}&#10;\pagestyle{empty}&#10;\begin{document}&#10;&#10;&#10;$z\overset{?}{=}a+bi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617.25"/>
  <p:tag name="OUTPUTDPI" val="1200"/>
  <p:tag name="LATEXADDIN" val="\documentclass{article}&#10;\usepackage{amsmath}&#10;\usepackage{amssymb}&#10;\usepackage{amsthm}&#10;\pagestyle{empty}&#10;\begin{document}&#10;&#10;&#10;$z=2cis(\frac{\pi}{4}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203.75"/>
  <p:tag name="OUTPUTDPI" val="1200"/>
  <p:tag name="LATEXADDIN" val="\documentclass{article}&#10;\usepackage{amsmath}&#10;\usepackage{amssymb}&#10;\usepackage{amsthm}&#10;\pagestyle{empty}&#10;\begin{document}&#10;&#10;&#10;$z=2\cos\frac{\pi}{4}+i\cdot 2\sin\frac{\pi}{4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.75"/>
  <p:tag name="ORIGINALWIDTH" val="675"/>
  <p:tag name="OUTPUTDPI" val="1200"/>
  <p:tag name="LATEXADDIN" val="\documentclass{article}&#10;\usepackage{amsmath}&#10;\usepackage{amssymb}&#10;\usepackage{amsthm}&#10;\pagestyle{empty}&#10;\begin{document}&#10;&#10;&#10;$z\overset{?}{=}r\cdot cis(\theta)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657.75"/>
  <p:tag name="OUTPUTDPI" val="1200"/>
  <p:tag name="LATEXADDIN" val="\documentclass{article}&#10;\usepackage{amsmath}&#10;\usepackage{amssymb}&#10;\usepackage{amsthm}&#10;\pagestyle{empty}&#10;\begin{document}&#10;&#10;&#10;$\begin{cases}&#10;r= |z|\\&#10;\tan(\theta) =\frac{b}{a}&#10;\end{cases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8.25"/>
  <p:tag name="OUTPUTDPI" val="1200"/>
  <p:tag name="LATEXADDIN" val="\documentclass{article}&#10;\usepackage{amsmath}&#10;\usepackage{amssymb}&#10;\usepackage{amsthm}&#10;\pagestyle{empty}&#10;\begin{document}&#10;&#10;&#10;$Im(z)=b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32.25"/>
  <p:tag name="OUTPUTDPI" val="1200"/>
  <p:tag name="LATEXADDIN" val="\documentclass{article}&#10;\usepackage{amsmath}&#10;\usepackage{amssymb}&#10;\usepackage{amsthm}&#10;\pagestyle{empty}&#10;\begin{document}&#10;&#10;&#10;$z=-\sqrt{2}-\sqrt{2}\cdot 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911.25"/>
  <p:tag name="OUTPUTDPI" val="1200"/>
  <p:tag name="LATEXADDIN" val="\documentclass{article}&#10;\usepackage{amsmath}&#10;\usepackage{amssymb}&#10;\usepackage{amsthm}&#10;\pagestyle{empty}&#10;\begin{document}&#10;&#10;&#10;$\begin{cases}&#10;r= \sqrt{2+2}=2 \\&#10;\tan(\theta) =1&#10;\end{cases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61.5"/>
  <p:tag name="OUTPUTDPI" val="1200"/>
  <p:tag name="LATEXADDIN" val="\documentclass{article}&#10;\usepackage{amsmath}&#10;\usepackage{amssymb}&#10;\usepackage{amsthm}&#10;\pagestyle{empty}&#10;\begin{document}&#10;&#10;&#10;$\frac{\pi}{4}$&#10;\end{document}"/>
  <p:tag name="IGUANATEXSIZE" val="33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32.25"/>
  <p:tag name="OUTPUTDPI" val="1200"/>
  <p:tag name="LATEXADDIN" val="\documentclass{article}&#10;\usepackage{amsmath}&#10;\usepackage{amssymb}&#10;\usepackage{amsthm}&#10;\pagestyle{empty}&#10;\begin{document}&#10;&#10;&#10;$z=-\sqrt{2}-\sqrt{2}\cdot 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640.5"/>
  <p:tag name="OUTPUTDPI" val="1200"/>
  <p:tag name="LATEXADDIN" val="\documentclass{article}&#10;\usepackage{amsmath}&#10;\usepackage{amssymb}&#10;\usepackage{amsthm}&#10;\pagestyle{empty}&#10;\begin{document}&#10;&#10;&#10;$\begin{cases}&#10;r= 2 \\&#10;\tan(\theta) =1&#10;\end{cases}$&#10;\end{document}"/>
  <p:tag name="IGUANATEXSIZE" val="33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00"/>
  <p:tag name="OUTPUTDPI" val="1200"/>
  <p:tag name="LATEXADDIN" val="\documentclass{article}&#10;\usepackage{amsmath}&#10;\usepackage{amssymb}&#10;\usepackage{amsthm}&#10;\pagestyle{empty}&#10;\begin{document}&#10;&#10;&#10;$\theta = \frac{\pi}{4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538.5"/>
  <p:tag name="OUTPUTDPI" val="1200"/>
  <p:tag name="LATEXADDIN" val="\documentclass{article}&#10;\usepackage{amsmath}&#10;\usepackage{amssymb}&#10;\usepackage{amsthm}&#10;\pagestyle{empty}&#10;\begin{document}&#10;&#10;&#10;$\theta = \frac{\pi}{4}+\pi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702"/>
  <p:tag name="OUTPUTDPI" val="1200"/>
  <p:tag name="LATEXADDIN" val="\documentclass{article}&#10;\usepackage{amsmath}&#10;\usepackage{amssymb}&#10;\usepackage{amsthm}&#10;\pagestyle{empty}&#10;\begin{document}&#10;&#10;&#10;$(-\sqrt{2},(-\sqrt{2})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68.25"/>
  <p:tag name="OUTPUTDPI" val="1200"/>
  <p:tag name="LATEXADDIN" val="\documentclass{article}&#10;\usepackage{amsmath}&#10;\usepackage{amssymb}&#10;\usepackage{amsthm}&#10;\pagestyle{empty}&#10;\begin{document}&#10;&#10;&#10;$\pi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8.25"/>
  <p:tag name="OUTPUTDPI" val="1200"/>
  <p:tag name="LATEXADDIN" val="\documentclass{article}&#10;\usepackage{amsmath}&#10;\usepackage{amssymb}&#10;\usepackage{amsthm}&#10;\pagestyle{empty}&#10;\begin{document}&#10;&#10;&#10;$Re(3+2i)=3$&#10;\end{document}"/>
  <p:tag name="IGUANATEXSIZE" val="33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238.25"/>
  <p:tag name="OUTPUTDPI" val="1200"/>
  <p:tag name="LATEXADDIN" val="\documentclass{article}&#10;\usepackage{amsmath}&#10;\usepackage{amssymb}&#10;\usepackage{amsthm}&#10;\pagestyle{empty}&#10;\begin{document}&#10;&#10;&#10;$z_1 = z_2 \iff &#10;\begin{cases}&#10;r_1=r_2 \\&#10;\theta_1 =\theta_2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51"/>
  <p:tag name="OUTPUTDPI" val="1200"/>
  <p:tag name="LATEXADDIN" val="\documentclass{article}&#10;\usepackage{amsmath}&#10;\usepackage{amssymb}&#10;\usepackage{amsthm}&#10;\pagestyle{empty}&#10;\begin{document}&#10;&#10;&#10;$[r_1\cdot cis(\theta_1)]\cdot [r_2\cdot cis(\theta_2)]&#10;= r_1r_2\cdot cis(\theta_1+\theta_2)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386"/>
  <p:tag name="OUTPUTDPI" val="1200"/>
  <p:tag name="LATEXADDIN" val="&#10;\documentclass{article}&#10;\usepackage{amsmath}&#10;\usepackage{amssymb}&#10;\usepackage{amsthm}&#10;\pagestyle{empty}&#10;\begin{document}&#10;&#10;&#10;$[r\cdot cis(\theta)]^{-1} = \frac{1}{r}\cdot cis(-\theta) 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45.5"/>
  <p:tag name="OUTPUTDPI" val="1200"/>
  <p:tag name="LATEXADDIN" val="\documentclass{article}&#10;\usepackage{amsmath}&#10;\usepackage{amssymb}&#10;\usepackage{amsthm}&#10;\pagestyle{empty}&#10;\begin{document}&#10;&#10;&#10;$[r\cdot cis(\theta)]^n = r^n\cdot cis(n\theta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95.5"/>
  <p:tag name="OUTPUTDPI" val="1200"/>
  <p:tag name="LATEXADDIN" val="\documentclass{article}&#10;\usepackage{amsmath}&#10;\usepackage{amssymb}&#10;\usepackage{amsthm}&#10;\pagestyle{empty}&#10;\begin{document}&#10;&#10;&#10;$z^{3}-8i=0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78.75"/>
  <p:tag name="OUTPUTDPI" val="1200"/>
  <p:tag name="LATEXADDIN" val="\documentclass{article}&#10;\usepackage{amsmath}&#10;\usepackage{amssymb}&#10;\usepackage{amsthm}&#10;\pagestyle{empty}&#10;\begin{document}&#10;&#10;&#10;$z^{3}=8i$&#10;\end{document}"/>
  <p:tag name="IGUANATEXSIZE" val="33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25"/>
  <p:tag name="ORIGINALWIDTH" val="1782"/>
  <p:tag name="OUTPUTDPI" val="1200"/>
  <p:tag name="LATEXADDIN" val="\documentclass{article}&#10;\usepackage{amsmath}&#10;\usepackage{amssymb}&#10;\usepackage{amsthm}&#10;\pagestyle{empty}&#10;\begin{document}&#10;&#10;&#10;$z^{3}=r^3\cdot cis(3\theta) = 8i  = 8\cdot cis(\frac{\pi}{2})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25"/>
  <p:tag name="ORIGINALWIDTH" val="1227.75"/>
  <p:tag name="OUTPUTDPI" val="1200"/>
  <p:tag name="LATEXADDIN" val="\documentclass{article}&#10;\usepackage{amsmath}&#10;\usepackage{amssymb}&#10;\usepackage{amsthm}&#10;\pagestyle{empty}&#10;\begin{document}&#10;&#10;&#10;$r^3\cdot cis(3\theta) = 8\cdot cis(\frac{\pi}{2}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816.75"/>
  <p:tag name="OUTPUTDPI" val="1200"/>
  <p:tag name="LATEXADDIN" val="\documentclass{article}&#10;\usepackage{amsmath}&#10;\usepackage{amssymb}&#10;\usepackage{amsthm}&#10;\pagestyle{empty}&#10;\begin{document}&#10;&#10;&#10;$r^3=8 \Rightarrow r=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8.5"/>
  <p:tag name="OUTPUTDPI" val="1200"/>
  <p:tag name="LATEXADDIN" val="\documentclass{article}&#10;\usepackage{amsmath}&#10;\usepackage{amssymb}&#10;\usepackage{amsthm}&#10;\pagestyle{empty}&#10;\begin{document}&#10;&#10;&#10;$Im(3+2i)=2$&#10;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62.25"/>
  <p:tag name="OUTPUTDPI" val="1200"/>
  <p:tag name="LATEXADDIN" val="\documentclass{article}&#10;\usepackage{amsmath}&#10;\usepackage{amssymb}&#10;\usepackage{amsthm}&#10;\pagestyle{empty}&#10;\begin{document}&#10;&#10;$3\theta= \frac{\pi}{2}$&#10;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730.5"/>
  <p:tag name="OUTPUTDPI" val="1200"/>
  <p:tag name="LATEXADDIN" val="\documentclass{article}&#10;\usepackage{amsmath}&#10;\usepackage{amssymb}&#10;\usepackage{amsthm}&#10;\pagestyle{empty}&#10;\begin{document}&#10;&#10;$3\theta= \frac{\pi}{2}+2\pi k$&#10;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352.5"/>
  <p:tag name="OUTPUTDPI" val="1200"/>
  <p:tag name="LATEXADDIN" val="\documentclass{article}&#10;\usepackage{amsmath}&#10;\usepackage{amssymb}&#10;\usepackage{amsthm}&#10;\pagestyle{empty}&#10;\begin{document}&#10;&#10;&#10;$\theta_0 = \frac{\pi}{6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1 = \frac{\pi}{6}+\frac{2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2 = \frac{\pi}{6}+\frac{4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3 = \frac{\pi}{6}+\frac{6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4 = \frac{\pi}{6}+\frac{8\pi}{3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pagestyle{empty}&#10;\begin{document}&#10;&#10;&#10;$\vdots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757.5"/>
  <p:tag name="OUTPUTDPI" val="1200"/>
  <p:tag name="LATEXADDIN" val="\documentclass{article}&#10;\usepackage{amsmath}&#10;\usepackage{amssymb}&#10;\usepackage{amsthm}&#10;\pagestyle{empty}&#10;\begin{document}&#10;&#10;&#10;$z_0 = 2\cdot cis(\frac{\pi}{6})$&#10;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1050.75"/>
  <p:tag name="OUTPUTDPI" val="1200"/>
  <p:tag name="LATEXADDIN" val="\documentclass{article}&#10;\usepackage{amsmath}&#10;\usepackage{amssymb}&#10;\usepackage{amsthm}&#10;\pagestyle{empty}&#10;\begin{document}&#10;&#10;&#10;$z_1 = 2\cdot cis(\frac{\pi}{6}+\frac{2\pi}{3})$&#10;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09.5"/>
  <p:tag name="OUTPUTDPI" val="1200"/>
  <p:tag name="LATEXADDIN" val="\documentclass{article}&#10;\usepackage{amsmath}&#10;\usepackage{amssymb}&#10;\usepackage{amsthm}&#10;\pagestyle{empty}&#10;\begin{document}&#10;&#10;&#10;$Re(-\pi-2i)=-\pi$&#10;\end{document}"/>
  <p:tag name="IGUANATEXSIZE" val="33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050.75"/>
  <p:tag name="OUTPUTDPI" val="1200"/>
  <p:tag name="LATEXADDIN" val="\documentclass{article}&#10;\usepackage{amsmath}&#10;\usepackage{amssymb}&#10;\usepackage{amsthm}&#10;\pagestyle{empty}&#10;\begin{document}&#10;&#10;&#10;$z_2 = 2\cdot cis(\frac{\pi}{6}+\frac{4\pi}{3})$&#10;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344.25"/>
  <p:tag name="OUTPUTDPI" val="1200"/>
  <p:tag name="LATEXADDIN" val="\documentclass{article}&#10;\usepackage{amsmath}&#10;\usepackage{amssymb}&#10;\usepackage{amsthm}&#10;\pagestyle{empty}&#10;\begin{document}&#10;&#10;&#10;$z^{n}=1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824.147"/>
  <p:tag name="OUTPUTDPI" val="1200"/>
  <p:tag name="LATEXADDIN" val="\documentclass{article}&#10;\usepackage{amsmath}&#10;\usepackage{amssymb}&#10;\usepackage{amsthm}&#10;\pagestyle{empty}&#10;\begin{document}&#10;&#10;&#10;$r^n=1 \Rightarrow r=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48779"/>
  <p:tag name="ORIGINALWIDTH" val="715.4105"/>
  <p:tag name="OUTPUTDPI" val="1200"/>
  <p:tag name="LATEXADDIN" val="\documentclass{article}&#10;\usepackage{amsmath}&#10;\usepackage{amssymb}&#10;\usepackage{amsthm}&#10;\pagestyle{empty}&#10;\begin{document}&#10;&#10;$n\theta= 0+2\pi k$&#10;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366"/>
  <p:tag name="ORIGINALWIDTH" val="333.7083"/>
  <p:tag name="OUTPUTDPI" val="1200"/>
  <p:tag name="LATEXADDIN" val="\documentclass{article}&#10;\usepackage{amsmath}&#10;\usepackage{amssymb}&#10;\usepackage{amsthm}&#10;\pagestyle{empty}&#10;\begin{document}&#10;&#10;&#10;$\theta_0 = 0 $&#10;\end{document}"/>
  <p:tag name="IGUANATEXSIZE" val="33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401.9498"/>
  <p:tag name="OUTPUTDPI" val="1200"/>
  <p:tag name="LATEXADDIN" val="\documentclass{article}&#10;\usepackage{amsmath}&#10;\usepackage{amssymb}&#10;\usepackage{amsthm}&#10;\pagestyle{empty}&#10;\begin{document}&#10;&#10;&#10;$\theta_1 = \frac{2\pi }{n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481.4398"/>
  <p:tag name="OUTPUTDPI" val="1200"/>
  <p:tag name="LATEXADDIN" val="\documentclass{article}&#10;\usepackage{amsmath}&#10;\usepackage{amssymb}&#10;\usepackage{amsthm}&#10;\pagestyle{empty}&#10;\begin{document}&#10;&#10;&#10;$\theta_2 = \frac{2\pi \cdot 2}{n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05.25"/>
  <p:tag name="OUTPUTDPI" val="1200"/>
  <p:tag name="LATEXADDIN" val="\documentclass{article}&#10;\usepackage{amsmath}&#10;\usepackage{amssymb}&#10;\usepackage{amsthm}&#10;\pagestyle{empty}&#10;\begin{document}&#10;&#10;&#10;$Im(3-2i)=-2$&#10;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481.4398"/>
  <p:tag name="OUTPUTDPI" val="1200"/>
  <p:tag name="LATEXADDIN" val="\documentclass{article}&#10;\usepackage{amsmath}&#10;\usepackage{amssymb}&#10;\usepackage{amsthm}&#10;\pagestyle{empty}&#10;\begin{document}&#10;&#10;&#10;$\theta_3 = \frac{2\pi\cdot 3}{n}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pagestyle{empty}&#10;\begin{document}&#10;&#10;&#10;$\vdots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76.6779"/>
  <p:tag name="OUTPUTDPI" val="1200"/>
  <p:tag name="LATEXADDIN" val="\documentclass{article}&#10;\usepackage{amsmath}&#10;\usepackage{amssymb}&#10;\usepackage{amsthm}&#10;\pagestyle{empty}&#10;\begin{document}&#10;&#10;&#10;$z_0 =  cis(0)$&#10;&#10;\end{document}"/>
  <p:tag name="IGUANATEXSIZE" val="33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654.6682"/>
  <p:tag name="OUTPUTDPI" val="1200"/>
  <p:tag name="LATEXADDIN" val="\documentclass{article}&#10;\usepackage{amsmath}&#10;\usepackage{amssymb}&#10;\usepackage{amsthm}&#10;\pagestyle{empty}&#10;\begin{document}&#10;&#10;&#10;$z_1 = cis(\frac{2\pi}{n})$&#10;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654.6682"/>
  <p:tag name="OUTPUTDPI" val="1200"/>
  <p:tag name="LATEXADDIN" val="\documentclass{article}&#10;\usepackage{amsmath}&#10;\usepackage{amssymb}&#10;\usepackage{amsthm}&#10;\pagestyle{empty}&#10;\begin{document}&#10;&#10;&#10;$z_2 =  cis(\frac{4\pi}{n})$&#10;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.2287"/>
  <p:tag name="ORIGINALWIDTH" val="838.3952"/>
  <p:tag name="OUTPUTDPI" val="1200"/>
  <p:tag name="LATEXADDIN" val="\documentclass{article}&#10;\usepackage{amsmath}&#10;\usepackage{amssymb}&#10;\usepackage{amsthm}&#10;\pagestyle{empty}&#10;\begin{document}&#10;&#10;&#10;$\theta_{n-1} = \frac{2\pi\cdot (n-1)}{n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13.49835"/>
  <p:tag name="OUTPUTDPI" val="1200"/>
  <p:tag name="LATEXADDIN" val="\documentclass{article}&#10;\usepackage{amsmath}&#10;\usepackage{amssymb}&#10;\usepackage{amsthm}&#10;\pagestyle{empty}&#10;\begin{document}&#10;&#10;&#10;$\vdots$&#10;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.2287"/>
  <p:tag name="ORIGINALWIDTH" val="1061.117"/>
  <p:tag name="OUTPUTDPI" val="1200"/>
  <p:tag name="LATEXADDIN" val="\documentclass{article}&#10;\usepackage{amsmath}&#10;\usepackage{amssymb}&#10;\usepackage{amsthm}&#10;\pagestyle{empty}&#10;\begin{document}&#10;&#10;&#10;$z_{n-1} =  cis(\frac{2(n-1)\pi}{n})$&#10;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76.6779"/>
  <p:tag name="OUTPUTDPI" val="1200"/>
  <p:tag name="LATEXADDIN" val="\documentclass{article}&#10;\usepackage{amsmath}&#10;\usepackage{amssymb}&#10;\usepackage{amsthm}&#10;\pagestyle{empty}&#10;\begin{document}&#10;&#10;&#10;$z_0 =  cis(0)$&#10;&#10;\end{document}"/>
  <p:tag name="IGUANATEXSIZE" val="33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2.75"/>
  <p:tag name="OUTPUTDPI" val="1200"/>
  <p:tag name="LATEXADDIN" val="\documentclass{article}&#10;\usepackage{amsmath}&#10;\usepackage{amssymb}&#10;\usepackage{amsthm}&#10;\pagestyle{empty}&#10;\begin{document}&#10;&#10;&#10;$Im(5)=0$&#10;\end{document}"/>
  <p:tag name="IGUANATEXSIZE" val="33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654.6682"/>
  <p:tag name="OUTPUTDPI" val="1200"/>
  <p:tag name="LATEXADDIN" val="\documentclass{article}&#10;\usepackage{amsmath}&#10;\usepackage{amssymb}&#10;\usepackage{amsthm}&#10;\pagestyle{empty}&#10;\begin{document}&#10;&#10;&#10;$z_1 = cis(\frac{2\pi}{n})$&#10;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654.6682"/>
  <p:tag name="OUTPUTDPI" val="1200"/>
  <p:tag name="LATEXADDIN" val="\documentclass{article}&#10;\usepackage{amsmath}&#10;\usepackage{amssymb}&#10;\usepackage{amsthm}&#10;\pagestyle{empty}&#10;\begin{document}&#10;&#10;&#10;$z_2 =  cis(\frac{4\pi}{n})$&#10;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13.49835"/>
  <p:tag name="OUTPUTDPI" val="1200"/>
  <p:tag name="LATEXADDIN" val="\documentclass{article}&#10;\usepackage{amsmath}&#10;\usepackage{amssymb}&#10;\usepackage{amsthm}&#10;\pagestyle{empty}&#10;\begin{document}&#10;&#10;&#10;$\vdots$&#10;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.2287"/>
  <p:tag name="ORIGINALWIDTH" val="1061.117"/>
  <p:tag name="OUTPUTDPI" val="1200"/>
  <p:tag name="LATEXADDIN" val="\documentclass{article}&#10;\usepackage{amsmath}&#10;\usepackage{amssymb}&#10;\usepackage{amsthm}&#10;\pagestyle{empty}&#10;\begin{document}&#10;&#10;&#10;$z_{n-1} =  cis(\frac{2(n-1)\pi}{n})$&#10;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214.4731"/>
  <p:tag name="OUTPUTDPI" val="1200"/>
  <p:tag name="LATEXADDIN" val="\documentclass{article}&#10;\usepackage{amsmath}&#10;\usepackage{amssymb}&#10;\usepackage{amsthm}&#10;\usepackage{xcolor}&#10;\pagestyle{empty}&#10;\begin{document}&#10;&#10;&#10;$w=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269.9662"/>
  <p:tag name="OUTPUTDPI" val="1200"/>
  <p:tag name="LATEXADDIN" val="\documentclass{article}&#10;\usepackage{amsmath}&#10;\usepackage{amssymb}&#10;\usepackage{amsthm}&#10;\usepackage{xcolor}&#10;\pagestyle{empty}&#10;\begin{document}&#10;&#10;&#10;$w^2=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654.6682"/>
  <p:tag name="OUTPUTDPI" val="1200"/>
  <p:tag name="LATEXADDIN" val="\documentclass{article}&#10;\usepackage{amsmath}&#10;\usepackage{amssymb}&#10;\usepackage{amsthm}&#10;\pagestyle{empty}&#10;\begin{document}&#10;&#10;&#10;$z_3 =  cis(\frac{6\pi}{n})$&#10;&#10;\end{document}"/>
  <p:tag name="IGUANATEXSIZE" val="33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269.9662"/>
  <p:tag name="OUTPUTDPI" val="1200"/>
  <p:tag name="LATEXADDIN" val="\documentclass{article}&#10;\usepackage{amsmath}&#10;\usepackage{amssymb}&#10;\usepackage{amsthm}&#10;\usepackage{xcolor}&#10;\pagestyle{empty}&#10;\begin{document}&#10;&#10;&#10;$w^3=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409.4488"/>
  <p:tag name="OUTPUTDPI" val="1200"/>
  <p:tag name="LATEXADDIN" val="\documentclass{article}&#10;\usepackage{amsmath}&#10;\usepackage{amssymb}&#10;\usepackage{amsthm}&#10;\usepackage{xcolor}&#10;\pagestyle{empty}&#10;\begin{document}&#10;&#10;&#10;$w^{n-1}=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269.9662"/>
  <p:tag name="OUTPUTDPI" val="1200"/>
  <p:tag name="LATEXADDIN" val="\documentclass{article}&#10;\usepackage{amsmath}&#10;\usepackage{amssymb}&#10;\usepackage{amsthm}&#10;\usepackage{xcolor}&#10;\pagestyle{empty}&#10;\begin{document}&#10;&#10;&#10;$w^{0}=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776.25"/>
  <p:tag name="OUTPUTDPI" val="1200"/>
  <p:tag name="LATEXADDIN" val="\documentclass{article}&#10;\usepackage{amsmath}&#10;\usepackage{amssymb}&#10;\usepackage{amsthm}&#10;\pagestyle{empty}&#10;\begin{document}&#10;&#10;&#10;$z=a+bi\in \mathbb{C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037.25"/>
  <p:tag name="OUTPUTDPI" val="1200"/>
  <p:tag name="LATEXADDIN" val="\documentclass{article}&#10;\usepackage{amsmath}&#10;\usepackage{amssymb}&#10;\usepackage{amsthm}&#10;\pagestyle{empty}&#10;\begin{document}&#10;&#10;&#10;$w^k=z_k  = cis(\frac{2\pi k}{n})$&#10;\end{document}"/>
  <p:tag name="IGUANATEXSIZE" val="33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963.75"/>
  <p:tag name="OUTPUTDPI" val="1200"/>
  <p:tag name="LATEXADDIN" val="\documentclass{article}&#10;\usepackage{amsmath}&#10;\usepackage{amssymb}&#10;\usepackage{amsthm}&#10;\pagestyle{empty}&#10;\begin{document}&#10;&#10;&#10;$k=0,1,\dots,n-1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635.9205"/>
  <p:tag name="OUTPUTDPI" val="1200"/>
  <p:tag name="LATEXADDIN" val="\documentclass{article}&#10;\usepackage{amsmath}&#10;\usepackage{amssymb}&#10;\usepackage{amsthm}&#10;\pagestyle{empty}&#10;\begin{document}&#10;&#10;&#10;$w = cis(\frac{2\pi}{n})$&#10;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7.75"/>
  <p:tag name="OUTPUTDPI" val="1200"/>
  <p:tag name="LATEXADDIN" val="\documentclass{article}&#10;\usepackage{amsmath}&#10;\usepackage{amssymb}&#10;\usepackage{amsthm}&#10;\pagestyle{empty}&#10;\begin{document}&#10;&#10;&#10;$Re(z)=a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158.25"/>
  <p:tag name="OUTPUTDPI" val="1200"/>
  <p:tag name="LATEXADDIN" val="\documentclass{article}&#10;\usepackage{amsmath}&#10;\pagestyle{empty}&#10;\begin{document}&#10;&#10;&#10;$-\pi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8.25"/>
  <p:tag name="OUTPUTDPI" val="1200"/>
  <p:tag name="LATEXADDIN" val="\documentclass{article}&#10;\usepackage{amsmath}&#10;\usepackage{amssymb}&#10;\usepackage{amsthm}&#10;\pagestyle{empty}&#10;\begin{document}&#10;&#10;&#10;$Im(z)=b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777.5"/>
  <p:tag name="OUTPUTDPI" val="1200"/>
  <p:tag name="LATEXADDIN" val="\documentclass{article}&#10;\usepackage{amsmath}&#10;\usepackage{amssymb}&#10;\usepackage{amsthm}&#10;\pagestyle{empty}&#10;\begin{document}&#10;&#10;&#10;$z_1 = z_2 \iff &#10;\begin{cases}&#10;Re(z_1)=Re(z_2) \\&#10;Im(z_1)=Im(z_2)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43.5"/>
  <p:tag name="OUTPUTDPI" val="1200"/>
  <p:tag name="LATEXADDIN" val="\documentclass{article}&#10;\usepackage{amsmath}&#10;\usepackage{amssymb}&#10;\usepackage{amsthm}&#10;\pagestyle{empty}&#10;\begin{document}&#10;&#10;$[a_{1}+b_{1}i] + [a_{2}+b_{2}i]= (a_{1}+a_{2})+(b_{1}+b_{2})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90.25"/>
  <p:tag name="OUTPUTDPI" val="1200"/>
  <p:tag name="LATEXADDIN" val="\documentclass{article}&#10;\usepackage{amsmath}&#10;\usepackage{amssymb}&#10;\usepackage{amsthm}&#10;\pagestyle{empty}&#10;\begin{document}&#10;&#10;$(2+4i)+(\pi-2i)=(2+\pi)+2i$&#10;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75"/>
  <p:tag name="ORIGINALWIDTH" val="1735.5"/>
  <p:tag name="OUTPUTDPI" val="1200"/>
  <p:tag name="LATEXADDIN" val="\documentclass{article}&#10;\usepackage{amsmath}&#10;\usepackage{amssymb}&#10;\usepackage{amsthm}&#10;\pagestyle{empty}&#10;\begin{document}&#10;&#10;&#10;$(a_{1}+b_{1}i)\cdot(a_{2}+b_{2}i)=\phantom{a_{1}a_{2}+b_{1}a_{2}i+a_{1}b_{2}i+b_{1}b_{2}i^{2}}\\=(a_{1}a_{2}-b_{1}b_{2})+(b_{1}a_{2}+a_{1}b_{2})i$&#10;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3034.5"/>
  <p:tag name="OUTPUTDPI" val="1200"/>
  <p:tag name="LATEXADDIN" val="\documentclass{article}&#10;\usepackage{amsmath}&#10;\usepackage{amssymb}&#10;\usepackage{amsthm}&#10;\pagestyle{empty}&#10;\begin{document}&#10;&#10;&#10;$(a_{1}+b_{1}i)\cdot(a_{2}+b_{2}i)=a_{1}a_{2}+b_{1}a_{2}i+a_{1}b_{2}i+b_{1}b_{2}i^{2}\\=(a_{1}a_{2}-b_{1}b_{2})+(b_{1}a_{2}+a_{1}b_{2})i$&#10;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96"/>
  <p:tag name="OUTPUTDPI" val="1200"/>
  <p:tag name="LATEXADDIN" val="\documentclass{article}&#10;\usepackage{amsmath}&#10;\usepackage{amssymb}&#10;\usepackage{amsthm}&#10;\pagestyle{empty}&#10;\begin{document}&#10;&#10;&#10;$(1+i)(1-i)=1^{2}-i^{2}=1+1=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33.745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66.854"/>
  <p:tag name="OUTPUTDPI" val="1200"/>
  <p:tag name="LATEXADDIN" val="\documentclass{article}&#10;\usepackage{amsmath}&#10;\usepackage{amssymb}&#10;\usepackage{amsthm}&#10;\pagestyle{empty}&#10;\begin{document}&#10;&#10;&#10;$\mathbb{C}= \{a+bi |\; a,b\in \mathbb{R}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43.5"/>
  <p:tag name="OUTPUTDPI" val="1200"/>
  <p:tag name="LATEXADDIN" val="\documentclass{article}&#10;\usepackage{amsmath}&#10;\usepackage{amssymb}&#10;\usepackage{amsthm}&#10;\pagestyle{empty}&#10;\begin{document}&#10;&#10;$[a_{1}+b_{1}i] + [a_{2}+b_{2}i]= (a_{1}+a_{2})+(b_{1}+b_{2})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80.75"/>
  <p:tag name="OUTPUTDPI" val="1200"/>
  <p:tag name="LATEXADDIN" val="\documentclass{article}&#10;\usepackage{amsmath}&#10;\usepackage{amssymb}&#10;\usepackage{amsthm}&#10;\pagestyle{empty}&#10;\begin{document}&#10;&#10;&#10;$\mathbb{C}= \{a+bi |\; a,b\in \mathbb{R},\;i^2=-1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3034.5"/>
  <p:tag name="OUTPUTDPI" val="1200"/>
  <p:tag name="LATEXADDIN" val="\documentclass{article}&#10;\usepackage{amsmath}&#10;\usepackage{amssymb}&#10;\usepackage{amsthm}&#10;\pagestyle{empty}&#10;\begin{document}&#10;&#10;&#10;$(a_{1}+b_{1}i)\cdot(a_{2}+b_{2}i)=a_{1}a_{2}+b_{1}a_{2}i+a_{1}b_{2}i+b_{1}b_{2}i^{2}\\=(a_{1}a_{2}-b_{1}b_{2})+(b_{1}a_{2}+a_{1}b_{2})i$&#10;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33.745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66.854"/>
  <p:tag name="OUTPUTDPI" val="1200"/>
  <p:tag name="LATEXADDIN" val="\documentclass{article}&#10;\usepackage{amsmath}&#10;\usepackage{amssymb}&#10;\usepackage{amsthm}&#10;\pagestyle{empty}&#10;\begin{document}&#10;&#10;&#10;$\mathbb{C}= \{a+bi |\; a,b\in \mathbb{R}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43.5"/>
  <p:tag name="OUTPUTDPI" val="1200"/>
  <p:tag name="LATEXADDIN" val="\documentclass{article}&#10;\usepackage{amsmath}&#10;\usepackage{amssymb}&#10;\usepackage{amsthm}&#10;\pagestyle{empty}&#10;\begin{document}&#10;&#10;$[a_{1}+b_{1}i] + [a_{2}+b_{2}i]= (a_{1}+a_{2})+(b_{1}+b_{2})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900.637"/>
  <p:tag name="OUTPUTDPI" val="1200"/>
  <p:tag name="LATEXADDIN" val="\documentclass{article}&#10;\usepackage{amsmath}&#10;\usepackage{amssymb}&#10;\usepackage{amsthm}&#10;\pagestyle{empty}&#10;\begin{document}&#10;&#10;&#10;$(a_{1}+b_{1}i)\cdot(a_{2}+b_{2}i)=(a_{1}a_{2}-b_{1}b_{2})+(b_{1}a_{2}+a_{1}b_{2})i$&#10;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2423.697"/>
  <p:tag name="OUTPUTDPI" val="1200"/>
  <p:tag name="LATEXADDIN" val="\documentclass{article}&#10;\usepackage{amsmath}&#10;\usepackage{amssymb}&#10;\usepackage{amsthm}&#10;\usepackage{xcolor}&#10;\pagestyle{empty}&#10;\begin{document}&#10;&#10;&#10;$i^2=i\cdot i =(0+1i)\cdot (0+1i)=-1+0i=-1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32.5"/>
  <p:tag name="OUTPUTDPI" val="1200"/>
  <p:tag name="LATEXADDIN" val="\documentclass{article}&#10;\usepackage{amsmath}&#10;\usepackage{amssymb}&#10;\usepackage{amsthm}&#10;\pagestyle{empty}&#10;\begin{document}&#10;&#10;&#10;$\bar{z}=a-bi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98.75"/>
  <p:tag name="OUTPUTDPI" val="1200"/>
  <p:tag name="LATEXADDIN" val="\documentclass{article}&#10;\usepackage{amsmath}&#10;\usepackage{amssymb}&#10;\usepackage{amsthm}&#10;\pagestyle{empty}&#10;\begin{document}&#10;&#10;&#10;$\overline{2+4i}=2-4i$&#10;\end{document}"/>
  <p:tag name="IGUANATEXSIZE" val="33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98.75"/>
  <p:tag name="OUTPUTDPI" val="1200"/>
  <p:tag name="LATEXADDIN" val="\documentclass{article}&#10;\usepackage{amsmath}&#10;\usepackage{amssymb}&#10;\usepackage{amsthm}&#10;\pagestyle{empty}&#10;\begin{document}&#10;&#10;&#10;$\overline{2-4i}=2+4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489"/>
  <p:tag name="OUTPUTDPI" val="1200"/>
  <p:tag name="LATEXADDIN" val="\documentclass{article}&#10;\usepackage{amsmath}&#10;\usepackage{amssymb}&#10;\usepackage{amsthm}&#10;\pagestyle{empty}&#10;\begin{document}&#10;&#10;&#10;$2+i\in \mathbb{C} $&#10;&#10;\end{document}"/>
  <p:tag name="IGUANATEXSIZE" val="33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85"/>
  <p:tag name="OUTPUTDPI" val="1200"/>
  <p:tag name="LATEXADDIN" val="\documentclass{article}&#10;\usepackage{amsmath}&#10;\usepackage{amssymb}&#10;\usepackage{amsthm}&#10;\pagestyle{empty}&#10;\begin{document}&#10;&#10;&#10;$\overline{5}=5$&#10;\end{document}"/>
  <p:tag name="IGUANATEXSIZE" val="33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67.25"/>
  <p:tag name="OUTPUTDPI" val="1200"/>
  <p:tag name="LATEXADDIN" val="\documentclass{article}&#10;\usepackage{amsmath}&#10;\usepackage{amssymb}&#10;\usepackage{amsthm}&#10;\pagestyle{empty}&#10;\begin{document}&#10;&#10;&#10;$\overline{5i}=-5i$&#10;\end{document}"/>
  <p:tag name="IGUANATEXSIZE" val="33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87.75"/>
  <p:tag name="ORIGINALWIDTH" val="2240.25"/>
  <p:tag name="OUTPUTDPI" val="1200"/>
  <p:tag name="LATEXADDIN" val="\documentclass{article}&#10;\usepackage{amsmath}&#10;\usepackage{amssymb}&#10;\usepackage{amsthm}&#10;\pagestyle{empty}&#10;\begin{document}&#10;&#10;\begin{enumerate}&#10;\item $\overline{(\bar{z})}=z$&#10;\item $\overline{z_{1}+z_{2}}=\overline{z_{1}}+\overline{z_{2}}$&#10;\item $\overline{z_{1}\cdot z_{2}}=\overline{z_{1}}\cdot\overline{z_{2}}$&#10;\item $z+\overline{z}=2Re(z)$&#10;\item $z-\overline{z}=2Im(z)$&#10;\item $z\cdot\overline{z}=(a+bi)\cdot(a-bi)=a^{2}+b^{2}\in\mathbb{R}$&#10;\item $z=\overline{z}&#10;  \Leftrightarrow&#10;  z\in\mathbb{R}$&#10;\item $z=-\overline{z}&#10;  \Leftrightarrow&#10;  Re(z)=0&#10; $&#10; \end{enumerate}&#10;\end{document}"/>
  <p:tag name="IGUANATEXSIZE" val="33"/>
  <p:tag name="IGUANATEXCURSOR" val="497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896.25"/>
  <p:tag name="OUTPUTDPI" val="1200"/>
  <p:tag name="LATEXADDIN" val="\documentclass{article}&#10;\usepackage{amsmath}&#10;\usepackage{amssymb}&#10;\usepackage{amsthm}&#10;\pagestyle{empty}&#10;\begin{document}&#10;&#10;&#10;$z+z\overline{z}=3\frac{3}{4}+2i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404"/>
  <p:tag name="OUTPUTDPI" val="1200"/>
  <p:tag name="LATEXADDIN" val="\documentclass{article}&#10;\usepackage{amsmath}&#10;\usepackage{amssymb}&#10;\usepackage{amsthm}&#10;\pagestyle{empty}&#10;\begin{document}&#10;&#10;&#10;$a+bi+a^{2}+b^{2}=3\frac{3}{4}+2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978"/>
  <p:tag name="OUTPUTDPI" val="1200"/>
  <p:tag name="LATEXADDIN" val="\documentclass{article}&#10;\usepackage{amsmath}&#10;\usepackage{amssymb}&#10;\usepackage{amsthm}&#10;\pagestyle{empty}&#10;\begin{document}&#10;&#10;&#10;$\begin{cases}&#10;b=2\\&#10;a+a^{2}+b^{2}=3\frac{3}{4}&#10;\end{cases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46.25"/>
  <p:tag name="OUTPUTDPI" val="1200"/>
  <p:tag name="LATEXADDIN" val="\documentclass{article}&#10;\usepackage{amsmath}&#10;\usepackage{amssymb}&#10;\usepackage{amsthm}&#10;\pagestyle{empty}&#10;\begin{document}&#10;&#10;&#10;$b=2,\,a=-\frac{1}{2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9.75"/>
  <p:tag name="OUTPUTDPI" val="1200"/>
  <p:tag name="LATEXADDIN" val="\documentclass{article}&#10;\usepackage{amsmath}&#10;\usepackage{amssymb}&#10;\usepackage{amsthm}&#10;\usepackage{xcolor}&#10;\pagestyle{empty}&#10;\begin{document}&#10;&#10;&#10;$a_0,a_1\dots ,a_n\in \mathbb{R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400.5"/>
  <p:tag name="OUTPUTDPI" val="1200"/>
  <p:tag name="LATEXADDIN" val="\documentclass{article}&#10;\usepackage{amsmath}&#10;\usepackage{amssymb}&#10;\usepackage{amsthm}&#10;\pagestyle{empty}&#10;\begin{document}&#10;&#10;&#10;$-\pi \in \mathbb{C}$&#10;&#10;\end{document}"/>
  <p:tag name="IGUANATEXSIZE" val="33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355.75"/>
  <p:tag name="OUTPUTDPI" val="1200"/>
  <p:tag name="LATEXADDIN" val="\documentclass{article}&#10;\usepackage{amsmath}&#10;\usepackage{amssymb}&#10;\usepackage{amsthm}&#10;\usepackage{xcolor}&#10;\pagestyle{empty}&#10;\begin{document}&#10;&#10;&#10;$p(w)=a_0 +a_1 w^1 +a_2 w^2 +\cdots +a_nw^n=0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\overline{0}=\overline{a_0 +a_1 w^1 +a_2 w^2 +\cdots +a_nw^n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0=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overline{z_1+z_2}=\overline{z_1}+\overline{z_2}&#10;$&#10;\end{document}"/>
  <p:tag name="IGUANATEXSIZE" val="25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9.75"/>
  <p:tag name="OUTPUTDPI" val="1200"/>
  <p:tag name="LATEXADDIN" val="\documentclass{article}&#10;\usepackage{amsmath}&#10;\usepackage{amssymb}&#10;\usepackage{amsthm}&#10;\usepackage{xcolor}&#10;\pagestyle{empty}&#10;\begin{document}&#10;&#10;&#10;$a_0,a_1\dots ,a_n\in \mathbb{R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37.75"/>
  <p:tag name="OUTPUTDPI" val="1200"/>
  <p:tag name="LATEXADDIN" val="\documentclass{article}&#10;\usepackage{amsmath}&#10;\usepackage{amssymb}&#10;\usepackage{amsthm}&#10;\pagestyle{empty}&#10;\begin{document}&#10;&#10;&#10;$ -3 + (-6)i \in \mathbb{C}$&#10;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24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} \bar{w^1} +\overline{a_2} \bar{w}^2 +\cdots +\overline{ a_n}\bar{w}^n$&#10;\end{document}"/>
  <p:tag name="IGUANATEXSIZE" val="33"/>
  <p:tag name="IGUANATEXCURSOR" val="240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621.75"/>
  <p:tag name="OUTPUTDPI" val="1200"/>
  <p:tag name="LATEXADDIN" val="\documentclass{article}&#10;\usepackage{amsmath}&#10;\usepackage{amssymb}&#10;\usepackage{amsthm}&#10;\usepackage{xcolor}&#10;\pagestyle{empty}&#10;\begin{document}&#10;&#10;&#10;$&#10;\overline{z_1z_2}=\overline{z_1}\overline{z_2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24"/>
  <p:tag name="OUTPUTDPI" val="1200"/>
  <p:tag name="LATEXADDIN" val="\documentclass{article}&#10;\usepackage{amsmath}&#10;\usepackage{amssymb}&#10;\usepackage{amsthm}&#10;\usepackage{xcolor}&#10;\pagestyle{empty}&#10;\begin{document}&#10;&#10;&#10;$=a_0 +a_1 \bar{w^1} +a_2 \bar{w}^2 +\cdots +a_n\bar{w}^n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64.5"/>
  <p:tag name="OUTPUTDPI" val="1200"/>
  <p:tag name="LATEXADDIN" val="\documentclass{article}&#10;\usepackage{amsmath}&#10;\usepackage{amssymb}&#10;\usepackage{amsthm}&#10;\usepackage{xcolor}&#10;\pagestyle{empty}&#10;\begin{document}&#10;&#10;&#10;$=p(\bar{w}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358.5"/>
  <p:tag name="OUTPUTDPI" val="1200"/>
  <p:tag name="LATEXADDIN" val="\documentclass{article}&#10;\usepackage{amsmath}&#10;\usepackage{amssymb}&#10;\usepackage{amsthm}&#10;\usepackage{xcolor}&#10;\pagestyle{empty}&#10;\begin{document}&#10;&#10;&#10;$0=\cdots 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104.75"/>
  <p:tag name="OUTPUTDPI" val="1200"/>
  <p:tag name="LATEXADDIN" val="\documentclass{article}&#10;\usepackage{amsmath}&#10;\usepackage{amssymb}&#10;\usepackage{amsthm}&#10;\pagestyle{empty}&#10;\begin{document}&#10;&#10;&#10;$ z^2+2 z+1-\frac{1}{2}i=0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562.5"/>
  <p:tag name="OUTPUTDPI" val="1200"/>
  <p:tag name="LATEXADDIN" val="\documentclass{article}&#10;\usepackage{amsmath}&#10;\usepackage{amssymb}&#10;\usepackage{amsthm}&#10;\pagestyle{empty}&#10;\begin{document}&#10;&#10;&#10;$x^2+4 = 0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9.5"/>
  <p:tag name="OUTPUTDPI" val="1200"/>
  <p:tag name="LATEXADDIN" val="\documentclass{article}&#10;\usepackage{amsmath}&#10;\usepackage{amssymb}&#10;\usepackage{amsthm}&#10;\usepackage{xcolor}&#10;\pagestyle{empty}&#10;\begin{document}&#10;&#10;&#10;$c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z_{1,2}= \frac{-b\pm \sqrt{b^2-4ac}}{2a}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.25"/>
  <p:tag name="ORIGINALWIDTH" val="2624.25"/>
  <p:tag name="OUTPUTDPI" val="1200"/>
  <p:tag name="LATEXADDIN" val="\documentclass{article}&#10;\usepackage{amsmath}&#10;\usepackage{amssymb}&#10;\usepackage{amsthm}&#10;\usepackage{xcolor}&#10;\pagestyle{empty}&#10;\begin{document}&#10;&#10;&#10;$&#10;=&#10;\frac{-2\pm \sqrt{2^2-4\cdot 1\cdot (1-\frac{1}{2}i)}}{2}&#10;=&#10;\frac{-2\pm \sqrt {4 -4+2i}}{2}&#10;=&#10;\frac{-2\pm \sqrt {2i}}{2}&#10;=&#10;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341.75"/>
  <p:tag name="OUTPUTDPI" val="1200"/>
  <p:tag name="LATEXADDIN" val="\documentclass{article}&#10;\usepackage{amsmath}&#10;\usepackage{amssymb}&#10;\usepackage{amsthm}&#10;\pagestyle{empty}&#10;\begin{document}&#10;&#10;&#10;$1\cdot z^2+2\cdot z+1-\frac{1}{2}i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444.75"/>
  <p:tag name="OUTPUTDPI" val="1200"/>
  <p:tag name="LATEXADDIN" val="\documentclass{article}&#10;\usepackage{amsmath}&#10;\usepackage{amssymb}&#10;\usepackage{amsthm}&#10;\usepackage{xcolor}&#10;\pagestyle{empty}&#10;\begin{document}&#10;&#10;&#10;$&#10;\frac{-2\pm (1+i)}{2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089.75"/>
  <p:tag name="OUTPUTDPI" val="1200"/>
  <p:tag name="LATEXADDIN" val="\documentclass{article}&#10;\usepackage{amsmath}&#10;\usepackage{amssymb}&#10;\usepackage{amsthm}&#10;\usepackage{xcolor}&#10;\pagestyle{empty}&#10;\begin{document}&#10;&#10;&#10;$z_1 = \frac{-2+1+i}{2}=\frac{-1+i}{2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094.25"/>
  <p:tag name="OUTPUTDPI" val="1200"/>
  <p:tag name="LATEXADDIN" val="\documentclass{article}&#10;\usepackage{amsmath}&#10;\usepackage{amssymb}&#10;\usepackage{amsthm}&#10;\usepackage{xcolor}&#10;\pagestyle{empty}&#10;\begin{document}&#10;&#10;&#10;$z_2 = \frac{-2-1-i}{2}=\frac{-3-i}{2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663"/>
  <p:tag name="OUTPUTDPI" val="1200"/>
  <p:tag name="LATEXADDIN" val="\documentclass{article}&#10;\usepackage{amsmath}&#10;\usepackage{amssymb}&#10;\usepackage{amsthm}&#10;\usepackage{xcolor}&#10;\pagestyle{empty}&#10;\begin{document}&#10;&#10;&#10;$(1+i)^2=2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89"/>
  <p:tag name="OUTPUTDPI" val="1200"/>
  <p:tag name="LATEXADDIN" val="\documentclass{article}&#10;\usepackage{amsmath}&#10;\usepackage{amssymb}&#10;\usepackage{amsthm}&#10;\pagestyle{empty}&#10;\begin{document}&#10;&#10;&#10;$\pm 2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338.25"/>
  <p:tag name="OUTPUTDPI" val="1200"/>
  <p:tag name="LATEXADDIN" val="\documentclass{article}&#10;\usepackage{amsmath}&#10;\usepackage{amssymb}&#10;\usepackage{amsthm}&#10;\pagestyle{empty}&#10;\begin{document}&#10;&#10;&#10;$-3+i$&#10;\end{document}"/>
  <p:tag name="IGUANATEXSIZE" val="33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303.75"/>
  <p:tag name="OUTPUTDPI" val="1200"/>
  <p:tag name="LATEXADDIN" val="\documentclass{article}&#10;\usepackage{amsmath}&#10;\usepackage{amssymb}&#10;\usepackage{amsthm}&#10;\pagestyle{empty}&#10;\begin{document}&#10;&#10;&#10;$a+bi$&#10;\end{document}"/>
  <p:tag name="IGUANATEXSIZE" val="33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9.5"/>
  <p:tag name="OUTPUTDPI" val="1200"/>
  <p:tag name="LATEXADDIN" val="\documentclass{article}&#10;\usepackage{amsmath}&#10;\usepackage{amssymb}&#10;\usepackage{amsthm}&#10;\pagestyle{empty}&#10;\begin{document}&#10;&#10;&#10;$(-3,1)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022.25"/>
  <p:tag name="OUTPUTDPI" val="1200"/>
  <p:tag name="LATEXADDIN" val="\documentclass{article}&#10;\usepackage{amsmath}&#10;\usepackage{amssymb}&#10;\usepackage{amsthm}&#10;\pagestyle{empty}&#10;\begin{document}&#10;&#10;&#10;$|a+bi| = \sqrt{a^2+b^2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6.772"/>
  <p:tag name="ORIGINALWIDTH" val="1444.319"/>
  <p:tag name="OUTPUTDPI" val="1200"/>
  <p:tag name="LATEXADDIN" val="\documentclass{article}&#10;\usepackage{amsmath}&#10;\usepackage{amssymb}&#10;\usepackage{amsthm}&#10;\pagestyle{empty}&#10;\begin{document}&#10;&#10;\begin{enumerate}&#10;\item $|z|^{2}=z\cdot\overline{z}$&#10;\item $|z|\in\mathbb{R}$&#10;\item&#10;\begin{enumerate}&#10;\item $|z|\geq 0$&#10;\item $|z|=0 \iff z=0$&#10; \end{enumerate}&#10;\item $|z_{1}z_{2}|=|z_{1}|\cdot|z_{2}|$&#10;\item $|z_{1}+z_{2}|\leq|z_{1}|+|z_{2}|$&#10;\item $|z|=|-z|=|\overline{z}|$&#10;\item $\text{Re}(z)\leq |\text{Re}(z)|\leq |z|$&#10; \end{enumerate}&#10;\end{document}"/>
  <p:tag name="IGUANATEXSIZE" val="33"/>
  <p:tag name="IGUANATEXCURSOR" val="442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630.296"/>
  <p:tag name="OUTPUTDPI" val="1200"/>
  <p:tag name="LATEXADDIN" val="\documentclass{article}&#10;\usepackage{amsmath}&#10;\usepackage{amssymb}&#10;\usepackage{amsthm}&#10;\usepackage{xcolor}&#10;\pagestyle{empty}&#10;\begin{document}&#10;&#10;$\left|z_1+z_2\right|^{2} =\left(z_{1}+z_{2}\right)\overline{\left(z_{1}+z_{2}\right)}$&#10;\end{document}"/>
  <p:tag name="IGUANATEXSIZE" val="33"/>
  <p:tag name="IGUANATEXCURSOR" val="241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85.864"/>
  <p:tag name="OUTPUTDPI" val="1200"/>
  <p:tag name="LATEXADDIN" val="\documentclass{article}&#10;\usepackage{amsmath}&#10;\usepackage{amssymb}&#10;\usepackage{amsthm}&#10;\usepackage{xcolor}&#10;\pagestyle{empty}&#10;\begin{document}&#10;&#10;&#10;$=\left(z_{1}+z_{2}\right)\left(\overline{z_{1}}+\overline{z_{2}}\right)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98835"/>
  <p:tag name="ORIGINALWIDTH" val="1491.563"/>
  <p:tag name="OUTPUTDPI" val="1200"/>
  <p:tag name="LATEXADDIN" val="\documentclass{article}&#10;\usepackage{amsmath}&#10;\usepackage{amssymb}&#10;\usepackage{amsthm}&#10;\usepackage{xcolor}&#10;\pagestyle{empty}&#10;\begin{document}&#10;&#10;&#10;$=z_{1}\overline{z_{1}}+z_{1}\overline{z_{2}}+z_{2}\overline{z_{1}}+z_{2}\overline{z_{2}}$&#10;\end{document}"/>
  <p:tag name="IGUANATEXSIZE" val="33"/>
  <p:tag name="IGUANATEXCURSOR" val="232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pagestyle{empty}&#10;\begin{document}&#10;&#10;&#10;$\mathbb{R}$&#10;&#10;\end{document}"/>
  <p:tag name="IGUANATEXSIZE" val="33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353"/>
  <p:tag name="ORIGINALWIDTH" val="1491.563"/>
  <p:tag name="OUTPUTDPI" val="1200"/>
  <p:tag name="LATEXADDIN" val="\documentclass{article}&#10;\usepackage{amsmath}&#10;\usepackage{amssymb}&#10;\usepackage{amsthm}&#10;\usepackage{xcolor}&#10;\pagestyle{empty}&#10;\begin{document}&#10;&#10;&#10;$=z_{1}\overline{z_{1}}+z_{1}\overline{z_{2}}+\overline{z_{1}\overline{z_{2}}}+z_{2}\overline{z_{2}}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434.571"/>
  <p:tag name="OUTPUTDPI" val="1200"/>
  <p:tag name="LATEXADDIN" val="\documentclass{article}&#10;\usepackage{amsmath}&#10;\usepackage{amssymb}&#10;\usepackage{amsthm}&#10;\usepackage{xcolor}&#10;\pagestyle{empty}&#10;\begin{document}&#10;&#10;&#10;$=\left|z_{1}\right|^{2}+2Re(z_{1}\overline{z_{2}})+\left|z_{2}\right|^{2}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271.841"/>
  <p:tag name="OUTPUTDPI" val="1200"/>
  <p:tag name="LATEXADDIN" val="\documentclass{article}&#10;\usepackage{amsmath}&#10;\usepackage{amssymb}&#10;\usepackage{amsthm}&#10;\usepackage{xcolor}&#10;\pagestyle{empty}&#10;\begin{document}&#10;&#10;&#10;$\leq\left|z_{1}\right|^{2}+2\left|z_{1}\overline{z_{2}}\right|+\left|z_{2}\right|^{2}$&#10;\end{document}"/>
  <p:tag name="IGUANATEXSIZE" val="33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783.652"/>
  <p:tag name="OUTPUTDPI" val="1200"/>
  <p:tag name="LATEXADDIN" val="\documentclass{article}&#10;\usepackage{amsmath}&#10;\usepackage{amssymb}&#10;\usepackage{amsthm}&#10;\usepackage{xcolor}&#10;\pagestyle{empty}&#10;\begin{document}&#10;&#10;&#10;$=\left(\left|z_{1}\right|+\left|z_{2}\right|\right)^{2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2"/>
  <p:tag name="OUTPUTDPI" val="1200"/>
  <p:tag name="LATEXADDIN" val="\documentclass{article}&#10;\usepackage{amsmath}&#10;\usepackage{amssymb}&#10;\usepackage{amsthm}&#10;\pagestyle{empty}&#10;\begin{document}&#10;&#10;&#10;$z\neq 0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424.5"/>
  <p:tag name="OUTPUTDPI" val="1200"/>
  <p:tag name="LATEXADDIN" val="\documentclass{article}&#10;\usepackage{amsmath}&#10;\usepackage{amssymb}&#10;\usepackage{amsthm}&#10;\pagestyle{empty}&#10;\begin{document}&#10;&#10;&#10;$z^{-1}=\frac{1}{z}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64"/>
  <p:tag name="OUTPUTDPI" val="1200"/>
  <p:tag name="LATEXADDIN" val="\documentclass{article}&#10;\usepackage{amsmath}&#10;\usepackage{amssymb}&#10;\usepackage{amsthm}&#10;\pagestyle{empty}&#10;\begin{document}&#10;&#10;&#10;$z\cdot z^{-1}=1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101.75"/>
  <p:tag name="OUTPUTDPI" val="1200"/>
  <p:tag name="LATEXADDIN" val="\documentclass{article}&#10;\usepackage{amsmath}&#10;\usepackage{amssymb}&#10;\usepackage{amsthm}&#10;\pagestyle{empty}&#10;\begin{document}&#10;&#10;&#10;$(1+i)\cdot (\frac{1}{2}-\frac{1}{2}i)=1$&#10;\end{document}"/>
  <p:tag name="IGUANATEXSIZE" val="33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990"/>
  <p:tag name="OUTPUTDPI" val="1200"/>
  <p:tag name="LATEXADDIN" val="\documentclass{article}&#10;\usepackage{amsmath}&#10;\usepackage{amssymb}&#10;\usepackage{amsthm}&#10;\pagestyle{empty}&#10;\begin{document}&#10;&#10;&#10;$(1+i)^{-1}= \frac{1}{2}-\frac{1}{2}i$&#10;\end{document}"/>
  <p:tag name="IGUANATEXSIZE" val="33"/>
  <p:tag name="IGUANATEXCURSOR" val="136"/>
  <p:tag name="TRANSPARENCY" val="Fals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1563</TotalTime>
  <Words>355</Words>
  <Application>Microsoft Office PowerPoint</Application>
  <PresentationFormat>מסך רחב</PresentationFormat>
  <Paragraphs>138</Paragraphs>
  <Slides>34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ערכת נושא Office</vt:lpstr>
      <vt:lpstr>achiyabaron@gmail.comאחיה                       </vt:lpstr>
      <vt:lpstr>מספרים מרוכבים</vt:lpstr>
      <vt:lpstr>שדה המספרים הממשיים</vt:lpstr>
      <vt:lpstr>שדה המספרים המרוכבים</vt:lpstr>
      <vt:lpstr>הגדרות</vt:lpstr>
      <vt:lpstr>הגדרות</vt:lpstr>
      <vt:lpstr>פעולות בין מספרים מרוכבים</vt:lpstr>
      <vt:lpstr>הערה:</vt:lpstr>
      <vt:lpstr>הערה:</vt:lpstr>
      <vt:lpstr>הצמוד המורכב</vt:lpstr>
      <vt:lpstr>תכונות הצמוד המורכב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המישור המרוכב</vt:lpstr>
      <vt:lpstr>הערך המוחלט (מודולו)</vt:lpstr>
      <vt:lpstr>תכונות הערך המוחלט</vt:lpstr>
      <vt:lpstr>הוכחת אי שיוויון המשולש</vt:lpstr>
      <vt:lpstr>חילוק</vt:lpstr>
      <vt:lpstr>חילוק</vt:lpstr>
      <vt:lpstr>                                           ההצגה הפולרית</vt:lpstr>
      <vt:lpstr>מעבר בין הצגות</vt:lpstr>
      <vt:lpstr>מעבר בין הצגות</vt:lpstr>
      <vt:lpstr>מעבר בין הצגות</vt:lpstr>
      <vt:lpstr>תכונות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שדה המספרים הממשיים</dc:title>
  <dc:creator>user</dc:creator>
  <cp:lastModifiedBy>user</cp:lastModifiedBy>
  <cp:revision>60</cp:revision>
  <dcterms:created xsi:type="dcterms:W3CDTF">2016-09-11T09:15:17Z</dcterms:created>
  <dcterms:modified xsi:type="dcterms:W3CDTF">2020-03-17T08:48:42Z</dcterms:modified>
</cp:coreProperties>
</file>