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ppt/tags/tag115.xml" ContentType="application/vnd.openxmlformats-officedocument.presentationml.tags+xml"/>
  <Override PartName="/ppt/tags/tag116.xml" ContentType="application/vnd.openxmlformats-officedocument.presentationml.tags+xml"/>
  <Override PartName="/ppt/tags/tag117.xml" ContentType="application/vnd.openxmlformats-officedocument.presentationml.tags+xml"/>
  <Override PartName="/ppt/tags/tag118.xml" ContentType="application/vnd.openxmlformats-officedocument.presentationml.tags+xml"/>
  <Override PartName="/ppt/tags/tag119.xml" ContentType="application/vnd.openxmlformats-officedocument.presentationml.tags+xml"/>
  <Override PartName="/ppt/tags/tag120.xml" ContentType="application/vnd.openxmlformats-officedocument.presentationml.tags+xml"/>
  <Override PartName="/ppt/tags/tag121.xml" ContentType="application/vnd.openxmlformats-officedocument.presentationml.tags+xml"/>
  <Override PartName="/ppt/tags/tag122.xml" ContentType="application/vnd.openxmlformats-officedocument.presentationml.tags+xml"/>
  <Override PartName="/ppt/tags/tag123.xml" ContentType="application/vnd.openxmlformats-officedocument.presentationml.tags+xml"/>
  <Override PartName="/ppt/tags/tag124.xml" ContentType="application/vnd.openxmlformats-officedocument.presentationml.tags+xml"/>
  <Override PartName="/ppt/tags/tag125.xml" ContentType="application/vnd.openxmlformats-officedocument.presentationml.tags+xml"/>
  <Override PartName="/ppt/tags/tag126.xml" ContentType="application/vnd.openxmlformats-officedocument.presentationml.tags+xml"/>
  <Override PartName="/ppt/tags/tag127.xml" ContentType="application/vnd.openxmlformats-officedocument.presentationml.tags+xml"/>
  <Override PartName="/ppt/tags/tag128.xml" ContentType="application/vnd.openxmlformats-officedocument.presentationml.tags+xml"/>
  <Override PartName="/ppt/tags/tag129.xml" ContentType="application/vnd.openxmlformats-officedocument.presentationml.tags+xml"/>
  <Override PartName="/ppt/tags/tag130.xml" ContentType="application/vnd.openxmlformats-officedocument.presentationml.tags+xml"/>
  <Override PartName="/ppt/tags/tag131.xml" ContentType="application/vnd.openxmlformats-officedocument.presentationml.tags+xml"/>
  <Override PartName="/ppt/tags/tag132.xml" ContentType="application/vnd.openxmlformats-officedocument.presentationml.tags+xml"/>
  <Override PartName="/ppt/tags/tag133.xml" ContentType="application/vnd.openxmlformats-officedocument.presentationml.tags+xml"/>
  <Override PartName="/ppt/tags/tag134.xml" ContentType="application/vnd.openxmlformats-officedocument.presentationml.tags+xml"/>
  <Override PartName="/ppt/tags/tag135.xml" ContentType="application/vnd.openxmlformats-officedocument.presentationml.tags+xml"/>
  <Override PartName="/ppt/tags/tag136.xml" ContentType="application/vnd.openxmlformats-officedocument.presentationml.tags+xml"/>
  <Override PartName="/ppt/tags/tag137.xml" ContentType="application/vnd.openxmlformats-officedocument.presentationml.tags+xml"/>
  <Override PartName="/ppt/tags/tag138.xml" ContentType="application/vnd.openxmlformats-officedocument.presentationml.tags+xml"/>
  <Override PartName="/ppt/tags/tag139.xml" ContentType="application/vnd.openxmlformats-officedocument.presentationml.tags+xml"/>
  <Override PartName="/ppt/tags/tag140.xml" ContentType="application/vnd.openxmlformats-officedocument.presentationml.tags+xml"/>
  <Override PartName="/ppt/tags/tag141.xml" ContentType="application/vnd.openxmlformats-officedocument.presentationml.tags+xml"/>
  <Override PartName="/ppt/tags/tag142.xml" ContentType="application/vnd.openxmlformats-officedocument.presentationml.tags+xml"/>
  <Override PartName="/ppt/tags/tag143.xml" ContentType="application/vnd.openxmlformats-officedocument.presentationml.tags+xml"/>
  <Override PartName="/ppt/tags/tag144.xml" ContentType="application/vnd.openxmlformats-officedocument.presentationml.tags+xml"/>
  <Override PartName="/ppt/tags/tag145.xml" ContentType="application/vnd.openxmlformats-officedocument.presentationml.tags+xml"/>
  <Override PartName="/ppt/tags/tag146.xml" ContentType="application/vnd.openxmlformats-officedocument.presentationml.tags+xml"/>
  <Override PartName="/ppt/tags/tag147.xml" ContentType="application/vnd.openxmlformats-officedocument.presentationml.tags+xml"/>
  <Override PartName="/ppt/tags/tag148.xml" ContentType="application/vnd.openxmlformats-officedocument.presentationml.tags+xml"/>
  <Override PartName="/ppt/tags/tag149.xml" ContentType="application/vnd.openxmlformats-officedocument.presentationml.tags+xml"/>
  <Override PartName="/ppt/tags/tag150.xml" ContentType="application/vnd.openxmlformats-officedocument.presentationml.tags+xml"/>
  <Override PartName="/ppt/tags/tag151.xml" ContentType="application/vnd.openxmlformats-officedocument.presentationml.tags+xml"/>
  <Override PartName="/ppt/tags/tag152.xml" ContentType="application/vnd.openxmlformats-officedocument.presentationml.tags+xml"/>
  <Override PartName="/ppt/tags/tag153.xml" ContentType="application/vnd.openxmlformats-officedocument.presentationml.tags+xml"/>
  <Override PartName="/ppt/tags/tag154.xml" ContentType="application/vnd.openxmlformats-officedocument.presentationml.tags+xml"/>
  <Override PartName="/ppt/tags/tag155.xml" ContentType="application/vnd.openxmlformats-officedocument.presentationml.tags+xml"/>
  <Override PartName="/ppt/tags/tag156.xml" ContentType="application/vnd.openxmlformats-officedocument.presentationml.tags+xml"/>
  <Override PartName="/ppt/tags/tag157.xml" ContentType="application/vnd.openxmlformats-officedocument.presentationml.tags+xml"/>
  <Override PartName="/ppt/tags/tag158.xml" ContentType="application/vnd.openxmlformats-officedocument.presentationml.tags+xml"/>
  <Override PartName="/ppt/tags/tag159.xml" ContentType="application/vnd.openxmlformats-officedocument.presentationml.tags+xml"/>
  <Override PartName="/ppt/tags/tag160.xml" ContentType="application/vnd.openxmlformats-officedocument.presentationml.tags+xml"/>
  <Override PartName="/ppt/tags/tag161.xml" ContentType="application/vnd.openxmlformats-officedocument.presentationml.tags+xml"/>
  <Override PartName="/ppt/tags/tag162.xml" ContentType="application/vnd.openxmlformats-officedocument.presentationml.tags+xml"/>
  <Override PartName="/ppt/tags/tag163.xml" ContentType="application/vnd.openxmlformats-officedocument.presentationml.tags+xml"/>
  <Override PartName="/ppt/tags/tag164.xml" ContentType="application/vnd.openxmlformats-officedocument.presentationml.tags+xml"/>
  <Override PartName="/ppt/tags/tag165.xml" ContentType="application/vnd.openxmlformats-officedocument.presentationml.tags+xml"/>
  <Override PartName="/ppt/tags/tag166.xml" ContentType="application/vnd.openxmlformats-officedocument.presentationml.tags+xml"/>
  <Override PartName="/ppt/tags/tag167.xml" ContentType="application/vnd.openxmlformats-officedocument.presentationml.tags+xml"/>
  <Override PartName="/ppt/tags/tag168.xml" ContentType="application/vnd.openxmlformats-officedocument.presentationml.tags+xml"/>
  <Override PartName="/ppt/tags/tag169.xml" ContentType="application/vnd.openxmlformats-officedocument.presentationml.tags+xml"/>
  <Override PartName="/ppt/tags/tag170.xml" ContentType="application/vnd.openxmlformats-officedocument.presentationml.tags+xml"/>
  <Override PartName="/ppt/tags/tag171.xml" ContentType="application/vnd.openxmlformats-officedocument.presentationml.tags+xml"/>
  <Override PartName="/ppt/tags/tag172.xml" ContentType="application/vnd.openxmlformats-officedocument.presentationml.tags+xml"/>
  <Override PartName="/ppt/tags/tag173.xml" ContentType="application/vnd.openxmlformats-officedocument.presentationml.tags+xml"/>
  <Override PartName="/ppt/tags/tag174.xml" ContentType="application/vnd.openxmlformats-officedocument.presentationml.tags+xml"/>
  <Override PartName="/ppt/tags/tag175.xml" ContentType="application/vnd.openxmlformats-officedocument.presentationml.tags+xml"/>
  <Override PartName="/ppt/tags/tag176.xml" ContentType="application/vnd.openxmlformats-officedocument.presentationml.tags+xml"/>
  <Override PartName="/ppt/tags/tag177.xml" ContentType="application/vnd.openxmlformats-officedocument.presentationml.tags+xml"/>
  <Override PartName="/ppt/tags/tag178.xml" ContentType="application/vnd.openxmlformats-officedocument.presentationml.tags+xml"/>
  <Override PartName="/ppt/tags/tag179.xml" ContentType="application/vnd.openxmlformats-officedocument.presentationml.tags+xml"/>
  <Override PartName="/ppt/tags/tag180.xml" ContentType="application/vnd.openxmlformats-officedocument.presentationml.tags+xml"/>
  <Override PartName="/ppt/tags/tag181.xml" ContentType="application/vnd.openxmlformats-officedocument.presentationml.tags+xml"/>
  <Override PartName="/ppt/tags/tag182.xml" ContentType="application/vnd.openxmlformats-officedocument.presentationml.tags+xml"/>
  <Override PartName="/ppt/tags/tag183.xml" ContentType="application/vnd.openxmlformats-officedocument.presentationml.tags+xml"/>
  <Override PartName="/ppt/tags/tag184.xml" ContentType="application/vnd.openxmlformats-officedocument.presentationml.tags+xml"/>
  <Override PartName="/ppt/tags/tag185.xml" ContentType="application/vnd.openxmlformats-officedocument.presentationml.tags+xml"/>
  <Override PartName="/ppt/tags/tag186.xml" ContentType="application/vnd.openxmlformats-officedocument.presentationml.tags+xml"/>
  <Override PartName="/ppt/tags/tag187.xml" ContentType="application/vnd.openxmlformats-officedocument.presentationml.tags+xml"/>
  <Override PartName="/ppt/tags/tag188.xml" ContentType="application/vnd.openxmlformats-officedocument.presentationml.tags+xml"/>
  <Override PartName="/ppt/tags/tag189.xml" ContentType="application/vnd.openxmlformats-officedocument.presentationml.tags+xml"/>
  <Override PartName="/ppt/tags/tag190.xml" ContentType="application/vnd.openxmlformats-officedocument.presentationml.tags+xml"/>
  <Override PartName="/ppt/tags/tag191.xml" ContentType="application/vnd.openxmlformats-officedocument.presentationml.tags+xml"/>
  <Override PartName="/ppt/tags/tag192.xml" ContentType="application/vnd.openxmlformats-officedocument.presentationml.tags+xml"/>
  <Override PartName="/ppt/tags/tag193.xml" ContentType="application/vnd.openxmlformats-officedocument.presentationml.tags+xml"/>
  <Override PartName="/ppt/tags/tag194.xml" ContentType="application/vnd.openxmlformats-officedocument.presentationml.tags+xml"/>
  <Override PartName="/ppt/tags/tag195.xml" ContentType="application/vnd.openxmlformats-officedocument.presentationml.tags+xml"/>
  <Override PartName="/ppt/tags/tag196.xml" ContentType="application/vnd.openxmlformats-officedocument.presentationml.tags+xml"/>
  <Override PartName="/ppt/tags/tag197.xml" ContentType="application/vnd.openxmlformats-officedocument.presentationml.tags+xml"/>
  <Override PartName="/ppt/tags/tag198.xml" ContentType="application/vnd.openxmlformats-officedocument.presentationml.tags+xml"/>
  <Override PartName="/ppt/tags/tag199.xml" ContentType="application/vnd.openxmlformats-officedocument.presentationml.tags+xml"/>
  <Override PartName="/ppt/tags/tag200.xml" ContentType="application/vnd.openxmlformats-officedocument.presentationml.tags+xml"/>
  <Override PartName="/ppt/tags/tag201.xml" ContentType="application/vnd.openxmlformats-officedocument.presentationml.tags+xml"/>
  <Override PartName="/ppt/tags/tag202.xml" ContentType="application/vnd.openxmlformats-officedocument.presentationml.tags+xml"/>
  <Override PartName="/ppt/tags/tag203.xml" ContentType="application/vnd.openxmlformats-officedocument.presentationml.tags+xml"/>
  <Override PartName="/ppt/tags/tag204.xml" ContentType="application/vnd.openxmlformats-officedocument.presentationml.tags+xml"/>
  <Override PartName="/ppt/tags/tag205.xml" ContentType="application/vnd.openxmlformats-officedocument.presentationml.tags+xml"/>
  <Override PartName="/ppt/tags/tag206.xml" ContentType="application/vnd.openxmlformats-officedocument.presentationml.tags+xml"/>
  <Override PartName="/ppt/tags/tag207.xml" ContentType="application/vnd.openxmlformats-officedocument.presentationml.tags+xml"/>
  <Override PartName="/ppt/tags/tag208.xml" ContentType="application/vnd.openxmlformats-officedocument.presentationml.tags+xml"/>
  <Override PartName="/ppt/tags/tag209.xml" ContentType="application/vnd.openxmlformats-officedocument.presentationml.tags+xml"/>
  <Override PartName="/ppt/tags/tag210.xml" ContentType="application/vnd.openxmlformats-officedocument.presentationml.tags+xml"/>
  <Override PartName="/ppt/tags/tag211.xml" ContentType="application/vnd.openxmlformats-officedocument.presentationml.tags+xml"/>
  <Override PartName="/ppt/tags/tag212.xml" ContentType="application/vnd.openxmlformats-officedocument.presentationml.tags+xml"/>
  <Override PartName="/ppt/tags/tag213.xml" ContentType="application/vnd.openxmlformats-officedocument.presentationml.tags+xml"/>
  <Override PartName="/ppt/tags/tag214.xml" ContentType="application/vnd.openxmlformats-officedocument.presentationml.tags+xml"/>
  <Override PartName="/ppt/tags/tag215.xml" ContentType="application/vnd.openxmlformats-officedocument.presentationml.tags+xml"/>
  <Override PartName="/ppt/tags/tag216.xml" ContentType="application/vnd.openxmlformats-officedocument.presentationml.tags+xml"/>
  <Override PartName="/ppt/tags/tag217.xml" ContentType="application/vnd.openxmlformats-officedocument.presentationml.tags+xml"/>
  <Override PartName="/ppt/tags/tag218.xml" ContentType="application/vnd.openxmlformats-officedocument.presentationml.tags+xml"/>
  <Override PartName="/ppt/tags/tag219.xml" ContentType="application/vnd.openxmlformats-officedocument.presentationml.tags+xml"/>
  <Override PartName="/ppt/tags/tag220.xml" ContentType="application/vnd.openxmlformats-officedocument.presentationml.tags+xml"/>
  <Override PartName="/ppt/tags/tag221.xml" ContentType="application/vnd.openxmlformats-officedocument.presentationml.tags+xml"/>
  <Override PartName="/ppt/tags/tag222.xml" ContentType="application/vnd.openxmlformats-officedocument.presentationml.tags+xml"/>
  <Override PartName="/ppt/tags/tag223.xml" ContentType="application/vnd.openxmlformats-officedocument.presentationml.tags+xml"/>
  <Override PartName="/ppt/tags/tag224.xml" ContentType="application/vnd.openxmlformats-officedocument.presentationml.tags+xml"/>
  <Override PartName="/ppt/tags/tag225.xml" ContentType="application/vnd.openxmlformats-officedocument.presentationml.tags+xml"/>
  <Override PartName="/ppt/tags/tag226.xml" ContentType="application/vnd.openxmlformats-officedocument.presentationml.tags+xml"/>
  <Override PartName="/ppt/tags/tag227.xml" ContentType="application/vnd.openxmlformats-officedocument.presentationml.tags+xml"/>
  <Override PartName="/ppt/tags/tag228.xml" ContentType="application/vnd.openxmlformats-officedocument.presentationml.tags+xml"/>
  <Override PartName="/ppt/tags/tag229.xml" ContentType="application/vnd.openxmlformats-officedocument.presentationml.tags+xml"/>
  <Override PartName="/ppt/tags/tag230.xml" ContentType="application/vnd.openxmlformats-officedocument.presentationml.tags+xml"/>
  <Override PartName="/ppt/tags/tag231.xml" ContentType="application/vnd.openxmlformats-officedocument.presentationml.tags+xml"/>
  <Override PartName="/ppt/tags/tag232.xml" ContentType="application/vnd.openxmlformats-officedocument.presentationml.tags+xml"/>
  <Override PartName="/ppt/tags/tag233.xml" ContentType="application/vnd.openxmlformats-officedocument.presentationml.tags+xml"/>
  <Override PartName="/ppt/tags/tag234.xml" ContentType="application/vnd.openxmlformats-officedocument.presentationml.tags+xml"/>
  <Override PartName="/ppt/tags/tag235.xml" ContentType="application/vnd.openxmlformats-officedocument.presentationml.tags+xml"/>
  <Override PartName="/ppt/tags/tag236.xml" ContentType="application/vnd.openxmlformats-officedocument.presentationml.tags+xml"/>
  <Override PartName="/ppt/tags/tag237.xml" ContentType="application/vnd.openxmlformats-officedocument.presentationml.tags+xml"/>
  <Override PartName="/ppt/tags/tag238.xml" ContentType="application/vnd.openxmlformats-officedocument.presentationml.tags+xml"/>
  <Override PartName="/ppt/tags/tag239.xml" ContentType="application/vnd.openxmlformats-officedocument.presentationml.tags+xml"/>
  <Override PartName="/ppt/tags/tag240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</p:sldMasterIdLst>
  <p:sldIdLst>
    <p:sldId id="293" r:id="rId2"/>
    <p:sldId id="443" r:id="rId3"/>
    <p:sldId id="445" r:id="rId4"/>
    <p:sldId id="446" r:id="rId5"/>
    <p:sldId id="333" r:id="rId6"/>
    <p:sldId id="447" r:id="rId7"/>
    <p:sldId id="448" r:id="rId8"/>
    <p:sldId id="449" r:id="rId9"/>
    <p:sldId id="450" r:id="rId10"/>
    <p:sldId id="451" r:id="rId11"/>
    <p:sldId id="452" r:id="rId12"/>
    <p:sldId id="453" r:id="rId13"/>
    <p:sldId id="454" r:id="rId14"/>
    <p:sldId id="379" r:id="rId15"/>
    <p:sldId id="455" r:id="rId16"/>
    <p:sldId id="456" r:id="rId17"/>
    <p:sldId id="380" r:id="rId18"/>
    <p:sldId id="457" r:id="rId19"/>
    <p:sldId id="458" r:id="rId20"/>
    <p:sldId id="479" r:id="rId21"/>
    <p:sldId id="480" r:id="rId22"/>
    <p:sldId id="481" r:id="rId23"/>
    <p:sldId id="482" r:id="rId24"/>
    <p:sldId id="483" r:id="rId25"/>
    <p:sldId id="484" r:id="rId26"/>
    <p:sldId id="485" r:id="rId27"/>
    <p:sldId id="486" r:id="rId28"/>
    <p:sldId id="468" r:id="rId29"/>
    <p:sldId id="469" r:id="rId30"/>
    <p:sldId id="470" r:id="rId31"/>
    <p:sldId id="471" r:id="rId32"/>
    <p:sldId id="472" r:id="rId33"/>
    <p:sldId id="474" r:id="rId34"/>
    <p:sldId id="476" r:id="rId35"/>
    <p:sldId id="467" r:id="rId36"/>
    <p:sldId id="478" r:id="rId37"/>
    <p:sldId id="487" r:id="rId38"/>
  </p:sldIdLst>
  <p:sldSz cx="12192000" cy="6858000"/>
  <p:notesSz cx="6858000" cy="9144000"/>
  <p:defaultTextStyle>
    <a:defPPr>
      <a:defRPr lang="he-IL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13FCF"/>
    <a:srgbClr val="006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סגנון ביניים 2 - הדגשה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4380"/>
    <p:restoredTop sz="94660"/>
  </p:normalViewPr>
  <p:slideViewPr>
    <p:cSldViewPr snapToGrid="0">
      <p:cViewPr varScale="1">
        <p:scale>
          <a:sx n="95" d="100"/>
          <a:sy n="95" d="100"/>
        </p:scale>
        <p:origin x="182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שקופית כותרת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כותרת משנה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e-IL" smtClean="0"/>
              <a:t>לחץ כדי לערוך סגנון כותרת משנה של תבנית בסיס</a:t>
            </a:r>
            <a:endParaRPr lang="he-IL"/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FEFD59-2158-46F5-B251-85859E4573C0}" type="datetimeFigureOut">
              <a:rPr lang="he-IL" smtClean="0"/>
              <a:t>ב'/טבת/תשע"ז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F6CF70-15C7-48A8-8BB8-36E3AF22FB73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9678086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כותרת וטקסט אנכ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של טקסט אנכי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FEFD59-2158-46F5-B251-85859E4573C0}" type="datetimeFigureOut">
              <a:rPr lang="he-IL" smtClean="0"/>
              <a:t>ב'/טבת/תשע"ז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F6CF70-15C7-48A8-8BB8-36E3AF22FB73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8813987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כותרת אנכית וטקס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אנכית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של טקסט אנכי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FEFD59-2158-46F5-B251-85859E4573C0}" type="datetimeFigureOut">
              <a:rPr lang="he-IL" smtClean="0"/>
              <a:t>ב'/טבת/תשע"ז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F6CF70-15C7-48A8-8BB8-36E3AF22FB73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643965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כותרת ותוכ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FEFD59-2158-46F5-B251-85859E4573C0}" type="datetimeFigureOut">
              <a:rPr lang="he-IL" smtClean="0"/>
              <a:t>ב'/טבת/תשע"ז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F6CF70-15C7-48A8-8BB8-36E3AF22FB73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8871142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כותרת מקטע עליונ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FEFD59-2158-46F5-B251-85859E4573C0}" type="datetimeFigureOut">
              <a:rPr lang="he-IL" smtClean="0"/>
              <a:t>ב'/טבת/תשע"ז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F6CF70-15C7-48A8-8BB8-36E3AF22FB73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4007379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שני תכנים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תוכן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4" name="מציין מיקום תוכן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5" name="מציין מיקום של תאריך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FEFD59-2158-46F5-B251-85859E4573C0}" type="datetimeFigureOut">
              <a:rPr lang="he-IL" smtClean="0"/>
              <a:t>ב'/טבת/תשע"ז</a:t>
            </a:fld>
            <a:endParaRPr lang="he-IL"/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F6CF70-15C7-48A8-8BB8-36E3AF22FB73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0197155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השווא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4" name="מציין מיקום תוכן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5" name="מציין מיקום טקסט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6" name="מציין מיקום תוכן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7" name="מציין מיקום של תאריך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FEFD59-2158-46F5-B251-85859E4573C0}" type="datetimeFigureOut">
              <a:rPr lang="he-IL" smtClean="0"/>
              <a:t>ב'/טבת/תשע"ז</a:t>
            </a:fld>
            <a:endParaRPr lang="he-IL"/>
          </a:p>
        </p:txBody>
      </p:sp>
      <p:sp>
        <p:nvSpPr>
          <p:cNvPr id="8" name="מציין מיקום של כותרת תחתונה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9" name="מציין מיקום של מספר שקופית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F6CF70-15C7-48A8-8BB8-36E3AF22FB73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9339849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כותרת בלבד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של תאריך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FEFD59-2158-46F5-B251-85859E4573C0}" type="datetimeFigureOut">
              <a:rPr lang="he-IL" smtClean="0"/>
              <a:t>ב'/טבת/תשע"ז</a:t>
            </a:fld>
            <a:endParaRPr lang="he-IL"/>
          </a:p>
        </p:txBody>
      </p:sp>
      <p:sp>
        <p:nvSpPr>
          <p:cNvPr id="4" name="מציין מיקום של כותרת תחתונה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5" name="מציין מיקום של מספר שקופית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F6CF70-15C7-48A8-8BB8-36E3AF22FB73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6978326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ריק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אריך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FEFD59-2158-46F5-B251-85859E4573C0}" type="datetimeFigureOut">
              <a:rPr lang="he-IL" smtClean="0"/>
              <a:t>ב'/טבת/תשע"ז</a:t>
            </a:fld>
            <a:endParaRPr lang="he-IL"/>
          </a:p>
        </p:txBody>
      </p:sp>
      <p:sp>
        <p:nvSpPr>
          <p:cNvPr id="3" name="מציין מיקום של כותרת תחתונה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F6CF70-15C7-48A8-8BB8-36E3AF22FB73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42471027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תוכן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4" name="מציין מיקום טקסט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5" name="מציין מיקום של תאריך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FEFD59-2158-46F5-B251-85859E4573C0}" type="datetimeFigureOut">
              <a:rPr lang="he-IL" smtClean="0"/>
              <a:t>ב'/טבת/תשע"ז</a:t>
            </a:fld>
            <a:endParaRPr lang="he-IL"/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F6CF70-15C7-48A8-8BB8-36E3AF22FB73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1228362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תמונה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של תמונה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e-IL"/>
          </a:p>
        </p:txBody>
      </p:sp>
      <p:sp>
        <p:nvSpPr>
          <p:cNvPr id="4" name="מציין מיקום טקסט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5" name="מציין מיקום של תאריך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FEFD59-2158-46F5-B251-85859E4573C0}" type="datetimeFigureOut">
              <a:rPr lang="he-IL" smtClean="0"/>
              <a:t>ב'/טבת/תשע"ז</a:t>
            </a:fld>
            <a:endParaRPr lang="he-IL"/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F6CF70-15C7-48A8-8BB8-36E3AF22FB73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33285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כותרת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7FEFD59-2158-46F5-B251-85859E4573C0}" type="datetimeFigureOut">
              <a:rPr lang="he-IL" smtClean="0"/>
              <a:t>ב'/טבת/תשע"ז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4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3F6CF70-15C7-48A8-8BB8-36E3AF22FB73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9641018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r" defTabSz="914400" rtl="1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r" defTabSz="914400" rtl="1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e-IL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tags" Target="../tags/tag64.xml"/><Relationship Id="rId7" Type="http://schemas.openxmlformats.org/officeDocument/2006/relationships/image" Target="../media/image41.png"/><Relationship Id="rId2" Type="http://schemas.openxmlformats.org/officeDocument/2006/relationships/tags" Target="../tags/tag63.xml"/><Relationship Id="rId1" Type="http://schemas.openxmlformats.org/officeDocument/2006/relationships/tags" Target="../tags/tag62.xml"/><Relationship Id="rId6" Type="http://schemas.openxmlformats.org/officeDocument/2006/relationships/image" Target="../media/image27.png"/><Relationship Id="rId5" Type="http://schemas.openxmlformats.org/officeDocument/2006/relationships/image" Target="../media/image40.png"/><Relationship Id="rId4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png"/><Relationship Id="rId3" Type="http://schemas.openxmlformats.org/officeDocument/2006/relationships/tags" Target="../tags/tag67.xml"/><Relationship Id="rId7" Type="http://schemas.openxmlformats.org/officeDocument/2006/relationships/image" Target="../media/image1.png"/><Relationship Id="rId2" Type="http://schemas.openxmlformats.org/officeDocument/2006/relationships/tags" Target="../tags/tag66.xml"/><Relationship Id="rId1" Type="http://schemas.openxmlformats.org/officeDocument/2006/relationships/tags" Target="../tags/tag65.xml"/><Relationship Id="rId6" Type="http://schemas.openxmlformats.org/officeDocument/2006/relationships/image" Target="../media/image42.png"/><Relationship Id="rId5" Type="http://schemas.openxmlformats.org/officeDocument/2006/relationships/slideLayout" Target="../slideLayouts/slideLayout6.xml"/><Relationship Id="rId10" Type="http://schemas.openxmlformats.org/officeDocument/2006/relationships/image" Target="../media/image45.png"/><Relationship Id="rId4" Type="http://schemas.openxmlformats.org/officeDocument/2006/relationships/tags" Target="../tags/tag68.xml"/><Relationship Id="rId9" Type="http://schemas.openxmlformats.org/officeDocument/2006/relationships/image" Target="../media/image44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tags" Target="../tags/tag76.xml"/><Relationship Id="rId13" Type="http://schemas.openxmlformats.org/officeDocument/2006/relationships/image" Target="../media/image46.png"/><Relationship Id="rId18" Type="http://schemas.openxmlformats.org/officeDocument/2006/relationships/image" Target="../media/image50.png"/><Relationship Id="rId3" Type="http://schemas.openxmlformats.org/officeDocument/2006/relationships/tags" Target="../tags/tag71.xml"/><Relationship Id="rId7" Type="http://schemas.openxmlformats.org/officeDocument/2006/relationships/tags" Target="../tags/tag75.xml"/><Relationship Id="rId12" Type="http://schemas.openxmlformats.org/officeDocument/2006/relationships/image" Target="../media/image1.png"/><Relationship Id="rId17" Type="http://schemas.openxmlformats.org/officeDocument/2006/relationships/image" Target="../media/image49.png"/><Relationship Id="rId2" Type="http://schemas.openxmlformats.org/officeDocument/2006/relationships/tags" Target="../tags/tag70.xml"/><Relationship Id="rId16" Type="http://schemas.openxmlformats.org/officeDocument/2006/relationships/image" Target="../media/image48.png"/><Relationship Id="rId1" Type="http://schemas.openxmlformats.org/officeDocument/2006/relationships/tags" Target="../tags/tag69.xml"/><Relationship Id="rId6" Type="http://schemas.openxmlformats.org/officeDocument/2006/relationships/tags" Target="../tags/tag74.xml"/><Relationship Id="rId11" Type="http://schemas.openxmlformats.org/officeDocument/2006/relationships/image" Target="../media/image42.png"/><Relationship Id="rId5" Type="http://schemas.openxmlformats.org/officeDocument/2006/relationships/tags" Target="../tags/tag73.xml"/><Relationship Id="rId15" Type="http://schemas.openxmlformats.org/officeDocument/2006/relationships/image" Target="../media/image47.png"/><Relationship Id="rId10" Type="http://schemas.openxmlformats.org/officeDocument/2006/relationships/slideLayout" Target="../slideLayouts/slideLayout6.xml"/><Relationship Id="rId4" Type="http://schemas.openxmlformats.org/officeDocument/2006/relationships/tags" Target="../tags/tag72.xml"/><Relationship Id="rId9" Type="http://schemas.openxmlformats.org/officeDocument/2006/relationships/tags" Target="../tags/tag77.xml"/><Relationship Id="rId14" Type="http://schemas.openxmlformats.org/officeDocument/2006/relationships/image" Target="../media/image7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1.png"/><Relationship Id="rId3" Type="http://schemas.openxmlformats.org/officeDocument/2006/relationships/tags" Target="../tags/tag80.xml"/><Relationship Id="rId7" Type="http://schemas.openxmlformats.org/officeDocument/2006/relationships/image" Target="../media/image38.png"/><Relationship Id="rId12" Type="http://schemas.openxmlformats.org/officeDocument/2006/relationships/image" Target="../media/image45.png"/><Relationship Id="rId2" Type="http://schemas.openxmlformats.org/officeDocument/2006/relationships/tags" Target="../tags/tag79.xml"/><Relationship Id="rId1" Type="http://schemas.openxmlformats.org/officeDocument/2006/relationships/tags" Target="../tags/tag78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54.png"/><Relationship Id="rId5" Type="http://schemas.openxmlformats.org/officeDocument/2006/relationships/tags" Target="../tags/tag82.xml"/><Relationship Id="rId10" Type="http://schemas.openxmlformats.org/officeDocument/2006/relationships/image" Target="../media/image53.png"/><Relationship Id="rId4" Type="http://schemas.openxmlformats.org/officeDocument/2006/relationships/tags" Target="../tags/tag81.xml"/><Relationship Id="rId9" Type="http://schemas.openxmlformats.org/officeDocument/2006/relationships/image" Target="../media/image52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tags" Target="../tags/tag85.xml"/><Relationship Id="rId7" Type="http://schemas.openxmlformats.org/officeDocument/2006/relationships/image" Target="../media/image48.png"/><Relationship Id="rId2" Type="http://schemas.openxmlformats.org/officeDocument/2006/relationships/tags" Target="../tags/tag84.xml"/><Relationship Id="rId1" Type="http://schemas.openxmlformats.org/officeDocument/2006/relationships/tags" Target="../tags/tag83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57.png"/><Relationship Id="rId5" Type="http://schemas.openxmlformats.org/officeDocument/2006/relationships/tags" Target="../tags/tag87.xml"/><Relationship Id="rId10" Type="http://schemas.openxmlformats.org/officeDocument/2006/relationships/image" Target="../media/image56.png"/><Relationship Id="rId4" Type="http://schemas.openxmlformats.org/officeDocument/2006/relationships/tags" Target="../tags/tag86.xml"/><Relationship Id="rId9" Type="http://schemas.openxmlformats.org/officeDocument/2006/relationships/image" Target="../media/image55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.xml"/><Relationship Id="rId13" Type="http://schemas.openxmlformats.org/officeDocument/2006/relationships/image" Target="../media/image57.png"/><Relationship Id="rId3" Type="http://schemas.openxmlformats.org/officeDocument/2006/relationships/tags" Target="../tags/tag90.xml"/><Relationship Id="rId7" Type="http://schemas.openxmlformats.org/officeDocument/2006/relationships/tags" Target="../tags/tag94.xml"/><Relationship Id="rId12" Type="http://schemas.openxmlformats.org/officeDocument/2006/relationships/image" Target="../media/image56.png"/><Relationship Id="rId2" Type="http://schemas.openxmlformats.org/officeDocument/2006/relationships/tags" Target="../tags/tag89.xml"/><Relationship Id="rId1" Type="http://schemas.openxmlformats.org/officeDocument/2006/relationships/tags" Target="../tags/tag88.xml"/><Relationship Id="rId6" Type="http://schemas.openxmlformats.org/officeDocument/2006/relationships/tags" Target="../tags/tag93.xml"/><Relationship Id="rId11" Type="http://schemas.openxmlformats.org/officeDocument/2006/relationships/image" Target="../media/image55.png"/><Relationship Id="rId5" Type="http://schemas.openxmlformats.org/officeDocument/2006/relationships/tags" Target="../tags/tag92.xml"/><Relationship Id="rId10" Type="http://schemas.openxmlformats.org/officeDocument/2006/relationships/image" Target="../media/image1.png"/><Relationship Id="rId4" Type="http://schemas.openxmlformats.org/officeDocument/2006/relationships/tags" Target="../tags/tag91.xml"/><Relationship Id="rId9" Type="http://schemas.openxmlformats.org/officeDocument/2006/relationships/image" Target="../media/image48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3.png"/><Relationship Id="rId3" Type="http://schemas.openxmlformats.org/officeDocument/2006/relationships/tags" Target="../tags/tag97.xml"/><Relationship Id="rId7" Type="http://schemas.openxmlformats.org/officeDocument/2006/relationships/image" Target="../media/image41.png"/><Relationship Id="rId2" Type="http://schemas.openxmlformats.org/officeDocument/2006/relationships/tags" Target="../tags/tag96.xml"/><Relationship Id="rId1" Type="http://schemas.openxmlformats.org/officeDocument/2006/relationships/tags" Target="../tags/tag95.xml"/><Relationship Id="rId6" Type="http://schemas.openxmlformats.org/officeDocument/2006/relationships/image" Target="../media/image58.png"/><Relationship Id="rId5" Type="http://schemas.openxmlformats.org/officeDocument/2006/relationships/slideLayout" Target="../slideLayouts/slideLayout6.xml"/><Relationship Id="rId4" Type="http://schemas.openxmlformats.org/officeDocument/2006/relationships/tags" Target="../tags/tag98.xml"/><Relationship Id="rId9" Type="http://schemas.openxmlformats.org/officeDocument/2006/relationships/image" Target="../media/image59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tags" Target="../tags/tag106.xml"/><Relationship Id="rId13" Type="http://schemas.openxmlformats.org/officeDocument/2006/relationships/tags" Target="../tags/tag111.xml"/><Relationship Id="rId18" Type="http://schemas.openxmlformats.org/officeDocument/2006/relationships/image" Target="../media/image7.png"/><Relationship Id="rId26" Type="http://schemas.openxmlformats.org/officeDocument/2006/relationships/image" Target="../media/image52.png"/><Relationship Id="rId3" Type="http://schemas.openxmlformats.org/officeDocument/2006/relationships/tags" Target="../tags/tag101.xml"/><Relationship Id="rId21" Type="http://schemas.openxmlformats.org/officeDocument/2006/relationships/image" Target="../media/image63.png"/><Relationship Id="rId7" Type="http://schemas.openxmlformats.org/officeDocument/2006/relationships/tags" Target="../tags/tag105.xml"/><Relationship Id="rId12" Type="http://schemas.openxmlformats.org/officeDocument/2006/relationships/tags" Target="../tags/tag110.xml"/><Relationship Id="rId17" Type="http://schemas.openxmlformats.org/officeDocument/2006/relationships/image" Target="../media/image62.png"/><Relationship Id="rId25" Type="http://schemas.openxmlformats.org/officeDocument/2006/relationships/image" Target="../media/image67.png"/><Relationship Id="rId2" Type="http://schemas.openxmlformats.org/officeDocument/2006/relationships/tags" Target="../tags/tag100.xml"/><Relationship Id="rId16" Type="http://schemas.openxmlformats.org/officeDocument/2006/relationships/image" Target="../media/image61.png"/><Relationship Id="rId20" Type="http://schemas.openxmlformats.org/officeDocument/2006/relationships/image" Target="../media/image27.png"/><Relationship Id="rId1" Type="http://schemas.openxmlformats.org/officeDocument/2006/relationships/tags" Target="../tags/tag99.xml"/><Relationship Id="rId6" Type="http://schemas.openxmlformats.org/officeDocument/2006/relationships/tags" Target="../tags/tag104.xml"/><Relationship Id="rId11" Type="http://schemas.openxmlformats.org/officeDocument/2006/relationships/tags" Target="../tags/tag109.xml"/><Relationship Id="rId24" Type="http://schemas.openxmlformats.org/officeDocument/2006/relationships/image" Target="../media/image66.png"/><Relationship Id="rId5" Type="http://schemas.openxmlformats.org/officeDocument/2006/relationships/tags" Target="../tags/tag103.xml"/><Relationship Id="rId15" Type="http://schemas.openxmlformats.org/officeDocument/2006/relationships/image" Target="../media/image60.png"/><Relationship Id="rId23" Type="http://schemas.openxmlformats.org/officeDocument/2006/relationships/image" Target="../media/image65.png"/><Relationship Id="rId10" Type="http://schemas.openxmlformats.org/officeDocument/2006/relationships/tags" Target="../tags/tag108.xml"/><Relationship Id="rId19" Type="http://schemas.openxmlformats.org/officeDocument/2006/relationships/image" Target="../media/image47.png"/><Relationship Id="rId4" Type="http://schemas.openxmlformats.org/officeDocument/2006/relationships/tags" Target="../tags/tag102.xml"/><Relationship Id="rId9" Type="http://schemas.openxmlformats.org/officeDocument/2006/relationships/tags" Target="../tags/tag107.xml"/><Relationship Id="rId14" Type="http://schemas.openxmlformats.org/officeDocument/2006/relationships/slideLayout" Target="../slideLayouts/slideLayout6.xml"/><Relationship Id="rId22" Type="http://schemas.openxmlformats.org/officeDocument/2006/relationships/image" Target="../media/image64.png"/><Relationship Id="rId27" Type="http://schemas.openxmlformats.org/officeDocument/2006/relationships/image" Target="../media/image68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tags" Target="../tags/tag119.xml"/><Relationship Id="rId13" Type="http://schemas.openxmlformats.org/officeDocument/2006/relationships/image" Target="../media/image60.png"/><Relationship Id="rId18" Type="http://schemas.openxmlformats.org/officeDocument/2006/relationships/image" Target="../media/image27.png"/><Relationship Id="rId3" Type="http://schemas.openxmlformats.org/officeDocument/2006/relationships/tags" Target="../tags/tag114.xml"/><Relationship Id="rId7" Type="http://schemas.openxmlformats.org/officeDocument/2006/relationships/tags" Target="../tags/tag118.xml"/><Relationship Id="rId12" Type="http://schemas.openxmlformats.org/officeDocument/2006/relationships/image" Target="../media/image68.png"/><Relationship Id="rId17" Type="http://schemas.openxmlformats.org/officeDocument/2006/relationships/image" Target="../media/image47.png"/><Relationship Id="rId2" Type="http://schemas.openxmlformats.org/officeDocument/2006/relationships/tags" Target="../tags/tag113.xml"/><Relationship Id="rId16" Type="http://schemas.openxmlformats.org/officeDocument/2006/relationships/image" Target="../media/image7.png"/><Relationship Id="rId1" Type="http://schemas.openxmlformats.org/officeDocument/2006/relationships/tags" Target="../tags/tag112.xml"/><Relationship Id="rId6" Type="http://schemas.openxmlformats.org/officeDocument/2006/relationships/tags" Target="../tags/tag117.xml"/><Relationship Id="rId11" Type="http://schemas.openxmlformats.org/officeDocument/2006/relationships/slideLayout" Target="../slideLayouts/slideLayout6.xml"/><Relationship Id="rId5" Type="http://schemas.openxmlformats.org/officeDocument/2006/relationships/tags" Target="../tags/tag116.xml"/><Relationship Id="rId15" Type="http://schemas.openxmlformats.org/officeDocument/2006/relationships/image" Target="../media/image62.png"/><Relationship Id="rId10" Type="http://schemas.openxmlformats.org/officeDocument/2006/relationships/tags" Target="../tags/tag121.xml"/><Relationship Id="rId19" Type="http://schemas.openxmlformats.org/officeDocument/2006/relationships/image" Target="../media/image63.png"/><Relationship Id="rId4" Type="http://schemas.openxmlformats.org/officeDocument/2006/relationships/tags" Target="../tags/tag115.xml"/><Relationship Id="rId9" Type="http://schemas.openxmlformats.org/officeDocument/2006/relationships/tags" Target="../tags/tag120.xml"/><Relationship Id="rId14" Type="http://schemas.openxmlformats.org/officeDocument/2006/relationships/image" Target="../media/image61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60.png"/><Relationship Id="rId3" Type="http://schemas.openxmlformats.org/officeDocument/2006/relationships/tags" Target="../tags/tag124.xml"/><Relationship Id="rId7" Type="http://schemas.openxmlformats.org/officeDocument/2006/relationships/image" Target="../media/image68.png"/><Relationship Id="rId2" Type="http://schemas.openxmlformats.org/officeDocument/2006/relationships/tags" Target="../tags/tag123.xml"/><Relationship Id="rId1" Type="http://schemas.openxmlformats.org/officeDocument/2006/relationships/tags" Target="../tags/tag122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70.png"/><Relationship Id="rId5" Type="http://schemas.openxmlformats.org/officeDocument/2006/relationships/tags" Target="../tags/tag126.xml"/><Relationship Id="rId10" Type="http://schemas.openxmlformats.org/officeDocument/2006/relationships/image" Target="../media/image69.png"/><Relationship Id="rId4" Type="http://schemas.openxmlformats.org/officeDocument/2006/relationships/tags" Target="../tags/tag125.xml"/><Relationship Id="rId9" Type="http://schemas.openxmlformats.org/officeDocument/2006/relationships/image" Target="../media/image34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tags" Target="../tags/tag8.xml"/><Relationship Id="rId13" Type="http://schemas.openxmlformats.org/officeDocument/2006/relationships/image" Target="../media/image3.png"/><Relationship Id="rId18" Type="http://schemas.openxmlformats.org/officeDocument/2006/relationships/image" Target="../media/image8.png"/><Relationship Id="rId3" Type="http://schemas.openxmlformats.org/officeDocument/2006/relationships/tags" Target="../tags/tag3.xml"/><Relationship Id="rId7" Type="http://schemas.openxmlformats.org/officeDocument/2006/relationships/tags" Target="../tags/tag7.xml"/><Relationship Id="rId12" Type="http://schemas.openxmlformats.org/officeDocument/2006/relationships/image" Target="../media/image2.png"/><Relationship Id="rId17" Type="http://schemas.openxmlformats.org/officeDocument/2006/relationships/image" Target="../media/image7.png"/><Relationship Id="rId2" Type="http://schemas.openxmlformats.org/officeDocument/2006/relationships/tags" Target="../tags/tag2.xml"/><Relationship Id="rId16" Type="http://schemas.openxmlformats.org/officeDocument/2006/relationships/image" Target="../media/image6.png"/><Relationship Id="rId1" Type="http://schemas.openxmlformats.org/officeDocument/2006/relationships/tags" Target="../tags/tag1.xml"/><Relationship Id="rId6" Type="http://schemas.openxmlformats.org/officeDocument/2006/relationships/tags" Target="../tags/tag6.xml"/><Relationship Id="rId11" Type="http://schemas.openxmlformats.org/officeDocument/2006/relationships/image" Target="../media/image1.png"/><Relationship Id="rId5" Type="http://schemas.openxmlformats.org/officeDocument/2006/relationships/tags" Target="../tags/tag5.xml"/><Relationship Id="rId15" Type="http://schemas.openxmlformats.org/officeDocument/2006/relationships/image" Target="../media/image5.png"/><Relationship Id="rId10" Type="http://schemas.openxmlformats.org/officeDocument/2006/relationships/slideLayout" Target="../slideLayouts/slideLayout2.xml"/><Relationship Id="rId19" Type="http://schemas.openxmlformats.org/officeDocument/2006/relationships/image" Target="../media/image9.png"/><Relationship Id="rId4" Type="http://schemas.openxmlformats.org/officeDocument/2006/relationships/tags" Target="../tags/tag4.xml"/><Relationship Id="rId9" Type="http://schemas.openxmlformats.org/officeDocument/2006/relationships/tags" Target="../tags/tag9.xml"/><Relationship Id="rId1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tags" Target="../tags/tag134.xml"/><Relationship Id="rId13" Type="http://schemas.openxmlformats.org/officeDocument/2006/relationships/slideLayout" Target="../slideLayouts/slideLayout6.xml"/><Relationship Id="rId18" Type="http://schemas.openxmlformats.org/officeDocument/2006/relationships/image" Target="../media/image25.png"/><Relationship Id="rId3" Type="http://schemas.openxmlformats.org/officeDocument/2006/relationships/tags" Target="../tags/tag129.xml"/><Relationship Id="rId21" Type="http://schemas.openxmlformats.org/officeDocument/2006/relationships/image" Target="../media/image74.png"/><Relationship Id="rId7" Type="http://schemas.openxmlformats.org/officeDocument/2006/relationships/tags" Target="../tags/tag133.xml"/><Relationship Id="rId12" Type="http://schemas.openxmlformats.org/officeDocument/2006/relationships/tags" Target="../tags/tag138.xml"/><Relationship Id="rId17" Type="http://schemas.openxmlformats.org/officeDocument/2006/relationships/image" Target="../media/image72.png"/><Relationship Id="rId2" Type="http://schemas.openxmlformats.org/officeDocument/2006/relationships/tags" Target="../tags/tag128.xml"/><Relationship Id="rId16" Type="http://schemas.openxmlformats.org/officeDocument/2006/relationships/image" Target="../media/image23.png"/><Relationship Id="rId20" Type="http://schemas.openxmlformats.org/officeDocument/2006/relationships/image" Target="../media/image27.png"/><Relationship Id="rId1" Type="http://schemas.openxmlformats.org/officeDocument/2006/relationships/tags" Target="../tags/tag127.xml"/><Relationship Id="rId6" Type="http://schemas.openxmlformats.org/officeDocument/2006/relationships/tags" Target="../tags/tag132.xml"/><Relationship Id="rId11" Type="http://schemas.openxmlformats.org/officeDocument/2006/relationships/tags" Target="../tags/tag137.xml"/><Relationship Id="rId5" Type="http://schemas.openxmlformats.org/officeDocument/2006/relationships/tags" Target="../tags/tag131.xml"/><Relationship Id="rId15" Type="http://schemas.openxmlformats.org/officeDocument/2006/relationships/image" Target="../media/image1.png"/><Relationship Id="rId23" Type="http://schemas.openxmlformats.org/officeDocument/2006/relationships/image" Target="../media/image76.png"/><Relationship Id="rId10" Type="http://schemas.openxmlformats.org/officeDocument/2006/relationships/tags" Target="../tags/tag136.xml"/><Relationship Id="rId19" Type="http://schemas.openxmlformats.org/officeDocument/2006/relationships/image" Target="../media/image73.png"/><Relationship Id="rId4" Type="http://schemas.openxmlformats.org/officeDocument/2006/relationships/tags" Target="../tags/tag130.xml"/><Relationship Id="rId9" Type="http://schemas.openxmlformats.org/officeDocument/2006/relationships/tags" Target="../tags/tag135.xml"/><Relationship Id="rId14" Type="http://schemas.openxmlformats.org/officeDocument/2006/relationships/image" Target="../media/image71.png"/><Relationship Id="rId22" Type="http://schemas.openxmlformats.org/officeDocument/2006/relationships/image" Target="../media/image75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tags" Target="../tags/tag146.xml"/><Relationship Id="rId13" Type="http://schemas.openxmlformats.org/officeDocument/2006/relationships/tags" Target="../tags/tag151.xml"/><Relationship Id="rId18" Type="http://schemas.openxmlformats.org/officeDocument/2006/relationships/image" Target="../media/image72.png"/><Relationship Id="rId3" Type="http://schemas.openxmlformats.org/officeDocument/2006/relationships/tags" Target="../tags/tag141.xml"/><Relationship Id="rId21" Type="http://schemas.openxmlformats.org/officeDocument/2006/relationships/image" Target="../media/image27.png"/><Relationship Id="rId7" Type="http://schemas.openxmlformats.org/officeDocument/2006/relationships/tags" Target="../tags/tag145.xml"/><Relationship Id="rId12" Type="http://schemas.openxmlformats.org/officeDocument/2006/relationships/tags" Target="../tags/tag150.xml"/><Relationship Id="rId17" Type="http://schemas.openxmlformats.org/officeDocument/2006/relationships/image" Target="../media/image23.png"/><Relationship Id="rId25" Type="http://schemas.openxmlformats.org/officeDocument/2006/relationships/image" Target="../media/image78.png"/><Relationship Id="rId2" Type="http://schemas.openxmlformats.org/officeDocument/2006/relationships/tags" Target="../tags/tag140.xml"/><Relationship Id="rId16" Type="http://schemas.openxmlformats.org/officeDocument/2006/relationships/image" Target="../media/image1.png"/><Relationship Id="rId20" Type="http://schemas.openxmlformats.org/officeDocument/2006/relationships/image" Target="../media/image76.png"/><Relationship Id="rId1" Type="http://schemas.openxmlformats.org/officeDocument/2006/relationships/tags" Target="../tags/tag139.xml"/><Relationship Id="rId6" Type="http://schemas.openxmlformats.org/officeDocument/2006/relationships/tags" Target="../tags/tag144.xml"/><Relationship Id="rId11" Type="http://schemas.openxmlformats.org/officeDocument/2006/relationships/tags" Target="../tags/tag149.xml"/><Relationship Id="rId24" Type="http://schemas.openxmlformats.org/officeDocument/2006/relationships/image" Target="../media/image73.png"/><Relationship Id="rId5" Type="http://schemas.openxmlformats.org/officeDocument/2006/relationships/tags" Target="../tags/tag143.xml"/><Relationship Id="rId15" Type="http://schemas.openxmlformats.org/officeDocument/2006/relationships/image" Target="../media/image71.png"/><Relationship Id="rId23" Type="http://schemas.openxmlformats.org/officeDocument/2006/relationships/image" Target="../media/image74.png"/><Relationship Id="rId10" Type="http://schemas.openxmlformats.org/officeDocument/2006/relationships/tags" Target="../tags/tag148.xml"/><Relationship Id="rId19" Type="http://schemas.openxmlformats.org/officeDocument/2006/relationships/image" Target="../media/image35.png"/><Relationship Id="rId4" Type="http://schemas.openxmlformats.org/officeDocument/2006/relationships/tags" Target="../tags/tag142.xml"/><Relationship Id="rId9" Type="http://schemas.openxmlformats.org/officeDocument/2006/relationships/tags" Target="../tags/tag147.xml"/><Relationship Id="rId14" Type="http://schemas.openxmlformats.org/officeDocument/2006/relationships/slideLayout" Target="../slideLayouts/slideLayout6.xml"/><Relationship Id="rId22" Type="http://schemas.openxmlformats.org/officeDocument/2006/relationships/image" Target="../media/image77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tags" Target="../tags/tag153.xml"/><Relationship Id="rId1" Type="http://schemas.openxmlformats.org/officeDocument/2006/relationships/tags" Target="../tags/tag152.xml"/><Relationship Id="rId5" Type="http://schemas.openxmlformats.org/officeDocument/2006/relationships/image" Target="../media/image39.png"/><Relationship Id="rId4" Type="http://schemas.openxmlformats.org/officeDocument/2006/relationships/image" Target="../media/image38.pn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9.png"/><Relationship Id="rId13" Type="http://schemas.openxmlformats.org/officeDocument/2006/relationships/image" Target="../media/image83.png"/><Relationship Id="rId3" Type="http://schemas.openxmlformats.org/officeDocument/2006/relationships/tags" Target="../tags/tag156.xml"/><Relationship Id="rId7" Type="http://schemas.openxmlformats.org/officeDocument/2006/relationships/slideLayout" Target="../slideLayouts/slideLayout6.xml"/><Relationship Id="rId12" Type="http://schemas.openxmlformats.org/officeDocument/2006/relationships/image" Target="../media/image82.png"/><Relationship Id="rId2" Type="http://schemas.openxmlformats.org/officeDocument/2006/relationships/tags" Target="../tags/tag155.xml"/><Relationship Id="rId1" Type="http://schemas.openxmlformats.org/officeDocument/2006/relationships/tags" Target="../tags/tag154.xml"/><Relationship Id="rId6" Type="http://schemas.openxmlformats.org/officeDocument/2006/relationships/tags" Target="../tags/tag159.xml"/><Relationship Id="rId11" Type="http://schemas.openxmlformats.org/officeDocument/2006/relationships/image" Target="../media/image27.png"/><Relationship Id="rId5" Type="http://schemas.openxmlformats.org/officeDocument/2006/relationships/tags" Target="../tags/tag158.xml"/><Relationship Id="rId10" Type="http://schemas.openxmlformats.org/officeDocument/2006/relationships/image" Target="../media/image81.png"/><Relationship Id="rId4" Type="http://schemas.openxmlformats.org/officeDocument/2006/relationships/tags" Target="../tags/tag157.xml"/><Relationship Id="rId9" Type="http://schemas.openxmlformats.org/officeDocument/2006/relationships/image" Target="../media/image80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tags" Target="../tags/tag161.xml"/><Relationship Id="rId1" Type="http://schemas.openxmlformats.org/officeDocument/2006/relationships/tags" Target="../tags/tag160.xml"/><Relationship Id="rId5" Type="http://schemas.openxmlformats.org/officeDocument/2006/relationships/image" Target="../media/image1.png"/><Relationship Id="rId4" Type="http://schemas.openxmlformats.org/officeDocument/2006/relationships/image" Target="../media/image84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tags" Target="../tags/tag163.xml"/><Relationship Id="rId1" Type="http://schemas.openxmlformats.org/officeDocument/2006/relationships/tags" Target="../tags/tag162.xml"/><Relationship Id="rId5" Type="http://schemas.openxmlformats.org/officeDocument/2006/relationships/image" Target="../media/image85.png"/><Relationship Id="rId4" Type="http://schemas.openxmlformats.org/officeDocument/2006/relationships/image" Target="../media/image38.png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80.png"/><Relationship Id="rId3" Type="http://schemas.openxmlformats.org/officeDocument/2006/relationships/tags" Target="../tags/tag166.xml"/><Relationship Id="rId7" Type="http://schemas.openxmlformats.org/officeDocument/2006/relationships/image" Target="../media/image85.png"/><Relationship Id="rId2" Type="http://schemas.openxmlformats.org/officeDocument/2006/relationships/tags" Target="../tags/tag165.xml"/><Relationship Id="rId1" Type="http://schemas.openxmlformats.org/officeDocument/2006/relationships/tags" Target="../tags/tag164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87.png"/><Relationship Id="rId5" Type="http://schemas.openxmlformats.org/officeDocument/2006/relationships/tags" Target="../tags/tag168.xml"/><Relationship Id="rId10" Type="http://schemas.openxmlformats.org/officeDocument/2006/relationships/image" Target="../media/image86.png"/><Relationship Id="rId4" Type="http://schemas.openxmlformats.org/officeDocument/2006/relationships/tags" Target="../tags/tag167.xml"/><Relationship Id="rId9" Type="http://schemas.openxmlformats.org/officeDocument/2006/relationships/image" Target="../media/image27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tags" Target="../tags/tag170.xml"/><Relationship Id="rId1" Type="http://schemas.openxmlformats.org/officeDocument/2006/relationships/tags" Target="../tags/tag169.xml"/><Relationship Id="rId5" Type="http://schemas.openxmlformats.org/officeDocument/2006/relationships/image" Target="../media/image44.png"/><Relationship Id="rId4" Type="http://schemas.openxmlformats.org/officeDocument/2006/relationships/image" Target="../media/image1.png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88.png"/><Relationship Id="rId3" Type="http://schemas.openxmlformats.org/officeDocument/2006/relationships/tags" Target="../tags/tag173.xml"/><Relationship Id="rId7" Type="http://schemas.openxmlformats.org/officeDocument/2006/relationships/image" Target="../media/image1.png"/><Relationship Id="rId2" Type="http://schemas.openxmlformats.org/officeDocument/2006/relationships/tags" Target="../tags/tag172.xml"/><Relationship Id="rId1" Type="http://schemas.openxmlformats.org/officeDocument/2006/relationships/tags" Target="../tags/tag171.xml"/><Relationship Id="rId6" Type="http://schemas.openxmlformats.org/officeDocument/2006/relationships/slideLayout" Target="../slideLayouts/slideLayout7.xml"/><Relationship Id="rId11" Type="http://schemas.openxmlformats.org/officeDocument/2006/relationships/image" Target="../media/image91.png"/><Relationship Id="rId5" Type="http://schemas.openxmlformats.org/officeDocument/2006/relationships/tags" Target="../tags/tag175.xml"/><Relationship Id="rId10" Type="http://schemas.openxmlformats.org/officeDocument/2006/relationships/image" Target="../media/image90.png"/><Relationship Id="rId4" Type="http://schemas.openxmlformats.org/officeDocument/2006/relationships/tags" Target="../tags/tag174.xml"/><Relationship Id="rId9" Type="http://schemas.openxmlformats.org/officeDocument/2006/relationships/image" Target="../media/image89.png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92.png"/><Relationship Id="rId3" Type="http://schemas.openxmlformats.org/officeDocument/2006/relationships/tags" Target="../tags/tag178.xml"/><Relationship Id="rId7" Type="http://schemas.openxmlformats.org/officeDocument/2006/relationships/image" Target="../media/image38.png"/><Relationship Id="rId2" Type="http://schemas.openxmlformats.org/officeDocument/2006/relationships/tags" Target="../tags/tag177.xml"/><Relationship Id="rId1" Type="http://schemas.openxmlformats.org/officeDocument/2006/relationships/tags" Target="../tags/tag176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53.png"/><Relationship Id="rId5" Type="http://schemas.openxmlformats.org/officeDocument/2006/relationships/tags" Target="../tags/tag180.xml"/><Relationship Id="rId10" Type="http://schemas.openxmlformats.org/officeDocument/2006/relationships/image" Target="../media/image41.png"/><Relationship Id="rId4" Type="http://schemas.openxmlformats.org/officeDocument/2006/relationships/tags" Target="../tags/tag179.xml"/><Relationship Id="rId9" Type="http://schemas.openxmlformats.org/officeDocument/2006/relationships/image" Target="../media/image93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.xml"/><Relationship Id="rId13" Type="http://schemas.openxmlformats.org/officeDocument/2006/relationships/image" Target="../media/image10.png"/><Relationship Id="rId3" Type="http://schemas.openxmlformats.org/officeDocument/2006/relationships/tags" Target="../tags/tag12.xml"/><Relationship Id="rId7" Type="http://schemas.openxmlformats.org/officeDocument/2006/relationships/tags" Target="../tags/tag16.xml"/><Relationship Id="rId12" Type="http://schemas.openxmlformats.org/officeDocument/2006/relationships/image" Target="../media/image4.png"/><Relationship Id="rId2" Type="http://schemas.openxmlformats.org/officeDocument/2006/relationships/tags" Target="../tags/tag11.xml"/><Relationship Id="rId1" Type="http://schemas.openxmlformats.org/officeDocument/2006/relationships/tags" Target="../tags/tag10.xml"/><Relationship Id="rId6" Type="http://schemas.openxmlformats.org/officeDocument/2006/relationships/tags" Target="../tags/tag15.xml"/><Relationship Id="rId11" Type="http://schemas.openxmlformats.org/officeDocument/2006/relationships/image" Target="../media/image3.png"/><Relationship Id="rId5" Type="http://schemas.openxmlformats.org/officeDocument/2006/relationships/tags" Target="../tags/tag14.xml"/><Relationship Id="rId15" Type="http://schemas.openxmlformats.org/officeDocument/2006/relationships/image" Target="../media/image12.png"/><Relationship Id="rId10" Type="http://schemas.openxmlformats.org/officeDocument/2006/relationships/image" Target="../media/image2.png"/><Relationship Id="rId4" Type="http://schemas.openxmlformats.org/officeDocument/2006/relationships/tags" Target="../tags/tag13.xml"/><Relationship Id="rId9" Type="http://schemas.openxmlformats.org/officeDocument/2006/relationships/image" Target="../media/image1.png"/><Relationship Id="rId14" Type="http://schemas.openxmlformats.org/officeDocument/2006/relationships/image" Target="../media/image11.png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92.png"/><Relationship Id="rId3" Type="http://schemas.openxmlformats.org/officeDocument/2006/relationships/tags" Target="../tags/tag183.xml"/><Relationship Id="rId7" Type="http://schemas.openxmlformats.org/officeDocument/2006/relationships/image" Target="../media/image38.png"/><Relationship Id="rId2" Type="http://schemas.openxmlformats.org/officeDocument/2006/relationships/tags" Target="../tags/tag182.xml"/><Relationship Id="rId1" Type="http://schemas.openxmlformats.org/officeDocument/2006/relationships/tags" Target="../tags/tag18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53.png"/><Relationship Id="rId5" Type="http://schemas.openxmlformats.org/officeDocument/2006/relationships/tags" Target="../tags/tag185.xml"/><Relationship Id="rId10" Type="http://schemas.openxmlformats.org/officeDocument/2006/relationships/image" Target="../media/image41.png"/><Relationship Id="rId4" Type="http://schemas.openxmlformats.org/officeDocument/2006/relationships/tags" Target="../tags/tag184.xml"/><Relationship Id="rId9" Type="http://schemas.openxmlformats.org/officeDocument/2006/relationships/image" Target="../media/image93.png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.xml"/><Relationship Id="rId13" Type="http://schemas.openxmlformats.org/officeDocument/2006/relationships/image" Target="../media/image95.png"/><Relationship Id="rId3" Type="http://schemas.openxmlformats.org/officeDocument/2006/relationships/tags" Target="../tags/tag188.xml"/><Relationship Id="rId7" Type="http://schemas.openxmlformats.org/officeDocument/2006/relationships/tags" Target="../tags/tag192.xml"/><Relationship Id="rId12" Type="http://schemas.openxmlformats.org/officeDocument/2006/relationships/image" Target="../media/image27.png"/><Relationship Id="rId2" Type="http://schemas.openxmlformats.org/officeDocument/2006/relationships/tags" Target="../tags/tag187.xml"/><Relationship Id="rId1" Type="http://schemas.openxmlformats.org/officeDocument/2006/relationships/tags" Target="../tags/tag186.xml"/><Relationship Id="rId6" Type="http://schemas.openxmlformats.org/officeDocument/2006/relationships/tags" Target="../tags/tag191.xml"/><Relationship Id="rId11" Type="http://schemas.openxmlformats.org/officeDocument/2006/relationships/image" Target="../media/image94.png"/><Relationship Id="rId5" Type="http://schemas.openxmlformats.org/officeDocument/2006/relationships/tags" Target="../tags/tag190.xml"/><Relationship Id="rId15" Type="http://schemas.openxmlformats.org/officeDocument/2006/relationships/image" Target="../media/image97.png"/><Relationship Id="rId10" Type="http://schemas.openxmlformats.org/officeDocument/2006/relationships/image" Target="../media/image88.png"/><Relationship Id="rId4" Type="http://schemas.openxmlformats.org/officeDocument/2006/relationships/tags" Target="../tags/tag189.xml"/><Relationship Id="rId9" Type="http://schemas.openxmlformats.org/officeDocument/2006/relationships/image" Target="../media/image1.png"/><Relationship Id="rId14" Type="http://schemas.openxmlformats.org/officeDocument/2006/relationships/image" Target="../media/image96.png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.xml"/><Relationship Id="rId13" Type="http://schemas.openxmlformats.org/officeDocument/2006/relationships/image" Target="../media/image98.png"/><Relationship Id="rId3" Type="http://schemas.openxmlformats.org/officeDocument/2006/relationships/tags" Target="../tags/tag195.xml"/><Relationship Id="rId7" Type="http://schemas.openxmlformats.org/officeDocument/2006/relationships/tags" Target="../tags/tag199.xml"/><Relationship Id="rId12" Type="http://schemas.openxmlformats.org/officeDocument/2006/relationships/image" Target="../media/image27.png"/><Relationship Id="rId2" Type="http://schemas.openxmlformats.org/officeDocument/2006/relationships/tags" Target="../tags/tag194.xml"/><Relationship Id="rId1" Type="http://schemas.openxmlformats.org/officeDocument/2006/relationships/tags" Target="../tags/tag193.xml"/><Relationship Id="rId6" Type="http://schemas.openxmlformats.org/officeDocument/2006/relationships/tags" Target="../tags/tag198.xml"/><Relationship Id="rId11" Type="http://schemas.openxmlformats.org/officeDocument/2006/relationships/image" Target="../media/image94.png"/><Relationship Id="rId5" Type="http://schemas.openxmlformats.org/officeDocument/2006/relationships/tags" Target="../tags/tag197.xml"/><Relationship Id="rId15" Type="http://schemas.openxmlformats.org/officeDocument/2006/relationships/image" Target="../media/image100.png"/><Relationship Id="rId10" Type="http://schemas.openxmlformats.org/officeDocument/2006/relationships/image" Target="../media/image91.png"/><Relationship Id="rId4" Type="http://schemas.openxmlformats.org/officeDocument/2006/relationships/tags" Target="../tags/tag196.xml"/><Relationship Id="rId9" Type="http://schemas.openxmlformats.org/officeDocument/2006/relationships/image" Target="../media/image1.png"/><Relationship Id="rId14" Type="http://schemas.openxmlformats.org/officeDocument/2006/relationships/image" Target="../media/image99.png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tags" Target="../tags/tag207.xml"/><Relationship Id="rId13" Type="http://schemas.openxmlformats.org/officeDocument/2006/relationships/image" Target="../media/image101.png"/><Relationship Id="rId18" Type="http://schemas.openxmlformats.org/officeDocument/2006/relationships/image" Target="../media/image106.png"/><Relationship Id="rId3" Type="http://schemas.openxmlformats.org/officeDocument/2006/relationships/tags" Target="../tags/tag202.xml"/><Relationship Id="rId21" Type="http://schemas.openxmlformats.org/officeDocument/2006/relationships/image" Target="../media/image109.png"/><Relationship Id="rId7" Type="http://schemas.openxmlformats.org/officeDocument/2006/relationships/tags" Target="../tags/tag206.xml"/><Relationship Id="rId12" Type="http://schemas.openxmlformats.org/officeDocument/2006/relationships/image" Target="../media/image38.png"/><Relationship Id="rId17" Type="http://schemas.openxmlformats.org/officeDocument/2006/relationships/image" Target="../media/image105.png"/><Relationship Id="rId2" Type="http://schemas.openxmlformats.org/officeDocument/2006/relationships/tags" Target="../tags/tag201.xml"/><Relationship Id="rId16" Type="http://schemas.openxmlformats.org/officeDocument/2006/relationships/image" Target="../media/image104.png"/><Relationship Id="rId20" Type="http://schemas.openxmlformats.org/officeDocument/2006/relationships/image" Target="../media/image108.png"/><Relationship Id="rId1" Type="http://schemas.openxmlformats.org/officeDocument/2006/relationships/tags" Target="../tags/tag200.xml"/><Relationship Id="rId6" Type="http://schemas.openxmlformats.org/officeDocument/2006/relationships/tags" Target="../tags/tag205.xml"/><Relationship Id="rId11" Type="http://schemas.openxmlformats.org/officeDocument/2006/relationships/slideLayout" Target="../slideLayouts/slideLayout6.xml"/><Relationship Id="rId5" Type="http://schemas.openxmlformats.org/officeDocument/2006/relationships/tags" Target="../tags/tag204.xml"/><Relationship Id="rId15" Type="http://schemas.openxmlformats.org/officeDocument/2006/relationships/image" Target="../media/image103.png"/><Relationship Id="rId10" Type="http://schemas.openxmlformats.org/officeDocument/2006/relationships/tags" Target="../tags/tag209.xml"/><Relationship Id="rId19" Type="http://schemas.openxmlformats.org/officeDocument/2006/relationships/image" Target="../media/image107.png"/><Relationship Id="rId4" Type="http://schemas.openxmlformats.org/officeDocument/2006/relationships/tags" Target="../tags/tag203.xml"/><Relationship Id="rId9" Type="http://schemas.openxmlformats.org/officeDocument/2006/relationships/tags" Target="../tags/tag208.xml"/><Relationship Id="rId14" Type="http://schemas.openxmlformats.org/officeDocument/2006/relationships/image" Target="../media/image102.png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tags" Target="../tags/tag217.xml"/><Relationship Id="rId13" Type="http://schemas.openxmlformats.org/officeDocument/2006/relationships/image" Target="../media/image111.png"/><Relationship Id="rId18" Type="http://schemas.openxmlformats.org/officeDocument/2006/relationships/image" Target="../media/image115.png"/><Relationship Id="rId3" Type="http://schemas.openxmlformats.org/officeDocument/2006/relationships/tags" Target="../tags/tag212.xml"/><Relationship Id="rId7" Type="http://schemas.openxmlformats.org/officeDocument/2006/relationships/tags" Target="../tags/tag216.xml"/><Relationship Id="rId12" Type="http://schemas.openxmlformats.org/officeDocument/2006/relationships/image" Target="../media/image110.png"/><Relationship Id="rId17" Type="http://schemas.openxmlformats.org/officeDocument/2006/relationships/image" Target="../media/image114.png"/><Relationship Id="rId2" Type="http://schemas.openxmlformats.org/officeDocument/2006/relationships/tags" Target="../tags/tag211.xml"/><Relationship Id="rId16" Type="http://schemas.openxmlformats.org/officeDocument/2006/relationships/image" Target="../media/image47.png"/><Relationship Id="rId1" Type="http://schemas.openxmlformats.org/officeDocument/2006/relationships/tags" Target="../tags/tag210.xml"/><Relationship Id="rId6" Type="http://schemas.openxmlformats.org/officeDocument/2006/relationships/tags" Target="../tags/tag215.xml"/><Relationship Id="rId11" Type="http://schemas.openxmlformats.org/officeDocument/2006/relationships/image" Target="../media/image38.png"/><Relationship Id="rId5" Type="http://schemas.openxmlformats.org/officeDocument/2006/relationships/tags" Target="../tags/tag214.xml"/><Relationship Id="rId15" Type="http://schemas.openxmlformats.org/officeDocument/2006/relationships/image" Target="../media/image113.png"/><Relationship Id="rId10" Type="http://schemas.openxmlformats.org/officeDocument/2006/relationships/slideLayout" Target="../slideLayouts/slideLayout6.xml"/><Relationship Id="rId19" Type="http://schemas.openxmlformats.org/officeDocument/2006/relationships/image" Target="../media/image116.png"/><Relationship Id="rId4" Type="http://schemas.openxmlformats.org/officeDocument/2006/relationships/tags" Target="../tags/tag213.xml"/><Relationship Id="rId9" Type="http://schemas.openxmlformats.org/officeDocument/2006/relationships/tags" Target="../tags/tag218.xml"/><Relationship Id="rId14" Type="http://schemas.openxmlformats.org/officeDocument/2006/relationships/image" Target="../media/image112.png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tags" Target="../tags/tag226.xml"/><Relationship Id="rId13" Type="http://schemas.openxmlformats.org/officeDocument/2006/relationships/slideLayout" Target="../slideLayouts/slideLayout6.xml"/><Relationship Id="rId18" Type="http://schemas.openxmlformats.org/officeDocument/2006/relationships/image" Target="../media/image120.png"/><Relationship Id="rId3" Type="http://schemas.openxmlformats.org/officeDocument/2006/relationships/tags" Target="../tags/tag221.xml"/><Relationship Id="rId21" Type="http://schemas.openxmlformats.org/officeDocument/2006/relationships/image" Target="../media/image52.png"/><Relationship Id="rId7" Type="http://schemas.openxmlformats.org/officeDocument/2006/relationships/tags" Target="../tags/tag225.xml"/><Relationship Id="rId12" Type="http://schemas.openxmlformats.org/officeDocument/2006/relationships/tags" Target="../tags/tag230.xml"/><Relationship Id="rId17" Type="http://schemas.openxmlformats.org/officeDocument/2006/relationships/image" Target="../media/image119.png"/><Relationship Id="rId2" Type="http://schemas.openxmlformats.org/officeDocument/2006/relationships/tags" Target="../tags/tag220.xml"/><Relationship Id="rId16" Type="http://schemas.openxmlformats.org/officeDocument/2006/relationships/image" Target="../media/image118.png"/><Relationship Id="rId20" Type="http://schemas.openxmlformats.org/officeDocument/2006/relationships/image" Target="../media/image122.png"/><Relationship Id="rId1" Type="http://schemas.openxmlformats.org/officeDocument/2006/relationships/tags" Target="../tags/tag219.xml"/><Relationship Id="rId6" Type="http://schemas.openxmlformats.org/officeDocument/2006/relationships/tags" Target="../tags/tag224.xml"/><Relationship Id="rId11" Type="http://schemas.openxmlformats.org/officeDocument/2006/relationships/tags" Target="../tags/tag229.xml"/><Relationship Id="rId5" Type="http://schemas.openxmlformats.org/officeDocument/2006/relationships/tags" Target="../tags/tag223.xml"/><Relationship Id="rId15" Type="http://schemas.openxmlformats.org/officeDocument/2006/relationships/image" Target="../media/image27.png"/><Relationship Id="rId23" Type="http://schemas.openxmlformats.org/officeDocument/2006/relationships/image" Target="../media/image124.png"/><Relationship Id="rId10" Type="http://schemas.openxmlformats.org/officeDocument/2006/relationships/tags" Target="../tags/tag228.xml"/><Relationship Id="rId19" Type="http://schemas.openxmlformats.org/officeDocument/2006/relationships/image" Target="../media/image121.png"/><Relationship Id="rId4" Type="http://schemas.openxmlformats.org/officeDocument/2006/relationships/tags" Target="../tags/tag222.xml"/><Relationship Id="rId9" Type="http://schemas.openxmlformats.org/officeDocument/2006/relationships/tags" Target="../tags/tag227.xml"/><Relationship Id="rId14" Type="http://schemas.openxmlformats.org/officeDocument/2006/relationships/image" Target="../media/image117.png"/><Relationship Id="rId22" Type="http://schemas.openxmlformats.org/officeDocument/2006/relationships/image" Target="../media/image123.png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tags" Target="../tags/tag238.xml"/><Relationship Id="rId13" Type="http://schemas.openxmlformats.org/officeDocument/2006/relationships/image" Target="../media/image119.png"/><Relationship Id="rId18" Type="http://schemas.openxmlformats.org/officeDocument/2006/relationships/image" Target="../media/image125.png"/><Relationship Id="rId3" Type="http://schemas.openxmlformats.org/officeDocument/2006/relationships/tags" Target="../tags/tag233.xml"/><Relationship Id="rId7" Type="http://schemas.openxmlformats.org/officeDocument/2006/relationships/tags" Target="../tags/tag237.xml"/><Relationship Id="rId12" Type="http://schemas.openxmlformats.org/officeDocument/2006/relationships/image" Target="../media/image117.png"/><Relationship Id="rId17" Type="http://schemas.openxmlformats.org/officeDocument/2006/relationships/image" Target="../media/image27.png"/><Relationship Id="rId2" Type="http://schemas.openxmlformats.org/officeDocument/2006/relationships/tags" Target="../tags/tag232.xml"/><Relationship Id="rId16" Type="http://schemas.openxmlformats.org/officeDocument/2006/relationships/image" Target="../media/image124.png"/><Relationship Id="rId20" Type="http://schemas.openxmlformats.org/officeDocument/2006/relationships/image" Target="../media/image127.png"/><Relationship Id="rId1" Type="http://schemas.openxmlformats.org/officeDocument/2006/relationships/tags" Target="../tags/tag231.xml"/><Relationship Id="rId6" Type="http://schemas.openxmlformats.org/officeDocument/2006/relationships/tags" Target="../tags/tag236.xml"/><Relationship Id="rId11" Type="http://schemas.openxmlformats.org/officeDocument/2006/relationships/slideLayout" Target="../slideLayouts/slideLayout6.xml"/><Relationship Id="rId5" Type="http://schemas.openxmlformats.org/officeDocument/2006/relationships/tags" Target="../tags/tag235.xml"/><Relationship Id="rId15" Type="http://schemas.openxmlformats.org/officeDocument/2006/relationships/image" Target="../media/image123.png"/><Relationship Id="rId10" Type="http://schemas.openxmlformats.org/officeDocument/2006/relationships/tags" Target="../tags/tag240.xml"/><Relationship Id="rId19" Type="http://schemas.openxmlformats.org/officeDocument/2006/relationships/image" Target="../media/image126.png"/><Relationship Id="rId4" Type="http://schemas.openxmlformats.org/officeDocument/2006/relationships/tags" Target="../tags/tag234.xml"/><Relationship Id="rId9" Type="http://schemas.openxmlformats.org/officeDocument/2006/relationships/tags" Target="../tags/tag239.xml"/><Relationship Id="rId14" Type="http://schemas.openxmlformats.org/officeDocument/2006/relationships/image" Target="../media/image122.png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tags" Target="../tags/tag24.xml"/><Relationship Id="rId13" Type="http://schemas.openxmlformats.org/officeDocument/2006/relationships/image" Target="../media/image3.png"/><Relationship Id="rId18" Type="http://schemas.openxmlformats.org/officeDocument/2006/relationships/image" Target="../media/image13.png"/><Relationship Id="rId3" Type="http://schemas.openxmlformats.org/officeDocument/2006/relationships/tags" Target="../tags/tag19.xml"/><Relationship Id="rId7" Type="http://schemas.openxmlformats.org/officeDocument/2006/relationships/tags" Target="../tags/tag23.xml"/><Relationship Id="rId12" Type="http://schemas.openxmlformats.org/officeDocument/2006/relationships/image" Target="../media/image2.png"/><Relationship Id="rId17" Type="http://schemas.openxmlformats.org/officeDocument/2006/relationships/image" Target="../media/image12.png"/><Relationship Id="rId2" Type="http://schemas.openxmlformats.org/officeDocument/2006/relationships/tags" Target="../tags/tag18.xml"/><Relationship Id="rId16" Type="http://schemas.openxmlformats.org/officeDocument/2006/relationships/image" Target="../media/image11.png"/><Relationship Id="rId1" Type="http://schemas.openxmlformats.org/officeDocument/2006/relationships/tags" Target="../tags/tag17.xml"/><Relationship Id="rId6" Type="http://schemas.openxmlformats.org/officeDocument/2006/relationships/tags" Target="../tags/tag22.xml"/><Relationship Id="rId11" Type="http://schemas.openxmlformats.org/officeDocument/2006/relationships/image" Target="../media/image1.png"/><Relationship Id="rId5" Type="http://schemas.openxmlformats.org/officeDocument/2006/relationships/tags" Target="../tags/tag21.xml"/><Relationship Id="rId15" Type="http://schemas.openxmlformats.org/officeDocument/2006/relationships/image" Target="../media/image10.png"/><Relationship Id="rId10" Type="http://schemas.openxmlformats.org/officeDocument/2006/relationships/slideLayout" Target="../slideLayouts/slideLayout2.xml"/><Relationship Id="rId19" Type="http://schemas.openxmlformats.org/officeDocument/2006/relationships/image" Target="../media/image14.png"/><Relationship Id="rId4" Type="http://schemas.openxmlformats.org/officeDocument/2006/relationships/tags" Target="../tags/tag20.xml"/><Relationship Id="rId9" Type="http://schemas.openxmlformats.org/officeDocument/2006/relationships/tags" Target="../tags/tag25.xml"/><Relationship Id="rId1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tags" Target="../tags/tag28.xml"/><Relationship Id="rId7" Type="http://schemas.openxmlformats.org/officeDocument/2006/relationships/image" Target="../media/image16.png"/><Relationship Id="rId2" Type="http://schemas.openxmlformats.org/officeDocument/2006/relationships/tags" Target="../tags/tag27.xml"/><Relationship Id="rId1" Type="http://schemas.openxmlformats.org/officeDocument/2006/relationships/tags" Target="../tags/tag26.xml"/><Relationship Id="rId6" Type="http://schemas.openxmlformats.org/officeDocument/2006/relationships/image" Target="../media/image15.png"/><Relationship Id="rId5" Type="http://schemas.openxmlformats.org/officeDocument/2006/relationships/slideLayout" Target="../slideLayouts/slideLayout6.xml"/><Relationship Id="rId4" Type="http://schemas.openxmlformats.org/officeDocument/2006/relationships/tags" Target="../tags/tag29.xml"/><Relationship Id="rId9" Type="http://schemas.openxmlformats.org/officeDocument/2006/relationships/image" Target="../media/image18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13" Type="http://schemas.openxmlformats.org/officeDocument/2006/relationships/image" Target="../media/image17.png"/><Relationship Id="rId3" Type="http://schemas.openxmlformats.org/officeDocument/2006/relationships/tags" Target="../tags/tag32.xml"/><Relationship Id="rId7" Type="http://schemas.openxmlformats.org/officeDocument/2006/relationships/slideLayout" Target="../slideLayouts/slideLayout6.xml"/><Relationship Id="rId12" Type="http://schemas.openxmlformats.org/officeDocument/2006/relationships/image" Target="../media/image16.png"/><Relationship Id="rId2" Type="http://schemas.openxmlformats.org/officeDocument/2006/relationships/tags" Target="../tags/tag31.xml"/><Relationship Id="rId1" Type="http://schemas.openxmlformats.org/officeDocument/2006/relationships/tags" Target="../tags/tag30.xml"/><Relationship Id="rId6" Type="http://schemas.openxmlformats.org/officeDocument/2006/relationships/tags" Target="../tags/tag35.xml"/><Relationship Id="rId11" Type="http://schemas.openxmlformats.org/officeDocument/2006/relationships/image" Target="../media/image21.png"/><Relationship Id="rId5" Type="http://schemas.openxmlformats.org/officeDocument/2006/relationships/tags" Target="../tags/tag34.xml"/><Relationship Id="rId10" Type="http://schemas.openxmlformats.org/officeDocument/2006/relationships/image" Target="../media/image20.png"/><Relationship Id="rId4" Type="http://schemas.openxmlformats.org/officeDocument/2006/relationships/tags" Target="../tags/tag33.xml"/><Relationship Id="rId9" Type="http://schemas.openxmlformats.org/officeDocument/2006/relationships/image" Target="../media/image19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tags" Target="../tags/tag43.xml"/><Relationship Id="rId13" Type="http://schemas.openxmlformats.org/officeDocument/2006/relationships/tags" Target="../tags/tag48.xml"/><Relationship Id="rId18" Type="http://schemas.openxmlformats.org/officeDocument/2006/relationships/image" Target="../media/image23.png"/><Relationship Id="rId26" Type="http://schemas.openxmlformats.org/officeDocument/2006/relationships/image" Target="../media/image31.png"/><Relationship Id="rId3" Type="http://schemas.openxmlformats.org/officeDocument/2006/relationships/tags" Target="../tags/tag38.xml"/><Relationship Id="rId21" Type="http://schemas.openxmlformats.org/officeDocument/2006/relationships/image" Target="../media/image26.png"/><Relationship Id="rId7" Type="http://schemas.openxmlformats.org/officeDocument/2006/relationships/tags" Target="../tags/tag42.xml"/><Relationship Id="rId12" Type="http://schemas.openxmlformats.org/officeDocument/2006/relationships/tags" Target="../tags/tag47.xml"/><Relationship Id="rId17" Type="http://schemas.openxmlformats.org/officeDocument/2006/relationships/image" Target="../media/image1.png"/><Relationship Id="rId25" Type="http://schemas.openxmlformats.org/officeDocument/2006/relationships/image" Target="../media/image30.png"/><Relationship Id="rId2" Type="http://schemas.openxmlformats.org/officeDocument/2006/relationships/tags" Target="../tags/tag37.xml"/><Relationship Id="rId16" Type="http://schemas.openxmlformats.org/officeDocument/2006/relationships/image" Target="../media/image22.png"/><Relationship Id="rId20" Type="http://schemas.openxmlformats.org/officeDocument/2006/relationships/image" Target="../media/image25.png"/><Relationship Id="rId29" Type="http://schemas.openxmlformats.org/officeDocument/2006/relationships/image" Target="../media/image34.png"/><Relationship Id="rId1" Type="http://schemas.openxmlformats.org/officeDocument/2006/relationships/tags" Target="../tags/tag36.xml"/><Relationship Id="rId6" Type="http://schemas.openxmlformats.org/officeDocument/2006/relationships/tags" Target="../tags/tag41.xml"/><Relationship Id="rId11" Type="http://schemas.openxmlformats.org/officeDocument/2006/relationships/tags" Target="../tags/tag46.xml"/><Relationship Id="rId24" Type="http://schemas.openxmlformats.org/officeDocument/2006/relationships/image" Target="../media/image29.png"/><Relationship Id="rId5" Type="http://schemas.openxmlformats.org/officeDocument/2006/relationships/tags" Target="../tags/tag40.xml"/><Relationship Id="rId15" Type="http://schemas.openxmlformats.org/officeDocument/2006/relationships/slideLayout" Target="../slideLayouts/slideLayout6.xml"/><Relationship Id="rId23" Type="http://schemas.openxmlformats.org/officeDocument/2006/relationships/image" Target="../media/image28.png"/><Relationship Id="rId28" Type="http://schemas.openxmlformats.org/officeDocument/2006/relationships/image" Target="../media/image33.png"/><Relationship Id="rId10" Type="http://schemas.openxmlformats.org/officeDocument/2006/relationships/tags" Target="../tags/tag45.xml"/><Relationship Id="rId19" Type="http://schemas.openxmlformats.org/officeDocument/2006/relationships/image" Target="../media/image24.png"/><Relationship Id="rId4" Type="http://schemas.openxmlformats.org/officeDocument/2006/relationships/tags" Target="../tags/tag39.xml"/><Relationship Id="rId9" Type="http://schemas.openxmlformats.org/officeDocument/2006/relationships/tags" Target="../tags/tag44.xml"/><Relationship Id="rId14" Type="http://schemas.openxmlformats.org/officeDocument/2006/relationships/tags" Target="../tags/tag49.xml"/><Relationship Id="rId22" Type="http://schemas.openxmlformats.org/officeDocument/2006/relationships/image" Target="../media/image27.png"/><Relationship Id="rId27" Type="http://schemas.openxmlformats.org/officeDocument/2006/relationships/image" Target="../media/image32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tags" Target="../tags/tag57.xml"/><Relationship Id="rId13" Type="http://schemas.openxmlformats.org/officeDocument/2006/relationships/image" Target="../media/image1.png"/><Relationship Id="rId18" Type="http://schemas.openxmlformats.org/officeDocument/2006/relationships/image" Target="../media/image27.png"/><Relationship Id="rId3" Type="http://schemas.openxmlformats.org/officeDocument/2006/relationships/tags" Target="../tags/tag52.xml"/><Relationship Id="rId21" Type="http://schemas.openxmlformats.org/officeDocument/2006/relationships/image" Target="../media/image31.png"/><Relationship Id="rId7" Type="http://schemas.openxmlformats.org/officeDocument/2006/relationships/tags" Target="../tags/tag56.xml"/><Relationship Id="rId12" Type="http://schemas.openxmlformats.org/officeDocument/2006/relationships/image" Target="../media/image22.png"/><Relationship Id="rId17" Type="http://schemas.openxmlformats.org/officeDocument/2006/relationships/image" Target="../media/image36.png"/><Relationship Id="rId2" Type="http://schemas.openxmlformats.org/officeDocument/2006/relationships/tags" Target="../tags/tag51.xml"/><Relationship Id="rId16" Type="http://schemas.openxmlformats.org/officeDocument/2006/relationships/image" Target="../media/image35.png"/><Relationship Id="rId20" Type="http://schemas.openxmlformats.org/officeDocument/2006/relationships/image" Target="../media/image30.png"/><Relationship Id="rId1" Type="http://schemas.openxmlformats.org/officeDocument/2006/relationships/tags" Target="../tags/tag50.xml"/><Relationship Id="rId6" Type="http://schemas.openxmlformats.org/officeDocument/2006/relationships/tags" Target="../tags/tag55.xml"/><Relationship Id="rId11" Type="http://schemas.openxmlformats.org/officeDocument/2006/relationships/slideLayout" Target="../slideLayouts/slideLayout6.xml"/><Relationship Id="rId5" Type="http://schemas.openxmlformats.org/officeDocument/2006/relationships/tags" Target="../tags/tag54.xml"/><Relationship Id="rId15" Type="http://schemas.openxmlformats.org/officeDocument/2006/relationships/image" Target="../media/image24.png"/><Relationship Id="rId10" Type="http://schemas.openxmlformats.org/officeDocument/2006/relationships/tags" Target="../tags/tag59.xml"/><Relationship Id="rId19" Type="http://schemas.openxmlformats.org/officeDocument/2006/relationships/image" Target="../media/image37.png"/><Relationship Id="rId4" Type="http://schemas.openxmlformats.org/officeDocument/2006/relationships/tags" Target="../tags/tag53.xml"/><Relationship Id="rId9" Type="http://schemas.openxmlformats.org/officeDocument/2006/relationships/tags" Target="../tags/tag58.xml"/><Relationship Id="rId14" Type="http://schemas.openxmlformats.org/officeDocument/2006/relationships/image" Target="../media/image2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tags" Target="../tags/tag61.xml"/><Relationship Id="rId1" Type="http://schemas.openxmlformats.org/officeDocument/2006/relationships/tags" Target="../tags/tag60.xml"/><Relationship Id="rId5" Type="http://schemas.openxmlformats.org/officeDocument/2006/relationships/image" Target="../media/image39.png"/><Relationship Id="rId4" Type="http://schemas.openxmlformats.org/officeDocument/2006/relationships/image" Target="../media/image3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כותרת 1"/>
          <p:cNvSpPr txBox="1">
            <a:spLocks/>
          </p:cNvSpPr>
          <p:nvPr/>
        </p:nvSpPr>
        <p:spPr>
          <a:xfrm>
            <a:off x="1520952" y="1357059"/>
            <a:ext cx="9144000" cy="2387600"/>
          </a:xfrm>
          <a:prstGeom prst="rect">
            <a:avLst/>
          </a:prstGeom>
        </p:spPr>
        <p:txBody>
          <a:bodyPr vert="horz" lIns="91440" tIns="45720" rIns="91440" bIns="45720" rtlCol="1" anchor="b">
            <a:normAutofit fontScale="97500"/>
          </a:bodyPr>
          <a:lstStyle>
            <a:lvl1pPr algn="ctr" defTabSz="914400" rtl="1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he-IL" sz="10000" dirty="0" smtClean="0"/>
              <a:t>4 מרחבי המטריצה</a:t>
            </a:r>
            <a:endParaRPr lang="he-IL" sz="10000" dirty="0"/>
          </a:p>
        </p:txBody>
      </p:sp>
    </p:spTree>
    <p:extLst>
      <p:ext uri="{BB962C8B-B14F-4D97-AF65-F5344CB8AC3E}">
        <p14:creationId xmlns:p14="http://schemas.microsoft.com/office/powerpoint/2010/main" val="40981977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תמונה 15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3737" y="339380"/>
            <a:ext cx="11504549" cy="1503731"/>
          </a:xfrm>
          <a:prstGeom prst="rect">
            <a:avLst/>
          </a:prstGeom>
        </p:spPr>
      </p:pic>
      <p:cxnSp>
        <p:nvCxnSpPr>
          <p:cNvPr id="5" name="מחבר חץ ישר 4"/>
          <p:cNvCxnSpPr/>
          <p:nvPr/>
        </p:nvCxnSpPr>
        <p:spPr>
          <a:xfrm flipH="1" flipV="1">
            <a:off x="3943351" y="2095502"/>
            <a:ext cx="1190624" cy="52387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מחבר חץ ישר 10"/>
          <p:cNvCxnSpPr/>
          <p:nvPr/>
        </p:nvCxnSpPr>
        <p:spPr>
          <a:xfrm flipV="1">
            <a:off x="7315200" y="2181226"/>
            <a:ext cx="1724025" cy="43814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4695825" y="2600284"/>
            <a:ext cx="3000375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dirty="0" smtClean="0"/>
              <a:t>אותו מרחב שורות</a:t>
            </a:r>
            <a:endParaRPr lang="he-IL" sz="2800" dirty="0"/>
          </a:p>
        </p:txBody>
      </p:sp>
      <p:sp>
        <p:nvSpPr>
          <p:cNvPr id="18" name="TextBox 17"/>
          <p:cNvSpPr txBox="1"/>
          <p:nvPr/>
        </p:nvSpPr>
        <p:spPr>
          <a:xfrm>
            <a:off x="571501" y="3123504"/>
            <a:ext cx="10529060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dirty="0" smtClean="0"/>
              <a:t>+ במטריצה מדורגת – שורות שונות מאפס מהוות בסיס למרחב השורות</a:t>
            </a:r>
            <a:endParaRPr lang="he-IL" sz="2800" dirty="0"/>
          </a:p>
        </p:txBody>
      </p:sp>
      <p:pic>
        <p:nvPicPr>
          <p:cNvPr id="17" name="תמונה 16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48387" y="3880677"/>
            <a:ext cx="231343" cy="374675"/>
          </a:xfrm>
          <a:prstGeom prst="rect">
            <a:avLst/>
          </a:prstGeom>
        </p:spPr>
      </p:pic>
      <p:pic>
        <p:nvPicPr>
          <p:cNvPr id="21" name="תמונה 20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54475" y="4403897"/>
            <a:ext cx="4898441" cy="2004136"/>
          </a:xfrm>
          <a:prstGeom prst="rect">
            <a:avLst/>
          </a:prstGeom>
        </p:spPr>
      </p:pic>
      <p:sp>
        <p:nvSpPr>
          <p:cNvPr id="22" name="מלבן מעוגל 21"/>
          <p:cNvSpPr/>
          <p:nvPr/>
        </p:nvSpPr>
        <p:spPr>
          <a:xfrm>
            <a:off x="8448675" y="339380"/>
            <a:ext cx="2085975" cy="946495"/>
          </a:xfrm>
          <a:prstGeom prst="round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24" name="מלבן מעוגל 23"/>
          <p:cNvSpPr/>
          <p:nvPr/>
        </p:nvSpPr>
        <p:spPr>
          <a:xfrm>
            <a:off x="6486525" y="4121056"/>
            <a:ext cx="2552699" cy="2546444"/>
          </a:xfrm>
          <a:prstGeom prst="round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cxnSp>
        <p:nvCxnSpPr>
          <p:cNvPr id="25" name="מחבר חץ ישר 24"/>
          <p:cNvCxnSpPr>
            <a:stCxn id="24" idx="3"/>
          </p:cNvCxnSpPr>
          <p:nvPr/>
        </p:nvCxnSpPr>
        <p:spPr>
          <a:xfrm>
            <a:off x="9039224" y="5394278"/>
            <a:ext cx="1057276" cy="6397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Box 26"/>
          <p:cNvSpPr txBox="1"/>
          <p:nvPr/>
        </p:nvSpPr>
        <p:spPr>
          <a:xfrm>
            <a:off x="10353675" y="5139065"/>
            <a:ext cx="1295400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dirty="0" smtClean="0"/>
              <a:t>בסיס!</a:t>
            </a:r>
            <a:endParaRPr lang="he-IL" sz="2800" dirty="0"/>
          </a:p>
        </p:txBody>
      </p:sp>
    </p:spTree>
    <p:extLst>
      <p:ext uri="{BB962C8B-B14F-4D97-AF65-F5344CB8AC3E}">
        <p14:creationId xmlns:p14="http://schemas.microsoft.com/office/powerpoint/2010/main" val="27989694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8" grpId="0"/>
      <p:bldP spid="22" grpId="0" animBg="1"/>
      <p:bldP spid="24" grpId="0" animBg="1"/>
      <p:bldP spid="2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extBox 25"/>
          <p:cNvSpPr txBox="1"/>
          <p:nvPr/>
        </p:nvSpPr>
        <p:spPr>
          <a:xfrm>
            <a:off x="8820150" y="245881"/>
            <a:ext cx="2692865" cy="63094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3500" dirty="0" smtClean="0">
                <a:cs typeface="+mj-cs"/>
              </a:rPr>
              <a:t>מרחב העמודות</a:t>
            </a:r>
            <a:endParaRPr lang="he-IL" sz="3500" dirty="0"/>
          </a:p>
        </p:txBody>
      </p:sp>
      <p:pic>
        <p:nvPicPr>
          <p:cNvPr id="2" name="תמונה 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0076" y="386936"/>
            <a:ext cx="4020847" cy="41742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9563099" y="1178149"/>
            <a:ext cx="1949915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dirty="0" smtClean="0"/>
              <a:t>איך מוצאים?</a:t>
            </a:r>
            <a:endParaRPr lang="he-IL" sz="2800" dirty="0"/>
          </a:p>
        </p:txBody>
      </p:sp>
      <p:pic>
        <p:nvPicPr>
          <p:cNvPr id="16" name="תמונה 15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8404" y="386937"/>
            <a:ext cx="1818056" cy="321869"/>
          </a:xfrm>
          <a:prstGeom prst="rect">
            <a:avLst/>
          </a:prstGeom>
        </p:spPr>
      </p:pic>
      <p:sp>
        <p:nvSpPr>
          <p:cNvPr id="27" name="TextBox 26"/>
          <p:cNvSpPr txBox="1"/>
          <p:nvPr/>
        </p:nvSpPr>
        <p:spPr>
          <a:xfrm>
            <a:off x="9639299" y="2221770"/>
            <a:ext cx="1949915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dirty="0" smtClean="0"/>
              <a:t>1.</a:t>
            </a:r>
            <a:endParaRPr lang="he-IL" sz="2800" dirty="0"/>
          </a:p>
        </p:txBody>
      </p:sp>
      <p:pic>
        <p:nvPicPr>
          <p:cNvPr id="3" name="תמונה 2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73164" y="2264610"/>
            <a:ext cx="2564892" cy="437540"/>
          </a:xfrm>
          <a:prstGeom prst="rect">
            <a:avLst/>
          </a:prstGeom>
        </p:spPr>
      </p:pic>
      <p:pic>
        <p:nvPicPr>
          <p:cNvPr id="7" name="תמונה 6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54016" y="2366451"/>
            <a:ext cx="372161" cy="233858"/>
          </a:xfrm>
          <a:prstGeom prst="rect">
            <a:avLst/>
          </a:prstGeom>
        </p:spPr>
      </p:pic>
      <p:sp>
        <p:nvSpPr>
          <p:cNvPr id="30" name="TextBox 29"/>
          <p:cNvSpPr txBox="1"/>
          <p:nvPr/>
        </p:nvSpPr>
        <p:spPr>
          <a:xfrm>
            <a:off x="4357114" y="2178930"/>
            <a:ext cx="1949915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dirty="0" smtClean="0"/>
              <a:t>כמו מקודם.</a:t>
            </a:r>
            <a:endParaRPr lang="he-IL" sz="2800" dirty="0"/>
          </a:p>
        </p:txBody>
      </p:sp>
      <p:sp>
        <p:nvSpPr>
          <p:cNvPr id="31" name="TextBox 30"/>
          <p:cNvSpPr txBox="1"/>
          <p:nvPr/>
        </p:nvSpPr>
        <p:spPr>
          <a:xfrm>
            <a:off x="9639299" y="3272621"/>
            <a:ext cx="1949915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dirty="0" smtClean="0"/>
              <a:t>2.</a:t>
            </a:r>
            <a:endParaRPr lang="he-IL" sz="2800" dirty="0"/>
          </a:p>
        </p:txBody>
      </p:sp>
      <p:sp>
        <p:nvSpPr>
          <p:cNvPr id="37" name="TextBox 36"/>
          <p:cNvSpPr txBox="1"/>
          <p:nvPr/>
        </p:nvSpPr>
        <p:spPr>
          <a:xfrm>
            <a:off x="6886575" y="3308231"/>
            <a:ext cx="3651481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dirty="0" smtClean="0"/>
              <a:t>בעזרת הצורה המדורגת.</a:t>
            </a:r>
            <a:endParaRPr lang="he-IL" sz="2800" dirty="0"/>
          </a:p>
        </p:txBody>
      </p:sp>
      <p:sp>
        <p:nvSpPr>
          <p:cNvPr id="38" name="TextBox 37"/>
          <p:cNvSpPr txBox="1"/>
          <p:nvPr/>
        </p:nvSpPr>
        <p:spPr>
          <a:xfrm>
            <a:off x="1358900" y="3122613"/>
            <a:ext cx="3981450" cy="954107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txBody>
          <a:bodyPr wrap="square" rtlCol="1">
            <a:spAutoFit/>
          </a:bodyPr>
          <a:lstStyle/>
          <a:p>
            <a:pPr algn="ctr"/>
            <a:r>
              <a:rPr lang="he-IL" sz="2800" dirty="0" smtClean="0"/>
              <a:t>מרחב העמודות </a:t>
            </a:r>
            <a:r>
              <a:rPr lang="he-IL" sz="2800" b="1" u="sng" dirty="0" smtClean="0"/>
              <a:t>כן</a:t>
            </a:r>
            <a:r>
              <a:rPr lang="he-IL" sz="2800" dirty="0" smtClean="0"/>
              <a:t> עלול להשתנות במהלך דירוג</a:t>
            </a:r>
            <a:endParaRPr lang="he-IL" sz="2800" dirty="0"/>
          </a:p>
        </p:txBody>
      </p:sp>
      <p:pic>
        <p:nvPicPr>
          <p:cNvPr id="40" name="תמונה 39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0203" y="2883191"/>
            <a:ext cx="1682499" cy="16824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09986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extBox 25"/>
          <p:cNvSpPr txBox="1"/>
          <p:nvPr/>
        </p:nvSpPr>
        <p:spPr>
          <a:xfrm>
            <a:off x="8820150" y="245881"/>
            <a:ext cx="2692865" cy="63094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3500" dirty="0" smtClean="0">
                <a:cs typeface="+mj-cs"/>
              </a:rPr>
              <a:t>מרחב העמודות</a:t>
            </a:r>
            <a:endParaRPr lang="he-IL" sz="3500" dirty="0"/>
          </a:p>
        </p:txBody>
      </p:sp>
      <p:pic>
        <p:nvPicPr>
          <p:cNvPr id="2" name="תמונה 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0076" y="386936"/>
            <a:ext cx="4020847" cy="41742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8550570" y="1178149"/>
            <a:ext cx="2962444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dirty="0" smtClean="0"/>
              <a:t>משפט: אם עמודות </a:t>
            </a:r>
            <a:endParaRPr lang="he-IL" sz="2800" dirty="0"/>
          </a:p>
        </p:txBody>
      </p:sp>
      <p:pic>
        <p:nvPicPr>
          <p:cNvPr id="16" name="תמונה 15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8404" y="386937"/>
            <a:ext cx="1818056" cy="321869"/>
          </a:xfrm>
          <a:prstGeom prst="rect">
            <a:avLst/>
          </a:prstGeom>
        </p:spPr>
      </p:pic>
      <p:pic>
        <p:nvPicPr>
          <p:cNvPr id="4" name="תמונה 3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91518" y="1262479"/>
            <a:ext cx="1559052" cy="354559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1533525" y="1178149"/>
            <a:ext cx="5074114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dirty="0" smtClean="0"/>
              <a:t>הן עמודות ציר בצורה המדורגת של </a:t>
            </a:r>
            <a:endParaRPr lang="he-IL" sz="2800" dirty="0"/>
          </a:p>
        </p:txBody>
      </p:sp>
      <p:pic>
        <p:nvPicPr>
          <p:cNvPr id="6" name="תמונה 5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0467" y="1317801"/>
            <a:ext cx="289179" cy="299237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8550570" y="1813547"/>
            <a:ext cx="1974555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dirty="0" smtClean="0"/>
              <a:t> אזי עמודות </a:t>
            </a:r>
            <a:endParaRPr lang="he-IL" sz="2800" dirty="0"/>
          </a:p>
        </p:txBody>
      </p:sp>
      <p:pic>
        <p:nvPicPr>
          <p:cNvPr id="18" name="תמונה 17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91518" y="1897877"/>
            <a:ext cx="1559052" cy="354559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1533525" y="1813546"/>
            <a:ext cx="5074114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dirty="0" smtClean="0"/>
              <a:t>הן מהוות בסיס ל </a:t>
            </a:r>
            <a:endParaRPr lang="he-IL" sz="2800" dirty="0"/>
          </a:p>
        </p:txBody>
      </p:sp>
      <p:pic>
        <p:nvPicPr>
          <p:cNvPr id="8" name="תמונה 7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5250" y="1897877"/>
            <a:ext cx="905256" cy="417424"/>
          </a:xfrm>
          <a:prstGeom prst="rect">
            <a:avLst/>
          </a:prstGeom>
        </p:spPr>
      </p:pic>
      <p:pic>
        <p:nvPicPr>
          <p:cNvPr id="9" name="תמונה 8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70932" y="4246225"/>
            <a:ext cx="4733925" cy="1899285"/>
          </a:xfrm>
          <a:prstGeom prst="rect">
            <a:avLst/>
          </a:prstGeom>
        </p:spPr>
      </p:pic>
      <p:pic>
        <p:nvPicPr>
          <p:cNvPr id="10" name="תמונה 9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8287" y="4246224"/>
            <a:ext cx="4741863" cy="1899285"/>
          </a:xfrm>
          <a:prstGeom prst="rect">
            <a:avLst/>
          </a:prstGeom>
        </p:spPr>
      </p:pic>
      <p:pic>
        <p:nvPicPr>
          <p:cNvPr id="11" name="תמונה 10"/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98879" y="5086481"/>
            <a:ext cx="1508760" cy="218770"/>
          </a:xfrm>
          <a:prstGeom prst="rect">
            <a:avLst/>
          </a:prstGeom>
        </p:spPr>
      </p:pic>
      <p:grpSp>
        <p:nvGrpSpPr>
          <p:cNvPr id="24" name="קבוצה 23"/>
          <p:cNvGrpSpPr/>
          <p:nvPr/>
        </p:nvGrpSpPr>
        <p:grpSpPr>
          <a:xfrm>
            <a:off x="7305675" y="3686175"/>
            <a:ext cx="3865794" cy="485775"/>
            <a:chOff x="7305675" y="3686175"/>
            <a:chExt cx="3865794" cy="485775"/>
          </a:xfrm>
        </p:grpSpPr>
        <p:cxnSp>
          <p:nvCxnSpPr>
            <p:cNvPr id="22" name="מחבר חץ ישר 21"/>
            <p:cNvCxnSpPr/>
            <p:nvPr/>
          </p:nvCxnSpPr>
          <p:spPr>
            <a:xfrm>
              <a:off x="7305675" y="3686175"/>
              <a:ext cx="0" cy="485775"/>
            </a:xfrm>
            <a:prstGeom prst="straightConnector1">
              <a:avLst/>
            </a:prstGeom>
            <a:ln w="19050">
              <a:solidFill>
                <a:srgbClr val="92D05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מחבר חץ ישר 28"/>
            <p:cNvCxnSpPr/>
            <p:nvPr/>
          </p:nvCxnSpPr>
          <p:spPr>
            <a:xfrm>
              <a:off x="7771044" y="3686175"/>
              <a:ext cx="0" cy="485775"/>
            </a:xfrm>
            <a:prstGeom prst="straightConnector1">
              <a:avLst/>
            </a:prstGeom>
            <a:ln w="19050">
              <a:solidFill>
                <a:srgbClr val="92D05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מחבר חץ ישר 31"/>
            <p:cNvCxnSpPr/>
            <p:nvPr/>
          </p:nvCxnSpPr>
          <p:spPr>
            <a:xfrm>
              <a:off x="8742594" y="3686175"/>
              <a:ext cx="0" cy="485775"/>
            </a:xfrm>
            <a:prstGeom prst="straightConnector1">
              <a:avLst/>
            </a:prstGeom>
            <a:ln w="19050">
              <a:solidFill>
                <a:srgbClr val="92D05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מחבר חץ ישר 32"/>
            <p:cNvCxnSpPr/>
            <p:nvPr/>
          </p:nvCxnSpPr>
          <p:spPr>
            <a:xfrm>
              <a:off x="11171469" y="3686175"/>
              <a:ext cx="0" cy="485775"/>
            </a:xfrm>
            <a:prstGeom prst="straightConnector1">
              <a:avLst/>
            </a:prstGeom>
            <a:ln w="19050">
              <a:solidFill>
                <a:srgbClr val="92D05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5" name="TextBox 24"/>
          <p:cNvSpPr txBox="1"/>
          <p:nvPr/>
        </p:nvSpPr>
        <p:spPr>
          <a:xfrm>
            <a:off x="7219951" y="3038475"/>
            <a:ext cx="4029074" cy="630942"/>
          </a:xfrm>
          <a:prstGeom prst="rect">
            <a:avLst/>
          </a:prstGeom>
          <a:noFill/>
          <a:ln w="19050">
            <a:solidFill>
              <a:srgbClr val="92D050"/>
            </a:solidFill>
          </a:ln>
        </p:spPr>
        <p:txBody>
          <a:bodyPr wrap="square" rtlCol="1">
            <a:spAutoFit/>
          </a:bodyPr>
          <a:lstStyle/>
          <a:p>
            <a:pPr algn="ctr"/>
            <a:r>
              <a:rPr lang="he-IL" sz="3500" dirty="0" smtClean="0"/>
              <a:t>עמודות ציר</a:t>
            </a:r>
            <a:endParaRPr lang="he-IL" sz="3500" dirty="0"/>
          </a:p>
        </p:txBody>
      </p:sp>
      <p:sp>
        <p:nvSpPr>
          <p:cNvPr id="34" name="TextBox 33"/>
          <p:cNvSpPr txBox="1"/>
          <p:nvPr/>
        </p:nvSpPr>
        <p:spPr>
          <a:xfrm>
            <a:off x="620713" y="3038475"/>
            <a:ext cx="4029074" cy="630942"/>
          </a:xfrm>
          <a:prstGeom prst="rect">
            <a:avLst/>
          </a:prstGeom>
          <a:noFill/>
          <a:ln w="19050">
            <a:solidFill>
              <a:srgbClr val="92D050"/>
            </a:solidFill>
          </a:ln>
        </p:spPr>
        <p:txBody>
          <a:bodyPr wrap="square" rtlCol="1">
            <a:spAutoFit/>
          </a:bodyPr>
          <a:lstStyle/>
          <a:p>
            <a:pPr algn="ctr"/>
            <a:r>
              <a:rPr lang="he-IL" sz="3500" dirty="0" smtClean="0"/>
              <a:t>בסיס למרחב העמודות </a:t>
            </a:r>
            <a:endParaRPr lang="he-IL" sz="3500" dirty="0"/>
          </a:p>
        </p:txBody>
      </p:sp>
      <p:grpSp>
        <p:nvGrpSpPr>
          <p:cNvPr id="36" name="קבוצה 35"/>
          <p:cNvGrpSpPr/>
          <p:nvPr/>
        </p:nvGrpSpPr>
        <p:grpSpPr>
          <a:xfrm>
            <a:off x="7158039" y="4277280"/>
            <a:ext cx="4161067" cy="1895585"/>
            <a:chOff x="7158039" y="4277280"/>
            <a:chExt cx="4161067" cy="1895585"/>
          </a:xfrm>
        </p:grpSpPr>
        <p:sp>
          <p:nvSpPr>
            <p:cNvPr id="28" name="מלבן מעוגל 27"/>
            <p:cNvSpPr/>
            <p:nvPr/>
          </p:nvSpPr>
          <p:spPr>
            <a:xfrm>
              <a:off x="7158039" y="4277280"/>
              <a:ext cx="295274" cy="1895585"/>
            </a:xfrm>
            <a:prstGeom prst="roundRect">
              <a:avLst/>
            </a:prstGeom>
            <a:noFill/>
            <a:ln w="19050">
              <a:solidFill>
                <a:srgbClr val="92D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/>
            </a:p>
          </p:txBody>
        </p:sp>
        <p:sp>
          <p:nvSpPr>
            <p:cNvPr id="38" name="מלבן מעוגל 37"/>
            <p:cNvSpPr/>
            <p:nvPr/>
          </p:nvSpPr>
          <p:spPr>
            <a:xfrm>
              <a:off x="7642457" y="4277280"/>
              <a:ext cx="295274" cy="1895585"/>
            </a:xfrm>
            <a:prstGeom prst="roundRect">
              <a:avLst/>
            </a:prstGeom>
            <a:noFill/>
            <a:ln w="19050">
              <a:solidFill>
                <a:srgbClr val="92D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/>
            </a:p>
          </p:txBody>
        </p:sp>
        <p:sp>
          <p:nvSpPr>
            <p:cNvPr id="39" name="מלבן מעוגל 38"/>
            <p:cNvSpPr/>
            <p:nvPr/>
          </p:nvSpPr>
          <p:spPr>
            <a:xfrm>
              <a:off x="8607891" y="4277280"/>
              <a:ext cx="295274" cy="1895585"/>
            </a:xfrm>
            <a:prstGeom prst="roundRect">
              <a:avLst/>
            </a:prstGeom>
            <a:noFill/>
            <a:ln w="19050">
              <a:solidFill>
                <a:srgbClr val="92D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/>
            </a:p>
          </p:txBody>
        </p:sp>
        <p:sp>
          <p:nvSpPr>
            <p:cNvPr id="40" name="מלבן מעוגל 39"/>
            <p:cNvSpPr/>
            <p:nvPr/>
          </p:nvSpPr>
          <p:spPr>
            <a:xfrm>
              <a:off x="11023832" y="4277280"/>
              <a:ext cx="295274" cy="1895585"/>
            </a:xfrm>
            <a:prstGeom prst="roundRect">
              <a:avLst/>
            </a:prstGeom>
            <a:noFill/>
            <a:ln w="19050">
              <a:solidFill>
                <a:srgbClr val="92D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/>
            </a:p>
          </p:txBody>
        </p:sp>
      </p:grpSp>
      <p:grpSp>
        <p:nvGrpSpPr>
          <p:cNvPr id="42" name="קבוצה 41"/>
          <p:cNvGrpSpPr/>
          <p:nvPr/>
        </p:nvGrpSpPr>
        <p:grpSpPr>
          <a:xfrm>
            <a:off x="554716" y="4277280"/>
            <a:ext cx="4161067" cy="1895585"/>
            <a:chOff x="7158039" y="4277280"/>
            <a:chExt cx="4161067" cy="1895585"/>
          </a:xfrm>
        </p:grpSpPr>
        <p:sp>
          <p:nvSpPr>
            <p:cNvPr id="43" name="מלבן מעוגל 42"/>
            <p:cNvSpPr/>
            <p:nvPr/>
          </p:nvSpPr>
          <p:spPr>
            <a:xfrm>
              <a:off x="7158039" y="4277280"/>
              <a:ext cx="295274" cy="1895585"/>
            </a:xfrm>
            <a:prstGeom prst="roundRect">
              <a:avLst/>
            </a:prstGeom>
            <a:noFill/>
            <a:ln w="19050">
              <a:solidFill>
                <a:srgbClr val="92D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/>
            </a:p>
          </p:txBody>
        </p:sp>
        <p:sp>
          <p:nvSpPr>
            <p:cNvPr id="44" name="מלבן מעוגל 43"/>
            <p:cNvSpPr/>
            <p:nvPr/>
          </p:nvSpPr>
          <p:spPr>
            <a:xfrm>
              <a:off x="7642457" y="4277280"/>
              <a:ext cx="295274" cy="1895585"/>
            </a:xfrm>
            <a:prstGeom prst="roundRect">
              <a:avLst/>
            </a:prstGeom>
            <a:noFill/>
            <a:ln w="19050">
              <a:solidFill>
                <a:srgbClr val="92D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/>
            </a:p>
          </p:txBody>
        </p:sp>
        <p:sp>
          <p:nvSpPr>
            <p:cNvPr id="45" name="מלבן מעוגל 44"/>
            <p:cNvSpPr/>
            <p:nvPr/>
          </p:nvSpPr>
          <p:spPr>
            <a:xfrm>
              <a:off x="8607891" y="4277280"/>
              <a:ext cx="295274" cy="1895585"/>
            </a:xfrm>
            <a:prstGeom prst="roundRect">
              <a:avLst/>
            </a:prstGeom>
            <a:noFill/>
            <a:ln w="19050">
              <a:solidFill>
                <a:srgbClr val="92D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/>
            </a:p>
          </p:txBody>
        </p:sp>
        <p:sp>
          <p:nvSpPr>
            <p:cNvPr id="46" name="מלבן מעוגל 45"/>
            <p:cNvSpPr/>
            <p:nvPr/>
          </p:nvSpPr>
          <p:spPr>
            <a:xfrm>
              <a:off x="11023832" y="4277280"/>
              <a:ext cx="295274" cy="1895585"/>
            </a:xfrm>
            <a:prstGeom prst="roundRect">
              <a:avLst/>
            </a:prstGeom>
            <a:noFill/>
            <a:ln w="19050">
              <a:solidFill>
                <a:srgbClr val="92D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/>
            </a:p>
          </p:txBody>
        </p:sp>
      </p:grpSp>
    </p:spTree>
    <p:extLst>
      <p:ext uri="{BB962C8B-B14F-4D97-AF65-F5344CB8AC3E}">
        <p14:creationId xmlns:p14="http://schemas.microsoft.com/office/powerpoint/2010/main" val="24000236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9167E-6 3.33333E-6 L -0.54153 3.33333E-6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7083" y="0"/>
                                    </p:animMotion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  <p:bldP spid="25" grpId="1" animBg="1"/>
      <p:bldP spid="34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extBox 25"/>
          <p:cNvSpPr txBox="1"/>
          <p:nvPr/>
        </p:nvSpPr>
        <p:spPr>
          <a:xfrm>
            <a:off x="9809357" y="245881"/>
            <a:ext cx="2046558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dirty="0" smtClean="0"/>
              <a:t>דוגמא:  </a:t>
            </a:r>
            <a:endParaRPr lang="he-IL" sz="2800" dirty="0"/>
          </a:p>
        </p:txBody>
      </p:sp>
      <p:pic>
        <p:nvPicPr>
          <p:cNvPr id="2" name="תמונה 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94025" y="254610"/>
            <a:ext cx="5486857" cy="1503731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85725" y="769101"/>
            <a:ext cx="3933825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dirty="0" smtClean="0"/>
              <a:t>מצא בסיס למרחב העמודות</a:t>
            </a:r>
            <a:endParaRPr lang="he-IL" sz="2800" dirty="0"/>
          </a:p>
        </p:txBody>
      </p:sp>
      <p:sp>
        <p:nvSpPr>
          <p:cNvPr id="9" name="TextBox 8"/>
          <p:cNvSpPr txBox="1"/>
          <p:nvPr/>
        </p:nvSpPr>
        <p:spPr>
          <a:xfrm>
            <a:off x="7800975" y="2183796"/>
            <a:ext cx="4054940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dirty="0" smtClean="0"/>
              <a:t>פתרון: דירגנו וקיבלנו</a:t>
            </a:r>
            <a:endParaRPr lang="he-IL" sz="2800" dirty="0"/>
          </a:p>
        </p:txBody>
      </p:sp>
      <p:pic>
        <p:nvPicPr>
          <p:cNvPr id="4" name="תמונה 3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0225" y="2570459"/>
            <a:ext cx="8014030" cy="1503731"/>
          </a:xfrm>
          <a:prstGeom prst="rect">
            <a:avLst/>
          </a:prstGeom>
        </p:spPr>
      </p:pic>
      <p:sp>
        <p:nvSpPr>
          <p:cNvPr id="11" name="מלבן מעוגל 10"/>
          <p:cNvSpPr/>
          <p:nvPr/>
        </p:nvSpPr>
        <p:spPr>
          <a:xfrm>
            <a:off x="5957888" y="2479549"/>
            <a:ext cx="339493" cy="1764739"/>
          </a:xfrm>
          <a:prstGeom prst="roundRect">
            <a:avLst/>
          </a:prstGeom>
          <a:noFill/>
          <a:ln w="1905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2" name="מלבן מעוגל 11"/>
          <p:cNvSpPr/>
          <p:nvPr/>
        </p:nvSpPr>
        <p:spPr>
          <a:xfrm>
            <a:off x="6539937" y="2479549"/>
            <a:ext cx="339493" cy="1764739"/>
          </a:xfrm>
          <a:prstGeom prst="roundRect">
            <a:avLst/>
          </a:prstGeom>
          <a:noFill/>
          <a:ln w="1905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5" name="TextBox 14"/>
          <p:cNvSpPr txBox="1"/>
          <p:nvPr/>
        </p:nvSpPr>
        <p:spPr>
          <a:xfrm>
            <a:off x="5524499" y="1906723"/>
            <a:ext cx="1895475" cy="477054"/>
          </a:xfrm>
          <a:prstGeom prst="rect">
            <a:avLst/>
          </a:prstGeom>
          <a:noFill/>
          <a:ln w="19050">
            <a:solidFill>
              <a:srgbClr val="92D050"/>
            </a:solidFill>
          </a:ln>
        </p:spPr>
        <p:txBody>
          <a:bodyPr wrap="square" rtlCol="1">
            <a:spAutoFit/>
          </a:bodyPr>
          <a:lstStyle/>
          <a:p>
            <a:pPr algn="ctr"/>
            <a:r>
              <a:rPr lang="he-IL" sz="2500" dirty="0" smtClean="0"/>
              <a:t>עמודות ציר</a:t>
            </a:r>
            <a:endParaRPr lang="he-IL" sz="2500" dirty="0"/>
          </a:p>
        </p:txBody>
      </p:sp>
      <p:pic>
        <p:nvPicPr>
          <p:cNvPr id="6" name="תמונה 5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0225" y="5613337"/>
            <a:ext cx="372161" cy="233858"/>
          </a:xfrm>
          <a:prstGeom prst="rect">
            <a:avLst/>
          </a:prstGeom>
        </p:spPr>
      </p:pic>
      <p:pic>
        <p:nvPicPr>
          <p:cNvPr id="7" name="תמונה 6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1879" y="4978400"/>
            <a:ext cx="5735803" cy="1503731"/>
          </a:xfrm>
          <a:prstGeom prst="rect">
            <a:avLst/>
          </a:prstGeom>
        </p:spPr>
      </p:pic>
      <p:sp>
        <p:nvSpPr>
          <p:cNvPr id="17" name="מלבן מעוגל 16"/>
          <p:cNvSpPr/>
          <p:nvPr/>
        </p:nvSpPr>
        <p:spPr>
          <a:xfrm>
            <a:off x="902386" y="2479549"/>
            <a:ext cx="339493" cy="1764739"/>
          </a:xfrm>
          <a:prstGeom prst="roundRect">
            <a:avLst/>
          </a:prstGeom>
          <a:noFill/>
          <a:ln w="1905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8" name="מלבן מעוגל 17"/>
          <p:cNvSpPr/>
          <p:nvPr/>
        </p:nvSpPr>
        <p:spPr>
          <a:xfrm>
            <a:off x="1513010" y="2479549"/>
            <a:ext cx="339493" cy="1764739"/>
          </a:xfrm>
          <a:prstGeom prst="roundRect">
            <a:avLst/>
          </a:prstGeom>
          <a:noFill/>
          <a:ln w="1905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20" name="TextBox 19"/>
          <p:cNvSpPr txBox="1"/>
          <p:nvPr/>
        </p:nvSpPr>
        <p:spPr>
          <a:xfrm>
            <a:off x="85725" y="1906723"/>
            <a:ext cx="3009901" cy="477054"/>
          </a:xfrm>
          <a:prstGeom prst="rect">
            <a:avLst/>
          </a:prstGeom>
          <a:noFill/>
          <a:ln w="19050">
            <a:solidFill>
              <a:srgbClr val="92D050"/>
            </a:solidFill>
          </a:ln>
        </p:spPr>
        <p:txBody>
          <a:bodyPr wrap="square" rtlCol="1">
            <a:spAutoFit/>
          </a:bodyPr>
          <a:lstStyle/>
          <a:p>
            <a:pPr algn="ctr"/>
            <a:r>
              <a:rPr lang="he-IL" sz="2500" dirty="0" smtClean="0"/>
              <a:t>בסיס למרחב העמודות</a:t>
            </a:r>
            <a:endParaRPr lang="he-IL" sz="2500" dirty="0"/>
          </a:p>
        </p:txBody>
      </p:sp>
      <p:pic>
        <p:nvPicPr>
          <p:cNvPr id="21" name="תמונה 20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96361" y="4978400"/>
            <a:ext cx="4659554" cy="1503731"/>
          </a:xfrm>
          <a:prstGeom prst="rect">
            <a:avLst/>
          </a:prstGeom>
        </p:spPr>
      </p:pic>
      <p:pic>
        <p:nvPicPr>
          <p:cNvPr id="23" name="תמונה 22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1425" y="4563392"/>
            <a:ext cx="986028" cy="9860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78457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1" grpId="0" animBg="1"/>
      <p:bldP spid="12" grpId="0" animBg="1"/>
      <p:bldP spid="15" grpId="0" animBg="1"/>
      <p:bldP spid="17" grpId="0" animBg="1"/>
      <p:bldP spid="18" grpId="0" animBg="1"/>
      <p:bldP spid="20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תמונה 27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80126" y="4169327"/>
            <a:ext cx="4733925" cy="1899285"/>
          </a:xfrm>
          <a:prstGeom prst="rect">
            <a:avLst/>
          </a:prstGeom>
        </p:spPr>
      </p:pic>
      <p:sp>
        <p:nvSpPr>
          <p:cNvPr id="29" name="TextBox 28"/>
          <p:cNvSpPr txBox="1"/>
          <p:nvPr/>
        </p:nvSpPr>
        <p:spPr>
          <a:xfrm>
            <a:off x="9477375" y="324610"/>
            <a:ext cx="2246238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dirty="0" smtClean="0"/>
              <a:t>הגדרה: תהא</a:t>
            </a:r>
            <a:endParaRPr lang="he-IL" sz="2800" dirty="0"/>
          </a:p>
        </p:txBody>
      </p:sp>
      <p:pic>
        <p:nvPicPr>
          <p:cNvPr id="30" name="תמונה 29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59319" y="425285"/>
            <a:ext cx="1818056" cy="321869"/>
          </a:xfrm>
          <a:prstGeom prst="rect">
            <a:avLst/>
          </a:prstGeom>
        </p:spPr>
      </p:pic>
      <p:sp>
        <p:nvSpPr>
          <p:cNvPr id="31" name="TextBox 30"/>
          <p:cNvSpPr txBox="1"/>
          <p:nvPr/>
        </p:nvSpPr>
        <p:spPr>
          <a:xfrm>
            <a:off x="4429125" y="324609"/>
            <a:ext cx="2855839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dirty="0" smtClean="0"/>
              <a:t>אזי הדרגה שלה - </a:t>
            </a:r>
            <a:endParaRPr lang="he-IL" sz="2800" dirty="0"/>
          </a:p>
        </p:txBody>
      </p:sp>
      <p:pic>
        <p:nvPicPr>
          <p:cNvPr id="5" name="תמונה 4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4710" y="377507"/>
            <a:ext cx="3774415" cy="417424"/>
          </a:xfrm>
          <a:prstGeom prst="rect">
            <a:avLst/>
          </a:prstGeom>
        </p:spPr>
      </p:pic>
      <p:sp>
        <p:nvSpPr>
          <p:cNvPr id="32" name="TextBox 31"/>
          <p:cNvSpPr txBox="1"/>
          <p:nvPr/>
        </p:nvSpPr>
        <p:spPr>
          <a:xfrm>
            <a:off x="9477375" y="1048510"/>
            <a:ext cx="2246238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dirty="0" smtClean="0"/>
              <a:t>מתקיים:</a:t>
            </a:r>
            <a:endParaRPr lang="he-IL" sz="2800" dirty="0"/>
          </a:p>
        </p:txBody>
      </p:sp>
      <p:pic>
        <p:nvPicPr>
          <p:cNvPr id="6" name="תמונה 5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93036" y="1154306"/>
            <a:ext cx="6055157" cy="417424"/>
          </a:xfrm>
          <a:prstGeom prst="rect">
            <a:avLst/>
          </a:prstGeom>
        </p:spPr>
      </p:pic>
      <p:pic>
        <p:nvPicPr>
          <p:cNvPr id="13" name="תמונה 12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325744">
            <a:off x="8408632" y="1888467"/>
            <a:ext cx="279121" cy="98069"/>
          </a:xfrm>
          <a:prstGeom prst="rect">
            <a:avLst/>
          </a:prstGeom>
        </p:spPr>
      </p:pic>
      <p:cxnSp>
        <p:nvCxnSpPr>
          <p:cNvPr id="11" name="מחבר חץ ישר 10"/>
          <p:cNvCxnSpPr/>
          <p:nvPr/>
        </p:nvCxnSpPr>
        <p:spPr>
          <a:xfrm flipV="1">
            <a:off x="6581775" y="1571730"/>
            <a:ext cx="0" cy="32144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5934075" y="1937501"/>
            <a:ext cx="1132119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dirty="0" smtClean="0"/>
              <a:t>משפט</a:t>
            </a:r>
            <a:endParaRPr lang="he-IL" sz="2800" dirty="0"/>
          </a:p>
        </p:txBody>
      </p:sp>
      <p:sp>
        <p:nvSpPr>
          <p:cNvPr id="15" name="TextBox 14"/>
          <p:cNvSpPr txBox="1"/>
          <p:nvPr/>
        </p:nvSpPr>
        <p:spPr>
          <a:xfrm>
            <a:off x="8153401" y="2258942"/>
            <a:ext cx="3371850" cy="95410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he-IL" sz="2800" dirty="0" smtClean="0"/>
              <a:t>מספר שורות שונות מאפס בצורה המדורגת</a:t>
            </a:r>
            <a:endParaRPr lang="he-IL" sz="2800" dirty="0"/>
          </a:p>
        </p:txBody>
      </p:sp>
      <p:sp>
        <p:nvSpPr>
          <p:cNvPr id="38" name="מלבן מעוגל 37"/>
          <p:cNvSpPr/>
          <p:nvPr/>
        </p:nvSpPr>
        <p:spPr>
          <a:xfrm>
            <a:off x="4620844" y="4221703"/>
            <a:ext cx="4206777" cy="269065"/>
          </a:xfrm>
          <a:prstGeom prst="round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45" name="מלבן מעוגל 44"/>
          <p:cNvSpPr/>
          <p:nvPr/>
        </p:nvSpPr>
        <p:spPr>
          <a:xfrm>
            <a:off x="4620844" y="4590304"/>
            <a:ext cx="4206777" cy="269065"/>
          </a:xfrm>
          <a:prstGeom prst="round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46" name="מלבן מעוגל 45"/>
          <p:cNvSpPr/>
          <p:nvPr/>
        </p:nvSpPr>
        <p:spPr>
          <a:xfrm>
            <a:off x="4620844" y="4958905"/>
            <a:ext cx="4206777" cy="269065"/>
          </a:xfrm>
          <a:prstGeom prst="round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47" name="מלבן מעוגל 46"/>
          <p:cNvSpPr/>
          <p:nvPr/>
        </p:nvSpPr>
        <p:spPr>
          <a:xfrm>
            <a:off x="4620844" y="5335776"/>
            <a:ext cx="4206777" cy="269065"/>
          </a:xfrm>
          <a:prstGeom prst="round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48" name="מלבן מעוגל 47"/>
          <p:cNvSpPr/>
          <p:nvPr/>
        </p:nvSpPr>
        <p:spPr>
          <a:xfrm>
            <a:off x="8070385" y="2258942"/>
            <a:ext cx="3540590" cy="1110057"/>
          </a:xfrm>
          <a:prstGeom prst="round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3053075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/>
      <p:bldP spid="12" grpId="0"/>
      <p:bldP spid="15" grpId="0"/>
      <p:bldP spid="38" grpId="0" animBg="1"/>
      <p:bldP spid="45" grpId="0" animBg="1"/>
      <p:bldP spid="46" grpId="0" animBg="1"/>
      <p:bldP spid="47" grpId="0" animBg="1"/>
      <p:bldP spid="48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תמונה 27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80126" y="4169327"/>
            <a:ext cx="4733925" cy="1899285"/>
          </a:xfrm>
          <a:prstGeom prst="rect">
            <a:avLst/>
          </a:prstGeom>
        </p:spPr>
      </p:pic>
      <p:sp>
        <p:nvSpPr>
          <p:cNvPr id="29" name="TextBox 28"/>
          <p:cNvSpPr txBox="1"/>
          <p:nvPr/>
        </p:nvSpPr>
        <p:spPr>
          <a:xfrm>
            <a:off x="9477375" y="324610"/>
            <a:ext cx="2246238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dirty="0" smtClean="0"/>
              <a:t>הגדרה: תהא</a:t>
            </a:r>
            <a:endParaRPr lang="he-IL" sz="2800" dirty="0"/>
          </a:p>
        </p:txBody>
      </p:sp>
      <p:pic>
        <p:nvPicPr>
          <p:cNvPr id="30" name="תמונה 29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59319" y="425285"/>
            <a:ext cx="1818056" cy="321869"/>
          </a:xfrm>
          <a:prstGeom prst="rect">
            <a:avLst/>
          </a:prstGeom>
        </p:spPr>
      </p:pic>
      <p:sp>
        <p:nvSpPr>
          <p:cNvPr id="31" name="TextBox 30"/>
          <p:cNvSpPr txBox="1"/>
          <p:nvPr/>
        </p:nvSpPr>
        <p:spPr>
          <a:xfrm>
            <a:off x="4429125" y="324609"/>
            <a:ext cx="2855839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dirty="0" smtClean="0"/>
              <a:t>אזי הדרגה שלה - </a:t>
            </a:r>
            <a:endParaRPr lang="he-IL" sz="2800" dirty="0"/>
          </a:p>
        </p:txBody>
      </p:sp>
      <p:pic>
        <p:nvPicPr>
          <p:cNvPr id="5" name="תמונה 4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4710" y="377507"/>
            <a:ext cx="3774415" cy="417424"/>
          </a:xfrm>
          <a:prstGeom prst="rect">
            <a:avLst/>
          </a:prstGeom>
        </p:spPr>
      </p:pic>
      <p:sp>
        <p:nvSpPr>
          <p:cNvPr id="32" name="TextBox 31"/>
          <p:cNvSpPr txBox="1"/>
          <p:nvPr/>
        </p:nvSpPr>
        <p:spPr>
          <a:xfrm>
            <a:off x="9477375" y="1048510"/>
            <a:ext cx="2246238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dirty="0" smtClean="0"/>
              <a:t>מתקיים:</a:t>
            </a:r>
            <a:endParaRPr lang="he-IL" sz="2800" dirty="0"/>
          </a:p>
        </p:txBody>
      </p:sp>
      <p:pic>
        <p:nvPicPr>
          <p:cNvPr id="6" name="תמונה 5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93036" y="1154306"/>
            <a:ext cx="6055157" cy="417424"/>
          </a:xfrm>
          <a:prstGeom prst="rect">
            <a:avLst/>
          </a:prstGeom>
        </p:spPr>
      </p:pic>
      <p:pic>
        <p:nvPicPr>
          <p:cNvPr id="13" name="תמונה 12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325744">
            <a:off x="8408632" y="1888467"/>
            <a:ext cx="279121" cy="98069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8153401" y="2258942"/>
            <a:ext cx="3371850" cy="95410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he-IL" sz="2800" dirty="0" smtClean="0"/>
              <a:t>מספר שורות שונות מאפס בצורה המדורגת</a:t>
            </a:r>
            <a:endParaRPr lang="he-IL" sz="2800" dirty="0"/>
          </a:p>
        </p:txBody>
      </p:sp>
      <p:sp>
        <p:nvSpPr>
          <p:cNvPr id="34" name="TextBox 33"/>
          <p:cNvSpPr txBox="1"/>
          <p:nvPr/>
        </p:nvSpPr>
        <p:spPr>
          <a:xfrm>
            <a:off x="1057275" y="2134319"/>
            <a:ext cx="3371850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he-IL" sz="2800" dirty="0" smtClean="0"/>
              <a:t>מספר עמודות ציר</a:t>
            </a:r>
            <a:endParaRPr lang="he-IL" sz="2800" dirty="0"/>
          </a:p>
        </p:txBody>
      </p:sp>
      <p:pic>
        <p:nvPicPr>
          <p:cNvPr id="16" name="תמונה 15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8427772">
            <a:off x="4313194" y="1887422"/>
            <a:ext cx="279121" cy="98069"/>
          </a:xfrm>
          <a:prstGeom prst="rect">
            <a:avLst/>
          </a:prstGeom>
        </p:spPr>
      </p:pic>
      <p:pic>
        <p:nvPicPr>
          <p:cNvPr id="36" name="תמונה 35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8427772">
            <a:off x="2486300" y="3037357"/>
            <a:ext cx="279121" cy="98069"/>
          </a:xfrm>
          <a:prstGeom prst="rect">
            <a:avLst/>
          </a:prstGeom>
        </p:spPr>
      </p:pic>
      <p:sp>
        <p:nvSpPr>
          <p:cNvPr id="37" name="TextBox 36"/>
          <p:cNvSpPr txBox="1"/>
          <p:nvPr/>
        </p:nvSpPr>
        <p:spPr>
          <a:xfrm>
            <a:off x="0" y="3515244"/>
            <a:ext cx="3371850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he-IL" sz="2800" dirty="0" smtClean="0"/>
              <a:t>מספר משתנים תלויים</a:t>
            </a:r>
            <a:endParaRPr lang="he-IL" sz="2800" dirty="0"/>
          </a:p>
        </p:txBody>
      </p:sp>
      <p:grpSp>
        <p:nvGrpSpPr>
          <p:cNvPr id="40" name="קבוצה 39"/>
          <p:cNvGrpSpPr/>
          <p:nvPr/>
        </p:nvGrpSpPr>
        <p:grpSpPr>
          <a:xfrm>
            <a:off x="4666554" y="4173027"/>
            <a:ext cx="4161067" cy="1895585"/>
            <a:chOff x="7158039" y="4277280"/>
            <a:chExt cx="4161067" cy="1895585"/>
          </a:xfrm>
        </p:grpSpPr>
        <p:sp>
          <p:nvSpPr>
            <p:cNvPr id="41" name="מלבן מעוגל 40"/>
            <p:cNvSpPr/>
            <p:nvPr/>
          </p:nvSpPr>
          <p:spPr>
            <a:xfrm>
              <a:off x="7158039" y="4277280"/>
              <a:ext cx="295274" cy="1895585"/>
            </a:xfrm>
            <a:prstGeom prst="roundRect">
              <a:avLst/>
            </a:prstGeom>
            <a:noFill/>
            <a:ln w="19050">
              <a:solidFill>
                <a:srgbClr val="92D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/>
            </a:p>
          </p:txBody>
        </p:sp>
        <p:sp>
          <p:nvSpPr>
            <p:cNvPr id="42" name="מלבן מעוגל 41"/>
            <p:cNvSpPr/>
            <p:nvPr/>
          </p:nvSpPr>
          <p:spPr>
            <a:xfrm>
              <a:off x="7642457" y="4277280"/>
              <a:ext cx="295274" cy="1895585"/>
            </a:xfrm>
            <a:prstGeom prst="roundRect">
              <a:avLst/>
            </a:prstGeom>
            <a:noFill/>
            <a:ln w="19050">
              <a:solidFill>
                <a:srgbClr val="92D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/>
            </a:p>
          </p:txBody>
        </p:sp>
        <p:sp>
          <p:nvSpPr>
            <p:cNvPr id="43" name="מלבן מעוגל 42"/>
            <p:cNvSpPr/>
            <p:nvPr/>
          </p:nvSpPr>
          <p:spPr>
            <a:xfrm>
              <a:off x="8607891" y="4277280"/>
              <a:ext cx="295274" cy="1895585"/>
            </a:xfrm>
            <a:prstGeom prst="roundRect">
              <a:avLst/>
            </a:prstGeom>
            <a:noFill/>
            <a:ln w="19050">
              <a:solidFill>
                <a:srgbClr val="92D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/>
            </a:p>
          </p:txBody>
        </p:sp>
        <p:sp>
          <p:nvSpPr>
            <p:cNvPr id="44" name="מלבן מעוגל 43"/>
            <p:cNvSpPr/>
            <p:nvPr/>
          </p:nvSpPr>
          <p:spPr>
            <a:xfrm>
              <a:off x="11023832" y="4277280"/>
              <a:ext cx="295274" cy="1895585"/>
            </a:xfrm>
            <a:prstGeom prst="roundRect">
              <a:avLst/>
            </a:prstGeom>
            <a:noFill/>
            <a:ln w="19050">
              <a:solidFill>
                <a:srgbClr val="92D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/>
            </a:p>
          </p:txBody>
        </p:sp>
      </p:grpSp>
      <p:sp>
        <p:nvSpPr>
          <p:cNvPr id="50" name="מלבן מעוגל 49"/>
          <p:cNvSpPr/>
          <p:nvPr/>
        </p:nvSpPr>
        <p:spPr>
          <a:xfrm>
            <a:off x="1160577" y="2096865"/>
            <a:ext cx="3153332" cy="727711"/>
          </a:xfrm>
          <a:prstGeom prst="roundRect">
            <a:avLst/>
          </a:prstGeom>
          <a:noFill/>
          <a:ln w="1905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40448006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/>
      <p:bldP spid="50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extBox 25"/>
          <p:cNvSpPr txBox="1"/>
          <p:nvPr/>
        </p:nvSpPr>
        <p:spPr>
          <a:xfrm>
            <a:off x="10145442" y="-3144"/>
            <a:ext cx="2046558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dirty="0" smtClean="0"/>
              <a:t>דוגמא:  </a:t>
            </a:r>
            <a:endParaRPr lang="he-IL" sz="2800" dirty="0"/>
          </a:p>
        </p:txBody>
      </p:sp>
      <p:pic>
        <p:nvPicPr>
          <p:cNvPr id="5" name="תמונה 4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8275" y="945546"/>
            <a:ext cx="8965682" cy="1499295"/>
          </a:xfrm>
          <a:prstGeom prst="rect">
            <a:avLst/>
          </a:prstGeom>
        </p:spPr>
      </p:pic>
      <p:pic>
        <p:nvPicPr>
          <p:cNvPr id="7" name="תמונה 6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09849" y="3289471"/>
            <a:ext cx="4898441" cy="2004136"/>
          </a:xfrm>
          <a:prstGeom prst="rect">
            <a:avLst/>
          </a:prstGeom>
        </p:spPr>
      </p:pic>
      <p:pic>
        <p:nvPicPr>
          <p:cNvPr id="10" name="תמונה 9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4629" y="3539674"/>
            <a:ext cx="5735803" cy="1503731"/>
          </a:xfrm>
          <a:prstGeom prst="rect">
            <a:avLst/>
          </a:prstGeom>
        </p:spPr>
      </p:pic>
      <p:cxnSp>
        <p:nvCxnSpPr>
          <p:cNvPr id="11" name="מחבר חץ ישר 10"/>
          <p:cNvCxnSpPr/>
          <p:nvPr/>
        </p:nvCxnSpPr>
        <p:spPr>
          <a:xfrm flipH="1">
            <a:off x="10963275" y="1695193"/>
            <a:ext cx="695325" cy="0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מחבר חץ ישר 12"/>
          <p:cNvCxnSpPr/>
          <p:nvPr/>
        </p:nvCxnSpPr>
        <p:spPr>
          <a:xfrm flipH="1">
            <a:off x="10925175" y="1190368"/>
            <a:ext cx="695325" cy="0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מחבר חץ ישר 13"/>
          <p:cNvCxnSpPr/>
          <p:nvPr/>
        </p:nvCxnSpPr>
        <p:spPr>
          <a:xfrm flipH="1">
            <a:off x="2962275" y="245881"/>
            <a:ext cx="9525" cy="523220"/>
          </a:xfrm>
          <a:prstGeom prst="straightConnector1">
            <a:avLst/>
          </a:prstGeom>
          <a:ln>
            <a:solidFill>
              <a:srgbClr val="92D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מחבר חץ ישר 15"/>
          <p:cNvCxnSpPr/>
          <p:nvPr/>
        </p:nvCxnSpPr>
        <p:spPr>
          <a:xfrm flipH="1">
            <a:off x="3619500" y="245881"/>
            <a:ext cx="9525" cy="523220"/>
          </a:xfrm>
          <a:prstGeom prst="straightConnector1">
            <a:avLst/>
          </a:prstGeom>
          <a:ln>
            <a:solidFill>
              <a:srgbClr val="92D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סוגר מסולסל ימני 14"/>
          <p:cNvSpPr/>
          <p:nvPr/>
        </p:nvSpPr>
        <p:spPr>
          <a:xfrm rot="16200000">
            <a:off x="8143875" y="278676"/>
            <a:ext cx="319707" cy="1095375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7" name="TextBox 16"/>
          <p:cNvSpPr txBox="1"/>
          <p:nvPr/>
        </p:nvSpPr>
        <p:spPr>
          <a:xfrm>
            <a:off x="7615887" y="74115"/>
            <a:ext cx="1143000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dirty="0" smtClean="0"/>
              <a:t>תלויים</a:t>
            </a:r>
            <a:endParaRPr lang="he-IL" sz="2800" dirty="0"/>
          </a:p>
        </p:txBody>
      </p:sp>
      <p:pic>
        <p:nvPicPr>
          <p:cNvPr id="18" name="תמונה 17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40174" y="6138237"/>
            <a:ext cx="2275713" cy="4174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16464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Box 16"/>
          <p:cNvSpPr txBox="1"/>
          <p:nvPr/>
        </p:nvSpPr>
        <p:spPr>
          <a:xfrm>
            <a:off x="9982200" y="324610"/>
            <a:ext cx="1741413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dirty="0" smtClean="0"/>
              <a:t>תרגיל: יהיו</a:t>
            </a:r>
            <a:endParaRPr lang="he-IL" sz="2800" dirty="0"/>
          </a:p>
        </p:txBody>
      </p:sp>
      <p:sp>
        <p:nvSpPr>
          <p:cNvPr id="22" name="TextBox 21"/>
          <p:cNvSpPr txBox="1"/>
          <p:nvPr/>
        </p:nvSpPr>
        <p:spPr>
          <a:xfrm>
            <a:off x="9982200" y="1245845"/>
            <a:ext cx="1741413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dirty="0" smtClean="0"/>
              <a:t>הוכיחו כי:</a:t>
            </a:r>
            <a:endParaRPr lang="he-IL" sz="2800" dirty="0"/>
          </a:p>
        </p:txBody>
      </p:sp>
      <p:pic>
        <p:nvPicPr>
          <p:cNvPr id="4" name="תמונה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1777" y="1298743"/>
            <a:ext cx="5670423" cy="417424"/>
          </a:xfrm>
          <a:prstGeom prst="rect">
            <a:avLst/>
          </a:prstGeom>
        </p:spPr>
      </p:pic>
      <p:sp>
        <p:nvSpPr>
          <p:cNvPr id="26" name="TextBox 25"/>
          <p:cNvSpPr txBox="1"/>
          <p:nvPr/>
        </p:nvSpPr>
        <p:spPr>
          <a:xfrm>
            <a:off x="9982200" y="2167080"/>
            <a:ext cx="1741413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dirty="0" smtClean="0"/>
              <a:t>פתרון: ש"ל</a:t>
            </a:r>
            <a:endParaRPr lang="he-IL" sz="2800" dirty="0"/>
          </a:p>
        </p:txBody>
      </p:sp>
      <p:pic>
        <p:nvPicPr>
          <p:cNvPr id="7" name="תמונה 6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9478" y="2219978"/>
            <a:ext cx="4302481" cy="417424"/>
          </a:xfrm>
          <a:prstGeom prst="rect">
            <a:avLst/>
          </a:prstGeom>
        </p:spPr>
      </p:pic>
      <p:cxnSp>
        <p:nvCxnSpPr>
          <p:cNvPr id="10" name="מחבר ישר 9"/>
          <p:cNvCxnSpPr/>
          <p:nvPr/>
        </p:nvCxnSpPr>
        <p:spPr>
          <a:xfrm>
            <a:off x="4191000" y="1838325"/>
            <a:ext cx="40005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TextBox 33"/>
          <p:cNvSpPr txBox="1"/>
          <p:nvPr/>
        </p:nvSpPr>
        <p:spPr>
          <a:xfrm>
            <a:off x="10058400" y="3088315"/>
            <a:ext cx="1741413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dirty="0" smtClean="0"/>
              <a:t>נסמן</a:t>
            </a:r>
            <a:endParaRPr lang="he-IL" sz="2800" dirty="0"/>
          </a:p>
        </p:txBody>
      </p:sp>
      <p:pic>
        <p:nvPicPr>
          <p:cNvPr id="11" name="תמונה 10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21550" y="3138698"/>
            <a:ext cx="3362020" cy="422453"/>
          </a:xfrm>
          <a:prstGeom prst="rect">
            <a:avLst/>
          </a:prstGeom>
        </p:spPr>
      </p:pic>
      <p:sp>
        <p:nvSpPr>
          <p:cNvPr id="35" name="TextBox 34"/>
          <p:cNvSpPr txBox="1"/>
          <p:nvPr/>
        </p:nvSpPr>
        <p:spPr>
          <a:xfrm>
            <a:off x="5121697" y="3088314"/>
            <a:ext cx="1741413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dirty="0" smtClean="0"/>
              <a:t>את עמודות </a:t>
            </a:r>
            <a:endParaRPr lang="he-IL" sz="2800" dirty="0"/>
          </a:p>
        </p:txBody>
      </p:sp>
      <p:sp>
        <p:nvSpPr>
          <p:cNvPr id="36" name="TextBox 35"/>
          <p:cNvSpPr txBox="1"/>
          <p:nvPr/>
        </p:nvSpPr>
        <p:spPr>
          <a:xfrm>
            <a:off x="1809751" y="3088314"/>
            <a:ext cx="2381250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dirty="0" smtClean="0"/>
              <a:t>שמהוות בסיס ל</a:t>
            </a:r>
            <a:endParaRPr lang="he-IL" sz="2800" dirty="0"/>
          </a:p>
        </p:txBody>
      </p:sp>
      <p:pic>
        <p:nvPicPr>
          <p:cNvPr id="12" name="תמונה 11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11759" y="3200305"/>
            <a:ext cx="289179" cy="299237"/>
          </a:xfrm>
          <a:prstGeom prst="rect">
            <a:avLst/>
          </a:prstGeom>
        </p:spPr>
      </p:pic>
      <p:pic>
        <p:nvPicPr>
          <p:cNvPr id="13" name="תמונה 12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7377" y="3143728"/>
            <a:ext cx="905256" cy="417423"/>
          </a:xfrm>
          <a:prstGeom prst="rect">
            <a:avLst/>
          </a:prstGeom>
        </p:spPr>
      </p:pic>
      <p:pic>
        <p:nvPicPr>
          <p:cNvPr id="15" name="תמונה 14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47438" y="3906606"/>
            <a:ext cx="231343" cy="374675"/>
          </a:xfrm>
          <a:prstGeom prst="rect">
            <a:avLst/>
          </a:prstGeom>
        </p:spPr>
      </p:pic>
      <p:pic>
        <p:nvPicPr>
          <p:cNvPr id="51" name="תמונה 50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350" y="4541897"/>
            <a:ext cx="11954332" cy="388887"/>
          </a:xfrm>
          <a:prstGeom prst="rect">
            <a:avLst/>
          </a:prstGeom>
        </p:spPr>
      </p:pic>
      <p:cxnSp>
        <p:nvCxnSpPr>
          <p:cNvPr id="42" name="מחבר חץ ישר 41"/>
          <p:cNvCxnSpPr/>
          <p:nvPr/>
        </p:nvCxnSpPr>
        <p:spPr>
          <a:xfrm>
            <a:off x="1509378" y="5009847"/>
            <a:ext cx="0" cy="54292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TextBox 42"/>
          <p:cNvSpPr txBox="1"/>
          <p:nvPr/>
        </p:nvSpPr>
        <p:spPr>
          <a:xfrm>
            <a:off x="785478" y="5647250"/>
            <a:ext cx="1162050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dirty="0" smtClean="0"/>
              <a:t>הגדרה</a:t>
            </a:r>
            <a:endParaRPr lang="he-IL" sz="2800" dirty="0"/>
          </a:p>
        </p:txBody>
      </p:sp>
      <p:cxnSp>
        <p:nvCxnSpPr>
          <p:cNvPr id="44" name="מחבר חץ ישר 43"/>
          <p:cNvCxnSpPr/>
          <p:nvPr/>
        </p:nvCxnSpPr>
        <p:spPr>
          <a:xfrm flipH="1">
            <a:off x="6457950" y="5105482"/>
            <a:ext cx="1" cy="35165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2" name="תמונה 51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6379" y="5521994"/>
            <a:ext cx="6345555" cy="320040"/>
          </a:xfrm>
          <a:prstGeom prst="rect">
            <a:avLst/>
          </a:prstGeom>
        </p:spPr>
      </p:pic>
      <p:grpSp>
        <p:nvGrpSpPr>
          <p:cNvPr id="53" name="קבוצה 52"/>
          <p:cNvGrpSpPr/>
          <p:nvPr/>
        </p:nvGrpSpPr>
        <p:grpSpPr>
          <a:xfrm>
            <a:off x="4586173" y="5973139"/>
            <a:ext cx="2276936" cy="954628"/>
            <a:chOff x="4277937" y="3804049"/>
            <a:chExt cx="7148893" cy="2510979"/>
          </a:xfrm>
        </p:grpSpPr>
        <p:sp>
          <p:nvSpPr>
            <p:cNvPr id="54" name="אליפסה 53"/>
            <p:cNvSpPr/>
            <p:nvPr/>
          </p:nvSpPr>
          <p:spPr>
            <a:xfrm>
              <a:off x="8616621" y="3804049"/>
              <a:ext cx="2810209" cy="2464794"/>
            </a:xfrm>
            <a:prstGeom prst="ellipse">
              <a:avLst/>
            </a:prstGeom>
            <a:solidFill>
              <a:srgbClr val="FFC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/>
            </a:p>
          </p:txBody>
        </p:sp>
        <p:sp>
          <p:nvSpPr>
            <p:cNvPr id="55" name="אליפסה 54"/>
            <p:cNvSpPr/>
            <p:nvPr/>
          </p:nvSpPr>
          <p:spPr>
            <a:xfrm>
              <a:off x="4277937" y="3850234"/>
              <a:ext cx="2810209" cy="2464794"/>
            </a:xfrm>
            <a:prstGeom prst="ellipse">
              <a:avLst/>
            </a:prstGeom>
            <a:solidFill>
              <a:srgbClr val="FFC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/>
            </a:p>
          </p:txBody>
        </p:sp>
        <p:sp>
          <p:nvSpPr>
            <p:cNvPr id="56" name="אליפסה 55"/>
            <p:cNvSpPr/>
            <p:nvPr/>
          </p:nvSpPr>
          <p:spPr>
            <a:xfrm>
              <a:off x="4727413" y="5443490"/>
              <a:ext cx="914400" cy="828675"/>
            </a:xfrm>
            <a:prstGeom prst="ellipse">
              <a:avLst/>
            </a:prstGeom>
            <a:solidFill>
              <a:srgbClr val="F13FCF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/>
            </a:p>
          </p:txBody>
        </p:sp>
        <p:pic>
          <p:nvPicPr>
            <p:cNvPr id="57" name="תמונה 56"/>
            <p:cNvPicPr>
              <a:picLocks noChangeAspect="1"/>
            </p:cNvPicPr>
            <p:nvPr>
              <p:custDataLst>
                <p:tags r:id="rId10"/>
              </p:custDataLst>
            </p:nvPr>
          </p:nvPicPr>
          <p:blipFill>
            <a:blip r:embed="rId2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060141" y="5667176"/>
              <a:ext cx="248945" cy="301752"/>
            </a:xfrm>
            <a:prstGeom prst="rect">
              <a:avLst/>
            </a:prstGeom>
          </p:spPr>
        </p:pic>
        <p:pic>
          <p:nvPicPr>
            <p:cNvPr id="58" name="תמונה 57"/>
            <p:cNvPicPr>
              <a:picLocks noChangeAspect="1"/>
            </p:cNvPicPr>
            <p:nvPr>
              <p:custDataLst>
                <p:tags r:id="rId11"/>
              </p:custDataLst>
            </p:nvPr>
          </p:nvPicPr>
          <p:blipFill>
            <a:blip r:embed="rId2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434359" y="4830252"/>
              <a:ext cx="414908" cy="291694"/>
            </a:xfrm>
            <a:prstGeom prst="rect">
              <a:avLst/>
            </a:prstGeom>
          </p:spPr>
        </p:pic>
        <p:sp>
          <p:nvSpPr>
            <p:cNvPr id="59" name="אליפסה 58"/>
            <p:cNvSpPr/>
            <p:nvPr/>
          </p:nvSpPr>
          <p:spPr>
            <a:xfrm>
              <a:off x="8691335" y="4040874"/>
              <a:ext cx="2467266" cy="2157773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/>
            </a:p>
          </p:txBody>
        </p:sp>
        <p:pic>
          <p:nvPicPr>
            <p:cNvPr id="60" name="תמונה 59"/>
            <p:cNvPicPr>
              <a:picLocks noChangeAspect="1"/>
            </p:cNvPicPr>
            <p:nvPr>
              <p:custDataLst>
                <p:tags r:id="rId12"/>
              </p:custDataLst>
            </p:nvPr>
          </p:nvPicPr>
          <p:blipFill>
            <a:blip r:embed="rId2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124225" y="4866380"/>
              <a:ext cx="1420747" cy="417424"/>
            </a:xfrm>
            <a:prstGeom prst="rect">
              <a:avLst/>
            </a:prstGeom>
          </p:spPr>
        </p:pic>
        <p:pic>
          <p:nvPicPr>
            <p:cNvPr id="61" name="תמונה 60"/>
            <p:cNvPicPr>
              <a:picLocks noChangeAspect="1"/>
            </p:cNvPicPr>
            <p:nvPr>
              <p:custDataLst>
                <p:tags r:id="rId13"/>
              </p:custDataLst>
            </p:nvPr>
          </p:nvPicPr>
          <p:blipFill>
            <a:blip r:embed="rId2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666303" y="5126317"/>
              <a:ext cx="372161" cy="233858"/>
            </a:xfrm>
            <a:prstGeom prst="rect">
              <a:avLst/>
            </a:prstGeom>
          </p:spPr>
        </p:pic>
      </p:grpSp>
      <p:cxnSp>
        <p:nvCxnSpPr>
          <p:cNvPr id="62" name="מחבר חץ ישר 61"/>
          <p:cNvCxnSpPr/>
          <p:nvPr/>
        </p:nvCxnSpPr>
        <p:spPr>
          <a:xfrm>
            <a:off x="11074685" y="5009847"/>
            <a:ext cx="0" cy="54292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3" name="TextBox 62"/>
          <p:cNvSpPr txBox="1"/>
          <p:nvPr/>
        </p:nvSpPr>
        <p:spPr>
          <a:xfrm>
            <a:off x="10350785" y="5647250"/>
            <a:ext cx="1162050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dirty="0" smtClean="0"/>
              <a:t>הגדרה</a:t>
            </a:r>
            <a:endParaRPr lang="he-IL" sz="2800" dirty="0"/>
          </a:p>
        </p:txBody>
      </p:sp>
      <p:pic>
        <p:nvPicPr>
          <p:cNvPr id="32" name="תמונה 31"/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92404" y="459262"/>
            <a:ext cx="3769380" cy="3847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96399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34" grpId="0"/>
      <p:bldP spid="35" grpId="0"/>
      <p:bldP spid="36" grpId="0"/>
      <p:bldP spid="43" grpId="0"/>
      <p:bldP spid="63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Box 16"/>
          <p:cNvSpPr txBox="1"/>
          <p:nvPr/>
        </p:nvSpPr>
        <p:spPr>
          <a:xfrm>
            <a:off x="9982200" y="324610"/>
            <a:ext cx="1741413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dirty="0" smtClean="0"/>
              <a:t>תרגיל: יהיו</a:t>
            </a:r>
            <a:endParaRPr lang="he-IL" sz="2800" dirty="0"/>
          </a:p>
        </p:txBody>
      </p:sp>
      <p:pic>
        <p:nvPicPr>
          <p:cNvPr id="2" name="תמונה 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92404" y="459262"/>
            <a:ext cx="3769380" cy="384734"/>
          </a:xfrm>
          <a:prstGeom prst="rect">
            <a:avLst/>
          </a:prstGeom>
        </p:spPr>
      </p:pic>
      <p:sp>
        <p:nvSpPr>
          <p:cNvPr id="22" name="TextBox 21"/>
          <p:cNvSpPr txBox="1"/>
          <p:nvPr/>
        </p:nvSpPr>
        <p:spPr>
          <a:xfrm>
            <a:off x="9982200" y="1245845"/>
            <a:ext cx="1741413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dirty="0" smtClean="0"/>
              <a:t>הוכיחו כי:</a:t>
            </a:r>
            <a:endParaRPr lang="he-IL" sz="2800" dirty="0"/>
          </a:p>
        </p:txBody>
      </p:sp>
      <p:pic>
        <p:nvPicPr>
          <p:cNvPr id="4" name="תמונה 3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1777" y="1298743"/>
            <a:ext cx="5670423" cy="417424"/>
          </a:xfrm>
          <a:prstGeom prst="rect">
            <a:avLst/>
          </a:prstGeom>
        </p:spPr>
      </p:pic>
      <p:sp>
        <p:nvSpPr>
          <p:cNvPr id="26" name="TextBox 25"/>
          <p:cNvSpPr txBox="1"/>
          <p:nvPr/>
        </p:nvSpPr>
        <p:spPr>
          <a:xfrm>
            <a:off x="9982200" y="2167080"/>
            <a:ext cx="1741413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dirty="0" smtClean="0"/>
              <a:t>פתרון: ש"ל</a:t>
            </a:r>
            <a:endParaRPr lang="he-IL" sz="2800" dirty="0"/>
          </a:p>
        </p:txBody>
      </p:sp>
      <p:pic>
        <p:nvPicPr>
          <p:cNvPr id="7" name="תמונה 6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9478" y="2219978"/>
            <a:ext cx="4302481" cy="417424"/>
          </a:xfrm>
          <a:prstGeom prst="rect">
            <a:avLst/>
          </a:prstGeom>
        </p:spPr>
      </p:pic>
      <p:cxnSp>
        <p:nvCxnSpPr>
          <p:cNvPr id="10" name="מחבר ישר 9"/>
          <p:cNvCxnSpPr/>
          <p:nvPr/>
        </p:nvCxnSpPr>
        <p:spPr>
          <a:xfrm>
            <a:off x="4191000" y="1838325"/>
            <a:ext cx="40005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TextBox 33"/>
          <p:cNvSpPr txBox="1"/>
          <p:nvPr/>
        </p:nvSpPr>
        <p:spPr>
          <a:xfrm>
            <a:off x="10058400" y="3088315"/>
            <a:ext cx="1741413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dirty="0" smtClean="0"/>
              <a:t>נסמן</a:t>
            </a:r>
            <a:endParaRPr lang="he-IL" sz="2800" dirty="0"/>
          </a:p>
        </p:txBody>
      </p:sp>
      <p:pic>
        <p:nvPicPr>
          <p:cNvPr id="11" name="תמונה 10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21550" y="3138698"/>
            <a:ext cx="3362020" cy="422453"/>
          </a:xfrm>
          <a:prstGeom prst="rect">
            <a:avLst/>
          </a:prstGeom>
        </p:spPr>
      </p:pic>
      <p:sp>
        <p:nvSpPr>
          <p:cNvPr id="35" name="TextBox 34"/>
          <p:cNvSpPr txBox="1"/>
          <p:nvPr/>
        </p:nvSpPr>
        <p:spPr>
          <a:xfrm>
            <a:off x="5121697" y="3088314"/>
            <a:ext cx="1741413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dirty="0" smtClean="0"/>
              <a:t>את עמודות </a:t>
            </a:r>
            <a:endParaRPr lang="he-IL" sz="2800" dirty="0"/>
          </a:p>
        </p:txBody>
      </p:sp>
      <p:sp>
        <p:nvSpPr>
          <p:cNvPr id="36" name="TextBox 35"/>
          <p:cNvSpPr txBox="1"/>
          <p:nvPr/>
        </p:nvSpPr>
        <p:spPr>
          <a:xfrm>
            <a:off x="1809751" y="3088314"/>
            <a:ext cx="2381250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dirty="0" smtClean="0"/>
              <a:t>שמהוות בסיס ל</a:t>
            </a:r>
            <a:endParaRPr lang="he-IL" sz="2800" dirty="0"/>
          </a:p>
        </p:txBody>
      </p:sp>
      <p:pic>
        <p:nvPicPr>
          <p:cNvPr id="12" name="תמונה 11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11759" y="3200305"/>
            <a:ext cx="289179" cy="299237"/>
          </a:xfrm>
          <a:prstGeom prst="rect">
            <a:avLst/>
          </a:prstGeom>
        </p:spPr>
      </p:pic>
      <p:pic>
        <p:nvPicPr>
          <p:cNvPr id="13" name="תמונה 12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7377" y="3143728"/>
            <a:ext cx="905256" cy="417423"/>
          </a:xfrm>
          <a:prstGeom prst="rect">
            <a:avLst/>
          </a:prstGeom>
        </p:spPr>
      </p:pic>
      <p:pic>
        <p:nvPicPr>
          <p:cNvPr id="15" name="תמונה 14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47438" y="3906606"/>
            <a:ext cx="231343" cy="374675"/>
          </a:xfrm>
          <a:prstGeom prst="rect">
            <a:avLst/>
          </a:prstGeom>
        </p:spPr>
      </p:pic>
      <p:pic>
        <p:nvPicPr>
          <p:cNvPr id="51" name="תמונה 50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350" y="4541897"/>
            <a:ext cx="11954332" cy="388887"/>
          </a:xfrm>
          <a:prstGeom prst="rect">
            <a:avLst/>
          </a:prstGeom>
        </p:spPr>
      </p:pic>
      <p:pic>
        <p:nvPicPr>
          <p:cNvPr id="32" name="תמונה 31"/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3551" y="5323636"/>
            <a:ext cx="231343" cy="374675"/>
          </a:xfrm>
          <a:prstGeom prst="rect">
            <a:avLst/>
          </a:prstGeom>
        </p:spPr>
      </p:pic>
      <p:pic>
        <p:nvPicPr>
          <p:cNvPr id="33" name="תמונה 32"/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52310" y="6185776"/>
            <a:ext cx="4302481" cy="4174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27556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Box 16"/>
          <p:cNvSpPr txBox="1"/>
          <p:nvPr/>
        </p:nvSpPr>
        <p:spPr>
          <a:xfrm>
            <a:off x="9982200" y="324610"/>
            <a:ext cx="1741413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dirty="0" smtClean="0"/>
              <a:t>תרגיל: יהיו</a:t>
            </a:r>
            <a:endParaRPr lang="he-IL" sz="2800" dirty="0"/>
          </a:p>
        </p:txBody>
      </p:sp>
      <p:pic>
        <p:nvPicPr>
          <p:cNvPr id="19" name="תמונה 18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92404" y="459262"/>
            <a:ext cx="3769380" cy="384734"/>
          </a:xfrm>
          <a:prstGeom prst="rect">
            <a:avLst/>
          </a:prstGeom>
        </p:spPr>
      </p:pic>
      <p:sp>
        <p:nvSpPr>
          <p:cNvPr id="22" name="TextBox 21"/>
          <p:cNvSpPr txBox="1"/>
          <p:nvPr/>
        </p:nvSpPr>
        <p:spPr>
          <a:xfrm>
            <a:off x="3924301" y="320776"/>
            <a:ext cx="1741413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dirty="0" smtClean="0"/>
              <a:t>אזי</a:t>
            </a:r>
            <a:endParaRPr lang="he-IL" sz="2800" dirty="0"/>
          </a:p>
        </p:txBody>
      </p:sp>
      <p:pic>
        <p:nvPicPr>
          <p:cNvPr id="8" name="תמונה 7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6052" y="428916"/>
            <a:ext cx="4295775" cy="316230"/>
          </a:xfrm>
          <a:prstGeom prst="rect">
            <a:avLst/>
          </a:prstGeom>
        </p:spPr>
      </p:pic>
      <p:sp>
        <p:nvSpPr>
          <p:cNvPr id="26" name="TextBox 25"/>
          <p:cNvSpPr txBox="1"/>
          <p:nvPr/>
        </p:nvSpPr>
        <p:spPr>
          <a:xfrm>
            <a:off x="4105276" y="1157430"/>
            <a:ext cx="7799314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dirty="0" smtClean="0"/>
              <a:t>מסקנה: הכפלה במטריצה הפיכה לא משנה דרגה. למשל</a:t>
            </a:r>
            <a:endParaRPr lang="he-IL" sz="2800" dirty="0"/>
          </a:p>
        </p:txBody>
      </p:sp>
      <p:pic>
        <p:nvPicPr>
          <p:cNvPr id="2" name="תמונה 1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23423" y="2251098"/>
            <a:ext cx="301752" cy="284150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8648701" y="2131563"/>
            <a:ext cx="1758830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dirty="0" smtClean="0"/>
              <a:t>הפיכה אזי</a:t>
            </a:r>
            <a:endParaRPr lang="he-IL" sz="2800" dirty="0"/>
          </a:p>
        </p:txBody>
      </p:sp>
      <p:pic>
        <p:nvPicPr>
          <p:cNvPr id="5" name="תמונה 4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7564" y="2184461"/>
            <a:ext cx="3920261" cy="417424"/>
          </a:xfrm>
          <a:prstGeom prst="rect">
            <a:avLst/>
          </a:prstGeom>
        </p:spPr>
      </p:pic>
      <p:sp>
        <p:nvSpPr>
          <p:cNvPr id="23" name="TextBox 22"/>
          <p:cNvSpPr txBox="1"/>
          <p:nvPr/>
        </p:nvSpPr>
        <p:spPr>
          <a:xfrm>
            <a:off x="10925175" y="2131563"/>
            <a:ext cx="789172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dirty="0" smtClean="0"/>
              <a:t>אם</a:t>
            </a:r>
            <a:endParaRPr lang="he-IL" sz="2800" dirty="0"/>
          </a:p>
        </p:txBody>
      </p:sp>
      <p:sp>
        <p:nvSpPr>
          <p:cNvPr id="24" name="TextBox 23"/>
          <p:cNvSpPr txBox="1"/>
          <p:nvPr/>
        </p:nvSpPr>
        <p:spPr>
          <a:xfrm>
            <a:off x="10407531" y="3022186"/>
            <a:ext cx="1306816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dirty="0" smtClean="0"/>
              <a:t>הוכחה:</a:t>
            </a:r>
            <a:endParaRPr lang="he-IL" sz="2800" dirty="0"/>
          </a:p>
        </p:txBody>
      </p:sp>
      <p:pic>
        <p:nvPicPr>
          <p:cNvPr id="6" name="תמונה 5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990" y="3953421"/>
            <a:ext cx="9236126" cy="447599"/>
          </a:xfrm>
          <a:prstGeom prst="rect">
            <a:avLst/>
          </a:prstGeom>
        </p:spPr>
      </p:pic>
      <p:cxnSp>
        <p:nvCxnSpPr>
          <p:cNvPr id="14" name="מחבר חץ ישר 13"/>
          <p:cNvCxnSpPr/>
          <p:nvPr/>
        </p:nvCxnSpPr>
        <p:spPr>
          <a:xfrm>
            <a:off x="2095500" y="843996"/>
            <a:ext cx="3171825" cy="310942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מחבר חץ ישר 28"/>
          <p:cNvCxnSpPr/>
          <p:nvPr/>
        </p:nvCxnSpPr>
        <p:spPr>
          <a:xfrm>
            <a:off x="2095500" y="843996"/>
            <a:ext cx="5505450" cy="310942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TextBox 36"/>
          <p:cNvSpPr txBox="1"/>
          <p:nvPr/>
        </p:nvSpPr>
        <p:spPr>
          <a:xfrm>
            <a:off x="8121531" y="5438048"/>
            <a:ext cx="1306816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dirty="0" smtClean="0"/>
              <a:t>+ </a:t>
            </a:r>
            <a:r>
              <a:rPr lang="he-IL" sz="2800" dirty="0" err="1" smtClean="0"/>
              <a:t>סנוויץ</a:t>
            </a:r>
            <a:endParaRPr lang="he-IL" sz="2800" dirty="0"/>
          </a:p>
        </p:txBody>
      </p:sp>
    </p:spTree>
    <p:extLst>
      <p:ext uri="{BB962C8B-B14F-4D97-AF65-F5344CB8AC3E}">
        <p14:creationId xmlns:p14="http://schemas.microsoft.com/office/powerpoint/2010/main" val="25522896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3" grpId="0"/>
      <p:bldP spid="24" grpId="0"/>
      <p:bldP spid="3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0753343" y="458199"/>
            <a:ext cx="987509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dirty="0" smtClean="0"/>
              <a:t>תהא</a:t>
            </a:r>
            <a:endParaRPr lang="he-IL" sz="2800" dirty="0"/>
          </a:p>
        </p:txBody>
      </p:sp>
      <p:pic>
        <p:nvPicPr>
          <p:cNvPr id="5" name="תמונה 4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58504" y="558874"/>
            <a:ext cx="1818056" cy="321869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590287" y="458199"/>
            <a:ext cx="3959309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dirty="0" smtClean="0"/>
              <a:t>נגדיר את המרחבים הבאים</a:t>
            </a:r>
            <a:r>
              <a:rPr lang="he-IL" sz="2800" dirty="0"/>
              <a:t>:</a:t>
            </a:r>
          </a:p>
        </p:txBody>
      </p:sp>
      <p:pic>
        <p:nvPicPr>
          <p:cNvPr id="27" name="תמונה 26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469" y="1425668"/>
            <a:ext cx="5796153" cy="417424"/>
          </a:xfrm>
          <a:prstGeom prst="rect">
            <a:avLst/>
          </a:prstGeom>
        </p:spPr>
      </p:pic>
      <p:sp>
        <p:nvSpPr>
          <p:cNvPr id="28" name="TextBox 27"/>
          <p:cNvSpPr txBox="1"/>
          <p:nvPr/>
        </p:nvSpPr>
        <p:spPr>
          <a:xfrm>
            <a:off x="106769" y="682052"/>
            <a:ext cx="2279771" cy="47705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he-IL" sz="2500" dirty="0" smtClean="0"/>
              <a:t>מרחב  העמודות</a:t>
            </a:r>
            <a:endParaRPr lang="he-IL" sz="2500" dirty="0"/>
          </a:p>
        </p:txBody>
      </p:sp>
      <p:pic>
        <p:nvPicPr>
          <p:cNvPr id="30" name="תמונה 29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16543" y="1417660"/>
            <a:ext cx="2937053" cy="417424"/>
          </a:xfrm>
          <a:prstGeom prst="rect">
            <a:avLst/>
          </a:prstGeom>
        </p:spPr>
      </p:pic>
      <p:pic>
        <p:nvPicPr>
          <p:cNvPr id="33" name="תמונה 32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11517" y="1454122"/>
            <a:ext cx="945490" cy="344500"/>
          </a:xfrm>
          <a:prstGeom prst="rect">
            <a:avLst/>
          </a:prstGeom>
        </p:spPr>
      </p:pic>
      <p:grpSp>
        <p:nvGrpSpPr>
          <p:cNvPr id="44" name="קבוצה 43"/>
          <p:cNvGrpSpPr/>
          <p:nvPr/>
        </p:nvGrpSpPr>
        <p:grpSpPr>
          <a:xfrm>
            <a:off x="1051537" y="2880359"/>
            <a:ext cx="10195560" cy="3118145"/>
            <a:chOff x="877824" y="3192651"/>
            <a:chExt cx="10592206" cy="3336206"/>
          </a:xfrm>
        </p:grpSpPr>
        <p:grpSp>
          <p:nvGrpSpPr>
            <p:cNvPr id="45" name="קבוצה 44"/>
            <p:cNvGrpSpPr/>
            <p:nvPr/>
          </p:nvGrpSpPr>
          <p:grpSpPr>
            <a:xfrm>
              <a:off x="877824" y="3192651"/>
              <a:ext cx="5807252" cy="3336206"/>
              <a:chOff x="1737360" y="3073779"/>
              <a:chExt cx="5807252" cy="3336206"/>
            </a:xfrm>
          </p:grpSpPr>
          <p:pic>
            <p:nvPicPr>
              <p:cNvPr id="47" name="תמונה 46"/>
              <p:cNvPicPr>
                <a:picLocks noChangeAspect="1"/>
              </p:cNvPicPr>
              <p:nvPr>
                <p:custDataLst>
                  <p:tags r:id="rId6"/>
                </p:custDataLst>
              </p:nvPr>
            </p:nvPicPr>
            <p:blipFill>
              <a:blip r:embed="rId1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737360" y="3881330"/>
                <a:ext cx="3922776" cy="1503731"/>
              </a:xfrm>
              <a:prstGeom prst="rect">
                <a:avLst/>
              </a:prstGeom>
            </p:spPr>
          </p:pic>
          <p:pic>
            <p:nvPicPr>
              <p:cNvPr id="48" name="תמונה 47"/>
              <p:cNvPicPr>
                <a:picLocks noChangeAspect="1"/>
              </p:cNvPicPr>
              <p:nvPr>
                <p:custDataLst>
                  <p:tags r:id="rId7"/>
                </p:custDataLst>
              </p:nvPr>
            </p:nvPicPr>
            <p:blipFill>
              <a:blip r:embed="rId1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171641" y="3662219"/>
                <a:ext cx="1372971" cy="2253082"/>
              </a:xfrm>
              <a:prstGeom prst="rect">
                <a:avLst/>
              </a:prstGeom>
            </p:spPr>
          </p:pic>
          <p:pic>
            <p:nvPicPr>
              <p:cNvPr id="49" name="תמונה 48"/>
              <p:cNvPicPr>
                <a:picLocks noChangeAspect="1"/>
              </p:cNvPicPr>
              <p:nvPr>
                <p:custDataLst>
                  <p:tags r:id="rId8"/>
                </p:custDataLst>
              </p:nvPr>
            </p:nvPicPr>
            <p:blipFill>
              <a:blip r:embed="rId1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554158" y="6110747"/>
                <a:ext cx="289179" cy="299238"/>
              </a:xfrm>
              <a:prstGeom prst="rect">
                <a:avLst/>
              </a:prstGeom>
            </p:spPr>
          </p:pic>
          <p:pic>
            <p:nvPicPr>
              <p:cNvPr id="50" name="תמונה 49"/>
              <p:cNvPicPr>
                <a:picLocks noChangeAspect="1"/>
              </p:cNvPicPr>
              <p:nvPr>
                <p:custDataLst>
                  <p:tags r:id="rId9"/>
                </p:custDataLst>
              </p:nvPr>
            </p:nvPicPr>
            <p:blipFill>
              <a:blip r:embed="rId1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601106" y="6166048"/>
                <a:ext cx="211226" cy="188595"/>
              </a:xfrm>
              <a:prstGeom prst="rect">
                <a:avLst/>
              </a:prstGeom>
            </p:spPr>
          </p:pic>
          <p:grpSp>
            <p:nvGrpSpPr>
              <p:cNvPr id="51" name="קבוצה 50"/>
              <p:cNvGrpSpPr/>
              <p:nvPr/>
            </p:nvGrpSpPr>
            <p:grpSpPr>
              <a:xfrm>
                <a:off x="2419350" y="3073779"/>
                <a:ext cx="4392982" cy="752552"/>
                <a:chOff x="2419350" y="3073779"/>
                <a:chExt cx="4724400" cy="638766"/>
              </a:xfrm>
            </p:grpSpPr>
            <p:cxnSp>
              <p:nvCxnSpPr>
                <p:cNvPr id="60" name="מחבר ישר 59"/>
                <p:cNvCxnSpPr/>
                <p:nvPr/>
              </p:nvCxnSpPr>
              <p:spPr>
                <a:xfrm flipH="1" flipV="1">
                  <a:off x="6296025" y="3076575"/>
                  <a:ext cx="847725" cy="519949"/>
                </a:xfrm>
                <a:prstGeom prst="line">
                  <a:avLst/>
                </a:prstGeom>
                <a:ln w="127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1" name="מחבר ישר 60"/>
                <p:cNvCxnSpPr/>
                <p:nvPr/>
              </p:nvCxnSpPr>
              <p:spPr>
                <a:xfrm flipH="1">
                  <a:off x="2743200" y="3073779"/>
                  <a:ext cx="3562350" cy="36117"/>
                </a:xfrm>
                <a:prstGeom prst="line">
                  <a:avLst/>
                </a:prstGeom>
                <a:ln w="127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2" name="מחבר חץ ישר 61"/>
                <p:cNvCxnSpPr/>
                <p:nvPr/>
              </p:nvCxnSpPr>
              <p:spPr>
                <a:xfrm flipH="1">
                  <a:off x="2419350" y="3118078"/>
                  <a:ext cx="319088" cy="594467"/>
                </a:xfrm>
                <a:prstGeom prst="straightConnector1">
                  <a:avLst/>
                </a:prstGeom>
                <a:ln w="12700">
                  <a:solidFill>
                    <a:schemeClr val="tx1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52" name="קבוצה 51"/>
              <p:cNvGrpSpPr/>
              <p:nvPr/>
            </p:nvGrpSpPr>
            <p:grpSpPr>
              <a:xfrm>
                <a:off x="3280933" y="3319373"/>
                <a:ext cx="3320174" cy="859435"/>
                <a:chOff x="3257550" y="3319373"/>
                <a:chExt cx="3509729" cy="749557"/>
              </a:xfrm>
            </p:grpSpPr>
            <p:cxnSp>
              <p:nvCxnSpPr>
                <p:cNvPr id="57" name="מחבר ישר 56"/>
                <p:cNvCxnSpPr/>
                <p:nvPr/>
              </p:nvCxnSpPr>
              <p:spPr>
                <a:xfrm flipH="1" flipV="1">
                  <a:off x="6120417" y="3323382"/>
                  <a:ext cx="646862" cy="745548"/>
                </a:xfrm>
                <a:prstGeom prst="line">
                  <a:avLst/>
                </a:prstGeom>
                <a:ln w="127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8" name="מחבר ישר 57"/>
                <p:cNvCxnSpPr/>
                <p:nvPr/>
              </p:nvCxnSpPr>
              <p:spPr>
                <a:xfrm flipH="1">
                  <a:off x="3409415" y="3319373"/>
                  <a:ext cx="2718270" cy="51788"/>
                </a:xfrm>
                <a:prstGeom prst="line">
                  <a:avLst/>
                </a:prstGeom>
                <a:ln w="127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9" name="מחבר חץ ישר 58"/>
                <p:cNvCxnSpPr/>
                <p:nvPr/>
              </p:nvCxnSpPr>
              <p:spPr>
                <a:xfrm flipH="1">
                  <a:off x="3257550" y="3382893"/>
                  <a:ext cx="148232" cy="349095"/>
                </a:xfrm>
                <a:prstGeom prst="straightConnector1">
                  <a:avLst/>
                </a:prstGeom>
                <a:ln w="12700">
                  <a:solidFill>
                    <a:schemeClr val="tx1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53" name="קבוצה 52"/>
              <p:cNvGrpSpPr/>
              <p:nvPr/>
            </p:nvGrpSpPr>
            <p:grpSpPr>
              <a:xfrm>
                <a:off x="5130159" y="3603864"/>
                <a:ext cx="1637120" cy="1930539"/>
                <a:chOff x="5130159" y="3603864"/>
                <a:chExt cx="1637120" cy="1930539"/>
              </a:xfrm>
            </p:grpSpPr>
            <p:cxnSp>
              <p:nvCxnSpPr>
                <p:cNvPr id="54" name="מחבר ישר 53"/>
                <p:cNvCxnSpPr/>
                <p:nvPr/>
              </p:nvCxnSpPr>
              <p:spPr>
                <a:xfrm flipH="1" flipV="1">
                  <a:off x="6120417" y="3607873"/>
                  <a:ext cx="646862" cy="1926530"/>
                </a:xfrm>
                <a:prstGeom prst="line">
                  <a:avLst/>
                </a:prstGeom>
                <a:ln w="127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5" name="מחבר ישר 54"/>
                <p:cNvCxnSpPr/>
                <p:nvPr/>
              </p:nvCxnSpPr>
              <p:spPr>
                <a:xfrm flipH="1">
                  <a:off x="5318943" y="3603864"/>
                  <a:ext cx="808742" cy="4392"/>
                </a:xfrm>
                <a:prstGeom prst="line">
                  <a:avLst/>
                </a:prstGeom>
                <a:ln w="127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6" name="מחבר חץ ישר 55"/>
                <p:cNvCxnSpPr/>
                <p:nvPr/>
              </p:nvCxnSpPr>
              <p:spPr>
                <a:xfrm flipH="1">
                  <a:off x="5130159" y="3620251"/>
                  <a:ext cx="188784" cy="206080"/>
                </a:xfrm>
                <a:prstGeom prst="straightConnector1">
                  <a:avLst/>
                </a:prstGeom>
                <a:ln w="12700">
                  <a:solidFill>
                    <a:schemeClr val="tx1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pic>
          <p:nvPicPr>
            <p:cNvPr id="46" name="תמונה 45"/>
            <p:cNvPicPr>
              <a:picLocks noChangeAspect="1"/>
            </p:cNvPicPr>
            <p:nvPr>
              <p:custDataLst>
                <p:tags r:id="rId5"/>
              </p:custDataLst>
            </p:nvPr>
          </p:nvPicPr>
          <p:blipFill>
            <a:blip r:embed="rId1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983984" y="4752984"/>
              <a:ext cx="4486046" cy="309296"/>
            </a:xfrm>
            <a:prstGeom prst="rect">
              <a:avLst/>
            </a:prstGeom>
          </p:spPr>
        </p:pic>
      </p:grpSp>
      <p:cxnSp>
        <p:nvCxnSpPr>
          <p:cNvPr id="64" name="מחבר חץ ישר 63"/>
          <p:cNvCxnSpPr/>
          <p:nvPr/>
        </p:nvCxnSpPr>
        <p:spPr>
          <a:xfrm>
            <a:off x="6324600" y="1971675"/>
            <a:ext cx="0" cy="80962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221298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extBox 25"/>
          <p:cNvSpPr txBox="1"/>
          <p:nvPr/>
        </p:nvSpPr>
        <p:spPr>
          <a:xfrm>
            <a:off x="8820150" y="245881"/>
            <a:ext cx="2692865" cy="63094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3500" dirty="0" smtClean="0">
                <a:cs typeface="+mj-cs"/>
              </a:rPr>
              <a:t>מרחב האפס</a:t>
            </a:r>
            <a:endParaRPr lang="he-IL" sz="3500" dirty="0"/>
          </a:p>
        </p:txBody>
      </p:sp>
      <p:pic>
        <p:nvPicPr>
          <p:cNvPr id="9" name="תמונה 8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06400" y="374660"/>
            <a:ext cx="4843121" cy="41742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930989" y="1178149"/>
            <a:ext cx="8582026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dirty="0" smtClean="0"/>
              <a:t>תרגיל: מרחב האפס לא מתקלקל במהלך דירוג המטריצה.</a:t>
            </a:r>
            <a:endParaRPr lang="he-IL" sz="2800" dirty="0"/>
          </a:p>
        </p:txBody>
      </p:sp>
      <p:sp>
        <p:nvSpPr>
          <p:cNvPr id="15" name="TextBox 14"/>
          <p:cNvSpPr txBox="1"/>
          <p:nvPr/>
        </p:nvSpPr>
        <p:spPr>
          <a:xfrm>
            <a:off x="295275" y="1793430"/>
            <a:ext cx="11217740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dirty="0" smtClean="0"/>
              <a:t>הוכחה: נסמן מכפלת המטריצות האלמנטריות שמדרגות את המטריצה ב </a:t>
            </a:r>
            <a:endParaRPr lang="he-IL" sz="2800" dirty="0"/>
          </a:p>
        </p:txBody>
      </p:sp>
      <p:pic>
        <p:nvPicPr>
          <p:cNvPr id="16" name="תמונה 15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8404" y="386937"/>
            <a:ext cx="1818056" cy="321869"/>
          </a:xfrm>
          <a:prstGeom prst="rect">
            <a:avLst/>
          </a:prstGeom>
        </p:spPr>
      </p:pic>
      <p:pic>
        <p:nvPicPr>
          <p:cNvPr id="6" name="תמונה 5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9801" y="1912965"/>
            <a:ext cx="306781" cy="284150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577377" y="2569730"/>
            <a:ext cx="11217740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dirty="0" smtClean="0"/>
              <a:t>צ"ל</a:t>
            </a:r>
            <a:endParaRPr lang="he-IL" sz="2800" dirty="0"/>
          </a:p>
        </p:txBody>
      </p:sp>
      <p:pic>
        <p:nvPicPr>
          <p:cNvPr id="10" name="תמונה 9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30545" y="2682538"/>
            <a:ext cx="2869159" cy="417424"/>
          </a:xfrm>
          <a:prstGeom prst="rect">
            <a:avLst/>
          </a:prstGeom>
        </p:spPr>
      </p:pic>
      <p:pic>
        <p:nvPicPr>
          <p:cNvPr id="27" name="תמונה 26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5365" y="2661420"/>
            <a:ext cx="568300" cy="417424"/>
          </a:xfrm>
          <a:prstGeom prst="rect">
            <a:avLst/>
          </a:prstGeom>
        </p:spPr>
      </p:pic>
      <p:sp>
        <p:nvSpPr>
          <p:cNvPr id="23" name="TextBox 22"/>
          <p:cNvSpPr txBox="1"/>
          <p:nvPr/>
        </p:nvSpPr>
        <p:spPr>
          <a:xfrm>
            <a:off x="3305982" y="2569730"/>
            <a:ext cx="1007173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dirty="0" smtClean="0"/>
              <a:t>יהא </a:t>
            </a:r>
            <a:endParaRPr lang="he-IL" sz="2800" dirty="0"/>
          </a:p>
        </p:txBody>
      </p:sp>
      <p:pic>
        <p:nvPicPr>
          <p:cNvPr id="11" name="תמונה 10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2692" y="2634636"/>
            <a:ext cx="1714957" cy="417423"/>
          </a:xfrm>
          <a:prstGeom prst="rect">
            <a:avLst/>
          </a:prstGeom>
        </p:spPr>
      </p:pic>
      <p:pic>
        <p:nvPicPr>
          <p:cNvPr id="22" name="תמונה 21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2688" y="3281021"/>
            <a:ext cx="231343" cy="374675"/>
          </a:xfrm>
          <a:prstGeom prst="rect">
            <a:avLst/>
          </a:prstGeom>
        </p:spPr>
      </p:pic>
      <p:pic>
        <p:nvPicPr>
          <p:cNvPr id="13" name="תמונה 12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3230" y="3856501"/>
            <a:ext cx="1289990" cy="309296"/>
          </a:xfrm>
          <a:prstGeom prst="rect">
            <a:avLst/>
          </a:prstGeom>
        </p:spPr>
      </p:pic>
      <p:pic>
        <p:nvPicPr>
          <p:cNvPr id="24" name="תמונה 23"/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2688" y="4382025"/>
            <a:ext cx="231343" cy="374675"/>
          </a:xfrm>
          <a:prstGeom prst="rect">
            <a:avLst/>
          </a:prstGeom>
        </p:spPr>
      </p:pic>
      <p:pic>
        <p:nvPicPr>
          <p:cNvPr id="25" name="תמונה 24"/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6147" y="4985662"/>
            <a:ext cx="2715768" cy="309296"/>
          </a:xfrm>
          <a:prstGeom prst="rect">
            <a:avLst/>
          </a:prstGeom>
        </p:spPr>
      </p:pic>
      <p:pic>
        <p:nvPicPr>
          <p:cNvPr id="18" name="תמונה 17"/>
          <p:cNvPicPr>
            <a:picLocks noChangeAspect="1"/>
          </p:cNvPicPr>
          <p:nvPr>
            <p:custDataLst>
              <p:tags r:id="rId11"/>
            </p:custDataLst>
          </p:nvPr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2684" y="6232847"/>
            <a:ext cx="2046884" cy="417424"/>
          </a:xfrm>
          <a:prstGeom prst="rect">
            <a:avLst/>
          </a:prstGeom>
        </p:spPr>
      </p:pic>
      <p:pic>
        <p:nvPicPr>
          <p:cNvPr id="40" name="תמונה 39"/>
          <p:cNvPicPr>
            <a:picLocks noChangeAspect="1"/>
          </p:cNvPicPr>
          <p:nvPr>
            <p:custDataLst>
              <p:tags r:id="rId12"/>
            </p:custDataLst>
          </p:nvPr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38225" y="5576565"/>
            <a:ext cx="231343" cy="374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10059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extBox 25"/>
          <p:cNvSpPr txBox="1"/>
          <p:nvPr/>
        </p:nvSpPr>
        <p:spPr>
          <a:xfrm>
            <a:off x="8820150" y="245881"/>
            <a:ext cx="2692865" cy="63094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3500" dirty="0" smtClean="0">
                <a:cs typeface="+mj-cs"/>
              </a:rPr>
              <a:t>מרחב האפס</a:t>
            </a:r>
            <a:endParaRPr lang="he-IL" sz="3500" dirty="0"/>
          </a:p>
        </p:txBody>
      </p:sp>
      <p:pic>
        <p:nvPicPr>
          <p:cNvPr id="9" name="תמונה 8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06400" y="374660"/>
            <a:ext cx="4843121" cy="41742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930989" y="1178149"/>
            <a:ext cx="8582026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dirty="0" smtClean="0"/>
              <a:t>תרגיל: מרחב האפס לא מתקלקל במהלך דירוג המטריצה.</a:t>
            </a:r>
            <a:endParaRPr lang="he-IL" sz="2800" dirty="0"/>
          </a:p>
        </p:txBody>
      </p:sp>
      <p:sp>
        <p:nvSpPr>
          <p:cNvPr id="15" name="TextBox 14"/>
          <p:cNvSpPr txBox="1"/>
          <p:nvPr/>
        </p:nvSpPr>
        <p:spPr>
          <a:xfrm>
            <a:off x="295275" y="1793430"/>
            <a:ext cx="11217740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dirty="0" smtClean="0"/>
              <a:t>הוכחה: נסמן מכפלת המטריצות האלמנטריות שמדרגות את המטריצה ב </a:t>
            </a:r>
            <a:endParaRPr lang="he-IL" sz="2800" dirty="0"/>
          </a:p>
        </p:txBody>
      </p:sp>
      <p:pic>
        <p:nvPicPr>
          <p:cNvPr id="16" name="תמונה 15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8404" y="386937"/>
            <a:ext cx="1818056" cy="321869"/>
          </a:xfrm>
          <a:prstGeom prst="rect">
            <a:avLst/>
          </a:prstGeom>
        </p:spPr>
      </p:pic>
      <p:pic>
        <p:nvPicPr>
          <p:cNvPr id="6" name="תמונה 5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9801" y="1912965"/>
            <a:ext cx="306781" cy="284150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577377" y="2569730"/>
            <a:ext cx="11217740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dirty="0" smtClean="0"/>
              <a:t>צ"ל</a:t>
            </a:r>
            <a:endParaRPr lang="he-IL" sz="2800" dirty="0"/>
          </a:p>
        </p:txBody>
      </p:sp>
      <p:pic>
        <p:nvPicPr>
          <p:cNvPr id="10" name="תמונה 9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30545" y="2682538"/>
            <a:ext cx="2869159" cy="417424"/>
          </a:xfrm>
          <a:prstGeom prst="rect">
            <a:avLst/>
          </a:prstGeom>
        </p:spPr>
      </p:pic>
      <p:pic>
        <p:nvPicPr>
          <p:cNvPr id="2" name="תמונה 1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5365" y="2661420"/>
            <a:ext cx="568300" cy="417424"/>
          </a:xfrm>
          <a:prstGeom prst="rect">
            <a:avLst/>
          </a:prstGeom>
        </p:spPr>
      </p:pic>
      <p:sp>
        <p:nvSpPr>
          <p:cNvPr id="23" name="TextBox 22"/>
          <p:cNvSpPr txBox="1"/>
          <p:nvPr/>
        </p:nvSpPr>
        <p:spPr>
          <a:xfrm>
            <a:off x="3550375" y="2569730"/>
            <a:ext cx="1007173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dirty="0" smtClean="0"/>
              <a:t>יהא </a:t>
            </a:r>
            <a:endParaRPr lang="he-IL" sz="2800" dirty="0"/>
          </a:p>
        </p:txBody>
      </p:sp>
      <p:pic>
        <p:nvPicPr>
          <p:cNvPr id="4" name="תמונה 3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2692" y="2634637"/>
            <a:ext cx="2046884" cy="417423"/>
          </a:xfrm>
          <a:prstGeom prst="rect">
            <a:avLst/>
          </a:prstGeom>
        </p:spPr>
      </p:pic>
      <p:pic>
        <p:nvPicPr>
          <p:cNvPr id="22" name="תמונה 21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2688" y="3281021"/>
            <a:ext cx="231343" cy="374675"/>
          </a:xfrm>
          <a:prstGeom prst="rect">
            <a:avLst/>
          </a:prstGeom>
        </p:spPr>
      </p:pic>
      <p:pic>
        <p:nvPicPr>
          <p:cNvPr id="7" name="תמונה 6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3231" y="3856501"/>
            <a:ext cx="1619403" cy="309296"/>
          </a:xfrm>
          <a:prstGeom prst="rect">
            <a:avLst/>
          </a:prstGeom>
        </p:spPr>
      </p:pic>
      <p:pic>
        <p:nvPicPr>
          <p:cNvPr id="24" name="תמונה 23"/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2688" y="4382025"/>
            <a:ext cx="231343" cy="374675"/>
          </a:xfrm>
          <a:prstGeom prst="rect">
            <a:avLst/>
          </a:prstGeom>
        </p:spPr>
      </p:pic>
      <p:pic>
        <p:nvPicPr>
          <p:cNvPr id="8" name="תמונה 7"/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73364" y="5005352"/>
            <a:ext cx="1289990" cy="309296"/>
          </a:xfrm>
          <a:prstGeom prst="rect">
            <a:avLst/>
          </a:prstGeom>
        </p:spPr>
      </p:pic>
      <p:pic>
        <p:nvPicPr>
          <p:cNvPr id="12" name="תמונה 11"/>
          <p:cNvPicPr>
            <a:picLocks noChangeAspect="1"/>
          </p:cNvPicPr>
          <p:nvPr>
            <p:custDataLst>
              <p:tags r:id="rId11"/>
            </p:custDataLst>
          </p:nvPr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12089" y="6213157"/>
            <a:ext cx="1714957" cy="417424"/>
          </a:xfrm>
          <a:prstGeom prst="rect">
            <a:avLst/>
          </a:prstGeom>
        </p:spPr>
      </p:pic>
      <p:pic>
        <p:nvPicPr>
          <p:cNvPr id="40" name="תמונה 39"/>
          <p:cNvPicPr>
            <a:picLocks noChangeAspect="1"/>
          </p:cNvPicPr>
          <p:nvPr>
            <p:custDataLst>
              <p:tags r:id="rId12"/>
            </p:custDataLst>
          </p:nvPr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38225" y="5576565"/>
            <a:ext cx="231343" cy="374675"/>
          </a:xfrm>
          <a:prstGeom prst="rect">
            <a:avLst/>
          </a:prstGeom>
        </p:spPr>
      </p:pic>
      <p:cxnSp>
        <p:nvCxnSpPr>
          <p:cNvPr id="17" name="מחבר חץ ישר 16"/>
          <p:cNvCxnSpPr/>
          <p:nvPr/>
        </p:nvCxnSpPr>
        <p:spPr>
          <a:xfrm>
            <a:off x="3305982" y="4638675"/>
            <a:ext cx="2199468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Box 26"/>
          <p:cNvSpPr txBox="1"/>
          <p:nvPr/>
        </p:nvSpPr>
        <p:spPr>
          <a:xfrm>
            <a:off x="7775806" y="4413439"/>
            <a:ext cx="1752601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dirty="0" smtClean="0"/>
              <a:t>הכפלה של</a:t>
            </a:r>
            <a:endParaRPr lang="he-IL" sz="2800" dirty="0"/>
          </a:p>
        </p:txBody>
      </p:sp>
      <p:pic>
        <p:nvPicPr>
          <p:cNvPr id="20" name="תמונה 19"/>
          <p:cNvPicPr>
            <a:picLocks noChangeAspect="1"/>
          </p:cNvPicPr>
          <p:nvPr>
            <p:custDataLst>
              <p:tags r:id="rId13"/>
            </p:custDataLst>
          </p:nvPr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46909" y="4441357"/>
            <a:ext cx="716661" cy="344500"/>
          </a:xfrm>
          <a:prstGeom prst="rect">
            <a:avLst/>
          </a:prstGeom>
        </p:spPr>
      </p:pic>
      <p:sp>
        <p:nvSpPr>
          <p:cNvPr id="28" name="TextBox 27"/>
          <p:cNvSpPr txBox="1"/>
          <p:nvPr/>
        </p:nvSpPr>
        <p:spPr>
          <a:xfrm>
            <a:off x="5080791" y="4351997"/>
            <a:ext cx="1752601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dirty="0" smtClean="0"/>
              <a:t>מימין</a:t>
            </a:r>
            <a:endParaRPr lang="he-IL" sz="2800" dirty="0"/>
          </a:p>
        </p:txBody>
      </p:sp>
    </p:spTree>
    <p:extLst>
      <p:ext uri="{BB962C8B-B14F-4D97-AF65-F5344CB8AC3E}">
        <p14:creationId xmlns:p14="http://schemas.microsoft.com/office/powerpoint/2010/main" val="6369114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27" grpId="0"/>
      <p:bldP spid="28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extBox 25"/>
          <p:cNvSpPr txBox="1"/>
          <p:nvPr/>
        </p:nvSpPr>
        <p:spPr>
          <a:xfrm>
            <a:off x="9809357" y="245881"/>
            <a:ext cx="2046558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dirty="0" smtClean="0"/>
              <a:t>דוגמא:  </a:t>
            </a:r>
            <a:endParaRPr lang="he-IL" sz="2800" dirty="0"/>
          </a:p>
        </p:txBody>
      </p:sp>
      <p:pic>
        <p:nvPicPr>
          <p:cNvPr id="2" name="תמונה 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94025" y="254610"/>
            <a:ext cx="5486857" cy="1503731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85725" y="769101"/>
            <a:ext cx="3933825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dirty="0" smtClean="0"/>
              <a:t>מצא בסיס למרחב האפס</a:t>
            </a:r>
            <a:endParaRPr lang="he-IL" sz="2800" dirty="0"/>
          </a:p>
        </p:txBody>
      </p:sp>
      <p:sp>
        <p:nvSpPr>
          <p:cNvPr id="9" name="TextBox 8"/>
          <p:cNvSpPr txBox="1"/>
          <p:nvPr/>
        </p:nvSpPr>
        <p:spPr>
          <a:xfrm>
            <a:off x="7800975" y="2183796"/>
            <a:ext cx="4054940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dirty="0" smtClean="0"/>
              <a:t>פתרון: נדרג לצורה מדורגת </a:t>
            </a:r>
            <a:endParaRPr lang="he-IL" sz="2800" dirty="0"/>
          </a:p>
        </p:txBody>
      </p:sp>
      <p:pic>
        <p:nvPicPr>
          <p:cNvPr id="3" name="תמונה 2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5500" y="2968626"/>
            <a:ext cx="10762488" cy="15037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60542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תמונה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975" y="899510"/>
            <a:ext cx="7508596" cy="1503731"/>
          </a:xfrm>
          <a:prstGeom prst="rect">
            <a:avLst/>
          </a:prstGeom>
        </p:spPr>
      </p:pic>
      <p:pic>
        <p:nvPicPr>
          <p:cNvPr id="10" name="תמונה 9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4275" y="455942"/>
            <a:ext cx="130759" cy="264033"/>
          </a:xfrm>
          <a:prstGeom prst="rect">
            <a:avLst/>
          </a:prstGeom>
        </p:spPr>
      </p:pic>
      <p:pic>
        <p:nvPicPr>
          <p:cNvPr id="11" name="תמונה 10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5383" y="490621"/>
            <a:ext cx="155905" cy="188595"/>
          </a:xfrm>
          <a:prstGeom prst="rect">
            <a:avLst/>
          </a:prstGeom>
        </p:spPr>
      </p:pic>
      <p:pic>
        <p:nvPicPr>
          <p:cNvPr id="12" name="תמונה 11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41401" y="2623535"/>
            <a:ext cx="247142" cy="400263"/>
          </a:xfrm>
          <a:prstGeom prst="rect">
            <a:avLst/>
          </a:prstGeom>
        </p:spPr>
      </p:pic>
      <p:pic>
        <p:nvPicPr>
          <p:cNvPr id="14" name="תמונה 13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975" y="3542698"/>
            <a:ext cx="5137328" cy="2006651"/>
          </a:xfrm>
          <a:prstGeom prst="rect">
            <a:avLst/>
          </a:prstGeom>
        </p:spPr>
      </p:pic>
      <p:pic>
        <p:nvPicPr>
          <p:cNvPr id="17" name="תמונה 16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21377" y="3794157"/>
            <a:ext cx="4465929" cy="20041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73308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extBox 25"/>
          <p:cNvSpPr txBox="1"/>
          <p:nvPr/>
        </p:nvSpPr>
        <p:spPr>
          <a:xfrm>
            <a:off x="8058150" y="245881"/>
            <a:ext cx="3454865" cy="63094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3500" dirty="0" smtClean="0">
                <a:cs typeface="+mj-cs"/>
              </a:rPr>
              <a:t>מרחב האפס השמאלי</a:t>
            </a:r>
            <a:endParaRPr lang="he-IL" sz="3500" dirty="0"/>
          </a:p>
        </p:txBody>
      </p:sp>
      <p:pic>
        <p:nvPicPr>
          <p:cNvPr id="3" name="תמונה 2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9737" y="358832"/>
            <a:ext cx="5227855" cy="437541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930989" y="1178149"/>
            <a:ext cx="8582026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dirty="0" smtClean="0"/>
              <a:t>משחלפים ופותרים כמו קודם.</a:t>
            </a:r>
            <a:endParaRPr lang="he-IL" sz="2800" dirty="0"/>
          </a:p>
        </p:txBody>
      </p:sp>
      <p:pic>
        <p:nvPicPr>
          <p:cNvPr id="16" name="תמונה 15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8404" y="386937"/>
            <a:ext cx="1818056" cy="3218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6304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extBox 25"/>
          <p:cNvSpPr txBox="1"/>
          <p:nvPr/>
        </p:nvSpPr>
        <p:spPr>
          <a:xfrm>
            <a:off x="9809357" y="245881"/>
            <a:ext cx="2046558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dirty="0" smtClean="0"/>
              <a:t>דוגמא:  </a:t>
            </a:r>
            <a:endParaRPr lang="he-IL" sz="2800" dirty="0"/>
          </a:p>
        </p:txBody>
      </p:sp>
      <p:pic>
        <p:nvPicPr>
          <p:cNvPr id="2" name="תמונה 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94025" y="254610"/>
            <a:ext cx="5486857" cy="1503731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" y="769101"/>
            <a:ext cx="4804610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dirty="0" smtClean="0"/>
              <a:t>מצא בסיס למרחב </a:t>
            </a:r>
            <a:r>
              <a:rPr lang="he-IL" sz="2800" dirty="0" smtClean="0"/>
              <a:t>האפס השמאלי</a:t>
            </a:r>
            <a:endParaRPr lang="he-IL" sz="2800" dirty="0"/>
          </a:p>
        </p:txBody>
      </p:sp>
      <p:sp>
        <p:nvSpPr>
          <p:cNvPr id="9" name="TextBox 8"/>
          <p:cNvSpPr txBox="1"/>
          <p:nvPr/>
        </p:nvSpPr>
        <p:spPr>
          <a:xfrm>
            <a:off x="5094025" y="2183796"/>
            <a:ext cx="6761890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dirty="0" smtClean="0"/>
              <a:t>פתרון: נדרג לצורה מדורגת את המשוחלפת </a:t>
            </a:r>
            <a:endParaRPr lang="he-IL" sz="2800" dirty="0"/>
          </a:p>
        </p:txBody>
      </p:sp>
      <p:pic>
        <p:nvPicPr>
          <p:cNvPr id="6" name="תמונה 5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8450" y="3587750"/>
            <a:ext cx="8884082" cy="20041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14145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תמונה 2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9477" y="707231"/>
            <a:ext cx="8884082" cy="2004136"/>
          </a:xfrm>
          <a:prstGeom prst="rect">
            <a:avLst/>
          </a:prstGeom>
        </p:spPr>
      </p:pic>
      <p:pic>
        <p:nvPicPr>
          <p:cNvPr id="10" name="תמונה 9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66550" y="328232"/>
            <a:ext cx="130759" cy="264033"/>
          </a:xfrm>
          <a:prstGeom prst="rect">
            <a:avLst/>
          </a:prstGeom>
        </p:spPr>
      </p:pic>
      <p:pic>
        <p:nvPicPr>
          <p:cNvPr id="11" name="תמונה 10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26152" y="3090366"/>
            <a:ext cx="247142" cy="400263"/>
          </a:xfrm>
          <a:prstGeom prst="rect">
            <a:avLst/>
          </a:prstGeom>
        </p:spPr>
      </p:pic>
      <p:pic>
        <p:nvPicPr>
          <p:cNvPr id="4" name="תמונה 3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1873" y="4260946"/>
            <a:ext cx="3633597" cy="1506246"/>
          </a:xfrm>
          <a:prstGeom prst="rect">
            <a:avLst/>
          </a:prstGeom>
        </p:spPr>
      </p:pic>
      <p:pic>
        <p:nvPicPr>
          <p:cNvPr id="6" name="תמונה 5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49723" y="4260946"/>
            <a:ext cx="3201085" cy="15037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80058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095751" y="386937"/>
            <a:ext cx="7429500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dirty="0" smtClean="0">
                <a:cs typeface="+mj-cs"/>
              </a:rPr>
              <a:t>סיכום: </a:t>
            </a:r>
            <a:r>
              <a:rPr lang="he-IL" sz="2800" dirty="0" err="1" smtClean="0">
                <a:cs typeface="+mj-cs"/>
              </a:rPr>
              <a:t>אלגורתים</a:t>
            </a:r>
            <a:r>
              <a:rPr lang="he-IL" sz="2800" dirty="0" smtClean="0">
                <a:cs typeface="+mj-cs"/>
              </a:rPr>
              <a:t> למציאת 4 מרחבי המטריצה בהינתן</a:t>
            </a:r>
            <a:endParaRPr lang="he-IL" sz="2800" dirty="0">
              <a:cs typeface="+mj-cs"/>
            </a:endParaRPr>
          </a:p>
        </p:txBody>
      </p:sp>
      <p:pic>
        <p:nvPicPr>
          <p:cNvPr id="3" name="תמונה 2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6329" y="487612"/>
            <a:ext cx="1818056" cy="321869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6290907" y="1295400"/>
            <a:ext cx="5148618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dirty="0" smtClean="0"/>
              <a:t>נדרג לצורה מדורגת ואז:</a:t>
            </a:r>
            <a:endParaRPr lang="he-IL" sz="2800" dirty="0"/>
          </a:p>
        </p:txBody>
      </p:sp>
      <p:sp>
        <p:nvSpPr>
          <p:cNvPr id="9" name="TextBox 8"/>
          <p:cNvSpPr txBox="1"/>
          <p:nvPr/>
        </p:nvSpPr>
        <p:spPr>
          <a:xfrm>
            <a:off x="4562476" y="2533650"/>
            <a:ext cx="7343774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dirty="0" smtClean="0"/>
              <a:t>1. שורות שונות מאפס מהוות בסיס למרחב השורות.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0" y="3381375"/>
            <a:ext cx="11906250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dirty="0" smtClean="0"/>
              <a:t>2. עמודות המטריצה המקורות המתאימות לעמודות ציר מהוות בסיס למרחב העמודות.</a:t>
            </a:r>
            <a:endParaRPr lang="he-IL" sz="2800" dirty="0"/>
          </a:p>
        </p:txBody>
      </p:sp>
      <p:sp>
        <p:nvSpPr>
          <p:cNvPr id="12" name="TextBox 11"/>
          <p:cNvSpPr txBox="1"/>
          <p:nvPr/>
        </p:nvSpPr>
        <p:spPr>
          <a:xfrm>
            <a:off x="0" y="4238625"/>
            <a:ext cx="11906250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dirty="0" smtClean="0"/>
              <a:t>3. פותרים בשימוש משתנים חופשים את המערכת ההומוגנית       בסיס למרחב האפס.</a:t>
            </a:r>
            <a:endParaRPr lang="he-IL" sz="2800" dirty="0"/>
          </a:p>
        </p:txBody>
      </p:sp>
      <p:sp>
        <p:nvSpPr>
          <p:cNvPr id="13" name="TextBox 12"/>
          <p:cNvSpPr txBox="1"/>
          <p:nvPr/>
        </p:nvSpPr>
        <p:spPr>
          <a:xfrm>
            <a:off x="1543050" y="5105400"/>
            <a:ext cx="10363200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dirty="0" smtClean="0"/>
              <a:t>4. משחלפים ומוצאים את מרחב האפס השמאלי בדומה ל 3.</a:t>
            </a:r>
            <a:endParaRPr lang="he-IL" sz="2800" dirty="0"/>
          </a:p>
        </p:txBody>
      </p:sp>
      <p:pic>
        <p:nvPicPr>
          <p:cNvPr id="16" name="תמונה 15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02584" y="4438650"/>
            <a:ext cx="314403" cy="1975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4561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610725" y="386937"/>
            <a:ext cx="1914526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dirty="0" smtClean="0">
                <a:cs typeface="+mj-cs"/>
              </a:rPr>
              <a:t>משפט: תהא</a:t>
            </a:r>
            <a:endParaRPr lang="he-IL" sz="2800" dirty="0">
              <a:cs typeface="+mj-cs"/>
            </a:endParaRPr>
          </a:p>
        </p:txBody>
      </p:sp>
      <p:pic>
        <p:nvPicPr>
          <p:cNvPr id="3" name="תמונה 2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7138" y="476585"/>
            <a:ext cx="1818056" cy="321869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5543550" y="386937"/>
            <a:ext cx="1914526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dirty="0" smtClean="0">
                <a:cs typeface="+mj-cs"/>
              </a:rPr>
              <a:t>אזי:</a:t>
            </a:r>
            <a:endParaRPr lang="he-IL" sz="2800" dirty="0">
              <a:cs typeface="+mj-cs"/>
            </a:endParaRPr>
          </a:p>
        </p:txBody>
      </p:sp>
      <p:pic>
        <p:nvPicPr>
          <p:cNvPr id="5" name="תמונה 4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02126" y="1606550"/>
            <a:ext cx="4807915" cy="417424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6715125" y="3749262"/>
            <a:ext cx="4886326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dirty="0" smtClean="0">
                <a:cs typeface="+mj-cs"/>
              </a:rPr>
              <a:t>נפעיל את המשפט על המשוחלפת:</a:t>
            </a:r>
            <a:endParaRPr lang="he-IL" sz="2800" dirty="0">
              <a:cs typeface="+mj-cs"/>
            </a:endParaRPr>
          </a:p>
        </p:txBody>
      </p:sp>
      <p:pic>
        <p:nvPicPr>
          <p:cNvPr id="6" name="תמונה 5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02126" y="4749800"/>
            <a:ext cx="5217795" cy="437541"/>
          </a:xfrm>
          <a:prstGeom prst="rect">
            <a:avLst/>
          </a:prstGeom>
        </p:spPr>
      </p:pic>
      <p:pic>
        <p:nvPicPr>
          <p:cNvPr id="7" name="תמונה 6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1167" y="2414645"/>
            <a:ext cx="4619320" cy="417424"/>
          </a:xfrm>
          <a:prstGeom prst="rect">
            <a:avLst/>
          </a:prstGeom>
        </p:spPr>
      </p:pic>
      <p:pic>
        <p:nvPicPr>
          <p:cNvPr id="8" name="תמונה 7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02125" y="5557895"/>
            <a:ext cx="5064404" cy="4375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44001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extBox 25"/>
          <p:cNvSpPr txBox="1"/>
          <p:nvPr/>
        </p:nvSpPr>
        <p:spPr>
          <a:xfrm>
            <a:off x="10994560" y="26010"/>
            <a:ext cx="1197440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dirty="0" smtClean="0"/>
              <a:t>דוגמא:  </a:t>
            </a:r>
            <a:endParaRPr lang="he-IL" sz="2800" dirty="0"/>
          </a:p>
        </p:txBody>
      </p:sp>
      <p:pic>
        <p:nvPicPr>
          <p:cNvPr id="13" name="תמונה 12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32225" y="287620"/>
            <a:ext cx="4988052" cy="1367028"/>
          </a:xfrm>
          <a:prstGeom prst="rect">
            <a:avLst/>
          </a:prstGeom>
        </p:spPr>
      </p:pic>
      <p:pic>
        <p:nvPicPr>
          <p:cNvPr id="15" name="תמונה 14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95392" y="5061428"/>
            <a:ext cx="4082796" cy="1367028"/>
          </a:xfrm>
          <a:prstGeom prst="rect">
            <a:avLst/>
          </a:prstGeom>
        </p:spPr>
      </p:pic>
      <p:pic>
        <p:nvPicPr>
          <p:cNvPr id="16" name="תמונה 15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653" y="2303844"/>
            <a:ext cx="5097780" cy="1821942"/>
          </a:xfrm>
          <a:prstGeom prst="rect">
            <a:avLst/>
          </a:prstGeom>
        </p:spPr>
      </p:pic>
      <p:pic>
        <p:nvPicPr>
          <p:cNvPr id="14" name="תמונה 13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4979" y="4833971"/>
            <a:ext cx="4453128" cy="1821942"/>
          </a:xfrm>
          <a:prstGeom prst="rect">
            <a:avLst/>
          </a:prstGeom>
        </p:spPr>
      </p:pic>
      <p:pic>
        <p:nvPicPr>
          <p:cNvPr id="6" name="תמונה 5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63822" y="2413097"/>
            <a:ext cx="5214366" cy="1367028"/>
          </a:xfrm>
          <a:prstGeom prst="rect">
            <a:avLst/>
          </a:prstGeom>
        </p:spPr>
      </p:pic>
      <p:cxnSp>
        <p:nvCxnSpPr>
          <p:cNvPr id="18" name="מחבר ישר 17"/>
          <p:cNvCxnSpPr/>
          <p:nvPr/>
        </p:nvCxnSpPr>
        <p:spPr>
          <a:xfrm flipV="1">
            <a:off x="2895600" y="4295775"/>
            <a:ext cx="2092507" cy="1775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מחבר ישר 20"/>
          <p:cNvCxnSpPr/>
          <p:nvPr/>
        </p:nvCxnSpPr>
        <p:spPr>
          <a:xfrm flipV="1">
            <a:off x="8827770" y="4108036"/>
            <a:ext cx="2092507" cy="1775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מלבן 19"/>
          <p:cNvSpPr/>
          <p:nvPr/>
        </p:nvSpPr>
        <p:spPr>
          <a:xfrm>
            <a:off x="10715625" y="685384"/>
            <a:ext cx="314325" cy="285750"/>
          </a:xfrm>
          <a:prstGeom prst="rect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8327980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0753343" y="458199"/>
            <a:ext cx="987509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dirty="0" smtClean="0"/>
              <a:t>תהא</a:t>
            </a:r>
            <a:endParaRPr lang="he-IL" sz="2800" dirty="0"/>
          </a:p>
        </p:txBody>
      </p:sp>
      <p:pic>
        <p:nvPicPr>
          <p:cNvPr id="5" name="תמונה 4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58504" y="558874"/>
            <a:ext cx="1818056" cy="321869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590287" y="458199"/>
            <a:ext cx="3959309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dirty="0" smtClean="0"/>
              <a:t>נגדיר את המרחבים הבאים</a:t>
            </a:r>
            <a:r>
              <a:rPr lang="he-IL" sz="2800" dirty="0"/>
              <a:t>:</a:t>
            </a:r>
          </a:p>
        </p:txBody>
      </p:sp>
      <p:pic>
        <p:nvPicPr>
          <p:cNvPr id="27" name="תמונה 26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469" y="1425668"/>
            <a:ext cx="5796153" cy="417424"/>
          </a:xfrm>
          <a:prstGeom prst="rect">
            <a:avLst/>
          </a:prstGeom>
        </p:spPr>
      </p:pic>
      <p:sp>
        <p:nvSpPr>
          <p:cNvPr id="28" name="TextBox 27"/>
          <p:cNvSpPr txBox="1"/>
          <p:nvPr/>
        </p:nvSpPr>
        <p:spPr>
          <a:xfrm>
            <a:off x="106769" y="682052"/>
            <a:ext cx="2279771" cy="47705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he-IL" sz="2500" dirty="0" smtClean="0"/>
              <a:t>מרחב  העמודות</a:t>
            </a:r>
            <a:endParaRPr lang="he-IL" sz="2500" dirty="0"/>
          </a:p>
        </p:txBody>
      </p:sp>
      <p:pic>
        <p:nvPicPr>
          <p:cNvPr id="30" name="תמונה 29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16543" y="1417660"/>
            <a:ext cx="2937053" cy="417424"/>
          </a:xfrm>
          <a:prstGeom prst="rect">
            <a:avLst/>
          </a:prstGeom>
        </p:spPr>
      </p:pic>
      <p:pic>
        <p:nvPicPr>
          <p:cNvPr id="33" name="תמונה 32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11517" y="1454122"/>
            <a:ext cx="945490" cy="344500"/>
          </a:xfrm>
          <a:prstGeom prst="rect">
            <a:avLst/>
          </a:prstGeom>
        </p:spPr>
      </p:pic>
      <p:sp>
        <p:nvSpPr>
          <p:cNvPr id="29" name="TextBox 28"/>
          <p:cNvSpPr txBox="1"/>
          <p:nvPr/>
        </p:nvSpPr>
        <p:spPr>
          <a:xfrm>
            <a:off x="106769" y="2158358"/>
            <a:ext cx="2096979" cy="47705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he-IL" sz="2500" dirty="0" smtClean="0"/>
              <a:t>מרחב השורות</a:t>
            </a:r>
            <a:endParaRPr lang="he-IL" sz="2500" dirty="0"/>
          </a:p>
        </p:txBody>
      </p:sp>
      <p:pic>
        <p:nvPicPr>
          <p:cNvPr id="2" name="תמונה 1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469" y="2820511"/>
            <a:ext cx="5921883" cy="417424"/>
          </a:xfrm>
          <a:prstGeom prst="rect">
            <a:avLst/>
          </a:prstGeom>
        </p:spPr>
      </p:pic>
      <p:pic>
        <p:nvPicPr>
          <p:cNvPr id="43" name="תמונה 42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16543" y="2760686"/>
            <a:ext cx="4830548" cy="437541"/>
          </a:xfrm>
          <a:prstGeom prst="rect">
            <a:avLst/>
          </a:prstGeom>
        </p:spPr>
      </p:pic>
      <p:pic>
        <p:nvPicPr>
          <p:cNvPr id="7" name="תמונה 6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31935" y="2827871"/>
            <a:ext cx="854964" cy="344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96698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extBox 25"/>
          <p:cNvSpPr txBox="1"/>
          <p:nvPr/>
        </p:nvSpPr>
        <p:spPr>
          <a:xfrm>
            <a:off x="10994560" y="26010"/>
            <a:ext cx="1197440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dirty="0" smtClean="0"/>
              <a:t>דוגמא:  </a:t>
            </a:r>
            <a:endParaRPr lang="he-IL" sz="2800" dirty="0"/>
          </a:p>
        </p:txBody>
      </p:sp>
      <p:pic>
        <p:nvPicPr>
          <p:cNvPr id="13" name="תמונה 12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32225" y="287620"/>
            <a:ext cx="4988052" cy="1367028"/>
          </a:xfrm>
          <a:prstGeom prst="rect">
            <a:avLst/>
          </a:prstGeom>
        </p:spPr>
      </p:pic>
      <p:pic>
        <p:nvPicPr>
          <p:cNvPr id="15" name="תמונה 14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95392" y="5061428"/>
            <a:ext cx="4082796" cy="1367028"/>
          </a:xfrm>
          <a:prstGeom prst="rect">
            <a:avLst/>
          </a:prstGeom>
        </p:spPr>
      </p:pic>
      <p:pic>
        <p:nvPicPr>
          <p:cNvPr id="16" name="תמונה 15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653" y="2303844"/>
            <a:ext cx="5097780" cy="1821942"/>
          </a:xfrm>
          <a:prstGeom prst="rect">
            <a:avLst/>
          </a:prstGeom>
        </p:spPr>
      </p:pic>
      <p:pic>
        <p:nvPicPr>
          <p:cNvPr id="14" name="תמונה 13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4979" y="4833971"/>
            <a:ext cx="4453128" cy="1821942"/>
          </a:xfrm>
          <a:prstGeom prst="rect">
            <a:avLst/>
          </a:prstGeom>
        </p:spPr>
      </p:pic>
      <p:pic>
        <p:nvPicPr>
          <p:cNvPr id="6" name="תמונה 5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63822" y="2413097"/>
            <a:ext cx="5214366" cy="1367028"/>
          </a:xfrm>
          <a:prstGeom prst="rect">
            <a:avLst/>
          </a:prstGeom>
        </p:spPr>
      </p:pic>
      <p:cxnSp>
        <p:nvCxnSpPr>
          <p:cNvPr id="21" name="מחבר ישר 20"/>
          <p:cNvCxnSpPr/>
          <p:nvPr/>
        </p:nvCxnSpPr>
        <p:spPr>
          <a:xfrm flipV="1">
            <a:off x="9923133" y="6647429"/>
            <a:ext cx="757102" cy="6422"/>
          </a:xfrm>
          <a:prstGeom prst="line">
            <a:avLst/>
          </a:prstGeom>
          <a:ln w="28575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מלבן 19"/>
          <p:cNvSpPr/>
          <p:nvPr/>
        </p:nvSpPr>
        <p:spPr>
          <a:xfrm>
            <a:off x="10332969" y="684552"/>
            <a:ext cx="314325" cy="285750"/>
          </a:xfrm>
          <a:prstGeom prst="rect">
            <a:avLst/>
          </a:prstGeom>
          <a:noFill/>
          <a:ln w="28575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cxnSp>
        <p:nvCxnSpPr>
          <p:cNvPr id="12" name="מחבר ישר 11"/>
          <p:cNvCxnSpPr/>
          <p:nvPr/>
        </p:nvCxnSpPr>
        <p:spPr>
          <a:xfrm flipV="1">
            <a:off x="3000375" y="6734175"/>
            <a:ext cx="1853675" cy="8875"/>
          </a:xfrm>
          <a:prstGeom prst="line">
            <a:avLst/>
          </a:prstGeom>
          <a:ln w="28575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156218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610725" y="386937"/>
            <a:ext cx="1914526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dirty="0" smtClean="0">
                <a:cs typeface="+mj-cs"/>
              </a:rPr>
              <a:t>משפט: תהא</a:t>
            </a:r>
            <a:endParaRPr lang="he-IL" sz="2800" dirty="0">
              <a:cs typeface="+mj-cs"/>
            </a:endParaRPr>
          </a:p>
        </p:txBody>
      </p:sp>
      <p:pic>
        <p:nvPicPr>
          <p:cNvPr id="3" name="תמונה 2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7138" y="476585"/>
            <a:ext cx="1818056" cy="321869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5543550" y="386937"/>
            <a:ext cx="1914526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dirty="0" smtClean="0">
                <a:cs typeface="+mj-cs"/>
              </a:rPr>
              <a:t>אזי:</a:t>
            </a:r>
            <a:endParaRPr lang="he-IL" sz="2800" dirty="0">
              <a:cs typeface="+mj-cs"/>
            </a:endParaRPr>
          </a:p>
        </p:txBody>
      </p:sp>
      <p:pic>
        <p:nvPicPr>
          <p:cNvPr id="5" name="תמונה 4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8162" y="472572"/>
            <a:ext cx="4807915" cy="417424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11136362" y="1901982"/>
            <a:ext cx="781534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dirty="0" smtClean="0">
                <a:cs typeface="+mj-cs"/>
              </a:rPr>
              <a:t>אם </a:t>
            </a:r>
            <a:endParaRPr lang="he-IL" sz="2800" dirty="0">
              <a:cs typeface="+mj-cs"/>
            </a:endParaRPr>
          </a:p>
        </p:txBody>
      </p:sp>
      <p:pic>
        <p:nvPicPr>
          <p:cNvPr id="4" name="תמונה 3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87047" y="1940082"/>
            <a:ext cx="1865833" cy="321869"/>
          </a:xfrm>
          <a:prstGeom prst="rect">
            <a:avLst/>
          </a:prstGeom>
        </p:spPr>
      </p:pic>
      <p:cxnSp>
        <p:nvCxnSpPr>
          <p:cNvPr id="12" name="מחבר ישר 11"/>
          <p:cNvCxnSpPr/>
          <p:nvPr/>
        </p:nvCxnSpPr>
        <p:spPr>
          <a:xfrm>
            <a:off x="10083160" y="2377831"/>
            <a:ext cx="363123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5169433" y="1850537"/>
            <a:ext cx="3638551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dirty="0" smtClean="0">
                <a:cs typeface="+mj-cs"/>
              </a:rPr>
              <a:t>אזי נקבל תוצאה חזקה יותר:</a:t>
            </a:r>
            <a:endParaRPr lang="he-IL" sz="2800" dirty="0">
              <a:cs typeface="+mj-cs"/>
            </a:endParaRPr>
          </a:p>
        </p:txBody>
      </p:sp>
      <p:pic>
        <p:nvPicPr>
          <p:cNvPr id="16" name="תמונה 15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7402" y="1353568"/>
            <a:ext cx="367399" cy="310846"/>
          </a:xfrm>
          <a:prstGeom prst="rect">
            <a:avLst/>
          </a:prstGeom>
        </p:spPr>
      </p:pic>
      <p:pic>
        <p:nvPicPr>
          <p:cNvPr id="20" name="תמונה 19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8162" y="2005477"/>
            <a:ext cx="3636645" cy="316230"/>
          </a:xfrm>
          <a:prstGeom prst="rect">
            <a:avLst/>
          </a:prstGeom>
        </p:spPr>
      </p:pic>
      <p:pic>
        <p:nvPicPr>
          <p:cNvPr id="23" name="תמונה 22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6787" y="3425840"/>
            <a:ext cx="3522955" cy="417424"/>
          </a:xfrm>
          <a:prstGeom prst="rect">
            <a:avLst/>
          </a:prstGeom>
        </p:spPr>
      </p:pic>
      <p:pic>
        <p:nvPicPr>
          <p:cNvPr id="25" name="תמונה 24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9651" y="4367057"/>
            <a:ext cx="2924478" cy="3520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92588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610725" y="386937"/>
            <a:ext cx="1914526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dirty="0" smtClean="0">
                <a:cs typeface="+mj-cs"/>
              </a:rPr>
              <a:t>משפט: תהא</a:t>
            </a:r>
            <a:endParaRPr lang="he-IL" sz="2800" dirty="0">
              <a:cs typeface="+mj-cs"/>
            </a:endParaRPr>
          </a:p>
        </p:txBody>
      </p:sp>
      <p:pic>
        <p:nvPicPr>
          <p:cNvPr id="3" name="תמונה 2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7138" y="476585"/>
            <a:ext cx="1818056" cy="321869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5543550" y="386937"/>
            <a:ext cx="1914526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dirty="0" smtClean="0">
                <a:cs typeface="+mj-cs"/>
              </a:rPr>
              <a:t>אזי:</a:t>
            </a:r>
            <a:endParaRPr lang="he-IL" sz="2800" dirty="0">
              <a:cs typeface="+mj-cs"/>
            </a:endParaRPr>
          </a:p>
        </p:txBody>
      </p:sp>
      <p:pic>
        <p:nvPicPr>
          <p:cNvPr id="6" name="תמונה 5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8162" y="472572"/>
            <a:ext cx="5064404" cy="437541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11136362" y="1901982"/>
            <a:ext cx="781534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dirty="0" smtClean="0">
                <a:cs typeface="+mj-cs"/>
              </a:rPr>
              <a:t>אם </a:t>
            </a:r>
            <a:endParaRPr lang="he-IL" sz="2800" dirty="0">
              <a:cs typeface="+mj-cs"/>
            </a:endParaRPr>
          </a:p>
        </p:txBody>
      </p:sp>
      <p:pic>
        <p:nvPicPr>
          <p:cNvPr id="4" name="תמונה 3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87047" y="1940082"/>
            <a:ext cx="1865833" cy="321869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5169433" y="1850537"/>
            <a:ext cx="3638551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dirty="0" smtClean="0">
                <a:cs typeface="+mj-cs"/>
              </a:rPr>
              <a:t>אזי נקבל תוצאה חזקה יותר:</a:t>
            </a:r>
            <a:endParaRPr lang="he-IL" sz="2800" dirty="0">
              <a:cs typeface="+mj-cs"/>
            </a:endParaRPr>
          </a:p>
        </p:txBody>
      </p:sp>
      <p:pic>
        <p:nvPicPr>
          <p:cNvPr id="16" name="תמונה 15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7402" y="1353568"/>
            <a:ext cx="367399" cy="310846"/>
          </a:xfrm>
          <a:prstGeom prst="rect">
            <a:avLst/>
          </a:prstGeom>
        </p:spPr>
      </p:pic>
      <p:pic>
        <p:nvPicPr>
          <p:cNvPr id="8" name="תמונה 7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8162" y="2005476"/>
            <a:ext cx="3754755" cy="331470"/>
          </a:xfrm>
          <a:prstGeom prst="rect">
            <a:avLst/>
          </a:prstGeom>
        </p:spPr>
      </p:pic>
      <p:pic>
        <p:nvPicPr>
          <p:cNvPr id="9" name="תמונה 8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6787" y="3425841"/>
            <a:ext cx="3764357" cy="437541"/>
          </a:xfrm>
          <a:prstGeom prst="rect">
            <a:avLst/>
          </a:prstGeom>
        </p:spPr>
      </p:pic>
      <p:pic>
        <p:nvPicPr>
          <p:cNvPr id="10" name="תמונה 9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1551" y="4262283"/>
            <a:ext cx="3527982" cy="4828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16935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extBox 25"/>
          <p:cNvSpPr txBox="1"/>
          <p:nvPr/>
        </p:nvSpPr>
        <p:spPr>
          <a:xfrm>
            <a:off x="10013485" y="0"/>
            <a:ext cx="1197440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dirty="0" smtClean="0"/>
              <a:t>דוגמא:  </a:t>
            </a:r>
            <a:endParaRPr lang="he-IL" sz="2800" dirty="0"/>
          </a:p>
        </p:txBody>
      </p:sp>
      <p:pic>
        <p:nvPicPr>
          <p:cNvPr id="11" name="תמונה 10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08875" y="679191"/>
            <a:ext cx="2494026" cy="683514"/>
          </a:xfrm>
          <a:prstGeom prst="rect">
            <a:avLst/>
          </a:prstGeom>
        </p:spPr>
      </p:pic>
      <p:pic>
        <p:nvPicPr>
          <p:cNvPr id="8" name="תמונה 7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9945" y="1231617"/>
            <a:ext cx="7242048" cy="1821942"/>
          </a:xfrm>
          <a:prstGeom prst="rect">
            <a:avLst/>
          </a:prstGeom>
        </p:spPr>
      </p:pic>
      <p:pic>
        <p:nvPicPr>
          <p:cNvPr id="10" name="תמונה 9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5151" y="4206256"/>
            <a:ext cx="6231636" cy="1821942"/>
          </a:xfrm>
          <a:prstGeom prst="rect">
            <a:avLst/>
          </a:prstGeom>
        </p:spPr>
      </p:pic>
      <p:pic>
        <p:nvPicPr>
          <p:cNvPr id="19" name="תמונה 18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27512" y="4853956"/>
            <a:ext cx="875081" cy="349529"/>
          </a:xfrm>
          <a:prstGeom prst="rect">
            <a:avLst/>
          </a:prstGeom>
        </p:spPr>
      </p:pic>
      <p:sp>
        <p:nvSpPr>
          <p:cNvPr id="12" name="סוגר מסולסל ימני 11"/>
          <p:cNvSpPr/>
          <p:nvPr/>
        </p:nvSpPr>
        <p:spPr>
          <a:xfrm rot="5400000">
            <a:off x="2318895" y="2276916"/>
            <a:ext cx="453322" cy="1938337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21" name="סוגר מסולסל ימני 20"/>
          <p:cNvSpPr/>
          <p:nvPr/>
        </p:nvSpPr>
        <p:spPr>
          <a:xfrm rot="16200000">
            <a:off x="3368983" y="3265658"/>
            <a:ext cx="291484" cy="1500190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pic>
        <p:nvPicPr>
          <p:cNvPr id="20" name="תמונה 19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97250" y="3434936"/>
            <a:ext cx="550697" cy="352044"/>
          </a:xfrm>
          <a:prstGeom prst="rect">
            <a:avLst/>
          </a:prstGeom>
        </p:spPr>
      </p:pic>
      <p:pic>
        <p:nvPicPr>
          <p:cNvPr id="22" name="תמונה 21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1325" y="146063"/>
            <a:ext cx="902741" cy="417424"/>
          </a:xfrm>
          <a:prstGeom prst="rect">
            <a:avLst/>
          </a:prstGeom>
        </p:spPr>
      </p:pic>
      <p:sp>
        <p:nvSpPr>
          <p:cNvPr id="24" name="סוגר מסולסל ימני 23"/>
          <p:cNvSpPr/>
          <p:nvPr/>
        </p:nvSpPr>
        <p:spPr>
          <a:xfrm rot="16200000">
            <a:off x="1944979" y="-579245"/>
            <a:ext cx="376575" cy="3028242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27" name="סוגר מסולסל ימני 26"/>
          <p:cNvSpPr/>
          <p:nvPr/>
        </p:nvSpPr>
        <p:spPr>
          <a:xfrm rot="16200000">
            <a:off x="5876736" y="-753105"/>
            <a:ext cx="376575" cy="3548107"/>
          </a:xfrm>
          <a:prstGeom prst="rightBrace">
            <a:avLst/>
          </a:prstGeom>
          <a:ln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pic>
        <p:nvPicPr>
          <p:cNvPr id="25" name="תמונה 24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13652" y="146063"/>
            <a:ext cx="963091" cy="417424"/>
          </a:xfrm>
          <a:prstGeom prst="rect">
            <a:avLst/>
          </a:prstGeom>
        </p:spPr>
      </p:pic>
      <p:sp>
        <p:nvSpPr>
          <p:cNvPr id="31" name="סוגר מסולסל ימני 30"/>
          <p:cNvSpPr/>
          <p:nvPr/>
        </p:nvSpPr>
        <p:spPr>
          <a:xfrm rot="5400000">
            <a:off x="6265420" y="2106661"/>
            <a:ext cx="453322" cy="2312986"/>
          </a:xfrm>
          <a:prstGeom prst="rightBrace">
            <a:avLst/>
          </a:prstGeom>
          <a:ln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32" name="סוגר מסולסל ימני 31"/>
          <p:cNvSpPr/>
          <p:nvPr/>
        </p:nvSpPr>
        <p:spPr>
          <a:xfrm rot="16200000">
            <a:off x="5826996" y="2906571"/>
            <a:ext cx="353314" cy="2280193"/>
          </a:xfrm>
          <a:prstGeom prst="rightBrace">
            <a:avLst/>
          </a:prstGeom>
          <a:ln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pic>
        <p:nvPicPr>
          <p:cNvPr id="34" name="תמונה 33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18114" y="3489816"/>
            <a:ext cx="583387" cy="347015"/>
          </a:xfrm>
          <a:prstGeom prst="rect">
            <a:avLst/>
          </a:prstGeom>
        </p:spPr>
      </p:pic>
      <p:sp>
        <p:nvSpPr>
          <p:cNvPr id="35" name="סוגר מסולסל ימני 34"/>
          <p:cNvSpPr/>
          <p:nvPr/>
        </p:nvSpPr>
        <p:spPr>
          <a:xfrm rot="5400000">
            <a:off x="4770929" y="3917683"/>
            <a:ext cx="240705" cy="4551256"/>
          </a:xfrm>
          <a:prstGeom prst="rightBrace">
            <a:avLst/>
          </a:prstGeom>
          <a:ln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pic>
        <p:nvPicPr>
          <p:cNvPr id="37" name="תמונה 36"/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65640" y="6372792"/>
            <a:ext cx="643737" cy="357073"/>
          </a:xfrm>
          <a:prstGeom prst="rect">
            <a:avLst/>
          </a:prstGeom>
        </p:spPr>
      </p:pic>
      <p:pic>
        <p:nvPicPr>
          <p:cNvPr id="39" name="תמונה 38"/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52210" y="3082509"/>
            <a:ext cx="3162520" cy="7324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86685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21" grpId="0" animBg="1"/>
      <p:bldP spid="24" grpId="0" animBg="1"/>
      <p:bldP spid="27" grpId="0" animBg="1"/>
      <p:bldP spid="31" grpId="0" animBg="1"/>
      <p:bldP spid="32" grpId="0" animBg="1"/>
      <p:bldP spid="35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extBox 25"/>
          <p:cNvSpPr txBox="1"/>
          <p:nvPr/>
        </p:nvSpPr>
        <p:spPr>
          <a:xfrm>
            <a:off x="10013485" y="0"/>
            <a:ext cx="1197440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dirty="0" smtClean="0"/>
              <a:t>דוגמא:  </a:t>
            </a:r>
            <a:endParaRPr lang="he-IL" sz="2800" dirty="0"/>
          </a:p>
        </p:txBody>
      </p:sp>
      <p:pic>
        <p:nvPicPr>
          <p:cNvPr id="11" name="תמונה 10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08875" y="679191"/>
            <a:ext cx="2494026" cy="683514"/>
          </a:xfrm>
          <a:prstGeom prst="rect">
            <a:avLst/>
          </a:prstGeom>
        </p:spPr>
      </p:pic>
      <p:pic>
        <p:nvPicPr>
          <p:cNvPr id="14" name="תמונה 13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0445" y="1574515"/>
            <a:ext cx="6620256" cy="1367028"/>
          </a:xfrm>
          <a:prstGeom prst="rect">
            <a:avLst/>
          </a:prstGeom>
        </p:spPr>
      </p:pic>
      <p:pic>
        <p:nvPicPr>
          <p:cNvPr id="6" name="תמונה 5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5151" y="4282454"/>
            <a:ext cx="5609844" cy="1367028"/>
          </a:xfrm>
          <a:prstGeom prst="rect">
            <a:avLst/>
          </a:prstGeom>
        </p:spPr>
      </p:pic>
      <p:pic>
        <p:nvPicPr>
          <p:cNvPr id="15" name="תמונה 14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27512" y="4930156"/>
            <a:ext cx="870052" cy="347014"/>
          </a:xfrm>
          <a:prstGeom prst="rect">
            <a:avLst/>
          </a:prstGeom>
        </p:spPr>
      </p:pic>
      <p:sp>
        <p:nvSpPr>
          <p:cNvPr id="12" name="סוגר מסולסל ימני 11"/>
          <p:cNvSpPr/>
          <p:nvPr/>
        </p:nvSpPr>
        <p:spPr>
          <a:xfrm rot="5400000">
            <a:off x="2884959" y="2126336"/>
            <a:ext cx="453322" cy="2158759"/>
          </a:xfrm>
          <a:prstGeom prst="rightBrace">
            <a:avLst>
              <a:gd name="adj1" fmla="val 8332"/>
              <a:gd name="adj2" fmla="val 5000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21" name="סוגר מסולסל ימני 20"/>
          <p:cNvSpPr/>
          <p:nvPr/>
        </p:nvSpPr>
        <p:spPr>
          <a:xfrm rot="16200000">
            <a:off x="3753595" y="2957245"/>
            <a:ext cx="353314" cy="2331245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pic>
        <p:nvPicPr>
          <p:cNvPr id="7" name="תמונה 6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3811" y="3424926"/>
            <a:ext cx="548182" cy="352044"/>
          </a:xfrm>
          <a:prstGeom prst="rect">
            <a:avLst/>
          </a:prstGeom>
        </p:spPr>
      </p:pic>
      <p:pic>
        <p:nvPicPr>
          <p:cNvPr id="3" name="תמונה 2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7809" y="536728"/>
            <a:ext cx="905256" cy="417424"/>
          </a:xfrm>
          <a:prstGeom prst="rect">
            <a:avLst/>
          </a:prstGeom>
        </p:spPr>
      </p:pic>
      <p:sp>
        <p:nvSpPr>
          <p:cNvPr id="24" name="סוגר מסולסל ימני 23"/>
          <p:cNvSpPr/>
          <p:nvPr/>
        </p:nvSpPr>
        <p:spPr>
          <a:xfrm rot="16200000">
            <a:off x="2439820" y="-563968"/>
            <a:ext cx="376575" cy="3675066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27" name="סוגר מסולסל ימני 26"/>
          <p:cNvSpPr/>
          <p:nvPr/>
        </p:nvSpPr>
        <p:spPr>
          <a:xfrm rot="16200000">
            <a:off x="6206812" y="205620"/>
            <a:ext cx="357815" cy="2335211"/>
          </a:xfrm>
          <a:prstGeom prst="rightBrace">
            <a:avLst/>
          </a:prstGeom>
          <a:ln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pic>
        <p:nvPicPr>
          <p:cNvPr id="4" name="תמונה 3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01501" y="562474"/>
            <a:ext cx="1108938" cy="437541"/>
          </a:xfrm>
          <a:prstGeom prst="rect">
            <a:avLst/>
          </a:prstGeom>
        </p:spPr>
      </p:pic>
      <p:sp>
        <p:nvSpPr>
          <p:cNvPr id="31" name="סוגר מסולסל ימני 30"/>
          <p:cNvSpPr/>
          <p:nvPr/>
        </p:nvSpPr>
        <p:spPr>
          <a:xfrm rot="5400000">
            <a:off x="6455126" y="2772616"/>
            <a:ext cx="453322" cy="981076"/>
          </a:xfrm>
          <a:prstGeom prst="rightBrace">
            <a:avLst/>
          </a:prstGeom>
          <a:ln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32" name="סוגר מסולסל ימני 31"/>
          <p:cNvSpPr/>
          <p:nvPr/>
        </p:nvSpPr>
        <p:spPr>
          <a:xfrm rot="16200000">
            <a:off x="5814572" y="3579943"/>
            <a:ext cx="353314" cy="1085849"/>
          </a:xfrm>
          <a:prstGeom prst="rightBrace">
            <a:avLst/>
          </a:prstGeom>
          <a:ln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pic>
        <p:nvPicPr>
          <p:cNvPr id="9" name="תמונה 8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9689" y="3408743"/>
            <a:ext cx="699059" cy="352044"/>
          </a:xfrm>
          <a:prstGeom prst="rect">
            <a:avLst/>
          </a:prstGeom>
        </p:spPr>
      </p:pic>
      <p:sp>
        <p:nvSpPr>
          <p:cNvPr id="35" name="סוגר מסולסל ימני 34"/>
          <p:cNvSpPr/>
          <p:nvPr/>
        </p:nvSpPr>
        <p:spPr>
          <a:xfrm rot="5400000">
            <a:off x="4522625" y="3924091"/>
            <a:ext cx="230627" cy="4019664"/>
          </a:xfrm>
          <a:prstGeom prst="rightBrace">
            <a:avLst/>
          </a:prstGeom>
          <a:ln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pic>
        <p:nvPicPr>
          <p:cNvPr id="13" name="תמונה 12"/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4820" y="6218365"/>
            <a:ext cx="638708" cy="3570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03006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21" grpId="0" animBg="1"/>
      <p:bldP spid="31" grpId="0" animBg="1"/>
      <p:bldP spid="32" grpId="0" animBg="1"/>
      <p:bldP spid="35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Box 16"/>
          <p:cNvSpPr txBox="1"/>
          <p:nvPr/>
        </p:nvSpPr>
        <p:spPr>
          <a:xfrm>
            <a:off x="9982200" y="324610"/>
            <a:ext cx="1741413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dirty="0" smtClean="0"/>
              <a:t>תרגיל: יהיו</a:t>
            </a:r>
            <a:endParaRPr lang="he-IL" sz="2800" dirty="0"/>
          </a:p>
        </p:txBody>
      </p:sp>
      <p:pic>
        <p:nvPicPr>
          <p:cNvPr id="2" name="תמונה 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40718" y="483459"/>
            <a:ext cx="2250564" cy="384734"/>
          </a:xfrm>
          <a:prstGeom prst="rect">
            <a:avLst/>
          </a:prstGeom>
        </p:spPr>
      </p:pic>
      <p:sp>
        <p:nvSpPr>
          <p:cNvPr id="22" name="TextBox 21"/>
          <p:cNvSpPr txBox="1"/>
          <p:nvPr/>
        </p:nvSpPr>
        <p:spPr>
          <a:xfrm>
            <a:off x="9982200" y="1245845"/>
            <a:ext cx="1741413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dirty="0" smtClean="0"/>
              <a:t>הוכיחו כי:</a:t>
            </a:r>
            <a:endParaRPr lang="he-IL" sz="2800" dirty="0"/>
          </a:p>
        </p:txBody>
      </p:sp>
      <p:pic>
        <p:nvPicPr>
          <p:cNvPr id="32" name="תמונה 31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88683" y="5374961"/>
            <a:ext cx="231343" cy="374675"/>
          </a:xfrm>
          <a:prstGeom prst="rect">
            <a:avLst/>
          </a:prstGeom>
        </p:spPr>
      </p:pic>
      <p:pic>
        <p:nvPicPr>
          <p:cNvPr id="19" name="תמונה 18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8879" y="6210178"/>
            <a:ext cx="2504542" cy="417424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5489478" y="324610"/>
            <a:ext cx="1741413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dirty="0" smtClean="0"/>
              <a:t>כך ש:</a:t>
            </a:r>
            <a:endParaRPr lang="he-IL" sz="2800" dirty="0"/>
          </a:p>
        </p:txBody>
      </p:sp>
      <p:pic>
        <p:nvPicPr>
          <p:cNvPr id="5" name="תמונה 4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1630" y="390946"/>
            <a:ext cx="4398035" cy="417424"/>
          </a:xfrm>
          <a:prstGeom prst="rect">
            <a:avLst/>
          </a:prstGeom>
        </p:spPr>
      </p:pic>
      <p:pic>
        <p:nvPicPr>
          <p:cNvPr id="14" name="תמונה 13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4399" y="2949151"/>
            <a:ext cx="4091254" cy="417424"/>
          </a:xfrm>
          <a:prstGeom prst="rect">
            <a:avLst/>
          </a:prstGeom>
        </p:spPr>
      </p:pic>
      <p:pic>
        <p:nvPicPr>
          <p:cNvPr id="37" name="תמונה 36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5479" y="3790111"/>
            <a:ext cx="231343" cy="374675"/>
          </a:xfrm>
          <a:prstGeom prst="rect">
            <a:avLst/>
          </a:prstGeom>
        </p:spPr>
      </p:pic>
      <p:pic>
        <p:nvPicPr>
          <p:cNvPr id="16" name="תמונה 15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3118" y="4488177"/>
            <a:ext cx="2567407" cy="417424"/>
          </a:xfrm>
          <a:prstGeom prst="rect">
            <a:avLst/>
          </a:prstGeom>
        </p:spPr>
      </p:pic>
      <p:pic>
        <p:nvPicPr>
          <p:cNvPr id="38" name="תמונה 37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9429" y="6210178"/>
            <a:ext cx="4043477" cy="417424"/>
          </a:xfrm>
          <a:prstGeom prst="rect">
            <a:avLst/>
          </a:prstGeom>
        </p:spPr>
      </p:pic>
      <p:pic>
        <p:nvPicPr>
          <p:cNvPr id="23" name="תמונה 22"/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79572" y="6301961"/>
            <a:ext cx="372161" cy="233858"/>
          </a:xfrm>
          <a:prstGeom prst="rect">
            <a:avLst/>
          </a:prstGeom>
        </p:spPr>
      </p:pic>
      <p:pic>
        <p:nvPicPr>
          <p:cNvPr id="27" name="תמונה 26"/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99741" y="1342625"/>
            <a:ext cx="1388059" cy="389763"/>
          </a:xfrm>
          <a:prstGeom prst="rect">
            <a:avLst/>
          </a:prstGeom>
        </p:spPr>
      </p:pic>
      <p:sp>
        <p:nvSpPr>
          <p:cNvPr id="43" name="TextBox 42"/>
          <p:cNvSpPr txBox="1"/>
          <p:nvPr/>
        </p:nvSpPr>
        <p:spPr>
          <a:xfrm>
            <a:off x="4363508" y="1232300"/>
            <a:ext cx="3494013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dirty="0" smtClean="0"/>
              <a:t>פתרון: נניח בשלילה כי</a:t>
            </a:r>
            <a:endParaRPr lang="he-IL" sz="2800" dirty="0"/>
          </a:p>
        </p:txBody>
      </p:sp>
      <p:pic>
        <p:nvPicPr>
          <p:cNvPr id="44" name="תמונה 43"/>
          <p:cNvPicPr>
            <a:picLocks noChangeAspect="1"/>
          </p:cNvPicPr>
          <p:nvPr>
            <p:custDataLst>
              <p:tags r:id="rId11"/>
            </p:custDataLst>
          </p:nvPr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4149" y="1352807"/>
            <a:ext cx="1388059" cy="309296"/>
          </a:xfrm>
          <a:prstGeom prst="rect">
            <a:avLst/>
          </a:prstGeom>
        </p:spPr>
      </p:pic>
      <p:pic>
        <p:nvPicPr>
          <p:cNvPr id="45" name="תמונה 44"/>
          <p:cNvPicPr>
            <a:picLocks noChangeAspect="1"/>
          </p:cNvPicPr>
          <p:nvPr>
            <p:custDataLst>
              <p:tags r:id="rId12"/>
            </p:custDataLst>
          </p:nvPr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12506" y="2013675"/>
            <a:ext cx="231343" cy="374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01876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Box 16"/>
          <p:cNvSpPr txBox="1"/>
          <p:nvPr/>
        </p:nvSpPr>
        <p:spPr>
          <a:xfrm>
            <a:off x="9982200" y="324610"/>
            <a:ext cx="1741413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dirty="0" smtClean="0"/>
              <a:t>תרגיל: יהיו</a:t>
            </a:r>
            <a:endParaRPr lang="he-IL" sz="2800" dirty="0"/>
          </a:p>
        </p:txBody>
      </p:sp>
      <p:pic>
        <p:nvPicPr>
          <p:cNvPr id="2" name="תמונה 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40718" y="483459"/>
            <a:ext cx="2250564" cy="384734"/>
          </a:xfrm>
          <a:prstGeom prst="rect">
            <a:avLst/>
          </a:prstGeom>
        </p:spPr>
      </p:pic>
      <p:sp>
        <p:nvSpPr>
          <p:cNvPr id="22" name="TextBox 21"/>
          <p:cNvSpPr txBox="1"/>
          <p:nvPr/>
        </p:nvSpPr>
        <p:spPr>
          <a:xfrm>
            <a:off x="9982200" y="1245845"/>
            <a:ext cx="1741413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dirty="0" smtClean="0"/>
              <a:t>הוכיחו כי:</a:t>
            </a:r>
            <a:endParaRPr lang="he-IL" sz="2800" dirty="0"/>
          </a:p>
        </p:txBody>
      </p:sp>
      <p:sp>
        <p:nvSpPr>
          <p:cNvPr id="20" name="TextBox 19"/>
          <p:cNvSpPr txBox="1"/>
          <p:nvPr/>
        </p:nvSpPr>
        <p:spPr>
          <a:xfrm>
            <a:off x="5489478" y="324610"/>
            <a:ext cx="1741413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dirty="0" smtClean="0"/>
              <a:t>כך ש:</a:t>
            </a:r>
            <a:endParaRPr lang="he-IL" sz="2800" dirty="0"/>
          </a:p>
        </p:txBody>
      </p:sp>
      <p:pic>
        <p:nvPicPr>
          <p:cNvPr id="5" name="תמונה 4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1630" y="390946"/>
            <a:ext cx="4398035" cy="417424"/>
          </a:xfrm>
          <a:prstGeom prst="rect">
            <a:avLst/>
          </a:prstGeom>
        </p:spPr>
      </p:pic>
      <p:pic>
        <p:nvPicPr>
          <p:cNvPr id="38" name="תמונה 37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2110" y="2726250"/>
            <a:ext cx="4043477" cy="417424"/>
          </a:xfrm>
          <a:prstGeom prst="rect">
            <a:avLst/>
          </a:prstGeom>
        </p:spPr>
      </p:pic>
      <p:pic>
        <p:nvPicPr>
          <p:cNvPr id="27" name="תמונה 26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99741" y="1342625"/>
            <a:ext cx="1388059" cy="389763"/>
          </a:xfrm>
          <a:prstGeom prst="rect">
            <a:avLst/>
          </a:prstGeom>
        </p:spPr>
      </p:pic>
      <p:sp>
        <p:nvSpPr>
          <p:cNvPr id="43" name="TextBox 42"/>
          <p:cNvSpPr txBox="1"/>
          <p:nvPr/>
        </p:nvSpPr>
        <p:spPr>
          <a:xfrm>
            <a:off x="4363508" y="1232300"/>
            <a:ext cx="3494013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dirty="0" smtClean="0"/>
              <a:t>פתרון: נניח בשלילה כי</a:t>
            </a:r>
            <a:endParaRPr lang="he-IL" sz="2800" dirty="0"/>
          </a:p>
        </p:txBody>
      </p:sp>
      <p:pic>
        <p:nvPicPr>
          <p:cNvPr id="44" name="תמונה 43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4149" y="1352807"/>
            <a:ext cx="1388059" cy="309296"/>
          </a:xfrm>
          <a:prstGeom prst="rect">
            <a:avLst/>
          </a:prstGeom>
        </p:spPr>
      </p:pic>
      <p:pic>
        <p:nvPicPr>
          <p:cNvPr id="45" name="תמונה 44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12506" y="2013675"/>
            <a:ext cx="231343" cy="374675"/>
          </a:xfrm>
          <a:prstGeom prst="rect">
            <a:avLst/>
          </a:prstGeom>
        </p:spPr>
      </p:pic>
      <p:pic>
        <p:nvPicPr>
          <p:cNvPr id="3" name="תמונה 2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48893" y="4425875"/>
            <a:ext cx="8524495" cy="417424"/>
          </a:xfrm>
          <a:prstGeom prst="rect">
            <a:avLst/>
          </a:prstGeom>
        </p:spPr>
      </p:pic>
      <p:pic>
        <p:nvPicPr>
          <p:cNvPr id="26" name="תמונה 25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12506" y="3507437"/>
            <a:ext cx="231343" cy="374675"/>
          </a:xfrm>
          <a:prstGeom prst="rect">
            <a:avLst/>
          </a:prstGeom>
        </p:spPr>
      </p:pic>
      <p:pic>
        <p:nvPicPr>
          <p:cNvPr id="4" name="תמונה 3"/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3343" y="4475786"/>
            <a:ext cx="648767" cy="241402"/>
          </a:xfrm>
          <a:prstGeom prst="rect">
            <a:avLst/>
          </a:prstGeom>
        </p:spPr>
      </p:pic>
      <p:cxnSp>
        <p:nvCxnSpPr>
          <p:cNvPr id="7" name="מחבר מרפקי 6"/>
          <p:cNvCxnSpPr/>
          <p:nvPr/>
        </p:nvCxnSpPr>
        <p:spPr>
          <a:xfrm rot="5400000">
            <a:off x="-69152" y="2034768"/>
            <a:ext cx="3265587" cy="951627"/>
          </a:xfrm>
          <a:prstGeom prst="bentConnector3">
            <a:avLst>
              <a:gd name="adj1" fmla="val 29874"/>
            </a:avLst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מחבר חץ ישר 14"/>
          <p:cNvCxnSpPr/>
          <p:nvPr/>
        </p:nvCxnSpPr>
        <p:spPr>
          <a:xfrm>
            <a:off x="10852906" y="4943475"/>
            <a:ext cx="0" cy="51435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8" name="תמונה 17"/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15625" y="4596487"/>
            <a:ext cx="656311" cy="188595"/>
          </a:xfrm>
          <a:prstGeom prst="rect">
            <a:avLst/>
          </a:prstGeom>
        </p:spPr>
      </p:pic>
      <p:sp>
        <p:nvSpPr>
          <p:cNvPr id="28" name="TextBox 27"/>
          <p:cNvSpPr txBox="1"/>
          <p:nvPr/>
        </p:nvSpPr>
        <p:spPr>
          <a:xfrm>
            <a:off x="10362368" y="5616218"/>
            <a:ext cx="981075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dirty="0" smtClean="0">
                <a:cs typeface="+mj-cs"/>
              </a:rPr>
              <a:t>משפט</a:t>
            </a:r>
            <a:endParaRPr lang="he-IL" sz="2800" dirty="0">
              <a:cs typeface="+mj-cs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5153025" y="5616218"/>
            <a:ext cx="1741413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dirty="0" smtClean="0"/>
              <a:t>סתירה!</a:t>
            </a:r>
            <a:endParaRPr lang="he-IL" sz="2800" dirty="0"/>
          </a:p>
        </p:txBody>
      </p:sp>
      <p:sp>
        <p:nvSpPr>
          <p:cNvPr id="29" name="ברק 28"/>
          <p:cNvSpPr/>
          <p:nvPr/>
        </p:nvSpPr>
        <p:spPr>
          <a:xfrm>
            <a:off x="4713336" y="5494159"/>
            <a:ext cx="879378" cy="917932"/>
          </a:xfrm>
          <a:prstGeom prst="lightningBol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82077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  <p:bldP spid="40" grpId="0"/>
      <p:bldP spid="29" grpId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" name="תמונה 3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27367" y="4410842"/>
            <a:ext cx="1682499" cy="1682499"/>
          </a:xfrm>
          <a:prstGeom prst="rect">
            <a:avLst/>
          </a:prstGeom>
        </p:spPr>
      </p:pic>
      <p:sp>
        <p:nvSpPr>
          <p:cNvPr id="4" name="כותרת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4035105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0753343" y="458199"/>
            <a:ext cx="987509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dirty="0" smtClean="0"/>
              <a:t>תהא</a:t>
            </a:r>
            <a:endParaRPr lang="he-IL" sz="2800" dirty="0"/>
          </a:p>
        </p:txBody>
      </p:sp>
      <p:pic>
        <p:nvPicPr>
          <p:cNvPr id="5" name="תמונה 4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58504" y="558874"/>
            <a:ext cx="1818056" cy="321869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590287" y="458199"/>
            <a:ext cx="3959309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dirty="0" smtClean="0"/>
              <a:t>נגדיר את המרחבים הבאים</a:t>
            </a:r>
            <a:r>
              <a:rPr lang="he-IL" sz="2800" dirty="0"/>
              <a:t>:</a:t>
            </a:r>
          </a:p>
        </p:txBody>
      </p:sp>
      <p:pic>
        <p:nvPicPr>
          <p:cNvPr id="27" name="תמונה 26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469" y="1425668"/>
            <a:ext cx="5796153" cy="417424"/>
          </a:xfrm>
          <a:prstGeom prst="rect">
            <a:avLst/>
          </a:prstGeom>
        </p:spPr>
      </p:pic>
      <p:sp>
        <p:nvSpPr>
          <p:cNvPr id="28" name="TextBox 27"/>
          <p:cNvSpPr txBox="1"/>
          <p:nvPr/>
        </p:nvSpPr>
        <p:spPr>
          <a:xfrm>
            <a:off x="106769" y="682052"/>
            <a:ext cx="2279771" cy="47705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he-IL" sz="2500" dirty="0" smtClean="0"/>
              <a:t>מרחב  העמודות</a:t>
            </a:r>
            <a:endParaRPr lang="he-IL" sz="2500" dirty="0"/>
          </a:p>
        </p:txBody>
      </p:sp>
      <p:pic>
        <p:nvPicPr>
          <p:cNvPr id="30" name="תמונה 29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16543" y="1417660"/>
            <a:ext cx="2937053" cy="417424"/>
          </a:xfrm>
          <a:prstGeom prst="rect">
            <a:avLst/>
          </a:prstGeom>
        </p:spPr>
      </p:pic>
      <p:pic>
        <p:nvPicPr>
          <p:cNvPr id="33" name="תמונה 32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11517" y="1454122"/>
            <a:ext cx="945490" cy="344500"/>
          </a:xfrm>
          <a:prstGeom prst="rect">
            <a:avLst/>
          </a:prstGeom>
        </p:spPr>
      </p:pic>
      <p:sp>
        <p:nvSpPr>
          <p:cNvPr id="29" name="TextBox 28"/>
          <p:cNvSpPr txBox="1"/>
          <p:nvPr/>
        </p:nvSpPr>
        <p:spPr>
          <a:xfrm>
            <a:off x="106769" y="2158358"/>
            <a:ext cx="2096979" cy="47705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he-IL" sz="2500" dirty="0" smtClean="0"/>
              <a:t>מרחב השורות</a:t>
            </a:r>
            <a:endParaRPr lang="he-IL" sz="2500" dirty="0"/>
          </a:p>
        </p:txBody>
      </p:sp>
      <p:sp>
        <p:nvSpPr>
          <p:cNvPr id="34" name="TextBox 33"/>
          <p:cNvSpPr txBox="1"/>
          <p:nvPr/>
        </p:nvSpPr>
        <p:spPr>
          <a:xfrm>
            <a:off x="6791326" y="3922438"/>
            <a:ext cx="5502240" cy="86177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he-IL" sz="2500" dirty="0" smtClean="0"/>
              <a:t>מרחב האפס –</a:t>
            </a:r>
          </a:p>
          <a:p>
            <a:pPr algn="ctr"/>
            <a:r>
              <a:rPr lang="he-IL" sz="2500" dirty="0" smtClean="0"/>
              <a:t>אוסף הפתרונות למערכת הומוגנית:</a:t>
            </a:r>
            <a:endParaRPr lang="he-IL" sz="2500" dirty="0"/>
          </a:p>
        </p:txBody>
      </p:sp>
      <p:sp>
        <p:nvSpPr>
          <p:cNvPr id="36" name="TextBox 35"/>
          <p:cNvSpPr txBox="1"/>
          <p:nvPr/>
        </p:nvSpPr>
        <p:spPr>
          <a:xfrm>
            <a:off x="7525612" y="5636336"/>
            <a:ext cx="3721485" cy="47705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he-IL" sz="2500" dirty="0" smtClean="0"/>
              <a:t>מרחב האפס השמאלי:</a:t>
            </a:r>
            <a:endParaRPr lang="he-IL" sz="2500" dirty="0"/>
          </a:p>
        </p:txBody>
      </p:sp>
      <p:pic>
        <p:nvPicPr>
          <p:cNvPr id="2" name="תמונה 1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469" y="2820511"/>
            <a:ext cx="5921883" cy="417424"/>
          </a:xfrm>
          <a:prstGeom prst="rect">
            <a:avLst/>
          </a:prstGeom>
        </p:spPr>
      </p:pic>
      <p:pic>
        <p:nvPicPr>
          <p:cNvPr id="43" name="תמונה 42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16543" y="2760686"/>
            <a:ext cx="4830548" cy="437541"/>
          </a:xfrm>
          <a:prstGeom prst="rect">
            <a:avLst/>
          </a:prstGeom>
        </p:spPr>
      </p:pic>
      <p:pic>
        <p:nvPicPr>
          <p:cNvPr id="7" name="תמונה 6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31935" y="2827871"/>
            <a:ext cx="854964" cy="344500"/>
          </a:xfrm>
          <a:prstGeom prst="rect">
            <a:avLst/>
          </a:prstGeom>
        </p:spPr>
      </p:pic>
      <p:pic>
        <p:nvPicPr>
          <p:cNvPr id="9" name="תמונה 8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842" y="4215354"/>
            <a:ext cx="5879135" cy="417424"/>
          </a:xfrm>
          <a:prstGeom prst="rect">
            <a:avLst/>
          </a:prstGeom>
        </p:spPr>
      </p:pic>
      <p:pic>
        <p:nvPicPr>
          <p:cNvPr id="11" name="תמונה 10"/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842" y="5610197"/>
            <a:ext cx="6351880" cy="4375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79463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extBox 25"/>
          <p:cNvSpPr txBox="1"/>
          <p:nvPr/>
        </p:nvSpPr>
        <p:spPr>
          <a:xfrm>
            <a:off x="9809357" y="245881"/>
            <a:ext cx="2046558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dirty="0" smtClean="0"/>
              <a:t>דוגמא:  </a:t>
            </a:r>
            <a:endParaRPr lang="he-IL" sz="2800" dirty="0"/>
          </a:p>
        </p:txBody>
      </p:sp>
      <p:pic>
        <p:nvPicPr>
          <p:cNvPr id="11" name="תמונה 10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59450" y="245881"/>
            <a:ext cx="4322597" cy="1003325"/>
          </a:xfrm>
          <a:prstGeom prst="rect">
            <a:avLst/>
          </a:prstGeom>
        </p:spPr>
      </p:pic>
      <p:pic>
        <p:nvPicPr>
          <p:cNvPr id="12" name="תמונה 11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644" y="1925002"/>
            <a:ext cx="5705627" cy="1003326"/>
          </a:xfrm>
          <a:prstGeom prst="rect">
            <a:avLst/>
          </a:prstGeom>
        </p:spPr>
      </p:pic>
      <p:pic>
        <p:nvPicPr>
          <p:cNvPr id="16" name="תמונה 15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57474" y="1674799"/>
            <a:ext cx="4898441" cy="1503732"/>
          </a:xfrm>
          <a:prstGeom prst="rect">
            <a:avLst/>
          </a:prstGeom>
        </p:spPr>
      </p:pic>
      <p:pic>
        <p:nvPicPr>
          <p:cNvPr id="29" name="תמונה 28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74986" y="3788924"/>
            <a:ext cx="4463415" cy="15037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15699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extBox 25"/>
          <p:cNvSpPr txBox="1"/>
          <p:nvPr/>
        </p:nvSpPr>
        <p:spPr>
          <a:xfrm>
            <a:off x="9809357" y="245881"/>
            <a:ext cx="2046558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dirty="0" smtClean="0"/>
              <a:t>דוגמא:  </a:t>
            </a:r>
            <a:endParaRPr lang="he-IL" sz="2800" dirty="0"/>
          </a:p>
        </p:txBody>
      </p:sp>
      <p:pic>
        <p:nvPicPr>
          <p:cNvPr id="11" name="תמונה 10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59450" y="245881"/>
            <a:ext cx="4322597" cy="1003325"/>
          </a:xfrm>
          <a:prstGeom prst="rect">
            <a:avLst/>
          </a:prstGeom>
        </p:spPr>
      </p:pic>
      <p:pic>
        <p:nvPicPr>
          <p:cNvPr id="27" name="תמונה 26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269" y="4039126"/>
            <a:ext cx="2916936" cy="1003327"/>
          </a:xfrm>
          <a:prstGeom prst="rect">
            <a:avLst/>
          </a:prstGeom>
        </p:spPr>
      </p:pic>
      <p:pic>
        <p:nvPicPr>
          <p:cNvPr id="3" name="תמונה 2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0076" y="5551767"/>
            <a:ext cx="1790321" cy="1099191"/>
          </a:xfrm>
          <a:prstGeom prst="rect">
            <a:avLst/>
          </a:prstGeom>
        </p:spPr>
      </p:pic>
      <p:pic>
        <p:nvPicPr>
          <p:cNvPr id="2" name="תמונה 1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74986" y="3788924"/>
            <a:ext cx="4088740" cy="1503732"/>
          </a:xfrm>
          <a:prstGeom prst="rect">
            <a:avLst/>
          </a:prstGeom>
        </p:spPr>
      </p:pic>
      <p:pic>
        <p:nvPicPr>
          <p:cNvPr id="13" name="תמונה 12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644" y="1925002"/>
            <a:ext cx="5705627" cy="1003326"/>
          </a:xfrm>
          <a:prstGeom prst="rect">
            <a:avLst/>
          </a:prstGeom>
        </p:spPr>
      </p:pic>
      <p:pic>
        <p:nvPicPr>
          <p:cNvPr id="14" name="תמונה 13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57474" y="1674799"/>
            <a:ext cx="4898441" cy="15037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66636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extBox 25"/>
          <p:cNvSpPr txBox="1"/>
          <p:nvPr/>
        </p:nvSpPr>
        <p:spPr>
          <a:xfrm>
            <a:off x="8820150" y="245881"/>
            <a:ext cx="2692865" cy="63094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3500" dirty="0" smtClean="0">
                <a:cs typeface="+mj-cs"/>
              </a:rPr>
              <a:t>מרחב השורות</a:t>
            </a:r>
            <a:r>
              <a:rPr lang="he-IL" sz="3500" dirty="0" smtClean="0"/>
              <a:t>  </a:t>
            </a:r>
            <a:endParaRPr lang="he-IL" sz="3500" dirty="0"/>
          </a:p>
        </p:txBody>
      </p:sp>
      <p:pic>
        <p:nvPicPr>
          <p:cNvPr id="4" name="תמונה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0076" y="386937"/>
            <a:ext cx="4254705" cy="437541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930989" y="1178149"/>
            <a:ext cx="8582026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dirty="0" smtClean="0"/>
              <a:t>תרגיל: מרחב השורות לא מתקלקל במהלך דירוג המטריצה.</a:t>
            </a:r>
            <a:endParaRPr lang="he-IL" sz="2800" dirty="0"/>
          </a:p>
        </p:txBody>
      </p:sp>
      <p:sp>
        <p:nvSpPr>
          <p:cNvPr id="15" name="TextBox 14"/>
          <p:cNvSpPr txBox="1"/>
          <p:nvPr/>
        </p:nvSpPr>
        <p:spPr>
          <a:xfrm>
            <a:off x="295275" y="1793430"/>
            <a:ext cx="11217740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dirty="0" smtClean="0"/>
              <a:t>הוכחה: נסמן מכפלת המטריצות האלמנטריות שמדרגות את המטריצה ב </a:t>
            </a:r>
            <a:endParaRPr lang="he-IL" sz="2800" dirty="0"/>
          </a:p>
        </p:txBody>
      </p:sp>
      <p:pic>
        <p:nvPicPr>
          <p:cNvPr id="16" name="תמונה 15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8404" y="386937"/>
            <a:ext cx="1818056" cy="321869"/>
          </a:xfrm>
          <a:prstGeom prst="rect">
            <a:avLst/>
          </a:prstGeom>
        </p:spPr>
      </p:pic>
      <p:pic>
        <p:nvPicPr>
          <p:cNvPr id="6" name="תמונה 5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9801" y="1912965"/>
            <a:ext cx="306781" cy="284150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295275" y="2408711"/>
            <a:ext cx="11217740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dirty="0" smtClean="0"/>
              <a:t>צ"ל</a:t>
            </a:r>
            <a:endParaRPr lang="he-IL" sz="2800" dirty="0"/>
          </a:p>
        </p:txBody>
      </p:sp>
      <p:pic>
        <p:nvPicPr>
          <p:cNvPr id="17" name="תמונה 16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2976" y="2579413"/>
            <a:ext cx="2745943" cy="417424"/>
          </a:xfrm>
          <a:prstGeom prst="rect">
            <a:avLst/>
          </a:prstGeom>
        </p:spPr>
      </p:pic>
      <p:pic>
        <p:nvPicPr>
          <p:cNvPr id="18" name="תמונה 17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44715" y="3522388"/>
            <a:ext cx="568300" cy="417424"/>
          </a:xfrm>
          <a:prstGeom prst="rect">
            <a:avLst/>
          </a:prstGeom>
        </p:spPr>
      </p:pic>
      <p:sp>
        <p:nvSpPr>
          <p:cNvPr id="23" name="TextBox 22"/>
          <p:cNvSpPr txBox="1"/>
          <p:nvPr/>
        </p:nvSpPr>
        <p:spPr>
          <a:xfrm>
            <a:off x="5809488" y="3401274"/>
            <a:ext cx="1007173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dirty="0" smtClean="0"/>
              <a:t>יהא </a:t>
            </a:r>
            <a:endParaRPr lang="he-IL" sz="2800" dirty="0"/>
          </a:p>
        </p:txBody>
      </p:sp>
      <p:pic>
        <p:nvPicPr>
          <p:cNvPr id="20" name="תמונה 19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97224" y="3476625"/>
            <a:ext cx="2112264" cy="437540"/>
          </a:xfrm>
          <a:prstGeom prst="rect">
            <a:avLst/>
          </a:prstGeom>
        </p:spPr>
      </p:pic>
      <p:pic>
        <p:nvPicPr>
          <p:cNvPr id="22" name="תמונה 21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1566" y="4151038"/>
            <a:ext cx="231343" cy="374675"/>
          </a:xfrm>
          <a:prstGeom prst="rect">
            <a:avLst/>
          </a:prstGeom>
        </p:spPr>
      </p:pic>
      <p:pic>
        <p:nvPicPr>
          <p:cNvPr id="24" name="תמונה 23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113" y="4759523"/>
            <a:ext cx="7810348" cy="447599"/>
          </a:xfrm>
          <a:prstGeom prst="rect">
            <a:avLst/>
          </a:prstGeom>
        </p:spPr>
      </p:pic>
      <p:pic>
        <p:nvPicPr>
          <p:cNvPr id="25" name="תמונה 24"/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28435" y="4774610"/>
            <a:ext cx="1609344" cy="417424"/>
          </a:xfrm>
          <a:prstGeom prst="rect">
            <a:avLst/>
          </a:prstGeom>
        </p:spPr>
      </p:pic>
      <p:sp>
        <p:nvSpPr>
          <p:cNvPr id="28" name="סוגר מסולסל ימני 27"/>
          <p:cNvSpPr/>
          <p:nvPr/>
        </p:nvSpPr>
        <p:spPr>
          <a:xfrm rot="5400000">
            <a:off x="7361668" y="4869240"/>
            <a:ext cx="248899" cy="970687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pic>
        <p:nvPicPr>
          <p:cNvPr id="29" name="תמונה 28"/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27697" y="5588083"/>
            <a:ext cx="316840" cy="319354"/>
          </a:xfrm>
          <a:prstGeom prst="rect">
            <a:avLst/>
          </a:prstGeom>
        </p:spPr>
      </p:pic>
      <p:pic>
        <p:nvPicPr>
          <p:cNvPr id="41" name="תמונה 40"/>
          <p:cNvPicPr>
            <a:picLocks noChangeAspect="1"/>
          </p:cNvPicPr>
          <p:nvPr>
            <p:custDataLst>
              <p:tags r:id="rId11"/>
            </p:custDataLst>
          </p:nvPr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34781" y="6142552"/>
            <a:ext cx="3495294" cy="291694"/>
          </a:xfrm>
          <a:prstGeom prst="rect">
            <a:avLst/>
          </a:prstGeom>
        </p:spPr>
      </p:pic>
      <p:sp>
        <p:nvSpPr>
          <p:cNvPr id="32" name="סוגר מסולסל ימני 31"/>
          <p:cNvSpPr/>
          <p:nvPr/>
        </p:nvSpPr>
        <p:spPr>
          <a:xfrm rot="5400000">
            <a:off x="3803482" y="4933552"/>
            <a:ext cx="248899" cy="970687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pic>
        <p:nvPicPr>
          <p:cNvPr id="34" name="תמונה 33"/>
          <p:cNvPicPr>
            <a:picLocks noChangeAspect="1"/>
          </p:cNvPicPr>
          <p:nvPr>
            <p:custDataLst>
              <p:tags r:id="rId12"/>
            </p:custDataLst>
          </p:nvPr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9863" y="5630670"/>
            <a:ext cx="196139" cy="281635"/>
          </a:xfrm>
          <a:prstGeom prst="rect">
            <a:avLst/>
          </a:prstGeom>
        </p:spPr>
      </p:pic>
      <p:cxnSp>
        <p:nvCxnSpPr>
          <p:cNvPr id="36" name="מחבר חץ ישר 35"/>
          <p:cNvCxnSpPr>
            <a:endCxn id="39" idx="0"/>
          </p:cNvCxnSpPr>
          <p:nvPr/>
        </p:nvCxnSpPr>
        <p:spPr>
          <a:xfrm flipH="1">
            <a:off x="5578779" y="5192034"/>
            <a:ext cx="2" cy="109636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9" name="תמונה 38"/>
          <p:cNvPicPr>
            <a:picLocks noChangeAspect="1"/>
          </p:cNvPicPr>
          <p:nvPr>
            <p:custDataLst>
              <p:tags r:id="rId13"/>
            </p:custDataLst>
          </p:nvPr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05132" y="6288399"/>
            <a:ext cx="2547293" cy="437540"/>
          </a:xfrm>
          <a:prstGeom prst="rect">
            <a:avLst/>
          </a:prstGeom>
        </p:spPr>
      </p:pic>
      <p:cxnSp>
        <p:nvCxnSpPr>
          <p:cNvPr id="42" name="מחבר חץ ישר 41"/>
          <p:cNvCxnSpPr/>
          <p:nvPr/>
        </p:nvCxnSpPr>
        <p:spPr>
          <a:xfrm>
            <a:off x="8389764" y="5166785"/>
            <a:ext cx="855344" cy="88922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סוגר מסולסל ימני 43"/>
          <p:cNvSpPr/>
          <p:nvPr/>
        </p:nvSpPr>
        <p:spPr>
          <a:xfrm rot="16200000">
            <a:off x="4362003" y="4330763"/>
            <a:ext cx="246836" cy="684093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pic>
        <p:nvPicPr>
          <p:cNvPr id="47" name="תמונה 46"/>
          <p:cNvPicPr>
            <a:picLocks noChangeAspect="1"/>
          </p:cNvPicPr>
          <p:nvPr>
            <p:custDataLst>
              <p:tags r:id="rId14"/>
            </p:custDataLst>
          </p:nvPr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3275" y="4205125"/>
            <a:ext cx="201168" cy="1894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59769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9" grpId="0"/>
      <p:bldP spid="23" grpId="0"/>
      <p:bldP spid="28" grpId="0" animBg="1"/>
      <p:bldP spid="32" grpId="0" animBg="1"/>
      <p:bldP spid="32" grpId="1" animBg="1"/>
      <p:bldP spid="44" grpId="0" animBg="1"/>
      <p:bldP spid="44" grpId="1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extBox 25"/>
          <p:cNvSpPr txBox="1"/>
          <p:nvPr/>
        </p:nvSpPr>
        <p:spPr>
          <a:xfrm>
            <a:off x="8820150" y="245881"/>
            <a:ext cx="2692865" cy="63094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3500" dirty="0" smtClean="0">
                <a:cs typeface="+mj-cs"/>
              </a:rPr>
              <a:t>מרחב השורות</a:t>
            </a:r>
            <a:r>
              <a:rPr lang="he-IL" sz="3500" dirty="0" smtClean="0"/>
              <a:t>  </a:t>
            </a:r>
            <a:endParaRPr lang="he-IL" sz="3500" dirty="0"/>
          </a:p>
        </p:txBody>
      </p:sp>
      <p:pic>
        <p:nvPicPr>
          <p:cNvPr id="4" name="תמונה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0076" y="386937"/>
            <a:ext cx="4254705" cy="437541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930989" y="1178149"/>
            <a:ext cx="8582026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dirty="0" smtClean="0"/>
              <a:t>תרגיל: מרחב השורות לא מתקלקל במהלך דירוג המטריצה.</a:t>
            </a:r>
            <a:endParaRPr lang="he-IL" sz="2800" dirty="0"/>
          </a:p>
        </p:txBody>
      </p:sp>
      <p:sp>
        <p:nvSpPr>
          <p:cNvPr id="15" name="TextBox 14"/>
          <p:cNvSpPr txBox="1"/>
          <p:nvPr/>
        </p:nvSpPr>
        <p:spPr>
          <a:xfrm>
            <a:off x="295275" y="1793430"/>
            <a:ext cx="11217740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dirty="0" smtClean="0"/>
              <a:t>הוכחה: נסמן מכפלת המטריצות האלמנטריות שמדרגות את המטריצה ב </a:t>
            </a:r>
            <a:endParaRPr lang="he-IL" sz="2800" dirty="0"/>
          </a:p>
        </p:txBody>
      </p:sp>
      <p:pic>
        <p:nvPicPr>
          <p:cNvPr id="16" name="תמונה 15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8404" y="386937"/>
            <a:ext cx="1818056" cy="321869"/>
          </a:xfrm>
          <a:prstGeom prst="rect">
            <a:avLst/>
          </a:prstGeom>
        </p:spPr>
      </p:pic>
      <p:pic>
        <p:nvPicPr>
          <p:cNvPr id="6" name="תמונה 5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9801" y="1912965"/>
            <a:ext cx="306781" cy="284150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295275" y="2408711"/>
            <a:ext cx="11217740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dirty="0" smtClean="0"/>
              <a:t>צ"ל</a:t>
            </a:r>
            <a:endParaRPr lang="he-IL" sz="2800" dirty="0"/>
          </a:p>
        </p:txBody>
      </p:sp>
      <p:pic>
        <p:nvPicPr>
          <p:cNvPr id="17" name="תמונה 16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2976" y="2579413"/>
            <a:ext cx="2745943" cy="417424"/>
          </a:xfrm>
          <a:prstGeom prst="rect">
            <a:avLst/>
          </a:prstGeom>
        </p:spPr>
      </p:pic>
      <p:pic>
        <p:nvPicPr>
          <p:cNvPr id="2" name="תמונה 1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44715" y="3522388"/>
            <a:ext cx="568300" cy="417424"/>
          </a:xfrm>
          <a:prstGeom prst="rect">
            <a:avLst/>
          </a:prstGeom>
        </p:spPr>
      </p:pic>
      <p:sp>
        <p:nvSpPr>
          <p:cNvPr id="23" name="TextBox 22"/>
          <p:cNvSpPr txBox="1"/>
          <p:nvPr/>
        </p:nvSpPr>
        <p:spPr>
          <a:xfrm>
            <a:off x="8336460" y="3365971"/>
            <a:ext cx="1007173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dirty="0" smtClean="0"/>
              <a:t>יהא </a:t>
            </a:r>
            <a:endParaRPr lang="he-IL" sz="2800" dirty="0"/>
          </a:p>
        </p:txBody>
      </p:sp>
      <p:pic>
        <p:nvPicPr>
          <p:cNvPr id="3" name="תמונה 2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93040" y="3441592"/>
            <a:ext cx="2740914" cy="437540"/>
          </a:xfrm>
          <a:prstGeom prst="rect">
            <a:avLst/>
          </a:prstGeom>
        </p:spPr>
      </p:pic>
      <p:pic>
        <p:nvPicPr>
          <p:cNvPr id="22" name="תמונה 21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8538" y="4115735"/>
            <a:ext cx="231343" cy="374675"/>
          </a:xfrm>
          <a:prstGeom prst="rect">
            <a:avLst/>
          </a:prstGeom>
        </p:spPr>
      </p:pic>
      <p:pic>
        <p:nvPicPr>
          <p:cNvPr id="7" name="תמונה 6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2931" y="4757270"/>
            <a:ext cx="4475988" cy="437541"/>
          </a:xfrm>
          <a:prstGeom prst="rect">
            <a:avLst/>
          </a:prstGeom>
        </p:spPr>
      </p:pic>
      <p:sp>
        <p:nvSpPr>
          <p:cNvPr id="28" name="סוגר מסולסל ימני 27"/>
          <p:cNvSpPr/>
          <p:nvPr/>
        </p:nvSpPr>
        <p:spPr>
          <a:xfrm rot="5400000">
            <a:off x="8144822" y="4912867"/>
            <a:ext cx="165771" cy="770662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pic>
        <p:nvPicPr>
          <p:cNvPr id="29" name="תמונה 28"/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69287" y="5598293"/>
            <a:ext cx="316840" cy="319354"/>
          </a:xfrm>
          <a:prstGeom prst="rect">
            <a:avLst/>
          </a:prstGeom>
        </p:spPr>
      </p:pic>
      <p:pic>
        <p:nvPicPr>
          <p:cNvPr id="31" name="תמונה 30"/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8404" y="2672243"/>
            <a:ext cx="5242943" cy="4375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26856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28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extBox 25"/>
          <p:cNvSpPr txBox="1"/>
          <p:nvPr/>
        </p:nvSpPr>
        <p:spPr>
          <a:xfrm>
            <a:off x="9809357" y="245881"/>
            <a:ext cx="2046558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dirty="0" smtClean="0"/>
              <a:t>דוגמא:  </a:t>
            </a:r>
            <a:endParaRPr lang="he-IL" sz="2800" dirty="0"/>
          </a:p>
        </p:txBody>
      </p:sp>
      <p:pic>
        <p:nvPicPr>
          <p:cNvPr id="2" name="תמונה 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94025" y="254610"/>
            <a:ext cx="5486857" cy="1503731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85725" y="769101"/>
            <a:ext cx="3933825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dirty="0" smtClean="0"/>
              <a:t>מצא בסיס למרחב השורות</a:t>
            </a:r>
            <a:endParaRPr lang="he-IL" sz="2800" dirty="0"/>
          </a:p>
        </p:txBody>
      </p:sp>
      <p:sp>
        <p:nvSpPr>
          <p:cNvPr id="9" name="TextBox 8"/>
          <p:cNvSpPr txBox="1"/>
          <p:nvPr/>
        </p:nvSpPr>
        <p:spPr>
          <a:xfrm>
            <a:off x="7800975" y="2183796"/>
            <a:ext cx="4054940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dirty="0" smtClean="0"/>
              <a:t>פתרון: נדרג לצורה מדורגת</a:t>
            </a:r>
            <a:endParaRPr lang="he-IL" sz="2800" dirty="0"/>
          </a:p>
        </p:txBody>
      </p:sp>
      <p:pic>
        <p:nvPicPr>
          <p:cNvPr id="3" name="תמונה 2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5500" y="2968626"/>
            <a:ext cx="10762488" cy="15037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52354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96"/>
  <p:tag name="ORIGINALWIDTH" val="542.25"/>
  <p:tag name="OUTPUTDPI" val="1200"/>
  <p:tag name="LATEXADDIN" val="\documentclass{article}&#10;\usepackage{amsmath}&#10;\usepackage{amssymb}&#10;\usepackage{amsthm}&#10;\usepackage{xcolor}&#10;\pagestyle{empty}&#10;\begin{document}&#10;&#10;&#10;$A\in \mathbb{F}^{m\times n}$&#10;\end{document}"/>
  <p:tag name="IGUANATEXSIZE" val="33"/>
  <p:tag name="IGUANATEXCURSOR" val="171"/>
  <p:tag name="TRANSPARENCY" val="True"/>
  <p:tag name="FILENAME" val=""/>
  <p:tag name="INPUTTYPE" val="0"/>
  <p:tag name="LATEXENGINEID" val="0"/>
  <p:tag name="TEMPFOLDER" val="c:\temp\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96"/>
  <p:tag name="ORIGINALWIDTH" val="542.25"/>
  <p:tag name="OUTPUTDPI" val="1200"/>
  <p:tag name="LATEXADDIN" val="\documentclass{article}&#10;\usepackage{amsmath}&#10;\usepackage{amssymb}&#10;\usepackage{amsthm}&#10;\usepackage{xcolor}&#10;\pagestyle{empty}&#10;\begin{document}&#10;&#10;&#10;$A\in \mathbb{F}^{m\times n}$&#10;\end{document}"/>
  <p:tag name="IGUANATEXSIZE" val="33"/>
  <p:tag name="IGUANATEXCURSOR" val="171"/>
  <p:tag name="TRANSPARENCY" val="True"/>
  <p:tag name="FILENAME" val=""/>
  <p:tag name="INPUTTYPE" val="0"/>
  <p:tag name="LATEXENGINEID" val="0"/>
  <p:tag name="TEMPFOLDER" val="c:\temp\"/>
</p:tagLst>
</file>

<file path=ppt/tags/tag1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24.5"/>
  <p:tag name="ORIGINALWIDTH" val="1283.25"/>
  <p:tag name="OUTPUTDPI" val="1200"/>
  <p:tag name="LATEXADDIN" val="\documentclass{article}&#10;\usepackage{amsmath}&#10;\usepackage{amssymb}&#10;\usepackage{amsthm}&#10;\usepackage{xcolor}&#10;\pagestyle{empty}&#10;\begin{document}&#10;&#10;&#10;$\dim C(AB)\leq \dim C(A)$&#10;\end{document}"/>
  <p:tag name="IGUANATEXSIZE" val="33"/>
  <p:tag name="IGUANATEXCURSOR" val="149"/>
  <p:tag name="TRANSPARENCY" val="True"/>
  <p:tag name="FILENAME" val=""/>
  <p:tag name="INPUTTYPE" val="0"/>
  <p:tag name="LATEXENGINEID" val="0"/>
  <p:tag name="TEMPFOLDER" val="c:\temp\"/>
</p:tagLst>
</file>

<file path=ppt/tags/tag1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26"/>
  <p:tag name="ORIGINALWIDTH" val="1002.75"/>
  <p:tag name="OUTPUTDPI" val="1200"/>
  <p:tag name="LATEXADDIN" val="\documentclass{article}&#10;\usepackage{amsmath}&#10;\usepackage{amssymb}&#10;\usepackage{amsthm}&#10;\usepackage{xcolor}&#10;\pagestyle{empty}&#10;\begin{document}&#10;&#10;&#10;$C_{i_1}(A),\dots, C_{i_k}(A)$&#10;\end{document}"/>
  <p:tag name="IGUANATEXSIZE" val="33"/>
  <p:tag name="IGUANATEXCURSOR" val="154"/>
  <p:tag name="TRANSPARENCY" val="True"/>
  <p:tag name="FILENAME" val=""/>
  <p:tag name="INPUTTYPE" val="0"/>
  <p:tag name="LATEXENGINEID" val="0"/>
  <p:tag name="TEMPFOLDER" val="c:\temp\"/>
</p:tagLst>
</file>

<file path=ppt/tags/tag1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89.25"/>
  <p:tag name="ORIGINALWIDTH" val="86.25"/>
  <p:tag name="OUTPUTDPI" val="1200"/>
  <p:tag name="LATEXADDIN" val="\documentclass{article}&#10;\usepackage{amsmath}&#10;\usepackage{amssymb}&#10;\usepackage{amsthm}&#10;\usepackage{xcolor}&#10;\pagestyle{empty}&#10;\begin{document}&#10;&#10;&#10;$A$&#10;\end{document}"/>
  <p:tag name="IGUANATEXSIZE" val="33"/>
  <p:tag name="IGUANATEXCURSOR" val="145"/>
  <p:tag name="TRANSPARENCY" val="True"/>
  <p:tag name="FILENAME" val=""/>
  <p:tag name="INPUTTYPE" val="0"/>
  <p:tag name="LATEXENGINEID" val="0"/>
  <p:tag name="TEMPFOLDER" val="c:\temp\"/>
</p:tagLst>
</file>

<file path=ppt/tags/tag1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24.5"/>
  <p:tag name="ORIGINALWIDTH" val="270"/>
  <p:tag name="OUTPUTDPI" val="1200"/>
  <p:tag name="LATEXADDIN" val="\documentclass{article}&#10;\usepackage{amsmath}&#10;\usepackage{amssymb}&#10;\usepackage{amsthm}&#10;\usepackage{xcolor}&#10;\pagestyle{empty}&#10;\begin{document}&#10;&#10;&#10;$C(A)$&#10;\end{document}"/>
  <p:tag name="IGUANATEXSIZE" val="33"/>
  <p:tag name="IGUANATEXCURSOR" val="148"/>
  <p:tag name="TRANSPARENCY" val="True"/>
  <p:tag name="FILENAME" val=""/>
  <p:tag name="INPUTTYPE" val="0"/>
  <p:tag name="LATEXENGINEID" val="0"/>
  <p:tag name="TEMPFOLDER" val="c:\temp\"/>
</p:tagLst>
</file>

<file path=ppt/tags/tag1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11.75"/>
  <p:tag name="ORIGINALWIDTH" val="69"/>
  <p:tag name="OUTPUTDPI" val="1200"/>
  <p:tag name="LATEXADDIN" val="\documentclass{article}&#10;\usepackage{amsmath}&#10;\usepackage{amssymb}&#10;\usepackage{amsthm}&#10;\usepackage{xcolor}&#10;\pagestyle{empty}&#10;\begin{document}&#10;&#10;&#10;$\Downarrow$&#10;\end{document}"/>
  <p:tag name="IGUANATEXSIZE" val="33"/>
  <p:tag name="IGUANATEXCURSOR" val="154"/>
  <p:tag name="TRANSPARENCY" val="True"/>
  <p:tag name="FILENAME" val=""/>
  <p:tag name="INPUTTYPE" val="0"/>
  <p:tag name="LATEXENGINEID" val="0"/>
  <p:tag name="TEMPFOLDER" val="c:\temp\"/>
</p:tagLst>
</file>

<file path=ppt/tags/tag1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29.75"/>
  <p:tag name="ORIGINALWIDTH" val="3988.5"/>
  <p:tag name="OUTPUTDPI" val="1200"/>
  <p:tag name="LATEXADDIN" val="\documentclass{article}&#10;\usepackage{amsmath}&#10;\usepackage{amssymb}&#10;\usepackage{amsthm}&#10;\usepackage{xcolor}&#10;\pagestyle{empty}&#10;\begin{document}&#10;&#10;&#10;$&#10;C(AB)=&#10;sapn\{C_1(AB),\dots C_p(AB)\}\subseteq &#10;sapn\{C_{i_1}(A),\dots C_{i_k}(A)\} =&#10;C(A)&#10;$&#10;\end{document}"/>
  <p:tag name="IGUANATEXSIZE" val="29.5"/>
  <p:tag name="IGUANATEXCURSOR" val="208"/>
  <p:tag name="TRANSPARENCY" val="True"/>
  <p:tag name="FILENAME" val=""/>
  <p:tag name="INPUTTYPE" val="0"/>
  <p:tag name="LATEXENGINEID" val="0"/>
  <p:tag name="TEMPFOLDER" val="c:\temp\"/>
</p:tagLst>
</file>

<file path=ppt/tags/tag1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26"/>
  <p:tag name="ORIGINALWIDTH" val="2498.25"/>
  <p:tag name="OUTPUTDPI" val="1200"/>
  <p:tag name="LATEXADDIN" val="\documentclass{article}&#10;\usepackage{amsmath}&#10;\usepackage{amssymb}&#10;\usepackage{amsthm}&#10;\usepackage{xcolor}&#10;\pagestyle{empty}&#10;\begin{document}&#10;&#10;&#10;$C_i(AB)=AC_i(B)\in span\{C_{i_1}(A),\dots C_{i_k}(A)\}$&#10;\end{document}"/>
  <p:tag name="IGUANATEXSIZE" val="25"/>
  <p:tag name="IGUANATEXCURSOR" val="152"/>
  <p:tag name="TRANSPARENCY" val="True"/>
  <p:tag name="FILENAME" val=""/>
  <p:tag name="INPUTTYPE" val="0"/>
  <p:tag name="LATEXENGINEID" val="0"/>
  <p:tag name="TEMPFOLDER" val="c:\temp\"/>
</p:tagLst>
</file>

<file path=ppt/tags/tag1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14.75"/>
  <p:tag name="ORIGINALWIDTH" val="1124.25"/>
  <p:tag name="OUTPUTDPI" val="1200"/>
  <p:tag name="LATEXADDIN" val="\documentclass{article}&#10;\usepackage{amsmath}&#10;\usepackage{amssymb}&#10;\usepackage{amsthm}&#10;\usepackage{xcolor}&#10;\pagestyle{empty}&#10;\begin{document}&#10;&#10;&#10;$&#10;A\in\mathbb{F}^{m\times n},B\in\mathbb{F}^{n\times p}&#10;$&#10;\end{document}"/>
  <p:tag name="IGUANATEXSIZE" val="33"/>
  <p:tag name="IGUANATEXCURSOR" val="197"/>
  <p:tag name="TRANSPARENCY" val="True"/>
  <p:tag name="FILENAME" val=""/>
  <p:tag name="INPUTTYPE" val="0"/>
  <p:tag name="LATEXENGINEID" val="0"/>
  <p:tag name="TEMPFOLDER" val="c:\temp\"/>
</p:tagLst>
</file>

<file path=ppt/tags/tag1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90"/>
  <p:tag name="ORIGINALWIDTH" val="74.25"/>
  <p:tag name="OUTPUTDPI" val="1200"/>
  <p:tag name="LATEXADDIN" val="\documentclass{article}&#10;\usepackage{amsmath}&#10;\usepackage{amssymb}&#10;\usepackage{amsthm}&#10;\usepackage{xcolor}&#10;\pagestyle{empty}&#10;\begin{document}&#10;&#10;&#10;$S$&#10;\end{document}"/>
  <p:tag name="IGUANATEXSIZE" val="33"/>
  <p:tag name="IGUANATEXCURSOR" val="145"/>
  <p:tag name="TRANSPARENCY" val="True"/>
  <p:tag name="FILENAME" val=""/>
  <p:tag name="INPUTTYPE" val="0"/>
  <p:tag name="LATEXENGINEID" val="0"/>
  <p:tag name="TEMPFOLDER" val="c:\temp\"/>
</p:tagLst>
</file>

<file path=ppt/tags/tag1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87"/>
  <p:tag name="ORIGINALWIDTH" val="123.75"/>
  <p:tag name="OUTPUTDPI" val="1200"/>
  <p:tag name="LATEXADDIN" val="\documentclass{article}&#10;\usepackage{amsmath}&#10;\usepackage{amssymb}&#10;\usepackage{amsthm}&#10;\usepackage{xcolor}&#10;\pagestyle{empty}&#10;\begin{document}&#10;&#10;&#10;$W$&#10;\end{document}"/>
  <p:tag name="IGUANATEXSIZE" val="33"/>
  <p:tag name="IGUANATEXCURSOR" val="145"/>
  <p:tag name="TRANSPARENCY" val="True"/>
  <p:tag name="FILENAME" val=""/>
  <p:tag name="INPUTTYPE" val="0"/>
  <p:tag name="LATEXENGINEID" val="0"/>
  <p:tag name="TEMPFOLDER" val="c:\temp\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24.5"/>
  <p:tag name="ORIGINALWIDTH" val="1728.75"/>
  <p:tag name="OUTPUTDPI" val="1200"/>
  <p:tag name="LATEXADDIN" val="\documentclass{article}&#10;\usepackage{amsmath}&#10;\usepackage{amssymb}&#10;\usepackage{amsthm}&#10;\usepackage{xcolor}&#10;\pagestyle{empty}&#10;\begin{document}&#10;&#10;&#10;$C(A)=span\{C_1(A),\dots C_n(A)\}$&#10;\end{document}"/>
  <p:tag name="IGUANATEXSIZE" val="33"/>
  <p:tag name="IGUANATEXCURSOR" val="174"/>
  <p:tag name="TRANSPARENCY" val="True"/>
  <p:tag name="FILENAME" val=""/>
  <p:tag name="INPUTTYPE" val="0"/>
  <p:tag name="LATEXENGINEID" val="0"/>
  <p:tag name="TEMPFOLDER" val="c:\temp\"/>
</p:tagLst>
</file>

<file path=ppt/tags/tag1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24.5"/>
  <p:tag name="ORIGINALWIDTH" val="423.75"/>
  <p:tag name="OUTPUTDPI" val="1200"/>
  <p:tag name="LATEXADDIN" val="\documentclass{article}&#10;\usepackage{amsmath}&#10;\usepackage{amssymb}&#10;\usepackage{amsthm}&#10;\usepackage{xcolor}&#10;\pagestyle{empty}&#10;\begin{document}&#10;&#10;&#10;$span(S)$&#10;\end{document}"/>
  <p:tag name="IGUANATEXSIZE" val="33"/>
  <p:tag name="IGUANATEXCURSOR" val="151"/>
  <p:tag name="TRANSPARENCY" val="True"/>
  <p:tag name="FILENAME" val=""/>
  <p:tag name="INPUTTYPE" val="0"/>
  <p:tag name="LATEXENGINEID" val="0"/>
  <p:tag name="TEMPFOLDER" val="c:\temp\"/>
</p:tagLst>
</file>

<file path=ppt/tags/tag1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9.75"/>
  <p:tag name="ORIGINALWIDTH" val="111"/>
  <p:tag name="OUTPUTDPI" val="1200"/>
  <p:tag name="LATEXADDIN" val="\documentclass{article}&#10;\usepackage{amsmath}&#10;\usepackage{amssymb}&#10;\usepackage{amsthm}&#10;\usepackage{xcolor}&#10;\pagestyle{empty}&#10;\begin{document}&#10;&#10;&#10;$\Rightarrow$&#10;\end{document}"/>
  <p:tag name="IGUANATEXSIZE" val="33"/>
  <p:tag name="IGUANATEXCURSOR" val="155"/>
  <p:tag name="TRANSPARENCY" val="True"/>
  <p:tag name="FILENAME" val=""/>
  <p:tag name="INPUTTYPE" val="0"/>
  <p:tag name="LATEXENGINEID" val="0"/>
  <p:tag name="TEMPFOLDER" val="c:\temp\"/>
</p:tagLst>
</file>

<file path=ppt/tags/tag1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14.75"/>
  <p:tag name="ORIGINALWIDTH" val="1124.25"/>
  <p:tag name="OUTPUTDPI" val="1200"/>
  <p:tag name="LATEXADDIN" val="\documentclass{article}&#10;\usepackage{amsmath}&#10;\usepackage{amssymb}&#10;\usepackage{amsthm}&#10;\usepackage{xcolor}&#10;\pagestyle{empty}&#10;\begin{document}&#10;&#10;&#10;$&#10;A\in\mathbb{F}^{m\times n},B\in\mathbb{F}^{n\times p}&#10;$&#10;\end{document}"/>
  <p:tag name="IGUANATEXSIZE" val="33"/>
  <p:tag name="IGUANATEXCURSOR" val="197"/>
  <p:tag name="TRANSPARENCY" val="True"/>
  <p:tag name="FILENAME" val=""/>
  <p:tag name="INPUTTYPE" val="0"/>
  <p:tag name="LATEXENGINEID" val="0"/>
  <p:tag name="TEMPFOLDER" val="c:\temp\"/>
</p:tagLst>
</file>

<file path=ppt/tags/tag1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24.5"/>
  <p:tag name="ORIGINALWIDTH" val="1691.25"/>
  <p:tag name="OUTPUTDPI" val="1200"/>
  <p:tag name="LATEXADDIN" val="\documentclass{article}&#10;\usepackage{amsmath}&#10;\usepackage{amssymb}&#10;\usepackage{amsthm}&#10;\usepackage{xcolor}&#10;\pagestyle{empty}&#10;\begin{document}&#10;&#10;&#10;$rank(AB)\leq rank(A),rank(B)$&#10;\end{document}"/>
  <p:tag name="IGUANATEXSIZE" val="33"/>
  <p:tag name="IGUANATEXCURSOR" val="172"/>
  <p:tag name="TRANSPARENCY" val="True"/>
  <p:tag name="FILENAME" val=""/>
  <p:tag name="INPUTTYPE" val="0"/>
  <p:tag name="LATEXENGINEID" val="0"/>
  <p:tag name="TEMPFOLDER" val="c:\temp\"/>
</p:tagLst>
</file>

<file path=ppt/tags/tag1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24.5"/>
  <p:tag name="ORIGINALWIDTH" val="1283.25"/>
  <p:tag name="OUTPUTDPI" val="1200"/>
  <p:tag name="LATEXADDIN" val="\documentclass{article}&#10;\usepackage{amsmath}&#10;\usepackage{amssymb}&#10;\usepackage{amsthm}&#10;\usepackage{xcolor}&#10;\pagestyle{empty}&#10;\begin{document}&#10;&#10;&#10;$\dim C(AB)\leq \dim C(A)$&#10;\end{document}"/>
  <p:tag name="IGUANATEXSIZE" val="33"/>
  <p:tag name="IGUANATEXCURSOR" val="149"/>
  <p:tag name="TRANSPARENCY" val="True"/>
  <p:tag name="FILENAME" val=""/>
  <p:tag name="INPUTTYPE" val="0"/>
  <p:tag name="LATEXENGINEID" val="0"/>
  <p:tag name="TEMPFOLDER" val="c:\temp\"/>
</p:tagLst>
</file>

<file path=ppt/tags/tag1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26"/>
  <p:tag name="ORIGINALWIDTH" val="1002.75"/>
  <p:tag name="OUTPUTDPI" val="1200"/>
  <p:tag name="LATEXADDIN" val="\documentclass{article}&#10;\usepackage{amsmath}&#10;\usepackage{amssymb}&#10;\usepackage{amsthm}&#10;\usepackage{xcolor}&#10;\pagestyle{empty}&#10;\begin{document}&#10;&#10;&#10;$C_{i_1}(A),\dots, C_{i_k}(A)$&#10;\end{document}"/>
  <p:tag name="IGUANATEXSIZE" val="33"/>
  <p:tag name="IGUANATEXCURSOR" val="154"/>
  <p:tag name="TRANSPARENCY" val="True"/>
  <p:tag name="FILENAME" val=""/>
  <p:tag name="INPUTTYPE" val="0"/>
  <p:tag name="LATEXENGINEID" val="0"/>
  <p:tag name="TEMPFOLDER" val="c:\temp\"/>
</p:tagLst>
</file>

<file path=ppt/tags/tag1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89.25"/>
  <p:tag name="ORIGINALWIDTH" val="86.25"/>
  <p:tag name="OUTPUTDPI" val="1200"/>
  <p:tag name="LATEXADDIN" val="\documentclass{article}&#10;\usepackage{amsmath}&#10;\usepackage{amssymb}&#10;\usepackage{amsthm}&#10;\usepackage{xcolor}&#10;\pagestyle{empty}&#10;\begin{document}&#10;&#10;&#10;$A$&#10;\end{document}"/>
  <p:tag name="IGUANATEXSIZE" val="33"/>
  <p:tag name="IGUANATEXCURSOR" val="145"/>
  <p:tag name="TRANSPARENCY" val="True"/>
  <p:tag name="FILENAME" val=""/>
  <p:tag name="INPUTTYPE" val="0"/>
  <p:tag name="LATEXENGINEID" val="0"/>
  <p:tag name="TEMPFOLDER" val="c:\temp\"/>
</p:tagLst>
</file>

<file path=ppt/tags/tag1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24.5"/>
  <p:tag name="ORIGINALWIDTH" val="270"/>
  <p:tag name="OUTPUTDPI" val="1200"/>
  <p:tag name="LATEXADDIN" val="\documentclass{article}&#10;\usepackage{amsmath}&#10;\usepackage{amssymb}&#10;\usepackage{amsthm}&#10;\usepackage{xcolor}&#10;\pagestyle{empty}&#10;\begin{document}&#10;&#10;&#10;$C(A)$&#10;\end{document}"/>
  <p:tag name="IGUANATEXSIZE" val="33"/>
  <p:tag name="IGUANATEXCURSOR" val="148"/>
  <p:tag name="TRANSPARENCY" val="True"/>
  <p:tag name="FILENAME" val=""/>
  <p:tag name="INPUTTYPE" val="0"/>
  <p:tag name="LATEXENGINEID" val="0"/>
  <p:tag name="TEMPFOLDER" val="c:\temp\"/>
</p:tagLst>
</file>

<file path=ppt/tags/tag1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11.75"/>
  <p:tag name="ORIGINALWIDTH" val="69"/>
  <p:tag name="OUTPUTDPI" val="1200"/>
  <p:tag name="LATEXADDIN" val="\documentclass{article}&#10;\usepackage{amsmath}&#10;\usepackage{amssymb}&#10;\usepackage{amsthm}&#10;\usepackage{xcolor}&#10;\pagestyle{empty}&#10;\begin{document}&#10;&#10;&#10;$\Downarrow$&#10;\end{document}"/>
  <p:tag name="IGUANATEXSIZE" val="33"/>
  <p:tag name="IGUANATEXCURSOR" val="154"/>
  <p:tag name="TRANSPARENCY" val="True"/>
  <p:tag name="FILENAME" val=""/>
  <p:tag name="INPUTTYPE" val="0"/>
  <p:tag name="LATEXENGINEID" val="0"/>
  <p:tag name="TEMPFOLDER" val="c:\temp\"/>
</p:tagLst>
</file>

<file path=ppt/tags/tag1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29.75"/>
  <p:tag name="ORIGINALWIDTH" val="3988.5"/>
  <p:tag name="OUTPUTDPI" val="1200"/>
  <p:tag name="LATEXADDIN" val="\documentclass{article}&#10;\usepackage{amsmath}&#10;\usepackage{amssymb}&#10;\usepackage{amsthm}&#10;\usepackage{xcolor}&#10;\pagestyle{empty}&#10;\begin{document}&#10;&#10;&#10;$&#10;C(AB)=&#10;sapn\{C_1(AB),\dots C_p(AB)\}\subseteq &#10;sapn\{C_{i_1}(A),\dots C_{i_k}(A)\} =&#10;C(A)&#10;$&#10;\end{document}"/>
  <p:tag name="IGUANATEXSIZE" val="29.5"/>
  <p:tag name="IGUANATEXCURSOR" val="208"/>
  <p:tag name="TRANSPARENCY" val="True"/>
  <p:tag name="FILENAME" val=""/>
  <p:tag name="INPUTTYPE" val="0"/>
  <p:tag name="LATEXENGINEID" val="0"/>
  <p:tag name="TEMPFOLDER" val="c:\temp\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24.5"/>
  <p:tag name="ORIGINALWIDTH" val="876"/>
  <p:tag name="OUTPUTDPI" val="1200"/>
  <p:tag name="LATEXADDIN" val="\documentclass{article}&#10;\usepackage{amsmath}&#10;\usepackage{amssymb}&#10;\usepackage{amsthm}&#10;\usepackage{xcolor}&#10;\pagestyle{empty}&#10;\begin{document}&#10;&#10;&#10;$=\{Ax : x\in \mathbb{F}^n\}$&#10;\end{document}"/>
  <p:tag name="IGUANATEXSIZE" val="33"/>
  <p:tag name="IGUANATEXCURSOR" val="171"/>
  <p:tag name="TRANSPARENCY" val="True"/>
  <p:tag name="FILENAME" val=""/>
  <p:tag name="INPUTTYPE" val="0"/>
  <p:tag name="LATEXENGINEID" val="0"/>
  <p:tag name="TEMPFOLDER" val="c:\temp\"/>
</p:tagLst>
</file>

<file path=ppt/tags/tag1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11.75"/>
  <p:tag name="ORIGINALWIDTH" val="69"/>
  <p:tag name="OUTPUTDPI" val="1200"/>
  <p:tag name="LATEXADDIN" val="\documentclass{article}&#10;\usepackage{amsmath}&#10;\usepackage{amssymb}&#10;\usepackage{amsthm}&#10;\usepackage{xcolor}&#10;\pagestyle{empty}&#10;\begin{document}&#10;&#10;&#10;$\Downarrow$&#10;\end{document}"/>
  <p:tag name="IGUANATEXSIZE" val="33"/>
  <p:tag name="IGUANATEXCURSOR" val="154"/>
  <p:tag name="TRANSPARENCY" val="True"/>
  <p:tag name="FILENAME" val=""/>
  <p:tag name="INPUTTYPE" val="0"/>
  <p:tag name="LATEXENGINEID" val="0"/>
  <p:tag name="TEMPFOLDER" val="c:\temp\"/>
</p:tagLst>
</file>

<file path=ppt/tags/tag1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24.5"/>
  <p:tag name="ORIGINALWIDTH" val="1283.25"/>
  <p:tag name="OUTPUTDPI" val="1200"/>
  <p:tag name="LATEXADDIN" val="\documentclass{article}&#10;\usepackage{amsmath}&#10;\usepackage{amssymb}&#10;\usepackage{amsthm}&#10;\usepackage{xcolor}&#10;\pagestyle{empty}&#10;\begin{document}&#10;&#10;&#10;$\dim C(AB)\leq \dim C(A)$&#10;\end{document}"/>
  <p:tag name="IGUANATEXSIZE" val="33"/>
  <p:tag name="IGUANATEXCURSOR" val="149"/>
  <p:tag name="TRANSPARENCY" val="True"/>
  <p:tag name="FILENAME" val=""/>
  <p:tag name="INPUTTYPE" val="0"/>
  <p:tag name="LATEXENGINEID" val="0"/>
  <p:tag name="TEMPFOLDER" val="c:\temp\"/>
</p:tagLst>
</file>

<file path=ppt/tags/tag1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14.75"/>
  <p:tag name="ORIGINALWIDTH" val="1124.25"/>
  <p:tag name="OUTPUTDPI" val="1200"/>
  <p:tag name="LATEXADDIN" val="\documentclass{article}&#10;\usepackage{amsmath}&#10;\usepackage{amssymb}&#10;\usepackage{amsthm}&#10;\usepackage{xcolor}&#10;\pagestyle{empty}&#10;\begin{document}&#10;&#10;&#10;$&#10;A\in\mathbb{F}^{m\times n},B\in\mathbb{F}^{n\times p}&#10;$&#10;\end{document}"/>
  <p:tag name="IGUANATEXSIZE" val="33"/>
  <p:tag name="IGUANATEXCURSOR" val="197"/>
  <p:tag name="TRANSPARENCY" val="True"/>
  <p:tag name="FILENAME" val=""/>
  <p:tag name="INPUTTYPE" val="0"/>
  <p:tag name="LATEXENGINEID" val="0"/>
  <p:tag name="TEMPFOLDER" val="c:\temp\"/>
</p:tagLst>
</file>

<file path=ppt/tags/tag1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24.5"/>
  <p:tag name="ORIGINALWIDTH" val="1691.25"/>
  <p:tag name="OUTPUTDPI" val="1200"/>
  <p:tag name="LATEXADDIN" val="\documentclass{article}&#10;\usepackage{amsmath}&#10;\usepackage{amssymb}&#10;\usepackage{amsthm}&#10;\usepackage{xcolor}&#10;\pagestyle{empty}&#10;\begin{document}&#10;&#10;&#10;$rank(AB)\leq rank(A),rank(B)$&#10;\end{document}"/>
  <p:tag name="IGUANATEXSIZE" val="25"/>
  <p:tag name="IGUANATEXCURSOR" val="172"/>
  <p:tag name="TRANSPARENCY" val="True"/>
  <p:tag name="FILENAME" val=""/>
  <p:tag name="INPUTTYPE" val="0"/>
  <p:tag name="LATEXENGINEID" val="0"/>
  <p:tag name="TEMPFOLDER" val="c:\temp\"/>
</p:tagLst>
</file>

<file path=ppt/tags/tag1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84.75"/>
  <p:tag name="ORIGINALWIDTH" val="90"/>
  <p:tag name="OUTPUTDPI" val="1200"/>
  <p:tag name="LATEXADDIN" val="\documentclass{article}&#10;\usepackage{amsmath}&#10;\usepackage{amssymb}&#10;\usepackage{amsthm}&#10;\usepackage{xcolor}&#10;\pagestyle{empty}&#10;\begin{document}&#10;&#10;&#10;$B$&#10;\end{document}"/>
  <p:tag name="IGUANATEXSIZE" val="33"/>
  <p:tag name="IGUANATEXCURSOR" val="145"/>
  <p:tag name="TRANSPARENCY" val="True"/>
  <p:tag name="FILENAME" val=""/>
  <p:tag name="INPUTTYPE" val="0"/>
  <p:tag name="LATEXENGINEID" val="0"/>
  <p:tag name="TEMPFOLDER" val="c:\temp\"/>
</p:tagLst>
</file>

<file path=ppt/tags/tag1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24.5"/>
  <p:tag name="ORIGINALWIDTH" val="1169.25"/>
  <p:tag name="OUTPUTDPI" val="1200"/>
  <p:tag name="LATEXADDIN" val="\documentclass{article}&#10;\usepackage{amsmath}&#10;\usepackage{amssymb}&#10;\usepackage{amsthm}&#10;\usepackage{xcolor}&#10;\pagestyle{empty}&#10;\begin{document}&#10;&#10;&#10;$rank(AB) =  rank(A)$&#10;\end{document}"/>
  <p:tag name="IGUANATEXSIZE" val="33"/>
  <p:tag name="IGUANATEXCURSOR" val="155"/>
  <p:tag name="TRANSPARENCY" val="True"/>
  <p:tag name="FILENAME" val=""/>
  <p:tag name="INPUTTYPE" val="0"/>
  <p:tag name="LATEXENGINEID" val="0"/>
  <p:tag name="TEMPFOLDER" val="c:\temp\"/>
</p:tagLst>
</file>

<file path=ppt/tags/tag1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33.5"/>
  <p:tag name="ORIGINALWIDTH" val="2754.75"/>
  <p:tag name="OUTPUTDPI" val="1200"/>
  <p:tag name="LATEXADDIN" val="\documentclass{article}&#10;\usepackage{amsmath}&#10;\usepackage{amssymb}&#10;\usepackage{amsthm}&#10;\usepackage{xcolor}&#10;\pagestyle{empty}&#10;\begin{document}&#10;&#10;&#10;$rank(A)=rank(ABB^{-1})\leq rank(AB)\leq rank(A)$&#10;\end{document}"/>
  <p:tag name="IGUANATEXSIZE" val="33"/>
  <p:tag name="IGUANATEXCURSOR" val="191"/>
  <p:tag name="TRANSPARENCY" val="True"/>
  <p:tag name="FILENAME" val=""/>
  <p:tag name="INPUTTYPE" val="0"/>
  <p:tag name="LATEXENGINEID" val="0"/>
  <p:tag name="TEMPFOLDER" val="c:\temp\"/>
</p:tagLst>
</file>

<file path=ppt/tags/tag1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24.5"/>
  <p:tag name="ORIGINALWIDTH" val="1444.5"/>
  <p:tag name="OUTPUTDPI" val="1200"/>
  <p:tag name="LATEXADDIN" val="\documentclass{article}&#10;\usepackage{amsmath}&#10;\usepackage{amssymb}&#10;\usepackage{amsthm}&#10;\usepackage{xcolor}&#10;\pagestyle{empty}&#10;\begin{document}&#10;&#10;&#10;$N(A)=\{x\in \mathbb{F}^n : Ax = 0\}$&#10;\end{document}"/>
  <p:tag name="IGUANATEXSIZE" val="33"/>
  <p:tag name="IGUANATEXCURSOR" val="168"/>
  <p:tag name="TRANSPARENCY" val="True"/>
  <p:tag name="FILENAME" val=""/>
  <p:tag name="INPUTTYPE" val="0"/>
  <p:tag name="LATEXENGINEID" val="0"/>
  <p:tag name="TEMPFOLDER" val="c:\temp\"/>
</p:tagLst>
</file>

<file path=ppt/tags/tag1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96"/>
  <p:tag name="ORIGINALWIDTH" val="542.25"/>
  <p:tag name="OUTPUTDPI" val="1200"/>
  <p:tag name="LATEXADDIN" val="\documentclass{article}&#10;\usepackage{amsmath}&#10;\usepackage{amssymb}&#10;\usepackage{amsthm}&#10;\usepackage{xcolor}&#10;\pagestyle{empty}&#10;\begin{document}&#10;&#10;&#10;$A\in \mathbb{F}^{m\times n}$&#10;\end{document}"/>
  <p:tag name="IGUANATEXSIZE" val="33"/>
  <p:tag name="IGUANATEXCURSOR" val="171"/>
  <p:tag name="TRANSPARENCY" val="True"/>
  <p:tag name="FILENAME" val=""/>
  <p:tag name="INPUTTYPE" val="0"/>
  <p:tag name="LATEXENGINEID" val="0"/>
  <p:tag name="TEMPFOLDER" val="c:\temp\"/>
</p:tagLst>
</file>

<file path=ppt/tags/tag1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84.75"/>
  <p:tag name="ORIGINALWIDTH" val="91.5"/>
  <p:tag name="OUTPUTDPI" val="1200"/>
  <p:tag name="LATEXADDIN" val="\documentclass{article}&#10;\usepackage{amsmath}&#10;\usepackage{amssymb}&#10;\usepackage{amsthm}&#10;\usepackage{xcolor}&#10;\pagestyle{empty}&#10;\begin{document}&#10;&#10;&#10;$E$&#10;\end{document}"/>
  <p:tag name="IGUANATEXSIZE" val="33"/>
  <p:tag name="IGUANATEXCURSOR" val="145"/>
  <p:tag name="TRANSPARENCY" val="True"/>
  <p:tag name="FILENAME" val=""/>
  <p:tag name="INPUTTYPE" val="0"/>
  <p:tag name="LATEXENGINEID" val="0"/>
  <p:tag name="TEMPFOLDER" val="c:\temp\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02.75"/>
  <p:tag name="ORIGINALWIDTH" val="282"/>
  <p:tag name="OUTPUTDPI" val="1200"/>
  <p:tag name="LATEXADDIN" val="\documentclass{article}&#10;\usepackage{amsmath}&#10;\usepackage{amssymb}&#10;\usepackage{amsthm}&#10;\usepackage{xcolor}&#10;\pagestyle{empty}&#10;\begin{document}&#10;&#10;&#10;$\leq \mathbb{F}^m$&#10;\end{document}"/>
  <p:tag name="IGUANATEXSIZE" val="33"/>
  <p:tag name="IGUANATEXCURSOR" val="161"/>
  <p:tag name="TRANSPARENCY" val="True"/>
  <p:tag name="FILENAME" val=""/>
  <p:tag name="INPUTTYPE" val="0"/>
  <p:tag name="LATEXENGINEID" val="0"/>
  <p:tag name="TEMPFOLDER" val="c:\temp\"/>
</p:tagLst>
</file>

<file path=ppt/tags/tag1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24.5"/>
  <p:tag name="ORIGINALWIDTH" val="855.75"/>
  <p:tag name="OUTPUTDPI" val="1200"/>
  <p:tag name="LATEXADDIN" val="\documentclass{article}&#10;\usepackage{amsmath}&#10;\usepackage{amssymb}&#10;\usepackage{amsthm}&#10;\usepackage{xcolor}&#10;\pagestyle{empty}&#10;\begin{document}&#10;&#10;&#10;$N(A)=N(EA)$&#10;\end{document}"/>
  <p:tag name="IGUANATEXSIZE" val="33"/>
  <p:tag name="IGUANATEXCURSOR" val="150"/>
  <p:tag name="TRANSPARENCY" val="True"/>
  <p:tag name="FILENAME" val=""/>
  <p:tag name="INPUTTYPE" val="0"/>
  <p:tag name="LATEXENGINEID" val="0"/>
  <p:tag name="TEMPFOLDER" val="c:\temp\"/>
</p:tagLst>
</file>

<file path=ppt/tags/tag1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24.5"/>
  <p:tag name="ORIGINALWIDTH" val="169.5"/>
  <p:tag name="OUTPUTDPI" val="1200"/>
  <p:tag name="LATEXADDIN" val="\documentclass{article}&#10;\usepackage{amsmath}&#10;\usepackage{amssymb}&#10;\usepackage{amsthm}&#10;\usepackage{xcolor}&#10;\pagestyle{empty}&#10;\begin{document}&#10;&#10;&#10;$(\subseteq)$&#10;\end{document}"/>
  <p:tag name="IGUANATEXSIZE" val="33"/>
  <p:tag name="IGUANATEXCURSOR" val="149"/>
  <p:tag name="TRANSPARENCY" val="True"/>
  <p:tag name="FILENAME" val=""/>
  <p:tag name="INPUTTYPE" val="0"/>
  <p:tag name="LATEXENGINEID" val="0"/>
  <p:tag name="TEMPFOLDER" val="c:\temp\"/>
</p:tagLst>
</file>

<file path=ppt/tags/tag1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24.5"/>
  <p:tag name="ORIGINALWIDTH" val="511.5"/>
  <p:tag name="OUTPUTDPI" val="1200"/>
  <p:tag name="LATEXADDIN" val="\documentclass{article}&#10;\usepackage{amsmath}&#10;\usepackage{amssymb}&#10;\usepackage{amsthm}&#10;\usepackage{xcolor}&#10;\pagestyle{empty}&#10;\begin{document}&#10;&#10;&#10;$x\in N(A)$&#10;\end{document}"/>
  <p:tag name="IGUANATEXSIZE" val="33"/>
  <p:tag name="IGUANATEXCURSOR" val="153"/>
  <p:tag name="TRANSPARENCY" val="True"/>
  <p:tag name="FILENAME" val=""/>
  <p:tag name="INPUTTYPE" val="0"/>
  <p:tag name="LATEXENGINEID" val="0"/>
  <p:tag name="TEMPFOLDER" val="c:\temp\"/>
</p:tagLst>
</file>

<file path=ppt/tags/tag1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11.75"/>
  <p:tag name="ORIGINALWIDTH" val="69"/>
  <p:tag name="OUTPUTDPI" val="1200"/>
  <p:tag name="LATEXADDIN" val="\documentclass{article}&#10;\usepackage{amsmath}&#10;\usepackage{amssymb}&#10;\usepackage{amsthm}&#10;\usepackage{xcolor}&#10;\pagestyle{empty}&#10;\begin{document}&#10;&#10;&#10;$\Downarrow$&#10;\end{document}"/>
  <p:tag name="IGUANATEXSIZE" val="33"/>
  <p:tag name="IGUANATEXCURSOR" val="154"/>
  <p:tag name="TRANSPARENCY" val="True"/>
  <p:tag name="FILENAME" val=""/>
  <p:tag name="INPUTTYPE" val="0"/>
  <p:tag name="LATEXENGINEID" val="0"/>
  <p:tag name="TEMPFOLDER" val="c:\temp\"/>
</p:tagLst>
</file>

<file path=ppt/tags/tag1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92.25"/>
  <p:tag name="ORIGINALWIDTH" val="384.75"/>
  <p:tag name="OUTPUTDPI" val="1200"/>
  <p:tag name="LATEXADDIN" val="\documentclass{article}&#10;\usepackage{amsmath}&#10;\usepackage{amssymb}&#10;\usepackage{amsthm}&#10;\usepackage{xcolor}&#10;\pagestyle{empty}&#10;\begin{document}&#10;&#10;&#10;$&#10;Ax=0&#10;$&#10;\end{document}"/>
  <p:tag name="IGUANATEXSIZE" val="33"/>
  <p:tag name="IGUANATEXCURSOR" val="149"/>
  <p:tag name="TRANSPARENCY" val="True"/>
  <p:tag name="FILENAME" val=""/>
  <p:tag name="INPUTTYPE" val="0"/>
  <p:tag name="LATEXENGINEID" val="0"/>
  <p:tag name="TEMPFOLDER" val="c:\temp\"/>
</p:tagLst>
</file>

<file path=ppt/tags/tag1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11.75"/>
  <p:tag name="ORIGINALWIDTH" val="69"/>
  <p:tag name="OUTPUTDPI" val="1200"/>
  <p:tag name="LATEXADDIN" val="\documentclass{article}&#10;\usepackage{amsmath}&#10;\usepackage{amssymb}&#10;\usepackage{amsthm}&#10;\usepackage{xcolor}&#10;\pagestyle{empty}&#10;\begin{document}&#10;&#10;&#10;$\Downarrow$&#10;\end{document}"/>
  <p:tag name="IGUANATEXSIZE" val="33"/>
  <p:tag name="IGUANATEXCURSOR" val="154"/>
  <p:tag name="TRANSPARENCY" val="True"/>
  <p:tag name="FILENAME" val=""/>
  <p:tag name="INPUTTYPE" val="0"/>
  <p:tag name="LATEXENGINEID" val="0"/>
  <p:tag name="TEMPFOLDER" val="c:\temp\"/>
</p:tagLst>
</file>

<file path=ppt/tags/tag1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92.25"/>
  <p:tag name="ORIGINALWIDTH" val="810"/>
  <p:tag name="OUTPUTDPI" val="1200"/>
  <p:tag name="LATEXADDIN" val="\documentclass{article}&#10;\usepackage{amsmath}&#10;\usepackage{amssymb}&#10;\usepackage{amsthm}&#10;\usepackage{xcolor}&#10;\pagestyle{empty}&#10;\begin{document}&#10;&#10;&#10;$&#10;EAx=E0=0&#10;$&#10;\end{document}"/>
  <p:tag name="IGUANATEXSIZE" val="33"/>
  <p:tag name="IGUANATEXCURSOR" val="153"/>
  <p:tag name="TRANSPARENCY" val="True"/>
  <p:tag name="FILENAME" val=""/>
  <p:tag name="INPUTTYPE" val="0"/>
  <p:tag name="LATEXENGINEID" val="0"/>
  <p:tag name="TEMPFOLDER" val="c:\temp\"/>
</p:tagLst>
</file>

<file path=ppt/tags/tag1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24.5"/>
  <p:tag name="ORIGINALWIDTH" val="610.5"/>
  <p:tag name="OUTPUTDPI" val="1200"/>
  <p:tag name="LATEXADDIN" val="\documentclass{article}&#10;\usepackage{amsmath}&#10;\usepackage{amssymb}&#10;\usepackage{amsthm}&#10;\usepackage{xcolor}&#10;\pagestyle{empty}&#10;\begin{document}&#10;&#10;&#10;$x\in N(EA)$&#10;\end{document}"/>
  <p:tag name="IGUANATEXSIZE" val="33"/>
  <p:tag name="IGUANATEXCURSOR" val="154"/>
  <p:tag name="TRANSPARENCY" val="True"/>
  <p:tag name="FILENAME" val=""/>
  <p:tag name="INPUTTYPE" val="0"/>
  <p:tag name="LATEXENGINEID" val="0"/>
  <p:tag name="TEMPFOLDER" val="c:\temp\"/>
</p:tagLst>
</file>

<file path=ppt/tags/tag1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11.75"/>
  <p:tag name="ORIGINALWIDTH" val="69"/>
  <p:tag name="OUTPUTDPI" val="1200"/>
  <p:tag name="LATEXADDIN" val="\documentclass{article}&#10;\usepackage{amsmath}&#10;\usepackage{amssymb}&#10;\usepackage{amsthm}&#10;\usepackage{xcolor}&#10;\pagestyle{empty}&#10;\begin{document}&#10;&#10;&#10;$\Downarrow$&#10;\end{document}"/>
  <p:tag name="IGUANATEXSIZE" val="33"/>
  <p:tag name="IGUANATEXCURSOR" val="154"/>
  <p:tag name="TRANSPARENCY" val="True"/>
  <p:tag name="FILENAME" val=""/>
  <p:tag name="INPUTTYPE" val="0"/>
  <p:tag name="LATEXENGINEID" val="0"/>
  <p:tag name="TEMPFOLDER" val="c:\temp\"/>
</p:tagLst>
</file>

<file path=ppt/tags/tag1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24.5"/>
  <p:tag name="ORIGINALWIDTH" val="1444.5"/>
  <p:tag name="OUTPUTDPI" val="1200"/>
  <p:tag name="LATEXADDIN" val="\documentclass{article}&#10;\usepackage{amsmath}&#10;\usepackage{amssymb}&#10;\usepackage{amsthm}&#10;\usepackage{xcolor}&#10;\pagestyle{empty}&#10;\begin{document}&#10;&#10;&#10;$N(A)=\{x\in \mathbb{F}^n : Ax = 0\}$&#10;\end{document}"/>
  <p:tag name="IGUANATEXSIZE" val="33"/>
  <p:tag name="IGUANATEXCURSOR" val="168"/>
  <p:tag name="TRANSPARENCY" val="True"/>
  <p:tag name="FILENAME" val=""/>
  <p:tag name="INPUTTYPE" val="0"/>
  <p:tag name="LATEXENGINEID" val="0"/>
  <p:tag name="TEMPFOLDER" val="c:\temp\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24.5"/>
  <p:tag name="ORIGINALWIDTH" val="1766.25"/>
  <p:tag name="OUTPUTDPI" val="1200"/>
  <p:tag name="LATEXADDIN" val="\documentclass{article}&#10;\usepackage{amsmath}&#10;\usepackage{amssymb}&#10;\usepackage{amsthm}&#10;\usepackage{xcolor}&#10;\pagestyle{empty}&#10;\begin{document}&#10;&#10;&#10;$R(A)=span\{R_1(A),\dots R_m(A)\}$&#10;\end{document}"/>
  <p:tag name="IGUANATEXSIZE" val="33"/>
  <p:tag name="IGUANATEXCURSOR" val="171"/>
  <p:tag name="TRANSPARENCY" val="True"/>
  <p:tag name="FILENAME" val=""/>
  <p:tag name="INPUTTYPE" val="0"/>
  <p:tag name="LATEXENGINEID" val="0"/>
  <p:tag name="TEMPFOLDER" val="c:\temp\"/>
</p:tagLst>
</file>

<file path=ppt/tags/tag1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96"/>
  <p:tag name="ORIGINALWIDTH" val="542.25"/>
  <p:tag name="OUTPUTDPI" val="1200"/>
  <p:tag name="LATEXADDIN" val="\documentclass{article}&#10;\usepackage{amsmath}&#10;\usepackage{amssymb}&#10;\usepackage{amsthm}&#10;\usepackage{xcolor}&#10;\pagestyle{empty}&#10;\begin{document}&#10;&#10;&#10;$A\in \mathbb{F}^{m\times n}$&#10;\end{document}"/>
  <p:tag name="IGUANATEXSIZE" val="33"/>
  <p:tag name="IGUANATEXCURSOR" val="171"/>
  <p:tag name="TRANSPARENCY" val="True"/>
  <p:tag name="FILENAME" val=""/>
  <p:tag name="INPUTTYPE" val="0"/>
  <p:tag name="LATEXENGINEID" val="0"/>
  <p:tag name="TEMPFOLDER" val="c:\temp\"/>
</p:tagLst>
</file>

<file path=ppt/tags/tag1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84.75"/>
  <p:tag name="ORIGINALWIDTH" val="91.5"/>
  <p:tag name="OUTPUTDPI" val="1200"/>
  <p:tag name="LATEXADDIN" val="\documentclass{article}&#10;\usepackage{amsmath}&#10;\usepackage{amssymb}&#10;\usepackage{amsthm}&#10;\usepackage{xcolor}&#10;\pagestyle{empty}&#10;\begin{document}&#10;&#10;&#10;$E$&#10;\end{document}"/>
  <p:tag name="IGUANATEXSIZE" val="33"/>
  <p:tag name="IGUANATEXCURSOR" val="145"/>
  <p:tag name="TRANSPARENCY" val="True"/>
  <p:tag name="FILENAME" val=""/>
  <p:tag name="INPUTTYPE" val="0"/>
  <p:tag name="LATEXENGINEID" val="0"/>
  <p:tag name="TEMPFOLDER" val="c:\temp\"/>
</p:tagLst>
</file>

<file path=ppt/tags/tag1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24.5"/>
  <p:tag name="ORIGINALWIDTH" val="855.75"/>
  <p:tag name="OUTPUTDPI" val="1200"/>
  <p:tag name="LATEXADDIN" val="\documentclass{article}&#10;\usepackage{amsmath}&#10;\usepackage{amssymb}&#10;\usepackage{amsthm}&#10;\usepackage{xcolor}&#10;\pagestyle{empty}&#10;\begin{document}&#10;&#10;&#10;$N(A)=N(EA)$&#10;\end{document}"/>
  <p:tag name="IGUANATEXSIZE" val="33"/>
  <p:tag name="IGUANATEXCURSOR" val="150"/>
  <p:tag name="TRANSPARENCY" val="True"/>
  <p:tag name="FILENAME" val=""/>
  <p:tag name="INPUTTYPE" val="0"/>
  <p:tag name="LATEXENGINEID" val="0"/>
  <p:tag name="TEMPFOLDER" val="c:\temp\"/>
</p:tagLst>
</file>

<file path=ppt/tags/tag1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24.5"/>
  <p:tag name="ORIGINALWIDTH" val="169.5"/>
  <p:tag name="OUTPUTDPI" val="1200"/>
  <p:tag name="LATEXADDIN" val="\documentclass{article}&#10;\usepackage{amsmath}&#10;\usepackage{amssymb}&#10;\usepackage{amsthm}&#10;\usepackage{xcolor}&#10;\pagestyle{empty}&#10;\begin{document}&#10;&#10;&#10;$(\supseteq)$&#10;\end{document}"/>
  <p:tag name="IGUANATEXSIZE" val="33"/>
  <p:tag name="IGUANATEXCURSOR" val="149"/>
  <p:tag name="TRANSPARENCY" val="True"/>
  <p:tag name="FILENAME" val=""/>
  <p:tag name="INPUTTYPE" val="0"/>
  <p:tag name="LATEXENGINEID" val="0"/>
  <p:tag name="TEMPFOLDER" val="c:\temp\"/>
</p:tagLst>
</file>

<file path=ppt/tags/tag1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24.5"/>
  <p:tag name="ORIGINALWIDTH" val="610.5"/>
  <p:tag name="OUTPUTDPI" val="1200"/>
  <p:tag name="LATEXADDIN" val="\documentclass{article}&#10;\usepackage{amsmath}&#10;\usepackage{amssymb}&#10;\usepackage{amsthm}&#10;\usepackage{xcolor}&#10;\pagestyle{empty}&#10;\begin{document}&#10;&#10;&#10;$x\in N(EA)$&#10;\end{document}"/>
  <p:tag name="IGUANATEXSIZE" val="33"/>
  <p:tag name="IGUANATEXCURSOR" val="152"/>
  <p:tag name="TRANSPARENCY" val="True"/>
  <p:tag name="FILENAME" val=""/>
  <p:tag name="INPUTTYPE" val="0"/>
  <p:tag name="LATEXENGINEID" val="0"/>
  <p:tag name="TEMPFOLDER" val="c:\temp\"/>
</p:tagLst>
</file>

<file path=ppt/tags/tag1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11.75"/>
  <p:tag name="ORIGINALWIDTH" val="69"/>
  <p:tag name="OUTPUTDPI" val="1200"/>
  <p:tag name="LATEXADDIN" val="\documentclass{article}&#10;\usepackage{amsmath}&#10;\usepackage{amssymb}&#10;\usepackage{amsthm}&#10;\usepackage{xcolor}&#10;\pagestyle{empty}&#10;\begin{document}&#10;&#10;&#10;$\Downarrow$&#10;\end{document}"/>
  <p:tag name="IGUANATEXSIZE" val="33"/>
  <p:tag name="IGUANATEXCURSOR" val="154"/>
  <p:tag name="TRANSPARENCY" val="True"/>
  <p:tag name="FILENAME" val=""/>
  <p:tag name="INPUTTYPE" val="0"/>
  <p:tag name="LATEXENGINEID" val="0"/>
  <p:tag name="TEMPFOLDER" val="c:\temp\"/>
</p:tagLst>
</file>

<file path=ppt/tags/tag1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92.25"/>
  <p:tag name="ORIGINALWIDTH" val="483"/>
  <p:tag name="OUTPUTDPI" val="1200"/>
  <p:tag name="LATEXADDIN" val="\documentclass{article}&#10;\usepackage{amsmath}&#10;\usepackage{amssymb}&#10;\usepackage{amsthm}&#10;\usepackage{xcolor}&#10;\pagestyle{empty}&#10;\begin{document}&#10;&#10;&#10;$&#10;EAx=0&#10;$&#10;\end{document}"/>
  <p:tag name="IGUANATEXSIZE" val="33"/>
  <p:tag name="IGUANATEXCURSOR" val="146"/>
  <p:tag name="TRANSPARENCY" val="True"/>
  <p:tag name="FILENAME" val=""/>
  <p:tag name="INPUTTYPE" val="0"/>
  <p:tag name="LATEXENGINEID" val="0"/>
  <p:tag name="TEMPFOLDER" val="c:\temp\"/>
</p:tagLst>
</file>

<file path=ppt/tags/tag1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11.75"/>
  <p:tag name="ORIGINALWIDTH" val="69"/>
  <p:tag name="OUTPUTDPI" val="1200"/>
  <p:tag name="LATEXADDIN" val="\documentclass{article}&#10;\usepackage{amsmath}&#10;\usepackage{amssymb}&#10;\usepackage{amsthm}&#10;\usepackage{xcolor}&#10;\pagestyle{empty}&#10;\begin{document}&#10;&#10;&#10;$\Downarrow$&#10;\end{document}"/>
  <p:tag name="IGUANATEXSIZE" val="33"/>
  <p:tag name="IGUANATEXCURSOR" val="154"/>
  <p:tag name="TRANSPARENCY" val="True"/>
  <p:tag name="FILENAME" val=""/>
  <p:tag name="INPUTTYPE" val="0"/>
  <p:tag name="LATEXENGINEID" val="0"/>
  <p:tag name="TEMPFOLDER" val="c:\temp\"/>
</p:tagLst>
</file>

<file path=ppt/tags/tag1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92.25"/>
  <p:tag name="ORIGINALWIDTH" val="384.75"/>
  <p:tag name="OUTPUTDPI" val="1200"/>
  <p:tag name="LATEXADDIN" val="\documentclass{article}&#10;\usepackage{amsmath}&#10;\usepackage{amssymb}&#10;\usepackage{amsthm}&#10;\usepackage{xcolor}&#10;\pagestyle{empty}&#10;\begin{document}&#10;&#10;&#10;$&#10;Ax=0&#10;$&#10;\end{document}"/>
  <p:tag name="IGUANATEXSIZE" val="33"/>
  <p:tag name="IGUANATEXCURSOR" val="147"/>
  <p:tag name="TRANSPARENCY" val="True"/>
  <p:tag name="FILENAME" val=""/>
  <p:tag name="INPUTTYPE" val="0"/>
  <p:tag name="LATEXENGINEID" val="0"/>
  <p:tag name="TEMPFOLDER" val="c:\temp\"/>
</p:tagLst>
</file>

<file path=ppt/tags/tag1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24.5"/>
  <p:tag name="ORIGINALWIDTH" val="511.5"/>
  <p:tag name="OUTPUTDPI" val="1200"/>
  <p:tag name="LATEXADDIN" val="\documentclass{article}&#10;\usepackage{amsmath}&#10;\usepackage{amssymb}&#10;\usepackage{amsthm}&#10;\usepackage{xcolor}&#10;\pagestyle{empty}&#10;\begin{document}&#10;&#10;&#10;$x\in N(A)$&#10;\end{document}"/>
  <p:tag name="IGUANATEXSIZE" val="33"/>
  <p:tag name="IGUANATEXCURSOR" val="151"/>
  <p:tag name="TRANSPARENCY" val="True"/>
  <p:tag name="FILENAME" val=""/>
  <p:tag name="INPUTTYPE" val="0"/>
  <p:tag name="LATEXENGINEID" val="0"/>
  <p:tag name="TEMPFOLDER" val="c:\temp\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30.5"/>
  <p:tag name="ORIGINALWIDTH" val="1440.75"/>
  <p:tag name="OUTPUTDPI" val="1200"/>
  <p:tag name="LATEXADDIN" val="\documentclass{article}&#10;\usepackage{amsmath}&#10;\usepackage{amssymb}&#10;\usepackage{amsthm}&#10;\usepackage{xcolor}&#10;\pagestyle{empty}&#10;\begin{document}&#10;&#10;&#10;$=\{A^tx : x\in \mathbb{F}^m\}=C(A^t)$&#10;\end{document}"/>
  <p:tag name="IGUANATEXSIZE" val="33"/>
  <p:tag name="IGUANATEXCURSOR" val="180"/>
  <p:tag name="TRANSPARENCY" val="True"/>
  <p:tag name="FILENAME" val=""/>
  <p:tag name="INPUTTYPE" val="0"/>
  <p:tag name="LATEXENGINEID" val="0"/>
  <p:tag name="TEMPFOLDER" val="c:\temp\"/>
</p:tagLst>
</file>

<file path=ppt/tags/tag1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11.75"/>
  <p:tag name="ORIGINALWIDTH" val="69"/>
  <p:tag name="OUTPUTDPI" val="1200"/>
  <p:tag name="LATEXADDIN" val="\documentclass{article}&#10;\usepackage{amsmath}&#10;\usepackage{amssymb}&#10;\usepackage{amsthm}&#10;\usepackage{xcolor}&#10;\pagestyle{empty}&#10;\begin{document}&#10;&#10;&#10;$\Downarrow$&#10;\end{document}"/>
  <p:tag name="IGUANATEXSIZE" val="33"/>
  <p:tag name="IGUANATEXCURSOR" val="154"/>
  <p:tag name="TRANSPARENCY" val="True"/>
  <p:tag name="FILENAME" val=""/>
  <p:tag name="INPUTTYPE" val="0"/>
  <p:tag name="LATEXENGINEID" val="0"/>
  <p:tag name="TEMPFOLDER" val="c:\temp\"/>
</p:tagLst>
</file>

<file path=ppt/tags/tag1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02.75"/>
  <p:tag name="ORIGINALWIDTH" val="213.75"/>
  <p:tag name="OUTPUTDPI" val="1200"/>
  <p:tag name="LATEXADDIN" val="\documentclass{article}&#10;\usepackage{amsmath}&#10;\usepackage{amssymb}&#10;\usepackage{amsthm}&#10;\usepackage{xcolor}&#10;\pagestyle{empty}&#10;\begin{document}&#10;&#10;&#10;$E^{-1}$&#10;\end{document}"/>
  <p:tag name="IGUANATEXSIZE" val="33"/>
  <p:tag name="IGUANATEXCURSOR" val="150"/>
  <p:tag name="TRANSPARENCY" val="True"/>
  <p:tag name="FILENAME" val=""/>
  <p:tag name="INPUTTYPE" val="0"/>
  <p:tag name="LATEXENGINEID" val="0"/>
  <p:tag name="TEMPFOLDER" val="c:\temp\"/>
</p:tagLst>
</file>

<file path=ppt/tags/tag1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48.5"/>
  <p:tag name="ORIGINALWIDTH" val="1636.5"/>
  <p:tag name="OUTPUTDPI" val="1200"/>
  <p:tag name="LATEXADDIN" val="\documentclass{article}&#10;\usepackage{amsmath}&#10;\usepackage{amssymb}&#10;\usepackage{amsthm}&#10;\usepackage{xcolor}&#10;\pagestyle{empty}&#10;\begin{document}&#10;&#10;&#10;$A=\left(\begin{array}{cccc}&#10;1 &amp; 2 &amp; 3 &amp; 4\\&#10;0 &amp; 1 &amp; 0 &amp; 1\\&#10;1 &amp; 3 &amp; 3 &amp; 5&#10;\end{array}\right)&#10;\in &#10;\mathbb{R}^{3\times 4}&#10;$&#10;\end{document}"/>
  <p:tag name="IGUANATEXSIZE" val="33"/>
  <p:tag name="IGUANATEXCURSOR" val="264"/>
  <p:tag name="TRANSPARENCY" val="True"/>
  <p:tag name="FILENAME" val=""/>
  <p:tag name="INPUTTYPE" val="0"/>
  <p:tag name="LATEXENGINEID" val="0"/>
  <p:tag name="TEMPFOLDER" val="c:\temp\"/>
</p:tagLst>
</file>

<file path=ppt/tags/tag1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48.5"/>
  <p:tag name="ORIGINALWIDTH" val="3210"/>
  <p:tag name="OUTPUTDPI" val="1200"/>
  <p:tag name="LATEXADDIN" val="\documentclass{article}&#10;\usepackage{amsmath}&#10;\usepackage{amssymb}&#10;\usepackage{amsthm}&#10;\usepackage{xcolor}&#10;\pagestyle{empty}&#10;\begin{document}&#10;&#10;&#10;$&#10;\left(\begin{array}{cccc}&#10;1 &amp; 2 &amp; 3 &amp; 4\\&#10;0 &amp; 1 &amp; 0 &amp; 1\\&#10;1 &amp; 3 &amp; 3 &amp; 5&#10;\end{array}\right)\to\left(\begin{array}{cccc}&#10;1 &amp; 2 &amp; 3 &amp; 4\\&#10;0 &amp; 1 &amp; 0 &amp; 1\\&#10;0 &amp; 1 &amp; 0 &amp; 1&#10;\end{array}\right)\to\left(\begin{array}{cccc}&#10;1 &amp; 2 &amp; 3 &amp; 4\\&#10;0 &amp; 1 &amp; 0 &amp; 1\\&#10;0 &amp; 0 &amp; 0 &amp; 0&#10;\end{array}\right)&#10;$&#10;\end{document}"/>
  <p:tag name="IGUANATEXSIZE" val="33"/>
  <p:tag name="IGUANATEXCURSOR" val="421"/>
  <p:tag name="TRANSPARENCY" val="True"/>
  <p:tag name="FILENAME" val=""/>
  <p:tag name="INPUTTYPE" val="0"/>
  <p:tag name="LATEXENGINEID" val="0"/>
  <p:tag name="TEMPFOLDER" val="c:\temp\"/>
</p:tagLst>
</file>

<file path=ppt/tags/tag1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48.5"/>
  <p:tag name="ORIGINALWIDTH" val="2239.5"/>
  <p:tag name="OUTPUTDPI" val="1200"/>
  <p:tag name="LATEXADDIN" val="\documentclass{article}&#10;\usepackage{amsmath}&#10;\usepackage{amssymb}&#10;\usepackage{amsthm}&#10;\usepackage{xcolor}&#10;\pagestyle{empty}&#10;\begin{document}&#10;&#10;&#10;$&#10;\to\left(\begin{array}{cccc}&#10;1 &amp; 2 &amp; 3 &amp; 4\\&#10;0 &amp; 1 &amp; 0 &amp; 1\\&#10;0 &amp; 0 &amp; 0 &amp; 0&#10;\end{array}\right)&#10;\to\left(\begin{array}{cccc}&#10;1 &amp; 0 &amp; 3 &amp; 2\\&#10;0 &amp; 1 &amp; 0 &amp; 1\\&#10;0 &amp; 0 &amp; 0 &amp; 0&#10;\end{array}\right)&#10;$&#10;\end{document}"/>
  <p:tag name="IGUANATEXSIZE" val="33"/>
  <p:tag name="IGUANATEXCURSOR" val="332"/>
  <p:tag name="TRANSPARENCY" val="True"/>
  <p:tag name="FILENAME" val=""/>
  <p:tag name="INPUTTYPE" val="0"/>
  <p:tag name="LATEXENGINEID" val="0"/>
  <p:tag name="TEMPFOLDER" val="c:\temp\"/>
</p:tagLst>
</file>

<file path=ppt/tags/tag1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78.75"/>
  <p:tag name="ORIGINALWIDTH" val="39"/>
  <p:tag name="OUTPUTDPI" val="1200"/>
  <p:tag name="LATEXADDIN" val="\documentclass{article}&#10;\usepackage{amsmath}&#10;\usepackage{amssymb}&#10;\usepackage{amsthm}&#10;\usepackage{xcolor}&#10;\pagestyle{empty}&#10;\begin{document}&#10;&#10;&#10;$\textcolor{blue}{t}$&#10;\end{document}"/>
  <p:tag name="IGUANATEXSIZE" val="33"/>
  <p:tag name="IGUANATEXCURSOR" val="145"/>
  <p:tag name="TRANSPARENCY" val="True"/>
  <p:tag name="FILENAME" val=""/>
  <p:tag name="INPUTTYPE" val="0"/>
  <p:tag name="LATEXENGINEID" val="0"/>
  <p:tag name="TEMPFOLDER" val="c:\temp\"/>
</p:tagLst>
</file>

<file path=ppt/tags/tag1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56.25"/>
  <p:tag name="ORIGINALWIDTH" val="46.5"/>
  <p:tag name="OUTPUTDPI" val="1200"/>
  <p:tag name="LATEXADDIN" val="\documentclass{article}&#10;\usepackage{amsmath}&#10;\usepackage{amssymb}&#10;\usepackage{amsthm}&#10;\usepackage{xcolor}&#10;\pagestyle{empty}&#10;\begin{document}&#10;&#10;&#10;$\textcolor{magenta}{s}$&#10;\end{document}"/>
  <p:tag name="IGUANATEXSIZE" val="33"/>
  <p:tag name="IGUANATEXCURSOR" val="165"/>
  <p:tag name="TRANSPARENCY" val="True"/>
  <p:tag name="FILENAME" val=""/>
  <p:tag name="INPUTTYPE" val="0"/>
  <p:tag name="LATEXENGINEID" val="0"/>
  <p:tag name="TEMPFOLDER" val="c:\temp\"/>
</p:tagLst>
</file>

<file path=ppt/tags/tag1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11.75"/>
  <p:tag name="ORIGINALWIDTH" val="69"/>
  <p:tag name="OUTPUTDPI" val="1200"/>
  <p:tag name="LATEXADDIN" val="\documentclass{article}&#10;\usepackage{amsmath}&#10;\usepackage{amssymb}&#10;\usepackage{amsthm}&#10;\pagestyle{empty}&#10;\begin{document}&#10;&#10;&#10;$\Downarrow$&#10;\end{document}"/>
  <p:tag name="IGUANATEXSIZE" val="33"/>
  <p:tag name="IGUANATEXCURSOR" val="134"/>
  <p:tag name="TRANSPARENCY" val="True"/>
  <p:tag name="FILENAME" val=""/>
  <p:tag name="INPUTTYPE" val="0"/>
  <p:tag name="LATEXENGINEID" val="0"/>
  <p:tag name="TEMPFOLDER" val="c:\temp\"/>
</p:tagLst>
</file>

<file path=ppt/tags/tag1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598.5"/>
  <p:tag name="ORIGINALWIDTH" val="1532.25"/>
  <p:tag name="OUTPUTDPI" val="1200"/>
  <p:tag name="LATEXADDIN" val="\documentclass{article}&#10;\usepackage{amsmath}&#10;\usepackage{amssymb}&#10;\usepackage{amsthm}&#10;\usepackage{xcolor}&#10;\pagestyle{empty}&#10;\begin{document}&#10;&#10;&#10;$&#10;\left\{&#10;\left(\begin{array}{c}&#10;-2\textcolor{magenta}{s}-3\textcolor{blue}{t}\\&#10;-\textcolor{magenta}{s}\\&#10;\textcolor{blue}{t}\\&#10;\textcolor{magenta}{s}&#10;\end{array}\right)\; &#10;\left|&#10;\vphantom{&#10;\left(\begin{array}{c}&#10;4\\&#10;1&#10;\end{array}\right)&#10;}&#10; \right. &#10;\textcolor{blue}{t},\textcolor{magenta}{s}\in \mathbb{R}&#10;\right\}&#10;$&#10;\end{document}"/>
  <p:tag name="IGUANATEXSIZE" val="33"/>
  <p:tag name="IGUANATEXCURSOR" val="176"/>
  <p:tag name="TRANSPARENCY" val="True"/>
  <p:tag name="FILENAME" val=""/>
  <p:tag name="INPUTTYPE" val="0"/>
  <p:tag name="LATEXENGINEID" val="0"/>
  <p:tag name="TEMPFOLDER" val="c:\temp\"/>
</p:tagLst>
</file>

<file path=ppt/tags/tag1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597.75"/>
  <p:tag name="ORIGINALWIDTH" val="1332"/>
  <p:tag name="OUTPUTDPI" val="1200"/>
  <p:tag name="LATEXADDIN" val="\documentclass{article}&#10;\usepackage{amsmath}&#10;\usepackage{amssymb}&#10;\usepackage{amsthm}&#10;\usepackage{xcolor}&#10;\pagestyle{empty}&#10;\begin{document}&#10;&#10;&#10;$&#10;=span&#10;\{&#10;\begin{pmatrix}&#10;-3\\&#10;0\\&#10;1\\&#10;0&#10;\end{pmatrix},&#10;\begin{pmatrix}&#10;-2\\&#10;-1\\&#10;0\\&#10;1&#10;\end{pmatrix}&#10;\}&#10;$&#10;\end{document}"/>
  <p:tag name="IGUANATEXSIZE" val="33"/>
  <p:tag name="IGUANATEXCURSOR" val="178"/>
  <p:tag name="TRANSPARENCY" val="True"/>
  <p:tag name="FILENAME" val=""/>
  <p:tag name="INPUTTYPE" val="0"/>
  <p:tag name="LATEXENGINEID" val="0"/>
  <p:tag name="TEMPFOLDER" val="c:\temp\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02.75"/>
  <p:tag name="ORIGINALWIDTH" val="255"/>
  <p:tag name="OUTPUTDPI" val="1200"/>
  <p:tag name="LATEXADDIN" val="\documentclass{article}&#10;\usepackage{amsmath}&#10;\usepackage{amssymb}&#10;\usepackage{amsthm}&#10;\usepackage{xcolor}&#10;\pagestyle{empty}&#10;\begin{document}&#10;&#10;&#10;$\leq \mathbb{F}^n$&#10;\end{document}"/>
  <p:tag name="IGUANATEXSIZE" val="33"/>
  <p:tag name="IGUANATEXCURSOR" val="161"/>
  <p:tag name="TRANSPARENCY" val="True"/>
  <p:tag name="FILENAME" val=""/>
  <p:tag name="INPUTTYPE" val="0"/>
  <p:tag name="LATEXENGINEID" val="0"/>
  <p:tag name="TEMPFOLDER" val="c:\temp\"/>
</p:tagLst>
</file>

<file path=ppt/tags/tag1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30.5"/>
  <p:tag name="ORIGINALWIDTH" val="1559.25"/>
  <p:tag name="OUTPUTDPI" val="1200"/>
  <p:tag name="LATEXADDIN" val="\documentclass{article}&#10;\usepackage{amsmath}&#10;\usepackage{amssymb}&#10;\usepackage{amsthm}&#10;\usepackage{xcolor}&#10;\pagestyle{empty}&#10;\begin{document}&#10;&#10;&#10;$N(A^t)=\{x\in \mathbb{F}^m : A^tx = 0\}$&#10;\end{document}"/>
  <p:tag name="IGUANATEXSIZE" val="33"/>
  <p:tag name="IGUANATEXCURSOR" val="170"/>
  <p:tag name="TRANSPARENCY" val="True"/>
  <p:tag name="FILENAME" val=""/>
  <p:tag name="INPUTTYPE" val="0"/>
  <p:tag name="LATEXENGINEID" val="0"/>
  <p:tag name="TEMPFOLDER" val="c:\temp\"/>
</p:tagLst>
</file>

<file path=ppt/tags/tag1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96"/>
  <p:tag name="ORIGINALWIDTH" val="542.25"/>
  <p:tag name="OUTPUTDPI" val="1200"/>
  <p:tag name="LATEXADDIN" val="\documentclass{article}&#10;\usepackage{amsmath}&#10;\usepackage{amssymb}&#10;\usepackage{amsthm}&#10;\usepackage{xcolor}&#10;\pagestyle{empty}&#10;\begin{document}&#10;&#10;&#10;$A\in \mathbb{F}^{m\times n}$&#10;\end{document}"/>
  <p:tag name="IGUANATEXSIZE" val="33"/>
  <p:tag name="IGUANATEXCURSOR" val="171"/>
  <p:tag name="TRANSPARENCY" val="True"/>
  <p:tag name="FILENAME" val=""/>
  <p:tag name="INPUTTYPE" val="0"/>
  <p:tag name="LATEXENGINEID" val="0"/>
  <p:tag name="TEMPFOLDER" val="c:\temp\"/>
</p:tagLst>
</file>

<file path=ppt/tags/tag1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48.5"/>
  <p:tag name="ORIGINALWIDTH" val="1636.5"/>
  <p:tag name="OUTPUTDPI" val="1200"/>
  <p:tag name="LATEXADDIN" val="\documentclass{article}&#10;\usepackage{amsmath}&#10;\usepackage{amssymb}&#10;\usepackage{amsthm}&#10;\usepackage{xcolor}&#10;\pagestyle{empty}&#10;\begin{document}&#10;&#10;&#10;$A=\left(\begin{array}{cccc}&#10;1 &amp; 2 &amp; 3 &amp; 4\\&#10;0 &amp; 1 &amp; 0 &amp; 1\\&#10;1 &amp; 3 &amp; 3 &amp; 5&#10;\end{array}\right)&#10;\in &#10;\mathbb{R}^{3\times 4}&#10;$&#10;\end{document}"/>
  <p:tag name="IGUANATEXSIZE" val="33"/>
  <p:tag name="IGUANATEXCURSOR" val="264"/>
  <p:tag name="TRANSPARENCY" val="True"/>
  <p:tag name="FILENAME" val=""/>
  <p:tag name="INPUTTYPE" val="0"/>
  <p:tag name="LATEXENGINEID" val="0"/>
  <p:tag name="TEMPFOLDER" val="c:\temp\"/>
</p:tagLst>
</file>

<file path=ppt/tags/tag1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597.75"/>
  <p:tag name="ORIGINALWIDTH" val="2649.75"/>
  <p:tag name="OUTPUTDPI" val="1200"/>
  <p:tag name="LATEXADDIN" val="\documentclass{article}&#10;\usepackage{amsmath}&#10;\usepackage{amssymb}&#10;\usepackage{amsthm}&#10;\usepackage{xcolor}&#10;\pagestyle{empty}&#10;\begin{document}&#10;&#10;&#10;$&#10;\left(\begin{array}{ccc}&#10;1 &amp; 0 &amp; 1\\&#10;2 &amp; 1 &amp; 3\\&#10;3 &amp; 0 &amp; 3\\&#10;4 &amp; 1 &amp; 5&#10;\end{array}\right)\to\left(\begin{array}{ccc}&#10;1 &amp; 0 &amp; 1\\&#10;0 &amp; 1 &amp; 1\\&#10;0 &amp; 0 &amp; 0\\&#10;0 &amp; 1 &amp; 1&#10;\end{array}\right)\to\left(\begin{array}{ccc}&#10;1 &amp; 0 &amp; 1\\&#10;0 &amp; 1 &amp; 1\\&#10;0 &amp; 0 &amp; 0\\&#10;0 &amp; 0 &amp; 0&#10;\end{array}\right)&#10;$&#10;\end{document}"/>
  <p:tag name="IGUANATEXSIZE" val="33"/>
  <p:tag name="IGUANATEXCURSOR" val="418"/>
  <p:tag name="TRANSPARENCY" val="True"/>
  <p:tag name="FILENAME" val=""/>
  <p:tag name="INPUTTYPE" val="0"/>
  <p:tag name="LATEXENGINEID" val="0"/>
  <p:tag name="TEMPFOLDER" val="c:\temp\"/>
</p:tagLst>
</file>

<file path=ppt/tags/tag1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597.75"/>
  <p:tag name="ORIGINALWIDTH" val="2649.75"/>
  <p:tag name="OUTPUTDPI" val="1200"/>
  <p:tag name="LATEXADDIN" val="\documentclass{article}&#10;\usepackage{amsmath}&#10;\usepackage{amssymb}&#10;\usepackage{amsthm}&#10;\usepackage{xcolor}&#10;\pagestyle{empty}&#10;\begin{document}&#10;&#10;&#10;$&#10;\left(\begin{array}{ccc}&#10;1 &amp; 0 &amp; 1\\&#10;2 &amp; 1 &amp; 3\\&#10;3 &amp; 0 &amp; 3\\&#10;4 &amp; 1 &amp; 5&#10;\end{array}\right)\to\left(\begin{array}{ccc}&#10;1 &amp; 0 &amp; 1\\&#10;0 &amp; 1 &amp; 1\\&#10;0 &amp; 0 &amp; 0\\&#10;0 &amp; 1 &amp; 1&#10;\end{array}\right)\to\left(\begin{array}{ccc}&#10;1 &amp; 0 &amp; 1\\&#10;0 &amp; 1 &amp; 1\\&#10;0 &amp; 0 &amp; 0\\&#10;0 &amp; 0 &amp; 0&#10;\end{array}\right)&#10;$&#10;\end{document}"/>
  <p:tag name="IGUANATEXSIZE" val="33"/>
  <p:tag name="IGUANATEXCURSOR" val="418"/>
  <p:tag name="TRANSPARENCY" val="True"/>
  <p:tag name="FILENAME" val=""/>
  <p:tag name="INPUTTYPE" val="0"/>
  <p:tag name="LATEXENGINEID" val="0"/>
  <p:tag name="TEMPFOLDER" val="c:\temp\"/>
</p:tagLst>
</file>

<file path=ppt/tags/tag1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78.75"/>
  <p:tag name="ORIGINALWIDTH" val="39"/>
  <p:tag name="OUTPUTDPI" val="1200"/>
  <p:tag name="LATEXADDIN" val="\documentclass{article}&#10;\usepackage{amsmath}&#10;\usepackage{amssymb}&#10;\usepackage{amsthm}&#10;\usepackage{xcolor}&#10;\pagestyle{empty}&#10;\begin{document}&#10;&#10;&#10;$\textcolor{blue}{t}$&#10;\end{document}"/>
  <p:tag name="IGUANATEXSIZE" val="33"/>
  <p:tag name="IGUANATEXCURSOR" val="145"/>
  <p:tag name="TRANSPARENCY" val="True"/>
  <p:tag name="FILENAME" val=""/>
  <p:tag name="INPUTTYPE" val="0"/>
  <p:tag name="LATEXENGINEID" val="0"/>
  <p:tag name="TEMPFOLDER" val="c:\temp\"/>
</p:tagLst>
</file>

<file path=ppt/tags/tag1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11.75"/>
  <p:tag name="ORIGINALWIDTH" val="69"/>
  <p:tag name="OUTPUTDPI" val="1200"/>
  <p:tag name="LATEXADDIN" val="\documentclass{article}&#10;\usepackage{amsmath}&#10;\usepackage{amssymb}&#10;\usepackage{amsthm}&#10;\pagestyle{empty}&#10;\begin{document}&#10;&#10;&#10;$\Downarrow$&#10;\end{document}"/>
  <p:tag name="IGUANATEXSIZE" val="33"/>
  <p:tag name="IGUANATEXCURSOR" val="134"/>
  <p:tag name="TRANSPARENCY" val="True"/>
  <p:tag name="FILENAME" val=""/>
  <p:tag name="INPUTTYPE" val="0"/>
  <p:tag name="LATEXENGINEID" val="0"/>
  <p:tag name="TEMPFOLDER" val="c:\temp\"/>
</p:tagLst>
</file>

<file path=ppt/tags/tag1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49.25"/>
  <p:tag name="ORIGINALWIDTH" val="1083.75"/>
  <p:tag name="OUTPUTDPI" val="1200"/>
  <p:tag name="LATEXADDIN" val="\documentclass{article}&#10;\usepackage{amsmath}&#10;\usepackage{amssymb}&#10;\usepackage{amsthm}&#10;\usepackage{xcolor}&#10;\pagestyle{empty}&#10;\begin{document}&#10;&#10;&#10;$&#10;\left\{&#10;\left(\begin{array}{c}&#10;-\textcolor{blue}{t}\\&#10;-\textcolor{blue}{t}\\&#10;\textcolor{blue}{t}\\&#10;\end{array}\right)\; &#10;\left|&#10;\vphantom{&#10;\left(\begin{array}{c}&#10;4\\&#10;1&#10;\end{array}\right)&#10;}&#10; \right. &#10;\textcolor{blue}{t}\in \mathbb{R}&#10;\right\}&#10;$&#10;\end{document}"/>
  <p:tag name="IGUANATEXSIZE" val="33"/>
  <p:tag name="IGUANATEXCURSOR" val="363"/>
  <p:tag name="TRANSPARENCY" val="True"/>
  <p:tag name="FILENAME" val=""/>
  <p:tag name="INPUTTYPE" val="0"/>
  <p:tag name="LATEXENGINEID" val="0"/>
  <p:tag name="TEMPFOLDER" val="c:\temp\"/>
</p:tagLst>
</file>

<file path=ppt/tags/tag1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48.5"/>
  <p:tag name="ORIGINALWIDTH" val="954.75"/>
  <p:tag name="OUTPUTDPI" val="1200"/>
  <p:tag name="LATEXADDIN" val="\documentclass{article}&#10;\usepackage{amsmath}&#10;\usepackage{amssymb}&#10;\usepackage{amsthm}&#10;\usepackage{xcolor}&#10;\pagestyle{empty}&#10;\begin{document}&#10;&#10;&#10;$&#10;=span&#10;\{&#10;\begin{pmatrix}&#10;-1\\&#10;-1\\&#10;1&#10;\end{pmatrix},&#10;\}&#10;$&#10;\end{document}"/>
  <p:tag name="IGUANATEXSIZE" val="33"/>
  <p:tag name="IGUANATEXCURSOR" val="181"/>
  <p:tag name="TRANSPARENCY" val="True"/>
  <p:tag name="FILENAME" val=""/>
  <p:tag name="INPUTTYPE" val="0"/>
  <p:tag name="LATEXENGINEID" val="0"/>
  <p:tag name="TEMPFOLDER" val="c:\temp\"/>
</p:tagLst>
</file>

<file path=ppt/tags/tag1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96"/>
  <p:tag name="ORIGINALWIDTH" val="542.25"/>
  <p:tag name="OUTPUTDPI" val="1200"/>
  <p:tag name="LATEXADDIN" val="\documentclass{article}&#10;\usepackage{amsmath}&#10;\usepackage{amssymb}&#10;\usepackage{amsthm}&#10;\usepackage{xcolor}&#10;\pagestyle{empty}&#10;\begin{document}&#10;&#10;&#10;$A\in \mathbb{F}^{m\times n}$&#10;\end{document}"/>
  <p:tag name="IGUANATEXSIZE" val="33"/>
  <p:tag name="IGUANATEXCURSOR" val="171"/>
  <p:tag name="TRANSPARENCY" val="True"/>
  <p:tag name="FILENAME" val=""/>
  <p:tag name="INPUTTYPE" val="0"/>
  <p:tag name="LATEXENGINEID" val="0"/>
  <p:tag name="TEMPFOLDER" val="c:\temp\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96"/>
  <p:tag name="ORIGINALWIDTH" val="542.25"/>
  <p:tag name="OUTPUTDPI" val="1200"/>
  <p:tag name="LATEXADDIN" val="\documentclass{article}&#10;\usepackage{amsmath}&#10;\usepackage{amssymb}&#10;\usepackage{amsthm}&#10;\usepackage{xcolor}&#10;\pagestyle{empty}&#10;\begin{document}&#10;&#10;&#10;$A\in \mathbb{F}^{m\times n}$&#10;\end{document}"/>
  <p:tag name="IGUANATEXSIZE" val="33"/>
  <p:tag name="IGUANATEXCURSOR" val="171"/>
  <p:tag name="TRANSPARENCY" val="True"/>
  <p:tag name="FILENAME" val=""/>
  <p:tag name="INPUTTYPE" val="0"/>
  <p:tag name="LATEXENGINEID" val="0"/>
  <p:tag name="TEMPFOLDER" val="c:\temp\"/>
</p:tagLst>
</file>

<file path=ppt/tags/tag1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9.75"/>
  <p:tag name="ORIGINALWIDTH" val="111"/>
  <p:tag name="OUTPUTDPI" val="1200"/>
  <p:tag name="LATEXADDIN" val="\documentclass{article}&#10;\usepackage{amsmath}&#10;\usepackage{amssymb}&#10;\usepackage{amsthm}&#10;\usepackage{xcolor}&#10;\pagestyle{empty}&#10;\begin{document}&#10;&#10;&#10;$\Leftarrow$&#10;\end{document}"/>
  <p:tag name="IGUANATEXSIZE" val="33"/>
  <p:tag name="IGUANATEXCURSOR" val="154"/>
  <p:tag name="TRANSPARENCY" val="True"/>
  <p:tag name="FILENAME" val=""/>
  <p:tag name="INPUTTYPE" val="0"/>
  <p:tag name="LATEXENGINEID" val="0"/>
  <p:tag name="TEMPFOLDER" val="c:\temp\"/>
</p:tagLst>
</file>

<file path=ppt/tags/tag1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96"/>
  <p:tag name="ORIGINALWIDTH" val="542.25"/>
  <p:tag name="OUTPUTDPI" val="1200"/>
  <p:tag name="LATEXADDIN" val="\documentclass{article}&#10;\usepackage{amsmath}&#10;\usepackage{amssymb}&#10;\usepackage{amsthm}&#10;\usepackage{xcolor}&#10;\pagestyle{empty}&#10;\begin{document}&#10;&#10;&#10;$A\in \mathbb{F}^{m\times n}$&#10;\end{document}"/>
  <p:tag name="IGUANATEXSIZE" val="33"/>
  <p:tag name="IGUANATEXCURSOR" val="171"/>
  <p:tag name="TRANSPARENCY" val="True"/>
  <p:tag name="FILENAME" val=""/>
  <p:tag name="INPUTTYPE" val="0"/>
  <p:tag name="LATEXENGINEID" val="0"/>
  <p:tag name="TEMPFOLDER" val="c:\temp\"/>
</p:tagLst>
</file>

<file path=ppt/tags/tag1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24.5"/>
  <p:tag name="ORIGINALWIDTH" val="1434"/>
  <p:tag name="OUTPUTDPI" val="1200"/>
  <p:tag name="LATEXADDIN" val="\documentclass{article}&#10;\usepackage{amsmath}&#10;\usepackage{amssymb}&#10;\usepackage{amsthm}&#10;\usepackage{xcolor}&#10;\pagestyle{empty}&#10;\begin{document}&#10;&#10;&#10;$\dim C(A)+\dim N(A)= n$&#10;\end{document}"/>
  <p:tag name="IGUANATEXSIZE" val="33"/>
  <p:tag name="IGUANATEXCURSOR" val="166"/>
  <p:tag name="TRANSPARENCY" val="True"/>
  <p:tag name="FILENAME" val=""/>
  <p:tag name="INPUTTYPE" val="0"/>
  <p:tag name="LATEXENGINEID" val="0"/>
  <p:tag name="TEMPFOLDER" val="c:\temp\"/>
</p:tagLst>
</file>

<file path=ppt/tags/tag1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30.5"/>
  <p:tag name="ORIGINALWIDTH" val="1556.25"/>
  <p:tag name="OUTPUTDPI" val="1200"/>
  <p:tag name="LATEXADDIN" val="\documentclass{article}&#10;\usepackage{amsmath}&#10;\usepackage{amssymb}&#10;\usepackage{amsthm}&#10;\usepackage{xcolor}&#10;\pagestyle{empty}&#10;\begin{document}&#10;&#10;&#10;$\dim C(A^t)+\dim N(A^t)= m$&#10;\end{document}"/>
  <p:tag name="IGUANATEXSIZE" val="33"/>
  <p:tag name="IGUANATEXCURSOR" val="170"/>
  <p:tag name="TRANSPARENCY" val="True"/>
  <p:tag name="FILENAME" val=""/>
  <p:tag name="INPUTTYPE" val="0"/>
  <p:tag name="LATEXENGINEID" val="0"/>
  <p:tag name="TEMPFOLDER" val="c:\temp\"/>
</p:tagLst>
</file>

<file path=ppt/tags/tag1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24.5"/>
  <p:tag name="ORIGINALWIDTH" val="1377.75"/>
  <p:tag name="OUTPUTDPI" val="1200"/>
  <p:tag name="LATEXADDIN" val="\documentclass{article}&#10;\usepackage{amsmath}&#10;\usepackage{amssymb}&#10;\usepackage{amsthm}&#10;\usepackage{xcolor}&#10;\pagestyle{empty}&#10;\begin{document}&#10;&#10;&#10;$rank(A)+\dim N(A)= n$&#10;\end{document}"/>
  <p:tag name="IGUANATEXSIZE" val="33"/>
  <p:tag name="IGUANATEXCURSOR" val="151"/>
  <p:tag name="TRANSPARENCY" val="True"/>
  <p:tag name="FILENAME" val=""/>
  <p:tag name="INPUTTYPE" val="0"/>
  <p:tag name="LATEXENGINEID" val="0"/>
  <p:tag name="TEMPFOLDER" val="c:\temp\"/>
</p:tagLst>
</file>

<file path=ppt/tags/tag1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30.5"/>
  <p:tag name="ORIGINALWIDTH" val="1510.5"/>
  <p:tag name="OUTPUTDPI" val="1200"/>
  <p:tag name="LATEXADDIN" val="\documentclass{article}&#10;\usepackage{amsmath}&#10;\usepackage{amssymb}&#10;\usepackage{amsthm}&#10;\usepackage{xcolor}&#10;\pagestyle{empty}&#10;\begin{document}&#10;&#10;&#10;$\dim R(A)+\dim N(A^t)= m$&#10;\end{document}"/>
  <p:tag name="IGUANATEXSIZE" val="33"/>
  <p:tag name="IGUANATEXCURSOR" val="152"/>
  <p:tag name="TRANSPARENCY" val="True"/>
  <p:tag name="FILENAME" val=""/>
  <p:tag name="INPUTTYPE" val="0"/>
  <p:tag name="LATEXENGINEID" val="0"/>
  <p:tag name="TEMPFOLDER" val="c:\temp\"/>
</p:tagLst>
</file>

<file path=ppt/tags/tag1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48.5"/>
  <p:tag name="ORIGINALWIDTH" val="1636.5"/>
  <p:tag name="OUTPUTDPI" val="1200"/>
  <p:tag name="LATEXADDIN" val="\documentclass{article}&#10;\usepackage{amsmath}&#10;\usepackage{amssymb}&#10;\usepackage{amsthm}&#10;\usepackage{xcolor}&#10;\pagestyle{empty}&#10;\begin{document}&#10;&#10;&#10;$A=\left(\begin{array}{cccc}&#10;1 &amp; 2 &amp; 3 &amp; 4\\&#10;0 &amp; 1 &amp; 0 &amp; 1\\&#10;1 &amp; 3 &amp; 3 &amp; 5&#10;\end{array}\right)&#10;\in &#10;\mathbb{R}^{3\times 4}&#10;$&#10;\end{document}"/>
  <p:tag name="IGUANATEXSIZE" val="30"/>
  <p:tag name="IGUANATEXCURSOR" val="264"/>
  <p:tag name="TRANSPARENCY" val="True"/>
  <p:tag name="FILENAME" val=""/>
  <p:tag name="INPUTTYPE" val="0"/>
  <p:tag name="LATEXENGINEID" val="0"/>
  <p:tag name="TEMPFOLDER" val="c:\temp\"/>
</p:tagLst>
</file>

<file path=ppt/tags/tag1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48.5"/>
  <p:tag name="ORIGINALWIDTH" val="1339.5"/>
  <p:tag name="OUTPUTDPI" val="1200"/>
  <p:tag name="LATEXADDIN" val="\documentclass{article}&#10;\usepackage{amsmath}&#10;\usepackage{amssymb}&#10;\usepackage{amsthm}&#10;\usepackage{xcolor}&#10;\pagestyle{empty}&#10;\begin{document}&#10;&#10;&#10;$N(A^t)&#10;=span&#10;\{&#10;\begin{pmatrix}&#10;-1\\&#10;-1\\&#10;1&#10;\end{pmatrix},&#10;\}&#10;$&#10;\end{document}"/>
  <p:tag name="IGUANATEXSIZE" val="30"/>
  <p:tag name="IGUANATEXCURSOR" val="150"/>
  <p:tag name="TRANSPARENCY" val="True"/>
  <p:tag name="FILENAME" val=""/>
  <p:tag name="INPUTTYPE" val="0"/>
  <p:tag name="LATEXENGINEID" val="0"/>
  <p:tag name="TEMPFOLDER" val="c:\temp\"/>
</p:tagLst>
</file>

<file path=ppt/tags/tag1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597.75"/>
  <p:tag name="ORIGINALWIDTH" val="1672.5"/>
  <p:tag name="OUTPUTDPI" val="1200"/>
  <p:tag name="LATEXADDIN" val="\documentclass{article}&#10;\usepackage{amsmath}&#10;\usepackage{amssymb}&#10;\usepackage{amsthm}&#10;\usepackage{xcolor}&#10;\pagestyle{empty}&#10;\begin{document}&#10;&#10;&#10;$N(A)&#10;=span&#10;\{&#10;\begin{pmatrix}&#10;-3\\&#10;0\\&#10;1\\&#10;0&#10;\end{pmatrix},&#10;\begin{pmatrix}&#10;-2\\&#10;-1\\&#10;0\\&#10;1&#10;\end{pmatrix}&#10;\}&#10;$&#10;\end{document}"/>
  <p:tag name="IGUANATEXSIZE" val="30"/>
  <p:tag name="IGUANATEXCURSOR" val="148"/>
  <p:tag name="TRANSPARENCY" val="True"/>
  <p:tag name="FILENAME" val=""/>
  <p:tag name="INPUTTYPE" val="0"/>
  <p:tag name="LATEXENGINEID" val="0"/>
  <p:tag name="TEMPFOLDER" val="c:\temp\"/>
</p:tagLst>
</file>

<file path=ppt/tags/tag1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597.75"/>
  <p:tag name="ORIGINALWIDTH" val="1461"/>
  <p:tag name="OUTPUTDPI" val="1200"/>
  <p:tag name="LATEXADDIN" val="\documentclass{article}&#10;\usepackage{amsmath}&#10;\usepackage{amssymb}&#10;\usepackage{amsthm}&#10;\usepackage{xcolor}&#10;\pagestyle{empty}&#10;\begin{document}&#10;&#10;&#10;$R(A)=span&#10;\{&#10;\begin{pmatrix}&#10;1 \\&#10;2\\&#10;3\\&#10;4&#10;\end{pmatrix}&#10;,&#10;\begin{pmatrix}&#10;0\\&#10;1\\&#10;0\\&#10;1&#10;\end{pmatrix}&#10;\}&#10;$&#10;\end{document}"/>
  <p:tag name="IGUANATEXSIZE" val="30"/>
  <p:tag name="IGUANATEXCURSOR" val="250"/>
  <p:tag name="TRANSPARENCY" val="True"/>
  <p:tag name="FILENAME" val=""/>
  <p:tag name="INPUTTYPE" val="0"/>
  <p:tag name="LATEXENGINEID" val="0"/>
  <p:tag name="TEMPFOLDER" val="c:\temp\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24.5"/>
  <p:tag name="ORIGINALWIDTH" val="1728.75"/>
  <p:tag name="OUTPUTDPI" val="1200"/>
  <p:tag name="LATEXADDIN" val="\documentclass{article}&#10;\usepackage{amsmath}&#10;\usepackage{amssymb}&#10;\usepackage{amsthm}&#10;\usepackage{xcolor}&#10;\pagestyle{empty}&#10;\begin{document}&#10;&#10;&#10;$C(A)=span\{C_1(A),\dots C_n(A)\}$&#10;\end{document}"/>
  <p:tag name="IGUANATEXSIZE" val="33"/>
  <p:tag name="IGUANATEXCURSOR" val="174"/>
  <p:tag name="TRANSPARENCY" val="True"/>
  <p:tag name="FILENAME" val=""/>
  <p:tag name="INPUTTYPE" val="0"/>
  <p:tag name="LATEXENGINEID" val="0"/>
  <p:tag name="TEMPFOLDER" val="c:\temp\"/>
</p:tagLst>
</file>

<file path=ppt/tags/tag1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48.5"/>
  <p:tag name="ORIGINALWIDTH" val="1710.75"/>
  <p:tag name="OUTPUTDPI" val="1200"/>
  <p:tag name="LATEXADDIN" val="\documentclass{article}&#10;\usepackage{amsmath}&#10;\usepackage{amssymb}&#10;\usepackage{amsthm}&#10;\usepackage{xcolor}&#10;\pagestyle{empty}&#10;\begin{document}&#10;&#10;&#10;$&#10;C(A)=&#10;span\{\left(\begin{array}{c}&#10;1\\&#10;0\\&#10;1&#10;\end{array}\right),\left(\begin{array}{c}&#10;2\\&#10;1\\&#10;3&#10;\end{array}\right)\}&#10;$&#10;\end{document}"/>
  <p:tag name="IGUANATEXSIZE" val="30"/>
  <p:tag name="IGUANATEXCURSOR" val="262"/>
  <p:tag name="TRANSPARENCY" val="True"/>
  <p:tag name="FILENAME" val=""/>
  <p:tag name="INPUTTYPE" val="0"/>
  <p:tag name="LATEXENGINEID" val="0"/>
  <p:tag name="TEMPFOLDER" val="c:\temp\"/>
</p:tagLst>
</file>

<file path=ppt/tags/tag1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48.5"/>
  <p:tag name="ORIGINALWIDTH" val="1636.5"/>
  <p:tag name="OUTPUTDPI" val="1200"/>
  <p:tag name="LATEXADDIN" val="\documentclass{article}&#10;\usepackage{amsmath}&#10;\usepackage{amssymb}&#10;\usepackage{amsthm}&#10;\usepackage{xcolor}&#10;\pagestyle{empty}&#10;\begin{document}&#10;&#10;&#10;$A=\left(\begin{array}{cccc}&#10;1 &amp; 2 &amp; 3 &amp; 4\\&#10;0 &amp; 1 &amp; 0 &amp; 1\\&#10;1 &amp; 3 &amp; 3 &amp; 5&#10;\end{array}\right)&#10;\in &#10;\mathbb{R}^{3\times 4}&#10;$&#10;\end{document}"/>
  <p:tag name="IGUANATEXSIZE" val="30"/>
  <p:tag name="IGUANATEXCURSOR" val="264"/>
  <p:tag name="TRANSPARENCY" val="True"/>
  <p:tag name="FILENAME" val=""/>
  <p:tag name="INPUTTYPE" val="0"/>
  <p:tag name="LATEXENGINEID" val="0"/>
  <p:tag name="TEMPFOLDER" val="c:\temp\"/>
</p:tagLst>
</file>

<file path=ppt/tags/tag1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48.5"/>
  <p:tag name="ORIGINALWIDTH" val="1339.5"/>
  <p:tag name="OUTPUTDPI" val="1200"/>
  <p:tag name="LATEXADDIN" val="\documentclass{article}&#10;\usepackage{amsmath}&#10;\usepackage{amssymb}&#10;\usepackage{amsthm}&#10;\usepackage{xcolor}&#10;\pagestyle{empty}&#10;\begin{document}&#10;&#10;&#10;$N(A^t)&#10;=span&#10;\{&#10;\begin{pmatrix}&#10;-1\\&#10;-1\\&#10;1&#10;\end{pmatrix},&#10;\}&#10;$&#10;\end{document}"/>
  <p:tag name="IGUANATEXSIZE" val="30"/>
  <p:tag name="IGUANATEXCURSOR" val="150"/>
  <p:tag name="TRANSPARENCY" val="True"/>
  <p:tag name="FILENAME" val=""/>
  <p:tag name="INPUTTYPE" val="0"/>
  <p:tag name="LATEXENGINEID" val="0"/>
  <p:tag name="TEMPFOLDER" val="c:\temp\"/>
</p:tagLst>
</file>

<file path=ppt/tags/tag1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597.75"/>
  <p:tag name="ORIGINALWIDTH" val="1672.5"/>
  <p:tag name="OUTPUTDPI" val="1200"/>
  <p:tag name="LATEXADDIN" val="\documentclass{article}&#10;\usepackage{amsmath}&#10;\usepackage{amssymb}&#10;\usepackage{amsthm}&#10;\usepackage{xcolor}&#10;\pagestyle{empty}&#10;\begin{document}&#10;&#10;&#10;$N(A)&#10;=span&#10;\{&#10;\begin{pmatrix}&#10;-3\\&#10;0\\&#10;1\\&#10;0&#10;\end{pmatrix},&#10;\begin{pmatrix}&#10;-2\\&#10;-1\\&#10;0\\&#10;1&#10;\end{pmatrix}&#10;\}&#10;$&#10;\end{document}"/>
  <p:tag name="IGUANATEXSIZE" val="30"/>
  <p:tag name="IGUANATEXCURSOR" val="148"/>
  <p:tag name="TRANSPARENCY" val="True"/>
  <p:tag name="FILENAME" val=""/>
  <p:tag name="INPUTTYPE" val="0"/>
  <p:tag name="LATEXENGINEID" val="0"/>
  <p:tag name="TEMPFOLDER" val="c:\temp\"/>
</p:tagLst>
</file>

<file path=ppt/tags/tag1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597.75"/>
  <p:tag name="ORIGINALWIDTH" val="1461"/>
  <p:tag name="OUTPUTDPI" val="1200"/>
  <p:tag name="LATEXADDIN" val="\documentclass{article}&#10;\usepackage{amsmath}&#10;\usepackage{amssymb}&#10;\usepackage{amsthm}&#10;\usepackage{xcolor}&#10;\pagestyle{empty}&#10;\begin{document}&#10;&#10;&#10;$R(A)=span&#10;\{&#10;\begin{pmatrix}&#10;1 \\&#10;2\\&#10;3\\&#10;4&#10;\end{pmatrix}&#10;,&#10;\begin{pmatrix}&#10;0\\&#10;1\\&#10;0\\&#10;1&#10;\end{pmatrix}&#10;\}&#10;$&#10;\end{document}"/>
  <p:tag name="IGUANATEXSIZE" val="30"/>
  <p:tag name="IGUANATEXCURSOR" val="250"/>
  <p:tag name="TRANSPARENCY" val="True"/>
  <p:tag name="FILENAME" val=""/>
  <p:tag name="INPUTTYPE" val="0"/>
  <p:tag name="LATEXENGINEID" val="0"/>
  <p:tag name="TEMPFOLDER" val="c:\temp\"/>
</p:tagLst>
</file>

<file path=ppt/tags/tag1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48.5"/>
  <p:tag name="ORIGINALWIDTH" val="1710.75"/>
  <p:tag name="OUTPUTDPI" val="1200"/>
  <p:tag name="LATEXADDIN" val="\documentclass{article}&#10;\usepackage{amsmath}&#10;\usepackage{amssymb}&#10;\usepackage{amsthm}&#10;\usepackage{xcolor}&#10;\pagestyle{empty}&#10;\begin{document}&#10;&#10;&#10;$&#10;C(A)=&#10;span\{\left(\begin{array}{c}&#10;1\\&#10;0\\&#10;1&#10;\end{array}\right),\left(\begin{array}{c}&#10;2\\&#10;1\\&#10;3&#10;\end{array}\right)\}&#10;$&#10;\end{document}"/>
  <p:tag name="IGUANATEXSIZE" val="30"/>
  <p:tag name="IGUANATEXCURSOR" val="262"/>
  <p:tag name="TRANSPARENCY" val="True"/>
  <p:tag name="FILENAME" val=""/>
  <p:tag name="INPUTTYPE" val="0"/>
  <p:tag name="LATEXENGINEID" val="0"/>
  <p:tag name="TEMPFOLDER" val="c:\temp\"/>
</p:tagLst>
</file>

<file path=ppt/tags/tag1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96"/>
  <p:tag name="ORIGINALWIDTH" val="542.25"/>
  <p:tag name="OUTPUTDPI" val="1200"/>
  <p:tag name="LATEXADDIN" val="\documentclass{article}&#10;\usepackage{amsmath}&#10;\usepackage{amssymb}&#10;\usepackage{amsthm}&#10;\usepackage{xcolor}&#10;\pagestyle{empty}&#10;\begin{document}&#10;&#10;&#10;$A\in \mathbb{F}^{m\times n}$&#10;\end{document}"/>
  <p:tag name="IGUANATEXSIZE" val="33"/>
  <p:tag name="IGUANATEXCURSOR" val="171"/>
  <p:tag name="TRANSPARENCY" val="True"/>
  <p:tag name="FILENAME" val=""/>
  <p:tag name="INPUTTYPE" val="0"/>
  <p:tag name="LATEXENGINEID" val="0"/>
  <p:tag name="TEMPFOLDER" val="c:\temp\"/>
</p:tagLst>
</file>

<file path=ppt/tags/tag1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24.5"/>
  <p:tag name="ORIGINALWIDTH" val="1434"/>
  <p:tag name="OUTPUTDPI" val="1200"/>
  <p:tag name="LATEXADDIN" val="\documentclass{article}&#10;\usepackage{amsmath}&#10;\usepackage{amssymb}&#10;\usepackage{amsthm}&#10;\usepackage{xcolor}&#10;\pagestyle{empty}&#10;\begin{document}&#10;&#10;&#10;$\dim C(A)+\dim N(A)= n$&#10;\end{document}"/>
  <p:tag name="IGUANATEXSIZE" val="33"/>
  <p:tag name="IGUANATEXCURSOR" val="166"/>
  <p:tag name="TRANSPARENCY" val="True"/>
  <p:tag name="FILENAME" val=""/>
  <p:tag name="INPUTTYPE" val="0"/>
  <p:tag name="LATEXENGINEID" val="0"/>
  <p:tag name="TEMPFOLDER" val="c:\temp\"/>
</p:tagLst>
</file>

<file path=ppt/tags/tag1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96"/>
  <p:tag name="ORIGINALWIDTH" val="556.5"/>
  <p:tag name="OUTPUTDPI" val="1200"/>
  <p:tag name="LATEXADDIN" val="\documentclass{article}&#10;\usepackage{amsmath}&#10;\usepackage{amssymb}&#10;\usepackage{amsthm}&#10;\usepackage{xcolor}&#10;\pagestyle{empty}&#10;\begin{document}&#10;&#10;&#10;$A\in \mathbb{R}^{m\times n}$&#10;\end{document}"/>
  <p:tag name="IGUANATEXSIZE" val="33"/>
  <p:tag name="IGUANATEXCURSOR" val="158"/>
  <p:tag name="TRANSPARENCY" val="True"/>
  <p:tag name="FILENAME" val=""/>
  <p:tag name="INPUTTYPE" val="0"/>
  <p:tag name="LATEXENGINEID" val="0"/>
  <p:tag name="TEMPFOLDER" val="c:\temp\"/>
</p:tagLst>
</file>

<file path=ppt/tags/tag1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11.75"/>
  <p:tag name="ORIGINALWIDTH" val="69"/>
  <p:tag name="OUTPUTDPI" val="1200"/>
  <p:tag name="LATEXADDIN" val="\documentclass{article}&#10;\usepackage{amsmath}&#10;\usepackage{amssymb}&#10;\usepackage{amsthm}&#10;\usepackage{xcolor}&#10;\pagestyle{empty}&#10;\begin{document}&#10;&#10;&#10;$\Downarrow$&#10;\end{document}"/>
  <p:tag name="IGUANATEXSIZE" val="33"/>
  <p:tag name="IGUANATEXCURSOR" val="154"/>
  <p:tag name="TRANSPARENCY" val="True"/>
  <p:tag name="FILENAME" val=""/>
  <p:tag name="INPUTTYPE" val="0"/>
  <p:tag name="LATEXENGINEID" val="0"/>
  <p:tag name="TEMPFOLDER" val="c:\temp\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24.5"/>
  <p:tag name="ORIGINALWIDTH" val="876"/>
  <p:tag name="OUTPUTDPI" val="1200"/>
  <p:tag name="LATEXADDIN" val="\documentclass{article}&#10;\usepackage{amsmath}&#10;\usepackage{amssymb}&#10;\usepackage{amsthm}&#10;\usepackage{xcolor}&#10;\pagestyle{empty}&#10;\begin{document}&#10;&#10;&#10;$=\{Ax : x\in \mathbb{F}^n\}$&#10;\end{document}"/>
  <p:tag name="IGUANATEXSIZE" val="33"/>
  <p:tag name="IGUANATEXCURSOR" val="171"/>
  <p:tag name="TRANSPARENCY" val="True"/>
  <p:tag name="FILENAME" val=""/>
  <p:tag name="INPUTTYPE" val="0"/>
  <p:tag name="LATEXENGINEID" val="0"/>
  <p:tag name="TEMPFOLDER" val="c:\temp\"/>
</p:tagLst>
</file>

<file path=ppt/tags/tag1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24.5"/>
  <p:tag name="ORIGINALWIDTH" val="1431.75"/>
  <p:tag name="OUTPUTDPI" val="1200"/>
  <p:tag name="LATEXADDIN" val="\documentclass{article}&#10;\usepackage{amsmath}&#10;\usepackage{amssymb}&#10;\usepackage{amsthm}&#10;\usepackage{xcolor}&#10;\pagestyle{empty}&#10;\begin{document}&#10;&#10;&#10;$\dim R(A)+\dim N(A)= n$&#10;\end{document}"/>
  <p:tag name="IGUANATEXSIZE" val="25"/>
  <p:tag name="IGUANATEXCURSOR" val="150"/>
  <p:tag name="TRANSPARENCY" val="True"/>
  <p:tag name="FILENAME" val=""/>
  <p:tag name="INPUTTYPE" val="0"/>
  <p:tag name="LATEXENGINEID" val="0"/>
  <p:tag name="TEMPFOLDER" val="c:\temp\"/>
</p:tagLst>
</file>

<file path=ppt/tags/tag1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24.5"/>
  <p:tag name="ORIGINALWIDTH" val="1050.75"/>
  <p:tag name="OUTPUTDPI" val="1200"/>
  <p:tag name="LATEXADDIN" val="\documentclass{article}&#10;\usepackage{amsmath}&#10;\usepackage{amssymb}&#10;\usepackage{amsthm}&#10;\usepackage{xcolor}&#10;\pagestyle{empty}&#10;\begin{document}&#10;&#10;&#10;$ R(A)+ N(A)= \mathbb{R}^n$&#10;\end{document}"/>
  <p:tag name="IGUANATEXSIZE" val="33"/>
  <p:tag name="IGUANATEXCURSOR" val="168"/>
  <p:tag name="TRANSPARENCY" val="True"/>
  <p:tag name="FILENAME" val=""/>
  <p:tag name="INPUTTYPE" val="0"/>
  <p:tag name="LATEXENGINEID" val="0"/>
  <p:tag name="TEMPFOLDER" val="c:\temp\"/>
</p:tagLst>
</file>

<file path=ppt/tags/tag1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05"/>
  <p:tag name="ORIGINALWIDTH" val="872.25"/>
  <p:tag name="OUTPUTDPI" val="1200"/>
  <p:tag name="LATEXADDIN" val="\documentclass{article}&#10;\usepackage{amsmath}&#10;\usepackage{amssymb}&#10;\usepackage{amsthm}&#10;\usepackage{xcolor}&#10;\pagestyle{empty}&#10;\begin{document}&#10;&#10;&#10;$B_R\cup B_N= B_{\mathbb{R}^n}$&#10;\end{document}"/>
  <p:tag name="IGUANATEXSIZE" val="33"/>
  <p:tag name="IGUANATEXCURSOR" val="173"/>
  <p:tag name="TRANSPARENCY" val="True"/>
  <p:tag name="FILENAME" val=""/>
  <p:tag name="INPUTTYPE" val="0"/>
  <p:tag name="LATEXENGINEID" val="0"/>
  <p:tag name="TEMPFOLDER" val="c:\temp\"/>
</p:tagLst>
</file>

<file path=ppt/tags/tag1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96"/>
  <p:tag name="ORIGINALWIDTH" val="542.25"/>
  <p:tag name="OUTPUTDPI" val="1200"/>
  <p:tag name="LATEXADDIN" val="\documentclass{article}&#10;\usepackage{amsmath}&#10;\usepackage{amssymb}&#10;\usepackage{amsthm}&#10;\usepackage{xcolor}&#10;\pagestyle{empty}&#10;\begin{document}&#10;&#10;&#10;$A\in \mathbb{F}^{m\times n}$&#10;\end{document}"/>
  <p:tag name="IGUANATEXSIZE" val="33"/>
  <p:tag name="IGUANATEXCURSOR" val="171"/>
  <p:tag name="TRANSPARENCY" val="True"/>
  <p:tag name="FILENAME" val=""/>
  <p:tag name="INPUTTYPE" val="0"/>
  <p:tag name="LATEXENGINEID" val="0"/>
  <p:tag name="TEMPFOLDER" val="c:\temp\"/>
</p:tagLst>
</file>

<file path=ppt/tags/tag1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30.5"/>
  <p:tag name="ORIGINALWIDTH" val="1510.5"/>
  <p:tag name="OUTPUTDPI" val="1200"/>
  <p:tag name="LATEXADDIN" val="\documentclass{article}&#10;\usepackage{amsmath}&#10;\usepackage{amssymb}&#10;\usepackage{amsthm}&#10;\usepackage{xcolor}&#10;\pagestyle{empty}&#10;\begin{document}&#10;&#10;&#10;$\dim R(A)+\dim N(A^t)= m$&#10;\end{document}"/>
  <p:tag name="IGUANATEXSIZE" val="33"/>
  <p:tag name="IGUANATEXCURSOR" val="168"/>
  <p:tag name="TRANSPARENCY" val="True"/>
  <p:tag name="FILENAME" val=""/>
  <p:tag name="INPUTTYPE" val="0"/>
  <p:tag name="LATEXENGINEID" val="0"/>
  <p:tag name="TEMPFOLDER" val="c:\temp\"/>
</p:tagLst>
</file>

<file path=ppt/tags/tag1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96"/>
  <p:tag name="ORIGINALWIDTH" val="556.5"/>
  <p:tag name="OUTPUTDPI" val="1200"/>
  <p:tag name="LATEXADDIN" val="\documentclass{article}&#10;\usepackage{amsmath}&#10;\usepackage{amssymb}&#10;\usepackage{amsthm}&#10;\usepackage{xcolor}&#10;\pagestyle{empty}&#10;\begin{document}&#10;&#10;&#10;$A\in \mathbb{R}^{m\times n}$&#10;\end{document}"/>
  <p:tag name="IGUANATEXSIZE" val="33"/>
  <p:tag name="IGUANATEXCURSOR" val="158"/>
  <p:tag name="TRANSPARENCY" val="True"/>
  <p:tag name="FILENAME" val=""/>
  <p:tag name="INPUTTYPE" val="0"/>
  <p:tag name="LATEXENGINEID" val="0"/>
  <p:tag name="TEMPFOLDER" val="c:\temp\"/>
</p:tagLst>
</file>

<file path=ppt/tags/tag1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11.75"/>
  <p:tag name="ORIGINALWIDTH" val="69"/>
  <p:tag name="OUTPUTDPI" val="1200"/>
  <p:tag name="LATEXADDIN" val="\documentclass{article}&#10;\usepackage{amsmath}&#10;\usepackage{amssymb}&#10;\usepackage{amsthm}&#10;\usepackage{xcolor}&#10;\pagestyle{empty}&#10;\begin{document}&#10;&#10;&#10;$\Downarrow$&#10;\end{document}"/>
  <p:tag name="IGUANATEXSIZE" val="33"/>
  <p:tag name="IGUANATEXCURSOR" val="154"/>
  <p:tag name="TRANSPARENCY" val="True"/>
  <p:tag name="FILENAME" val=""/>
  <p:tag name="INPUTTYPE" val="0"/>
  <p:tag name="LATEXENGINEID" val="0"/>
  <p:tag name="TEMPFOLDER" val="c:\temp\"/>
</p:tagLst>
</file>

<file path=ppt/tags/tag1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30.5"/>
  <p:tag name="ORIGINALWIDTH" val="1478.25"/>
  <p:tag name="OUTPUTDPI" val="1200"/>
  <p:tag name="LATEXADDIN" val="\documentclass{article}&#10;\usepackage{amsmath}&#10;\usepackage{amssymb}&#10;\usepackage{amsthm}&#10;\usepackage{xcolor}&#10;\pagestyle{empty}&#10;\begin{document}&#10;&#10;&#10;$\dim C(A)+\dim N(A^t)= n$&#10;\end{document}"/>
  <p:tag name="IGUANATEXSIZE" val="25"/>
  <p:tag name="IGUANATEXCURSOR" val="164"/>
  <p:tag name="TRANSPARENCY" val="True"/>
  <p:tag name="FILENAME" val=""/>
  <p:tag name="INPUTTYPE" val="0"/>
  <p:tag name="LATEXENGINEID" val="0"/>
  <p:tag name="TEMPFOLDER" val="c:\temp\"/>
</p:tagLst>
</file>

<file path=ppt/tags/tag1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30.5"/>
  <p:tag name="ORIGINALWIDTH" val="1122.75"/>
  <p:tag name="OUTPUTDPI" val="1200"/>
  <p:tag name="LATEXADDIN" val="\documentclass{article}&#10;\usepackage{amsmath}&#10;\usepackage{amssymb}&#10;\usepackage{amsthm}&#10;\usepackage{xcolor}&#10;\pagestyle{empty}&#10;\begin{document}&#10;&#10;&#10;$ C(A)+ N(A^t)= \mathbb{R}^m$&#10;\end{document}"/>
  <p:tag name="IGUANATEXSIZE" val="33"/>
  <p:tag name="IGUANATEXCURSOR" val="171"/>
  <p:tag name="TRANSPARENCY" val="True"/>
  <p:tag name="FILENAME" val=""/>
  <p:tag name="INPUTTYPE" val="0"/>
  <p:tag name="LATEXENGINEID" val="0"/>
  <p:tag name="TEMPFOLDER" val="c:\temp\"/>
</p:tagLst>
</file>

<file path=ppt/tags/tag1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44"/>
  <p:tag name="ORIGINALWIDTH" val="1052.25"/>
  <p:tag name="OUTPUTDPI" val="1200"/>
  <p:tag name="LATEXADDIN" val="\documentclass{article}&#10;\usepackage{amsmath}&#10;\usepackage{amssymb}&#10;\usepackage{amsthm}&#10;\usepackage{xcolor}&#10;\pagestyle{empty}&#10;\begin{document}&#10;&#10;&#10;$B_C\cup B_(N^t)= B_{\mathbb{R}^m}$&#10;\end{document}"/>
  <p:tag name="IGUANATEXSIZE" val="33"/>
  <p:tag name="IGUANATEXCURSOR" val="176"/>
  <p:tag name="TRANSPARENCY" val="True"/>
  <p:tag name="FILENAME" val=""/>
  <p:tag name="INPUTTYPE" val="0"/>
  <p:tag name="LATEXENGINEID" val="0"/>
  <p:tag name="TEMPFOLDER" val="c:\temp\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24.5"/>
  <p:tag name="ORIGINALWIDTH" val="1728.75"/>
  <p:tag name="OUTPUTDPI" val="1200"/>
  <p:tag name="LATEXADDIN" val="\documentclass{article}&#10;\usepackage{amsmath}&#10;\usepackage{amssymb}&#10;\usepackage{amsthm}&#10;\usepackage{xcolor}&#10;\pagestyle{empty}&#10;\begin{document}&#10;&#10;&#10;$C(A)=span\{C_1(A),\dots C_n(A)\}$&#10;\end{document}"/>
  <p:tag name="IGUANATEXSIZE" val="33"/>
  <p:tag name="IGUANATEXCURSOR" val="174"/>
  <p:tag name="TRANSPARENCY" val="True"/>
  <p:tag name="FILENAME" val=""/>
  <p:tag name="INPUTTYPE" val="0"/>
  <p:tag name="LATEXENGINEID" val="0"/>
  <p:tag name="TEMPFOLDER" val="c:\temp\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02.75"/>
  <p:tag name="ORIGINALWIDTH" val="282"/>
  <p:tag name="OUTPUTDPI" val="1200"/>
  <p:tag name="LATEXADDIN" val="\documentclass{article}&#10;\usepackage{amsmath}&#10;\usepackage{amssymb}&#10;\usepackage{amsthm}&#10;\usepackage{xcolor}&#10;\pagestyle{empty}&#10;\begin{document}&#10;&#10;&#10;$\leq \mathbb{F}^m$&#10;\end{document}"/>
  <p:tag name="IGUANATEXSIZE" val="33"/>
  <p:tag name="IGUANATEXCURSOR" val="161"/>
  <p:tag name="TRANSPARENCY" val="True"/>
  <p:tag name="FILENAME" val=""/>
  <p:tag name="INPUTTYPE" val="0"/>
  <p:tag name="LATEXENGINEID" val="0"/>
  <p:tag name="TEMPFOLDER" val="c:\temp\"/>
</p:tagLst>
</file>

<file path=ppt/tags/tag2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48.5"/>
  <p:tag name="ORIGINALWIDTH" val="1636.5"/>
  <p:tag name="OUTPUTDPI" val="1200"/>
  <p:tag name="LATEXADDIN" val="\documentclass{article}&#10;\usepackage{amsmath}&#10;\usepackage{amssymb}&#10;\usepackage{amsthm}&#10;\usepackage{xcolor}&#10;\pagestyle{empty}&#10;\begin{document}&#10;&#10;&#10;$A=\left(\begin{array}{cccc}&#10;1 &amp; 2 &amp; 3 &amp; 4\\&#10;0 &amp; 1 &amp; 0 &amp; 1\\&#10;1 &amp; 3 &amp; 3 &amp; 5&#10;\end{array}\right)&#10;\in &#10;\mathbb{R}^{3\times 4}&#10;$&#10;\end{document}"/>
  <p:tag name="IGUANATEXSIZE" val="15"/>
  <p:tag name="IGUANATEXCURSOR" val="264"/>
  <p:tag name="TRANSPARENCY" val="True"/>
  <p:tag name="FILENAME" val=""/>
  <p:tag name="INPUTTYPE" val="0"/>
  <p:tag name="LATEXENGINEID" val="0"/>
  <p:tag name="TEMPFOLDER" val="c:\temp\"/>
</p:tagLst>
</file>

<file path=ppt/tags/tag2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597.75"/>
  <p:tag name="ORIGINALWIDTH" val="2376"/>
  <p:tag name="OUTPUTDPI" val="1200"/>
  <p:tag name="LATEXADDIN" val="\documentclass{article}&#10;\usepackage{amsmath}&#10;\usepackage{amssymb}&#10;\usepackage{amsthm}&#10;\usepackage{xcolor}&#10;\pagestyle{empty}&#10;\begin{document}&#10;&#10;&#10;$span&#10;\{&#10;\begin{pmatrix}&#10;1 \\&#10;2\\&#10;3\\&#10;4&#10;\end{pmatrix}&#10;,&#10;\begin{pmatrix}&#10;0\\&#10;1\\&#10;0\\&#10;1&#10;\end{pmatrix}&#10;\}&#10;+&#10;span&#10;\{&#10;\begin{pmatrix}&#10;-3\\&#10;0\\&#10;1\\&#10;0&#10;\end{pmatrix},&#10;\begin{pmatrix}&#10;-2\\&#10;-1\\&#10;0\\&#10;1&#10;\end{pmatrix}&#10;\}&#10;$&#10;\end{document}"/>
  <p:tag name="IGUANATEXSIZE" val="30"/>
  <p:tag name="IGUANATEXCURSOR" val="350"/>
  <p:tag name="TRANSPARENCY" val="True"/>
  <p:tag name="FILENAME" val=""/>
  <p:tag name="INPUTTYPE" val="0"/>
  <p:tag name="LATEXENGINEID" val="0"/>
  <p:tag name="TEMPFOLDER" val="c:\temp\"/>
</p:tagLst>
</file>

<file path=ppt/tags/tag2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597.75"/>
  <p:tag name="ORIGINALWIDTH" val="2044.5"/>
  <p:tag name="OUTPUTDPI" val="1200"/>
  <p:tag name="LATEXADDIN" val="\documentclass{article}&#10;\usepackage{amsmath}&#10;\usepackage{amssymb}&#10;\usepackage{amsthm}&#10;\usepackage{xcolor}&#10;\pagestyle{empty}&#10;\begin{document}&#10;&#10;&#10;$=span&#10;\{&#10;\begin{pmatrix}&#10;1 \\&#10;2\\&#10;3\\&#10;4&#10;\end{pmatrix}&#10;,&#10;\begin{pmatrix}&#10;0\\&#10;1\\&#10;0\\&#10;1&#10;\end{pmatrix}&#10;,&#10;\begin{pmatrix}&#10;-3\\&#10;0\\&#10;1\\&#10;0&#10;\end{pmatrix},&#10;\begin{pmatrix}&#10;-2\\&#10;-1\\&#10;0\\&#10;1&#10;\end{pmatrix}&#10;\}&#10;$&#10;\end{document}"/>
  <p:tag name="IGUANATEXSIZE" val="30"/>
  <p:tag name="IGUANATEXCURSOR" val="145"/>
  <p:tag name="TRANSPARENCY" val="True"/>
  <p:tag name="FILENAME" val=""/>
  <p:tag name="INPUTTYPE" val="0"/>
  <p:tag name="LATEXENGINEID" val="0"/>
  <p:tag name="TEMPFOLDER" val="c:\temp\"/>
</p:tagLst>
</file>

<file path=ppt/tags/tag2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04.25"/>
  <p:tag name="ORIGINALWIDTH" val="261"/>
  <p:tag name="OUTPUTDPI" val="1200"/>
  <p:tag name="LATEXADDIN" val="\documentclass{article}&#10;\usepackage{amsmath}&#10;\usepackage{amssymb}&#10;\usepackage{amsthm}&#10;\usepackage{xcolor}&#10;\pagestyle{empty}&#10;\begin{document}&#10;&#10;&#10;$=\mathbb{R}^4$&#10;\end{document}"/>
  <p:tag name="IGUANATEXSIZE" val="33"/>
  <p:tag name="IGUANATEXCURSOR" val="157"/>
  <p:tag name="TRANSPARENCY" val="True"/>
  <p:tag name="FILENAME" val=""/>
  <p:tag name="INPUTTYPE" val="0"/>
  <p:tag name="LATEXENGINEID" val="0"/>
  <p:tag name="TEMPFOLDER" val="c:\temp\"/>
</p:tagLst>
</file>

<file path=ppt/tags/tag2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05"/>
  <p:tag name="ORIGINALWIDTH" val="164.25"/>
  <p:tag name="OUTPUTDPI" val="1200"/>
  <p:tag name="LATEXADDIN" val="\documentclass{article}&#10;\usepackage{amsmath}&#10;\usepackage{amssymb}&#10;\usepackage{amsthm}&#10;\usepackage{xcolor}&#10;\pagestyle{empty}&#10;\begin{document}&#10;&#10;&#10;$B_R$&#10;\end{document}"/>
  <p:tag name="IGUANATEXSIZE" val="33"/>
  <p:tag name="IGUANATEXCURSOR" val="147"/>
  <p:tag name="TRANSPARENCY" val="True"/>
  <p:tag name="FILENAME" val=""/>
  <p:tag name="INPUTTYPE" val="0"/>
  <p:tag name="LATEXENGINEID" val="0"/>
  <p:tag name="TEMPFOLDER" val="c:\temp\"/>
</p:tagLst>
</file>

<file path=ppt/tags/tag2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24.5"/>
  <p:tag name="ORIGINALWIDTH" val="269.25"/>
  <p:tag name="OUTPUTDPI" val="1200"/>
  <p:tag name="LATEXADDIN" val="\documentclass{article}&#10;\usepackage{amsmath}&#10;\usepackage{amssymb}&#10;\usepackage{amsthm}&#10;\usepackage{xcolor}&#10;\pagestyle{empty}&#10;\begin{document}&#10;&#10;&#10;$R(A)$&#10;\end{document}"/>
  <p:tag name="IGUANATEXSIZE" val="33"/>
  <p:tag name="IGUANATEXCURSOR" val="148"/>
  <p:tag name="TRANSPARENCY" val="True"/>
  <p:tag name="FILENAME" val=""/>
  <p:tag name="INPUTTYPE" val="0"/>
  <p:tag name="LATEXENGINEID" val="0"/>
  <p:tag name="TEMPFOLDER" val="c:\temp\"/>
</p:tagLst>
</file>

<file path=ppt/tags/tag2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24.5"/>
  <p:tag name="ORIGINALWIDTH" val="287.25"/>
  <p:tag name="OUTPUTDPI" val="1200"/>
  <p:tag name="LATEXADDIN" val="\documentclass{article}&#10;\usepackage{amsmath}&#10;\usepackage{amssymb}&#10;\usepackage{amsthm}&#10;\usepackage{xcolor}&#10;\pagestyle{empty}&#10;\begin{document}&#10;&#10;&#10;$N(A)$&#10;\end{document}"/>
  <p:tag name="IGUANATEXSIZE" val="33"/>
  <p:tag name="IGUANATEXCURSOR" val="145"/>
  <p:tag name="TRANSPARENCY" val="True"/>
  <p:tag name="FILENAME" val=""/>
  <p:tag name="INPUTTYPE" val="0"/>
  <p:tag name="LATEXENGINEID" val="0"/>
  <p:tag name="TEMPFOLDER" val="c:\temp\"/>
</p:tagLst>
</file>

<file path=ppt/tags/tag2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03.5"/>
  <p:tag name="ORIGINALWIDTH" val="174"/>
  <p:tag name="OUTPUTDPI" val="1200"/>
  <p:tag name="LATEXADDIN" val="\documentclass{article}&#10;\usepackage{amsmath}&#10;\usepackage{amssymb}&#10;\usepackage{amsthm}&#10;\usepackage{xcolor}&#10;\pagestyle{empty}&#10;\begin{document}&#10;&#10;&#10;$B_N$&#10;\end{document}"/>
  <p:tag name="IGUANATEXSIZE" val="33"/>
  <p:tag name="IGUANATEXCURSOR" val="147"/>
  <p:tag name="TRANSPARENCY" val="True"/>
  <p:tag name="FILENAME" val=""/>
  <p:tag name="INPUTTYPE" val="0"/>
  <p:tag name="LATEXENGINEID" val="0"/>
  <p:tag name="TEMPFOLDER" val="c:\temp\"/>
</p:tagLst>
</file>

<file path=ppt/tags/tag2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06.5"/>
  <p:tag name="ORIGINALWIDTH" val="192"/>
  <p:tag name="OUTPUTDPI" val="1200"/>
  <p:tag name="LATEXADDIN" val="\documentclass{article}&#10;\usepackage{amsmath}&#10;\usepackage{amssymb}&#10;\usepackage{amsthm}&#10;\usepackage{xcolor}&#10;\pagestyle{empty}&#10;\begin{document}&#10;&#10;&#10;$B_{\mathbb{R}^4}$&#10;\end{document}"/>
  <p:tag name="IGUANATEXSIZE" val="33"/>
  <p:tag name="IGUANATEXCURSOR" val="159"/>
  <p:tag name="TRANSPARENCY" val="True"/>
  <p:tag name="FILENAME" val=""/>
  <p:tag name="INPUTTYPE" val="0"/>
  <p:tag name="LATEXENGINEID" val="0"/>
  <p:tag name="TEMPFOLDER" val="c:\temp\"/>
</p:tagLst>
</file>

<file path=ppt/tags/tag2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273.75"/>
  <p:tag name="ORIGINALWIDTH" val="1182"/>
  <p:tag name="OUTPUTDPI" val="1200"/>
  <p:tag name="LATEXADDIN" val="\documentclass{article}&#10;\usepackage{amsmath}&#10;\usepackage{amssymb}&#10;\usepackage{amsthm}&#10;\usepackage{xcolor}&#10;\pagestyle{empty}&#10;\begin{document}&#10;&#10;&#10;$\begin{array}{c}&#10;span(A)+span(B)=\\&#10;span(A\cup B)&#10;\end{array}$&#10;\end{document}"/>
  <p:tag name="IGUANATEXSIZE" val="33"/>
  <p:tag name="IGUANATEXCURSOR" val="205"/>
  <p:tag name="TRANSPARENCY" val="True"/>
  <p:tag name="FILENAME" val=""/>
  <p:tag name="INPUTTYPE" val="0"/>
  <p:tag name="LATEXENGINEID" val="0"/>
  <p:tag name="TEMPFOLDER" val="c:\temp\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24.5"/>
  <p:tag name="ORIGINALWIDTH" val="1766.25"/>
  <p:tag name="OUTPUTDPI" val="1200"/>
  <p:tag name="LATEXADDIN" val="\documentclass{article}&#10;\usepackage{amsmath}&#10;\usepackage{amssymb}&#10;\usepackage{amsthm}&#10;\usepackage{xcolor}&#10;\pagestyle{empty}&#10;\begin{document}&#10;&#10;&#10;$R(A)=span\{R_1(A),\dots R_m(A)\}$&#10;\end{document}"/>
  <p:tag name="IGUANATEXSIZE" val="33"/>
  <p:tag name="IGUANATEXCURSOR" val="171"/>
  <p:tag name="TRANSPARENCY" val="True"/>
  <p:tag name="FILENAME" val=""/>
  <p:tag name="INPUTTYPE" val="0"/>
  <p:tag name="LATEXENGINEID" val="0"/>
  <p:tag name="TEMPFOLDER" val="c:\temp\"/>
</p:tagLst>
</file>

<file path=ppt/tags/tag2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48.5"/>
  <p:tag name="ORIGINALWIDTH" val="1636.5"/>
  <p:tag name="OUTPUTDPI" val="1200"/>
  <p:tag name="LATEXADDIN" val="\documentclass{article}&#10;\usepackage{amsmath}&#10;\usepackage{amssymb}&#10;\usepackage{amsthm}&#10;\usepackage{xcolor}&#10;\pagestyle{empty}&#10;\begin{document}&#10;&#10;&#10;$A=\left(\begin{array}{cccc}&#10;1 &amp; 2 &amp; 3 &amp; 4\\&#10;0 &amp; 1 &amp; 0 &amp; 1\\&#10;1 &amp; 3 &amp; 3 &amp; 5&#10;\end{array}\right)&#10;\in &#10;\mathbb{R}^{3\times 4}&#10;$&#10;\end{document}"/>
  <p:tag name="IGUANATEXSIZE" val="15"/>
  <p:tag name="IGUANATEXCURSOR" val="264"/>
  <p:tag name="TRANSPARENCY" val="True"/>
  <p:tag name="FILENAME" val=""/>
  <p:tag name="INPUTTYPE" val="0"/>
  <p:tag name="LATEXENGINEID" val="0"/>
  <p:tag name="TEMPFOLDER" val="c:\temp\"/>
</p:tagLst>
</file>

<file path=ppt/tags/tag2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48.5"/>
  <p:tag name="ORIGINALWIDTH" val="2172"/>
  <p:tag name="OUTPUTDPI" val="1200"/>
  <p:tag name="LATEXADDIN" val="\documentclass{article}&#10;\usepackage{amsmath}&#10;\usepackage{amssymb}&#10;\usepackage{amsthm}&#10;\usepackage{xcolor}&#10;\pagestyle{empty}&#10;\begin{document}&#10;&#10;&#10;$&#10;span\{\left(\begin{array}{c}&#10;1\\&#10;0\\&#10;1&#10;\end{array}\right),\left(\begin{array}{c}&#10;2\\&#10;1\\&#10;3&#10;\end{array}\right)\}&#10;+&#10;span&#10;\{&#10;\begin{pmatrix}&#10;-1\\&#10;-1\\&#10;1&#10;\end{pmatrix}&#10;\}&#10;$&#10;\end{document}"/>
  <p:tag name="IGUANATEXSIZE" val="30"/>
  <p:tag name="IGUANATEXCURSOR" val="311"/>
  <p:tag name="TRANSPARENCY" val="True"/>
  <p:tag name="FILENAME" val=""/>
  <p:tag name="INPUTTYPE" val="0"/>
  <p:tag name="LATEXENGINEID" val="0"/>
  <p:tag name="TEMPFOLDER" val="c:\temp\"/>
</p:tagLst>
</file>

<file path=ppt/tags/tag2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48.5"/>
  <p:tag name="ORIGINALWIDTH" val="1840.5"/>
  <p:tag name="OUTPUTDPI" val="1200"/>
  <p:tag name="LATEXADDIN" val="\documentclass{article}&#10;\usepackage{amsmath}&#10;\usepackage{amssymb}&#10;\usepackage{amsthm}&#10;\usepackage{xcolor}&#10;\pagestyle{empty}&#10;\begin{document}&#10;&#10;&#10;$=&#10;span\{\left(\begin{array}{c}&#10;1\\&#10;0\\&#10;1&#10;\end{array}\right),\left(\begin{array}{c}&#10;2\\&#10;1\\&#10;3&#10;\end{array}\right),&#10;\begin{pmatrix}&#10;-1\\&#10;-1\\&#10;1&#10;\end{pmatrix}&#10;\}&#10;$&#10;\end{document}"/>
  <p:tag name="IGUANATEXSIZE" val="30"/>
  <p:tag name="IGUANATEXCURSOR" val="301"/>
  <p:tag name="TRANSPARENCY" val="True"/>
  <p:tag name="FILENAME" val=""/>
  <p:tag name="INPUTTYPE" val="0"/>
  <p:tag name="LATEXENGINEID" val="0"/>
  <p:tag name="TEMPFOLDER" val="c:\temp\"/>
</p:tagLst>
</file>

<file path=ppt/tags/tag2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03.5"/>
  <p:tag name="ORIGINALWIDTH" val="259.5"/>
  <p:tag name="OUTPUTDPI" val="1200"/>
  <p:tag name="LATEXADDIN" val="\documentclass{article}&#10;\usepackage{amsmath}&#10;\usepackage{amssymb}&#10;\usepackage{amsthm}&#10;\usepackage{xcolor}&#10;\pagestyle{empty}&#10;\begin{document}&#10;&#10;&#10;$=\mathbb{R}^3$&#10;\end{document}"/>
  <p:tag name="IGUANATEXSIZE" val="33"/>
  <p:tag name="IGUANATEXCURSOR" val="157"/>
  <p:tag name="TRANSPARENCY" val="True"/>
  <p:tag name="FILENAME" val=""/>
  <p:tag name="INPUTTYPE" val="0"/>
  <p:tag name="LATEXENGINEID" val="0"/>
  <p:tag name="TEMPFOLDER" val="c:\temp\"/>
</p:tagLst>
</file>

<file path=ppt/tags/tag2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05"/>
  <p:tag name="ORIGINALWIDTH" val="163.5"/>
  <p:tag name="OUTPUTDPI" val="1200"/>
  <p:tag name="LATEXADDIN" val="\documentclass{article}&#10;\usepackage{amsmath}&#10;\usepackage{amssymb}&#10;\usepackage{amsthm}&#10;\usepackage{xcolor}&#10;\pagestyle{empty}&#10;\begin{document}&#10;&#10;&#10;$B_C$&#10;\end{document}"/>
  <p:tag name="IGUANATEXSIZE" val="33"/>
  <p:tag name="IGUANATEXCURSOR" val="147"/>
  <p:tag name="TRANSPARENCY" val="True"/>
  <p:tag name="FILENAME" val=""/>
  <p:tag name="INPUTTYPE" val="0"/>
  <p:tag name="LATEXENGINEID" val="0"/>
  <p:tag name="TEMPFOLDER" val="c:\temp\"/>
</p:tagLst>
</file>

<file path=ppt/tags/tag2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24.5"/>
  <p:tag name="ORIGINALWIDTH" val="270"/>
  <p:tag name="OUTPUTDPI" val="1200"/>
  <p:tag name="LATEXADDIN" val="\documentclass{article}&#10;\usepackage{amsmath}&#10;\usepackage{amssymb}&#10;\usepackage{amsthm}&#10;\usepackage{xcolor}&#10;\pagestyle{empty}&#10;\begin{document}&#10;&#10;&#10;$C(A)$&#10;\end{document}"/>
  <p:tag name="IGUANATEXSIZE" val="33"/>
  <p:tag name="IGUANATEXCURSOR" val="145"/>
  <p:tag name="TRANSPARENCY" val="True"/>
  <p:tag name="FILENAME" val=""/>
  <p:tag name="INPUTTYPE" val="0"/>
  <p:tag name="LATEXENGINEID" val="0"/>
  <p:tag name="TEMPFOLDER" val="c:\temp\"/>
</p:tagLst>
</file>

<file path=ppt/tags/tag2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30.5"/>
  <p:tag name="ORIGINALWIDTH" val="330.75"/>
  <p:tag name="OUTPUTDPI" val="1200"/>
  <p:tag name="LATEXADDIN" val="\documentclass{article}&#10;\usepackage{amsmath}&#10;\usepackage{amssymb}&#10;\usepackage{amsthm}&#10;\usepackage{xcolor}&#10;\pagestyle{empty}&#10;\begin{document}&#10;&#10;&#10;$N(A^t)$&#10;\end{document}"/>
  <p:tag name="IGUANATEXSIZE" val="33"/>
  <p:tag name="IGUANATEXCURSOR" val="149"/>
  <p:tag name="TRANSPARENCY" val="True"/>
  <p:tag name="FILENAME" val=""/>
  <p:tag name="INPUTTYPE" val="0"/>
  <p:tag name="LATEXENGINEID" val="0"/>
  <p:tag name="TEMPFOLDER" val="c:\temp\"/>
</p:tagLst>
</file>

<file path=ppt/tags/tag2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05"/>
  <p:tag name="ORIGINALWIDTH" val="208.5"/>
  <p:tag name="OUTPUTDPI" val="1200"/>
  <p:tag name="LATEXADDIN" val="\documentclass{article}&#10;\usepackage{amsmath}&#10;\usepackage{amssymb}&#10;\usepackage{amsthm}&#10;\usepackage{xcolor}&#10;\pagestyle{empty}&#10;\begin{document}&#10;&#10;&#10;$B_{N^t}$&#10;\end{document}"/>
  <p:tag name="IGUANATEXSIZE" val="33"/>
  <p:tag name="IGUANATEXCURSOR" val="147"/>
  <p:tag name="TRANSPARENCY" val="True"/>
  <p:tag name="FILENAME" val=""/>
  <p:tag name="INPUTTYPE" val="0"/>
  <p:tag name="LATEXENGINEID" val="0"/>
  <p:tag name="TEMPFOLDER" val="c:\temp\"/>
</p:tagLst>
</file>

<file path=ppt/tags/tag2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06.5"/>
  <p:tag name="ORIGINALWIDTH" val="190.5"/>
  <p:tag name="OUTPUTDPI" val="1200"/>
  <p:tag name="LATEXADDIN" val="\documentclass{article}&#10;\usepackage{amsmath}&#10;\usepackage{amssymb}&#10;\usepackage{amsthm}&#10;\usepackage{xcolor}&#10;\pagestyle{empty}&#10;\begin{document}&#10;&#10;&#10;$B_{\mathbb{R}^3}$&#10;\end{document}"/>
  <p:tag name="IGUANATEXSIZE" val="33"/>
  <p:tag name="IGUANATEXCURSOR" val="159"/>
  <p:tag name="TRANSPARENCY" val="True"/>
  <p:tag name="FILENAME" val=""/>
  <p:tag name="INPUTTYPE" val="0"/>
  <p:tag name="LATEXENGINEID" val="0"/>
  <p:tag name="TEMPFOLDER" val="c:\temp\"/>
</p:tagLst>
</file>

<file path=ppt/tags/tag2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14.75"/>
  <p:tag name="ORIGINALWIDTH" val="671.25"/>
  <p:tag name="OUTPUTDPI" val="1200"/>
  <p:tag name="LATEXADDIN" val="\documentclass{article}&#10;\usepackage{amsmath}&#10;\usepackage{amssymb}&#10;\usepackage{amsthm}&#10;\usepackage{xcolor}&#10;\pagestyle{empty}&#10;\begin{document}&#10;&#10;&#10;$&#10;A,B\in\mathbb{F}^{n\times n}&#10;$&#10;\end{document}"/>
  <p:tag name="IGUANATEXSIZE" val="33"/>
  <p:tag name="IGUANATEXCURSOR" val="146"/>
  <p:tag name="TRANSPARENCY" val="True"/>
  <p:tag name="FILENAME" val=""/>
  <p:tag name="INPUTTYPE" val="0"/>
  <p:tag name="LATEXENGINEID" val="0"/>
  <p:tag name="TEMPFOLDER" val="c:\temp\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30.5"/>
  <p:tag name="ORIGINALWIDTH" val="1440.75"/>
  <p:tag name="OUTPUTDPI" val="1200"/>
  <p:tag name="LATEXADDIN" val="\documentclass{article}&#10;\usepackage{amsmath}&#10;\usepackage{amssymb}&#10;\usepackage{amsthm}&#10;\usepackage{xcolor}&#10;\pagestyle{empty}&#10;\begin{document}&#10;&#10;&#10;$=\{A^tx : x\in \mathbb{F}^m\}=C(A^t)$&#10;\end{document}"/>
  <p:tag name="IGUANATEXSIZE" val="33"/>
  <p:tag name="IGUANATEXCURSOR" val="180"/>
  <p:tag name="TRANSPARENCY" val="True"/>
  <p:tag name="FILENAME" val=""/>
  <p:tag name="INPUTTYPE" val="0"/>
  <p:tag name="LATEXENGINEID" val="0"/>
  <p:tag name="TEMPFOLDER" val="c:\temp\"/>
</p:tagLst>
</file>

<file path=ppt/tags/tag2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11.75"/>
  <p:tag name="ORIGINALWIDTH" val="69"/>
  <p:tag name="OUTPUTDPI" val="1200"/>
  <p:tag name="LATEXADDIN" val="\documentclass{article}&#10;\usepackage{amsmath}&#10;\usepackage{amssymb}&#10;\usepackage{amsthm}&#10;\usepackage{xcolor}&#10;\pagestyle{empty}&#10;\begin{document}&#10;&#10;&#10;$\Downarrow$&#10;\end{document}"/>
  <p:tag name="IGUANATEXSIZE" val="33"/>
  <p:tag name="IGUANATEXCURSOR" val="154"/>
  <p:tag name="TRANSPARENCY" val="True"/>
  <p:tag name="FILENAME" val=""/>
  <p:tag name="INPUTTYPE" val="0"/>
  <p:tag name="LATEXENGINEID" val="0"/>
  <p:tag name="TEMPFOLDER" val="c:\temp\"/>
</p:tagLst>
</file>

<file path=ppt/tags/tag2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24.5"/>
  <p:tag name="ORIGINALWIDTH" val="747"/>
  <p:tag name="OUTPUTDPI" val="1200"/>
  <p:tag name="LATEXADDIN" val="\documentclass{article}&#10;\usepackage{amsmath}&#10;\usepackage{amssymb}&#10;\usepackage{amsthm}&#10;\usepackage{xcolor}&#10;\pagestyle{empty}&#10;\begin{document}&#10;&#10;&#10;$ C(B)\leq  N(A)$&#10;\end{document}"/>
  <p:tag name="IGUANATEXSIZE" val="33"/>
  <p:tag name="IGUANATEXCURSOR" val="154"/>
  <p:tag name="TRANSPARENCY" val="True"/>
  <p:tag name="FILENAME" val=""/>
  <p:tag name="INPUTTYPE" val="0"/>
  <p:tag name="LATEXENGINEID" val="0"/>
  <p:tag name="TEMPFOLDER" val="c:\temp\"/>
</p:tagLst>
</file>

<file path=ppt/tags/tag2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24.5"/>
  <p:tag name="ORIGINALWIDTH" val="1311.75"/>
  <p:tag name="OUTPUTDPI" val="1200"/>
  <p:tag name="LATEXADDIN" val="\documentclass{article}&#10;\usepackage{amsmath}&#10;\usepackage{amssymb}&#10;\usepackage{amsthm}&#10;\usepackage{xcolor}&#10;\pagestyle{empty}&#10;\begin{document}&#10;&#10;&#10;$ rank(A)+rank(B)&gt;n$&#10;\end{document}"/>
  <p:tag name="IGUANATEXSIZE" val="33"/>
  <p:tag name="IGUANATEXCURSOR" val="162"/>
  <p:tag name="TRANSPARENCY" val="True"/>
  <p:tag name="FILENAME" val=""/>
  <p:tag name="INPUTTYPE" val="0"/>
  <p:tag name="LATEXENGINEID" val="0"/>
  <p:tag name="TEMPFOLDER" val="c:\temp\"/>
</p:tagLst>
</file>

<file path=ppt/tags/tag2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24.5"/>
  <p:tag name="ORIGINALWIDTH" val="1220.25"/>
  <p:tag name="OUTPUTDPI" val="1200"/>
  <p:tag name="LATEXADDIN" val="\documentclass{article}&#10;\usepackage{amsmath}&#10;\usepackage{amssymb}&#10;\usepackage{amsthm}&#10;\usepackage{xcolor}&#10;\pagestyle{empty}&#10;\begin{document}&#10;&#10;&#10;$0=C_i(AB)=AC_i(B)$&#10;\end{document}"/>
  <p:tag name="IGUANATEXSIZE" val="33"/>
  <p:tag name="IGUANATEXCURSOR" val="161"/>
  <p:tag name="TRANSPARENCY" val="True"/>
  <p:tag name="FILENAME" val=""/>
  <p:tag name="INPUTTYPE" val="0"/>
  <p:tag name="LATEXENGINEID" val="0"/>
  <p:tag name="TEMPFOLDER" val="c:\temp\"/>
</p:tagLst>
</file>

<file path=ppt/tags/tag2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11.75"/>
  <p:tag name="ORIGINALWIDTH" val="69"/>
  <p:tag name="OUTPUTDPI" val="1200"/>
  <p:tag name="LATEXADDIN" val="\documentclass{article}&#10;\usepackage{amsmath}&#10;\usepackage{amssymb}&#10;\usepackage{amsthm}&#10;\usepackage{xcolor}&#10;\pagestyle{empty}&#10;\begin{document}&#10;&#10;&#10;$\Downarrow$&#10;\end{document}"/>
  <p:tag name="IGUANATEXSIZE" val="33"/>
  <p:tag name="IGUANATEXCURSOR" val="154"/>
  <p:tag name="TRANSPARENCY" val="True"/>
  <p:tag name="FILENAME" val=""/>
  <p:tag name="INPUTTYPE" val="0"/>
  <p:tag name="LATEXENGINEID" val="0"/>
  <p:tag name="TEMPFOLDER" val="c:\temp\"/>
</p:tagLst>
</file>

<file path=ppt/tags/tag2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24.5"/>
  <p:tag name="ORIGINALWIDTH" val="765.75"/>
  <p:tag name="OUTPUTDPI" val="1200"/>
  <p:tag name="LATEXADDIN" val="\documentclass{article}&#10;\usepackage{amsmath}&#10;\usepackage{amssymb}&#10;\usepackage{amsthm}&#10;\usepackage{xcolor}&#10;\pagestyle{empty}&#10;\begin{document}&#10;&#10;&#10;$C_i(B)\in N(A)$&#10;\end{document}"/>
  <p:tag name="IGUANATEXSIZE" val="33"/>
  <p:tag name="IGUANATEXCURSOR" val="158"/>
  <p:tag name="TRANSPARENCY" val="True"/>
  <p:tag name="FILENAME" val=""/>
  <p:tag name="INPUTTYPE" val="0"/>
  <p:tag name="LATEXENGINEID" val="0"/>
  <p:tag name="TEMPFOLDER" val="c:\temp\"/>
</p:tagLst>
</file>

<file path=ppt/tags/tag2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24.5"/>
  <p:tag name="ORIGINALWIDTH" val="1206"/>
  <p:tag name="OUTPUTDPI" val="1200"/>
  <p:tag name="LATEXADDIN" val="\documentclass{article}&#10;\usepackage{amsmath}&#10;\usepackage{amssymb}&#10;\usepackage{amsthm}&#10;\usepackage{xcolor}&#10;\pagestyle{empty}&#10;\begin{document}&#10;&#10;&#10;$\dim C(B)\leq \dim N(A)$&#10;\end{document}"/>
  <p:tag name="IGUANATEXSIZE" val="33"/>
  <p:tag name="IGUANATEXCURSOR" val="164"/>
  <p:tag name="TRANSPARENCY" val="True"/>
  <p:tag name="FILENAME" val=""/>
  <p:tag name="INPUTTYPE" val="0"/>
  <p:tag name="LATEXENGINEID" val="0"/>
  <p:tag name="TEMPFOLDER" val="c:\temp\"/>
</p:tagLst>
</file>

<file path=ppt/tags/tag2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9.75"/>
  <p:tag name="ORIGINALWIDTH" val="111"/>
  <p:tag name="OUTPUTDPI" val="1200"/>
  <p:tag name="LATEXADDIN" val="\documentclass{article}&#10;\usepackage{amsmath}&#10;\usepackage{amssymb}&#10;\usepackage{amsthm}&#10;\usepackage{xcolor}&#10;\pagestyle{empty}&#10;\begin{document}&#10;&#10;&#10;$\Rightarrow$&#10;\end{document}"/>
  <p:tag name="IGUANATEXSIZE" val="33"/>
  <p:tag name="IGUANATEXCURSOR" val="150"/>
  <p:tag name="TRANSPARENCY" val="True"/>
  <p:tag name="FILENAME" val=""/>
  <p:tag name="INPUTTYPE" val="0"/>
  <p:tag name="LATEXENGINEID" val="0"/>
  <p:tag name="TEMPFOLDER" val="c:\temp\"/>
</p:tagLst>
</file>

<file path=ppt/tags/tag2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16.25"/>
  <p:tag name="ORIGINALWIDTH" val="414"/>
  <p:tag name="OUTPUTDPI" val="1200"/>
  <p:tag name="LATEXADDIN" val="\documentclass{article}&#10;\usepackage{amsmath}&#10;\usepackage{amssymb}&#10;\usepackage{amsthm}&#10;\usepackage{xcolor}&#10;\pagestyle{empty}&#10;\begin{document}&#10;&#10;&#10;$AB\neq 0$&#10;\end{document}"/>
  <p:tag name="IGUANATEXSIZE" val="33"/>
  <p:tag name="IGUANATEXCURSOR" val="150"/>
  <p:tag name="TRANSPARENCY" val="True"/>
  <p:tag name="FILENAME" val=""/>
  <p:tag name="INPUTTYPE" val="0"/>
  <p:tag name="LATEXENGINEID" val="0"/>
  <p:tag name="TEMPFOLDER" val="c:\temp\"/>
</p:tagLst>
</file>

<file path=ppt/tags/tag2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92.25"/>
  <p:tag name="ORIGINALWIDTH" val="414"/>
  <p:tag name="OUTPUTDPI" val="1200"/>
  <p:tag name="LATEXADDIN" val="\documentclass{article}&#10;\usepackage{amsmath}&#10;\usepackage{amssymb}&#10;\usepackage{amsthm}&#10;\usepackage{xcolor}&#10;\pagestyle{empty}&#10;\begin{document}&#10;&#10;&#10;$AB= 0$&#10;\end{document}"/>
  <p:tag name="IGUANATEXSIZE" val="33"/>
  <p:tag name="IGUANATEXCURSOR" val="147"/>
  <p:tag name="TRANSPARENCY" val="True"/>
  <p:tag name="FILENAME" val=""/>
  <p:tag name="INPUTTYPE" val="0"/>
  <p:tag name="LATEXENGINEID" val="0"/>
  <p:tag name="TEMPFOLDER" val="c:\temp\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02.75"/>
  <p:tag name="ORIGINALWIDTH" val="255"/>
  <p:tag name="OUTPUTDPI" val="1200"/>
  <p:tag name="LATEXADDIN" val="\documentclass{article}&#10;\usepackage{amsmath}&#10;\usepackage{amssymb}&#10;\usepackage{amsthm}&#10;\usepackage{xcolor}&#10;\pagestyle{empty}&#10;\begin{document}&#10;&#10;&#10;$\leq \mathbb{F}^n$&#10;\end{document}"/>
  <p:tag name="IGUANATEXSIZE" val="33"/>
  <p:tag name="IGUANATEXCURSOR" val="161"/>
  <p:tag name="TRANSPARENCY" val="True"/>
  <p:tag name="FILENAME" val=""/>
  <p:tag name="INPUTTYPE" val="0"/>
  <p:tag name="LATEXENGINEID" val="0"/>
  <p:tag name="TEMPFOLDER" val="c:\temp\"/>
</p:tagLst>
</file>

<file path=ppt/tags/tag2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11.75"/>
  <p:tag name="ORIGINALWIDTH" val="69"/>
  <p:tag name="OUTPUTDPI" val="1200"/>
  <p:tag name="LATEXADDIN" val="\documentclass{article}&#10;\usepackage{amsmath}&#10;\usepackage{amssymb}&#10;\usepackage{amsthm}&#10;\usepackage{xcolor}&#10;\pagestyle{empty}&#10;\begin{document}&#10;&#10;&#10;$\Downarrow$&#10;\end{document}"/>
  <p:tag name="IGUANATEXSIZE" val="33"/>
  <p:tag name="IGUANATEXCURSOR" val="154"/>
  <p:tag name="TRANSPARENCY" val="True"/>
  <p:tag name="FILENAME" val=""/>
  <p:tag name="INPUTTYPE" val="0"/>
  <p:tag name="LATEXENGINEID" val="0"/>
  <p:tag name="TEMPFOLDER" val="c:\temp\"/>
</p:tagLst>
</file>

<file path=ppt/tags/tag2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14.75"/>
  <p:tag name="ORIGINALWIDTH" val="671.25"/>
  <p:tag name="OUTPUTDPI" val="1200"/>
  <p:tag name="LATEXADDIN" val="\documentclass{article}&#10;\usepackage{amsmath}&#10;\usepackage{amssymb}&#10;\usepackage{amsthm}&#10;\usepackage{xcolor}&#10;\pagestyle{empty}&#10;\begin{document}&#10;&#10;&#10;$&#10;A,B\in\mathbb{F}^{n\times n}&#10;$&#10;\end{document}"/>
  <p:tag name="IGUANATEXSIZE" val="33"/>
  <p:tag name="IGUANATEXCURSOR" val="146"/>
  <p:tag name="TRANSPARENCY" val="True"/>
  <p:tag name="FILENAME" val=""/>
  <p:tag name="INPUTTYPE" val="0"/>
  <p:tag name="LATEXENGINEID" val="0"/>
  <p:tag name="TEMPFOLDER" val="c:\temp\"/>
</p:tagLst>
</file>

<file path=ppt/tags/tag2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24.5"/>
  <p:tag name="ORIGINALWIDTH" val="1311.75"/>
  <p:tag name="OUTPUTDPI" val="1200"/>
  <p:tag name="LATEXADDIN" val="\documentclass{article}&#10;\usepackage{amsmath}&#10;\usepackage{amssymb}&#10;\usepackage{amsthm}&#10;\usepackage{xcolor}&#10;\pagestyle{empty}&#10;\begin{document}&#10;&#10;&#10;$ rank(A)+rank(B)&gt;n$&#10;\end{document}"/>
  <p:tag name="IGUANATEXSIZE" val="33"/>
  <p:tag name="IGUANATEXCURSOR" val="162"/>
  <p:tag name="TRANSPARENCY" val="True"/>
  <p:tag name="FILENAME" val=""/>
  <p:tag name="INPUTTYPE" val="0"/>
  <p:tag name="LATEXENGINEID" val="0"/>
  <p:tag name="TEMPFOLDER" val="c:\temp\"/>
</p:tagLst>
</file>

<file path=ppt/tags/tag2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24.5"/>
  <p:tag name="ORIGINALWIDTH" val="1206"/>
  <p:tag name="OUTPUTDPI" val="1200"/>
  <p:tag name="LATEXADDIN" val="\documentclass{article}&#10;\usepackage{amsmath}&#10;\usepackage{amssymb}&#10;\usepackage{amsthm}&#10;\usepackage{xcolor}&#10;\pagestyle{empty}&#10;\begin{document}&#10;&#10;&#10;$\dim C(B)\leq \dim N(A)$&#10;\end{document}"/>
  <p:tag name="IGUANATEXSIZE" val="33"/>
  <p:tag name="IGUANATEXCURSOR" val="164"/>
  <p:tag name="TRANSPARENCY" val="True"/>
  <p:tag name="FILENAME" val=""/>
  <p:tag name="INPUTTYPE" val="0"/>
  <p:tag name="LATEXENGINEID" val="0"/>
  <p:tag name="TEMPFOLDER" val="c:\temp\"/>
</p:tagLst>
</file>

<file path=ppt/tags/tag2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16.25"/>
  <p:tag name="ORIGINALWIDTH" val="414"/>
  <p:tag name="OUTPUTDPI" val="1200"/>
  <p:tag name="LATEXADDIN" val="\documentclass{article}&#10;\usepackage{amsmath}&#10;\usepackage{amssymb}&#10;\usepackage{amsthm}&#10;\usepackage{xcolor}&#10;\pagestyle{empty}&#10;\begin{document}&#10;&#10;&#10;$AB\neq 0$&#10;\end{document}"/>
  <p:tag name="IGUANATEXSIZE" val="33"/>
  <p:tag name="IGUANATEXCURSOR" val="150"/>
  <p:tag name="TRANSPARENCY" val="True"/>
  <p:tag name="FILENAME" val=""/>
  <p:tag name="INPUTTYPE" val="0"/>
  <p:tag name="LATEXENGINEID" val="0"/>
  <p:tag name="TEMPFOLDER" val="c:\temp\"/>
</p:tagLst>
</file>

<file path=ppt/tags/tag2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92.25"/>
  <p:tag name="ORIGINALWIDTH" val="414"/>
  <p:tag name="OUTPUTDPI" val="1200"/>
  <p:tag name="LATEXADDIN" val="\documentclass{article}&#10;\usepackage{amsmath}&#10;\usepackage{amssymb}&#10;\usepackage{amsthm}&#10;\usepackage{xcolor}&#10;\pagestyle{empty}&#10;\begin{document}&#10;&#10;&#10;$AB= 0$&#10;\end{document}"/>
  <p:tag name="IGUANATEXSIZE" val="33"/>
  <p:tag name="IGUANATEXCURSOR" val="147"/>
  <p:tag name="TRANSPARENCY" val="True"/>
  <p:tag name="FILENAME" val=""/>
  <p:tag name="INPUTTYPE" val="0"/>
  <p:tag name="LATEXENGINEID" val="0"/>
  <p:tag name="TEMPFOLDER" val="c:\temp\"/>
</p:tagLst>
</file>

<file path=ppt/tags/tag2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11.75"/>
  <p:tag name="ORIGINALWIDTH" val="69"/>
  <p:tag name="OUTPUTDPI" val="1200"/>
  <p:tag name="LATEXADDIN" val="\documentclass{article}&#10;\usepackage{amsmath}&#10;\usepackage{amssymb}&#10;\usepackage{amsthm}&#10;\usepackage{xcolor}&#10;\pagestyle{empty}&#10;\begin{document}&#10;&#10;&#10;$\Downarrow$&#10;\end{document}"/>
  <p:tag name="IGUANATEXSIZE" val="33"/>
  <p:tag name="IGUANATEXCURSOR" val="154"/>
  <p:tag name="TRANSPARENCY" val="True"/>
  <p:tag name="FILENAME" val=""/>
  <p:tag name="INPUTTYPE" val="0"/>
  <p:tag name="LATEXENGINEID" val="0"/>
  <p:tag name="TEMPFOLDER" val="c:\temp\"/>
</p:tagLst>
</file>

<file path=ppt/tags/tag2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24.5"/>
  <p:tag name="ORIGINALWIDTH" val="2542.5"/>
  <p:tag name="OUTPUTDPI" val="1200"/>
  <p:tag name="LATEXADDIN" val="\documentclass{article}&#10;\usepackage{amsmath}&#10;\usepackage{amssymb}&#10;\usepackage{amsthm}&#10;\usepackage{xcolor}&#10;\pagestyle{empty}&#10;\begin{document}&#10;&#10;&#10;$\dim C(B)+\dim C(A)\leq \dim N(A)+\dim C(A)$&#10;\end{document}"/>
  <p:tag name="IGUANATEXSIZE" val="33"/>
  <p:tag name="IGUANATEXCURSOR" val="184"/>
  <p:tag name="TRANSPARENCY" val="True"/>
  <p:tag name="FILENAME" val=""/>
  <p:tag name="INPUTTYPE" val="0"/>
  <p:tag name="LATEXENGINEID" val="0"/>
  <p:tag name="TEMPFOLDER" val="c:\temp\"/>
</p:tagLst>
</file>

<file path=ppt/tags/tag2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11.75"/>
  <p:tag name="ORIGINALWIDTH" val="69"/>
  <p:tag name="OUTPUTDPI" val="1200"/>
  <p:tag name="LATEXADDIN" val="\documentclass{article}&#10;\usepackage{amsmath}&#10;\usepackage{amssymb}&#10;\usepackage{amsthm}&#10;\usepackage{xcolor}&#10;\pagestyle{empty}&#10;\begin{document}&#10;&#10;&#10;$\Downarrow$&#10;\end{document}"/>
  <p:tag name="IGUANATEXSIZE" val="33"/>
  <p:tag name="IGUANATEXCURSOR" val="154"/>
  <p:tag name="TRANSPARENCY" val="True"/>
  <p:tag name="FILENAME" val=""/>
  <p:tag name="INPUTTYPE" val="0"/>
  <p:tag name="LATEXENGINEID" val="0"/>
  <p:tag name="TEMPFOLDER" val="c:\temp\"/>
</p:tagLst>
</file>

<file path=ppt/tags/tag2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72"/>
  <p:tag name="ORIGINALWIDTH" val="193.5"/>
  <p:tag name="OUTPUTDPI" val="1200"/>
  <p:tag name="LATEXADDIN" val="\documentclass{article}&#10;\usepackage{amsmath}&#10;\usepackage{amssymb}&#10;\usepackage{amsthm}&#10;\usepackage{xcolor}&#10;\pagestyle{empty}&#10;\begin{document}&#10;&#10;&#10;$n&lt;$&#10;\end{document}"/>
  <p:tag name="IGUANATEXSIZE" val="33"/>
  <p:tag name="IGUANATEXCURSOR" val="146"/>
  <p:tag name="TRANSPARENCY" val="True"/>
  <p:tag name="FILENAME" val=""/>
  <p:tag name="INPUTTYPE" val="0"/>
  <p:tag name="LATEXENGINEID" val="0"/>
  <p:tag name="TEMPFOLDER" val="c:\temp\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24.5"/>
  <p:tag name="ORIGINALWIDTH" val="1753.5"/>
  <p:tag name="OUTPUTDPI" val="1200"/>
  <p:tag name="LATEXADDIN" val="\documentclass{article}&#10;\usepackage{amsmath}&#10;\usepackage{amssymb}&#10;\usepackage{amsthm}&#10;\usepackage{xcolor}&#10;\pagestyle{empty}&#10;\begin{document}&#10;&#10;&#10;$N(A)=\{x\in \mathbb{F}^n : Ax=0\}\leq \mathbb{F}^n $&#10;\end{document}"/>
  <p:tag name="IGUANATEXSIZE" val="33"/>
  <p:tag name="IGUANATEXCURSOR" val="194"/>
  <p:tag name="TRANSPARENCY" val="True"/>
  <p:tag name="FILENAME" val=""/>
  <p:tag name="INPUTTYPE" val="0"/>
  <p:tag name="LATEXENGINEID" val="0"/>
  <p:tag name="TEMPFOLDER" val="c:\temp\"/>
</p:tagLst>
</file>

<file path=ppt/tags/tag2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56.25"/>
  <p:tag name="ORIGINALWIDTH" val="195.75"/>
  <p:tag name="OUTPUTDPI" val="1200"/>
  <p:tag name="LATEXADDIN" val="\documentclass{article}&#10;\usepackage{amsmath}&#10;\usepackage{amssymb}&#10;\usepackage{amsthm}&#10;\usepackage{xcolor}&#10;\pagestyle{empty}&#10;\begin{document}&#10;&#10;&#10;$=n$&#10;\end{document}"/>
  <p:tag name="IGUANATEXSIZE" val="33"/>
  <p:tag name="IGUANATEXCURSOR" val="146"/>
  <p:tag name="TRANSPARENCY" val="True"/>
  <p:tag name="FILENAME" val=""/>
  <p:tag name="INPUTTYPE" val="0"/>
  <p:tag name="LATEXENGINEID" val="0"/>
  <p:tag name="TEMPFOLDER" val="c:\temp\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30.5"/>
  <p:tag name="ORIGINALWIDTH" val="1894.5"/>
  <p:tag name="OUTPUTDPI" val="1200"/>
  <p:tag name="LATEXADDIN" val="\documentclass{article}&#10;\usepackage{amsmath}&#10;\usepackage{amssymb}&#10;\usepackage{amsthm}&#10;\usepackage{xcolor}&#10;\pagestyle{empty}&#10;\begin{document}&#10;&#10;&#10;$N(A^t)=\{x\in \mathbb{F}^m : A^tx=0\}\leq \mathbb{F}^m $&#10;\end{document}"/>
  <p:tag name="IGUANATEXSIZE" val="33"/>
  <p:tag name="IGUANATEXCURSOR" val="198"/>
  <p:tag name="TRANSPARENCY" val="True"/>
  <p:tag name="FILENAME" val=""/>
  <p:tag name="INPUTTYPE" val="0"/>
  <p:tag name="LATEXENGINEID" val="0"/>
  <p:tag name="TEMPFOLDER" val="c:\temp\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299.25"/>
  <p:tag name="ORIGINALWIDTH" val="1289.25"/>
  <p:tag name="OUTPUTDPI" val="1200"/>
  <p:tag name="LATEXADDIN" val="\documentclass{article}&#10;\usepackage{amsmath}&#10;\usepackage{amssymb}&#10;\usepackage{amsthm}&#10;\usepackage{xcolor}&#10;\pagestyle{empty}&#10;\begin{document}&#10;&#10;&#10;$&#10;A=&#10;\begin{pmatrix}&#10;1 &amp;1&amp;0\\&#10;0&amp;0&amp;1&#10;\end{pmatrix}&#10;\in \mathbb{R}^{2\times 3}&#10;$&#10;\end{document}"/>
  <p:tag name="IGUANATEXSIZE" val="33"/>
  <p:tag name="IGUANATEXCURSOR" val="147"/>
  <p:tag name="TRANSPARENCY" val="True"/>
  <p:tag name="FILENAME" val=""/>
  <p:tag name="INPUTTYPE" val="0"/>
  <p:tag name="LATEXENGINEID" val="0"/>
  <p:tag name="TEMPFOLDER" val="c:\temp\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299.25"/>
  <p:tag name="ORIGINALWIDTH" val="1701.75"/>
  <p:tag name="OUTPUTDPI" val="1200"/>
  <p:tag name="LATEXADDIN" val="\documentclass{article}&#10;\usepackage{amsmath}&#10;\usepackage{amssymb}&#10;\usepackage{amsthm}&#10;\usepackage{xcolor}&#10;\pagestyle{empty}&#10;\begin{document}&#10;&#10;&#10;$C(A)=span\{&#10;\begin{pmatrix}&#10;1\\&#10;0&#10;\end{pmatrix},&#10;\begin{pmatrix}&#10;0\\&#10;1&#10;\end{pmatrix}&#10;\}&#10;=&#10;\mathbb{R}^2&#10;$&#10;\end{document}"/>
  <p:tag name="IGUANATEXSIZE" val="33"/>
  <p:tag name="IGUANATEXCURSOR" val="246"/>
  <p:tag name="TRANSPARENCY" val="True"/>
  <p:tag name="FILENAME" val=""/>
  <p:tag name="INPUTTYPE" val="0"/>
  <p:tag name="LATEXENGINEID" val="0"/>
  <p:tag name="TEMPFOLDER" val="c:\temp\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48.5"/>
  <p:tag name="ORIGINALWIDTH" val="1461"/>
  <p:tag name="OUTPUTDPI" val="1200"/>
  <p:tag name="LATEXADDIN" val="\documentclass{article}&#10;\usepackage{amsmath}&#10;\usepackage{amssymb}&#10;\usepackage{amsthm}&#10;\usepackage{xcolor}&#10;\pagestyle{empty}&#10;\begin{document}&#10;&#10;&#10;$R(A)=span\{&#10;\begin{pmatrix}&#10;1\\&#10;1\\&#10;0&#10;\end{pmatrix},&#10;\begin{pmatrix}&#10;0\\0\\1&#10;\end{pmatrix}&#10;\}&#10;$&#10;\end{document}"/>
  <p:tag name="IGUANATEXSIZE" val="33"/>
  <p:tag name="IGUANATEXCURSOR" val="237"/>
  <p:tag name="TRANSPARENCY" val="True"/>
  <p:tag name="FILENAME" val=""/>
  <p:tag name="INPUTTYPE" val="0"/>
  <p:tag name="LATEXENGINEID" val="0"/>
  <p:tag name="TEMPFOLDER" val="c:\temp\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48.5"/>
  <p:tag name="ORIGINALWIDTH" val="1331.25"/>
  <p:tag name="OUTPUTDPI" val="1200"/>
  <p:tag name="LATEXADDIN" val="\documentclass{article}&#10;\usepackage{amsmath}&#10;\usepackage{amssymb}&#10;\usepackage{amsthm}&#10;\usepackage{xcolor}&#10;\pagestyle{empty}&#10;\begin{document}&#10;&#10;&#10;$N(A)=\{&#10;\begin{pmatrix}&#10;-t\\&#10;t\\&#10;0&#10;\end{pmatrix}&#10;:&#10;t\in \mathbb{R}&#10;\}&#10;$&#10;\end{document}"/>
  <p:tag name="IGUANATEXSIZE" val="33"/>
  <p:tag name="IGUANATEXCURSOR" val="214"/>
  <p:tag name="TRANSPARENCY" val="True"/>
  <p:tag name="FILENAME" val=""/>
  <p:tag name="INPUTTYPE" val="0"/>
  <p:tag name="LATEXENGINEID" val="0"/>
  <p:tag name="TEMPFOLDER" val="c:\temp\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24.5"/>
  <p:tag name="ORIGINALWIDTH" val="876"/>
  <p:tag name="OUTPUTDPI" val="1200"/>
  <p:tag name="LATEXADDIN" val="\documentclass{article}&#10;\usepackage{amsmath}&#10;\usepackage{amssymb}&#10;\usepackage{amsthm}&#10;\usepackage{xcolor}&#10;\pagestyle{empty}&#10;\begin{document}&#10;&#10;&#10;$=\{Ax : x\in \mathbb{F}^n\}$&#10;\end{document}"/>
  <p:tag name="IGUANATEXSIZE" val="33"/>
  <p:tag name="IGUANATEXCURSOR" val="171"/>
  <p:tag name="TRANSPARENCY" val="True"/>
  <p:tag name="FILENAME" val=""/>
  <p:tag name="INPUTTYPE" val="0"/>
  <p:tag name="LATEXENGINEID" val="0"/>
  <p:tag name="TEMPFOLDER" val="c:\temp\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299.25"/>
  <p:tag name="ORIGINALWIDTH" val="1289.25"/>
  <p:tag name="OUTPUTDPI" val="1200"/>
  <p:tag name="LATEXADDIN" val="\documentclass{article}&#10;\usepackage{amsmath}&#10;\usepackage{amssymb}&#10;\usepackage{amsthm}&#10;\usepackage{xcolor}&#10;\pagestyle{empty}&#10;\begin{document}&#10;&#10;&#10;$&#10;A=&#10;\begin{pmatrix}&#10;1 &amp;1&amp;0\\&#10;0&amp;0&amp;1&#10;\end{pmatrix}&#10;\in \mathbb{R}^{2\times 3}&#10;$&#10;\end{document}"/>
  <p:tag name="IGUANATEXSIZE" val="33"/>
  <p:tag name="IGUANATEXCURSOR" val="147"/>
  <p:tag name="TRANSPARENCY" val="True"/>
  <p:tag name="FILENAME" val=""/>
  <p:tag name="INPUTTYPE" val="0"/>
  <p:tag name="LATEXENGINEID" val="0"/>
  <p:tag name="TEMPFOLDER" val="c:\temp\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299.25"/>
  <p:tag name="ORIGINALWIDTH" val="870"/>
  <p:tag name="OUTPUTDPI" val="1200"/>
  <p:tag name="LATEXADDIN" val="\documentclass{article}&#10;\usepackage{amsmath}&#10;\usepackage{amssymb}&#10;\usepackage{amsthm}&#10;\usepackage{xcolor}&#10;\pagestyle{empty}&#10;\begin{document}&#10;&#10;&#10;$N(A^t)=&#10;\{&#10;\begin{pmatrix}&#10;0\\&#10;0&#10;\end{pmatrix}&#10;\}&#10;$&#10;\end{document}"/>
  <p:tag name="IGUANATEXSIZE" val="33"/>
  <p:tag name="IGUANATEXCURSOR" val="190"/>
  <p:tag name="TRANSPARENCY" val="True"/>
  <p:tag name="FILENAME" val=""/>
  <p:tag name="INPUTTYPE" val="0"/>
  <p:tag name="LATEXENGINEID" val="0"/>
  <p:tag name="TEMPFOLDER" val="c:\temp\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48.5"/>
  <p:tag name="ORIGINALWIDTH" val="730.5"/>
  <p:tag name="OUTPUTDPI" val="1200"/>
  <p:tag name="LATEXADDIN" val="\documentclass{article}&#10;\usepackage{amsmath}&#10;\usepackage{amssymb}&#10;\usepackage{amsthm}&#10;\usepackage{xcolor}&#10;\pagestyle{empty}&#10;\begin{document}&#10;&#10;&#10;$&#10;A^t=&#10;\begin{pmatrix}&#10;1 &amp;0\\&#10;1&amp;0\\&#10;0 &amp;1&#10;\end{pmatrix}$&#10;\end{document}"/>
  <p:tag name="IGUANATEXSIZE" val="33"/>
  <p:tag name="IGUANATEXCURSOR" val="148"/>
  <p:tag name="TRANSPARENCY" val="True"/>
  <p:tag name="FILENAME" val=""/>
  <p:tag name="INPUTTYPE" val="0"/>
  <p:tag name="LATEXENGINEID" val="0"/>
  <p:tag name="TEMPFOLDER" val="c:\temp\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48.5"/>
  <p:tag name="ORIGINALWIDTH" val="1219.5"/>
  <p:tag name="OUTPUTDPI" val="1200"/>
  <p:tag name="LATEXADDIN" val="\documentclass{article}&#10;\usepackage{amsmath}&#10;\usepackage{amssymb}&#10;\usepackage{amsthm}&#10;\usepackage{xcolor}&#10;\pagestyle{empty}&#10;\begin{document}&#10;&#10;&#10;$N(A)&#10;=&#10;span\{&#10;\begin{pmatrix}&#10;-1\\&#10;1\\&#10;0&#10;\end{pmatrix}&#10;\}$&#10;\end{document}"/>
  <p:tag name="IGUANATEXSIZE" val="33"/>
  <p:tag name="IGUANATEXCURSOR" val="148"/>
  <p:tag name="TRANSPARENCY" val="True"/>
  <p:tag name="FILENAME" val=""/>
  <p:tag name="INPUTTYPE" val="0"/>
  <p:tag name="LATEXENGINEID" val="0"/>
  <p:tag name="TEMPFOLDER" val="c:\temp\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299.25"/>
  <p:tag name="ORIGINALWIDTH" val="1701.75"/>
  <p:tag name="OUTPUTDPI" val="1200"/>
  <p:tag name="LATEXADDIN" val="\documentclass{article}&#10;\usepackage{amsmath}&#10;\usepackage{amssymb}&#10;\usepackage{amsthm}&#10;\usepackage{xcolor}&#10;\pagestyle{empty}&#10;\begin{document}&#10;&#10;&#10;$C(A)=span\{&#10;\begin{pmatrix}&#10;1\\&#10;0&#10;\end{pmatrix},&#10;\begin{pmatrix}&#10;0\\&#10;1&#10;\end{pmatrix}&#10;\}&#10;=&#10;\mathbb{R}^2&#10;$&#10;\end{document}"/>
  <p:tag name="IGUANATEXSIZE" val="33"/>
  <p:tag name="IGUANATEXCURSOR" val="246"/>
  <p:tag name="TRANSPARENCY" val="True"/>
  <p:tag name="FILENAME" val=""/>
  <p:tag name="INPUTTYPE" val="0"/>
  <p:tag name="LATEXENGINEID" val="0"/>
  <p:tag name="TEMPFOLDER" val="c:\temp\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48.5"/>
  <p:tag name="ORIGINALWIDTH" val="1461"/>
  <p:tag name="OUTPUTDPI" val="1200"/>
  <p:tag name="LATEXADDIN" val="\documentclass{article}&#10;\usepackage{amsmath}&#10;\usepackage{amssymb}&#10;\usepackage{amsthm}&#10;\usepackage{xcolor}&#10;\pagestyle{empty}&#10;\begin{document}&#10;&#10;&#10;$R(A)=span\{&#10;\begin{pmatrix}&#10;1\\&#10;1\\&#10;0&#10;\end{pmatrix},&#10;\begin{pmatrix}&#10;0\\0\\1&#10;\end{pmatrix}&#10;\}&#10;$&#10;\end{document}"/>
  <p:tag name="IGUANATEXSIZE" val="33"/>
  <p:tag name="IGUANATEXCURSOR" val="237"/>
  <p:tag name="TRANSPARENCY" val="True"/>
  <p:tag name="FILENAME" val=""/>
  <p:tag name="INPUTTYPE" val="0"/>
  <p:tag name="LATEXENGINEID" val="0"/>
  <p:tag name="TEMPFOLDER" val="c:\temp\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30.5"/>
  <p:tag name="ORIGINALWIDTH" val="1269"/>
  <p:tag name="OUTPUTDPI" val="1200"/>
  <p:tag name="LATEXADDIN" val="\documentclass{article}&#10;\usepackage{amsmath}&#10;\usepackage{amssymb}&#10;\usepackage{amsthm}&#10;\usepackage{xcolor}&#10;\pagestyle{empty}&#10;\begin{document}&#10;&#10;&#10;$R(A)=\{A^tx : x\in \mathbb{F}^m\}$&#10;\end{document}"/>
  <p:tag name="IGUANATEXSIZE" val="33"/>
  <p:tag name="IGUANATEXCURSOR" val="177"/>
  <p:tag name="TRANSPARENCY" val="True"/>
  <p:tag name="FILENAME" val=""/>
  <p:tag name="INPUTTYPE" val="0"/>
  <p:tag name="LATEXENGINEID" val="0"/>
  <p:tag name="TEMPFOLDER" val="c:\temp\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96"/>
  <p:tag name="ORIGINALWIDTH" val="542.25"/>
  <p:tag name="OUTPUTDPI" val="1200"/>
  <p:tag name="LATEXADDIN" val="\documentclass{article}&#10;\usepackage{amsmath}&#10;\usepackage{amssymb}&#10;\usepackage{amsthm}&#10;\usepackage{xcolor}&#10;\pagestyle{empty}&#10;\begin{document}&#10;&#10;&#10;$A\in \mathbb{F}^{m\times n}$&#10;\end{document}"/>
  <p:tag name="IGUANATEXSIZE" val="33"/>
  <p:tag name="IGUANATEXCURSOR" val="171"/>
  <p:tag name="TRANSPARENCY" val="True"/>
  <p:tag name="FILENAME" val=""/>
  <p:tag name="INPUTTYPE" val="0"/>
  <p:tag name="LATEXENGINEID" val="0"/>
  <p:tag name="TEMPFOLDER" val="c:\temp\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84.75"/>
  <p:tag name="ORIGINALWIDTH" val="91.5"/>
  <p:tag name="OUTPUTDPI" val="1200"/>
  <p:tag name="LATEXADDIN" val="\documentclass{article}&#10;\usepackage{amsmath}&#10;\usepackage{amssymb}&#10;\usepackage{amsthm}&#10;\usepackage{xcolor}&#10;\pagestyle{empty}&#10;\begin{document}&#10;&#10;&#10;$E$&#10;\end{document}"/>
  <p:tag name="IGUANATEXSIZE" val="33"/>
  <p:tag name="IGUANATEXCURSOR" val="145"/>
  <p:tag name="TRANSPARENCY" val="True"/>
  <p:tag name="FILENAME" val=""/>
  <p:tag name="INPUTTYPE" val="0"/>
  <p:tag name="LATEXENGINEID" val="0"/>
  <p:tag name="TEMPFOLDER" val="c:\temp\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24.5"/>
  <p:tag name="ORIGINALWIDTH" val="819"/>
  <p:tag name="OUTPUTDPI" val="1200"/>
  <p:tag name="LATEXADDIN" val="\documentclass{article}&#10;\usepackage{amsmath}&#10;\usepackage{amssymb}&#10;\usepackage{amsthm}&#10;\usepackage{xcolor}&#10;\pagestyle{empty}&#10;\begin{document}&#10;&#10;&#10;$R(A)=R(EA)$&#10;\end{document}"/>
  <p:tag name="IGUANATEXSIZE" val="33"/>
  <p:tag name="IGUANATEXCURSOR" val="154"/>
  <p:tag name="TRANSPARENCY" val="True"/>
  <p:tag name="FILENAME" val=""/>
  <p:tag name="INPUTTYPE" val="0"/>
  <p:tag name="LATEXENGINEID" val="0"/>
  <p:tag name="TEMPFOLDER" val="c:\temp\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02.75"/>
  <p:tag name="ORIGINALWIDTH" val="282"/>
  <p:tag name="OUTPUTDPI" val="1200"/>
  <p:tag name="LATEXADDIN" val="\documentclass{article}&#10;\usepackage{amsmath}&#10;\usepackage{amssymb}&#10;\usepackage{amsthm}&#10;\usepackage{xcolor}&#10;\pagestyle{empty}&#10;\begin{document}&#10;&#10;&#10;$\leq \mathbb{F}^m$&#10;\end{document}"/>
  <p:tag name="IGUANATEXSIZE" val="33"/>
  <p:tag name="IGUANATEXCURSOR" val="161"/>
  <p:tag name="TRANSPARENCY" val="True"/>
  <p:tag name="FILENAME" val=""/>
  <p:tag name="INPUTTYPE" val="0"/>
  <p:tag name="LATEXENGINEID" val="0"/>
  <p:tag name="TEMPFOLDER" val="c:\temp\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24.5"/>
  <p:tag name="ORIGINALWIDTH" val="169.5"/>
  <p:tag name="OUTPUTDPI" val="1200"/>
  <p:tag name="LATEXADDIN" val="\documentclass{article}&#10;\usepackage{amsmath}&#10;\usepackage{amssymb}&#10;\usepackage{amsthm}&#10;\usepackage{xcolor}&#10;\pagestyle{empty}&#10;\begin{document}&#10;&#10;&#10;$(\subseteq)$&#10;\end{document}"/>
  <p:tag name="IGUANATEXSIZE" val="33"/>
  <p:tag name="IGUANATEXCURSOR" val="154"/>
  <p:tag name="TRANSPARENCY" val="True"/>
  <p:tag name="FILENAME" val=""/>
  <p:tag name="INPUTTYPE" val="0"/>
  <p:tag name="LATEXENGINEID" val="0"/>
  <p:tag name="TEMPFOLDER" val="c:\temp\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30.5"/>
  <p:tag name="ORIGINALWIDTH" val="630"/>
  <p:tag name="OUTPUTDPI" val="1200"/>
  <p:tag name="LATEXADDIN" val="\documentclass{article}&#10;\usepackage{amsmath}&#10;\usepackage{amssymb}&#10;\usepackage{amsthm}&#10;\usepackage{xcolor}&#10;\pagestyle{empty}&#10;\begin{document}&#10;&#10;&#10;$A^tx\in R(A)$&#10;\end{document}"/>
  <p:tag name="IGUANATEXSIZE" val="33"/>
  <p:tag name="IGUANATEXCURSOR" val="156"/>
  <p:tag name="TRANSPARENCY" val="True"/>
  <p:tag name="FILENAME" val=""/>
  <p:tag name="INPUTTYPE" val="0"/>
  <p:tag name="LATEXENGINEID" val="0"/>
  <p:tag name="TEMPFOLDER" val="c:\temp\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11.75"/>
  <p:tag name="ORIGINALWIDTH" val="69"/>
  <p:tag name="OUTPUTDPI" val="1200"/>
  <p:tag name="LATEXADDIN" val="\documentclass{article}&#10;\usepackage{amsmath}&#10;\usepackage{amssymb}&#10;\usepackage{amsthm}&#10;\usepackage{xcolor}&#10;\pagestyle{empty}&#10;\begin{document}&#10;&#10;&#10;$\Downarrow$&#10;\end{document}"/>
  <p:tag name="IGUANATEXSIZE" val="33"/>
  <p:tag name="IGUANATEXCURSOR" val="154"/>
  <p:tag name="TRANSPARENCY" val="True"/>
  <p:tag name="FILENAME" val=""/>
  <p:tag name="INPUTTYPE" val="0"/>
  <p:tag name="LATEXENGINEID" val="0"/>
  <p:tag name="TEMPFOLDER" val="c:\temp\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33.5"/>
  <p:tag name="ORIGINALWIDTH" val="2329.5"/>
  <p:tag name="OUTPUTDPI" val="1200"/>
  <p:tag name="LATEXADDIN" val="\documentclass{article}&#10;\usepackage{amsmath}&#10;\usepackage{amssymb}&#10;\usepackage{amsthm}&#10;\usepackage{xcolor}&#10;\pagestyle{empty}&#10;\begin{document}&#10;&#10;&#10;$&#10;A^tx=(IA)^tx =(E^{-1}EA)^tx=(EA)^tE^{-t}x&#10;$&#10;\end{document}"/>
  <p:tag name="IGUANATEXSIZE" val="33"/>
  <p:tag name="IGUANATEXCURSOR" val="186"/>
  <p:tag name="TRANSPARENCY" val="True"/>
  <p:tag name="FILENAME" val=""/>
  <p:tag name="INPUTTYPE" val="0"/>
  <p:tag name="LATEXENGINEID" val="0"/>
  <p:tag name="TEMPFOLDER" val="c:\temp\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24.5"/>
  <p:tag name="ORIGINALWIDTH" val="480"/>
  <p:tag name="OUTPUTDPI" val="1200"/>
  <p:tag name="LATEXADDIN" val="\documentclass{article}&#10;\usepackage{amsmath}&#10;\usepackage{amssymb}&#10;\usepackage{amsthm}&#10;\usepackage{xcolor}&#10;\pagestyle{empty}&#10;\begin{document}&#10;&#10;&#10;$\in R(EA)$&#10;\end{document}"/>
  <p:tag name="IGUANATEXSIZE" val="33"/>
  <p:tag name="IGUANATEXCURSOR" val="153"/>
  <p:tag name="TRANSPARENCY" val="True"/>
  <p:tag name="FILENAME" val=""/>
  <p:tag name="INPUTTYPE" val="0"/>
  <p:tag name="LATEXENGINEID" val="0"/>
  <p:tag name="TEMPFOLDER" val="c:\temp\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95.25"/>
  <p:tag name="ORIGINALWIDTH" val="94.5"/>
  <p:tag name="OUTPUTDPI" val="1200"/>
  <p:tag name="LATEXADDIN" val="\documentclass{article}&#10;\usepackage{amsmath}&#10;\usepackage{amssymb}&#10;\usepackage{amsthm}&#10;\usepackage{xcolor}&#10;\pagestyle{empty}&#10;\begin{document}&#10;&#10;&#10;$x'$&#10;\end{document}"/>
  <p:tag name="IGUANATEXSIZE" val="33"/>
  <p:tag name="IGUANATEXCURSOR" val="146"/>
  <p:tag name="TRANSPARENCY" val="True"/>
  <p:tag name="FILENAME" val=""/>
  <p:tag name="INPUTTYPE" val="0"/>
  <p:tag name="LATEXENGINEID" val="0"/>
  <p:tag name="TEMPFOLDER" val="c:\temp\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30.5"/>
  <p:tag name="ORIGINALWIDTH" val="1563.75"/>
  <p:tag name="OUTPUTDPI" val="1200"/>
  <p:tag name="LATEXADDIN" val="\documentclass{article}&#10;\usepackage{amsmath}&#10;\usepackage{amssymb}&#10;\usepackage{amsthm}&#10;\usepackage{xcolor}&#10;\pagestyle{empty}&#10;\begin{document}&#10;&#10;&#10;$R(EA)=\{(EA)^tx : x\in \mathbb{F}^m\}$&#10;\end{document}"/>
  <p:tag name="IGUANATEXSIZE" val="22"/>
  <p:tag name="IGUANATEXCURSOR" val="153"/>
  <p:tag name="TRANSPARENCY" val="True"/>
  <p:tag name="FILENAME" val=""/>
  <p:tag name="INPUTTYPE" val="0"/>
  <p:tag name="LATEXENGINEID" val="0"/>
  <p:tag name="TEMPFOLDER" val="c:\temp\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84"/>
  <p:tag name="ORIGINALWIDTH" val="58.5"/>
  <p:tag name="OUTPUTDPI" val="1200"/>
  <p:tag name="LATEXADDIN" val="\documentclass{article}&#10;\usepackage{amsmath}&#10;\usepackage{amssymb}&#10;\usepackage{amsthm}&#10;\usepackage{xcolor}&#10;\pagestyle{empty}&#10;\begin{document}&#10;&#10;&#10;$I$&#10;\end{document}"/>
  <p:tag name="IGUANATEXSIZE" val="33"/>
  <p:tag name="IGUANATEXCURSOR" val="145"/>
  <p:tag name="TRANSPARENCY" val="True"/>
  <p:tag name="FILENAME" val=""/>
  <p:tag name="INPUTTYPE" val="0"/>
  <p:tag name="LATEXENGINEID" val="0"/>
  <p:tag name="TEMPFOLDER" val="c:\temp\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30.5"/>
  <p:tag name="ORIGINALWIDTH" val="759.75"/>
  <p:tag name="OUTPUTDPI" val="1200"/>
  <p:tag name="LATEXADDIN" val="\documentclass{article}&#10;\usepackage{amsmath}&#10;\usepackage{amssymb}&#10;\usepackage{amsthm}&#10;\usepackage{xcolor}&#10;\pagestyle{empty}&#10;\begin{document}&#10;&#10;&#10;$(AB)^t=B^tA^t$&#10;\end{document}"/>
  <p:tag name="IGUANATEXSIZE" val="33"/>
  <p:tag name="IGUANATEXCURSOR" val="157"/>
  <p:tag name="TRANSPARENCY" val="True"/>
  <p:tag name="FILENAME" val=""/>
  <p:tag name="INPUTTYPE" val="0"/>
  <p:tag name="LATEXENGINEID" val="0"/>
  <p:tag name="TEMPFOLDER" val="c:\temp\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84.75"/>
  <p:tag name="ORIGINALWIDTH" val="90"/>
  <p:tag name="OUTPUTDPI" val="1200"/>
  <p:tag name="LATEXADDIN" val="\documentclass{article}&#10;\usepackage{amsmath}&#10;\usepackage{amssymb}&#10;\usepackage{amsthm}&#10;\usepackage{xcolor}&#10;\pagestyle{empty}&#10;\begin{document}&#10;&#10;&#10;$B$&#10;\end{document}"/>
  <p:tag name="IGUANATEXSIZE" val="22"/>
  <p:tag name="IGUANATEXCURSOR" val="145"/>
  <p:tag name="TRANSPARENCY" val="True"/>
  <p:tag name="FILENAME" val=""/>
  <p:tag name="INPUTTYPE" val="0"/>
  <p:tag name="LATEXENGINEID" val="0"/>
  <p:tag name="TEMPFOLDER" val="c:\temp\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92.25"/>
  <p:tag name="ORIGINALWIDTH" val="1338"/>
  <p:tag name="OUTPUTDPI" val="1200"/>
  <p:tag name="LATEXADDIN" val="\documentclass{article}&#10;\usepackage{amsmath}&#10;\usepackage{amssymb}&#10;\usepackage{amsthm}&#10;\usepackage{xcolor}&#10;\pagestyle{empty}&#10;\begin{document}&#10;&#10;&#10;$=x_1v_1+x_2v_2+\cdots x_nv_n$&#10;\end{document}"/>
  <p:tag name="IGUANATEXSIZE" val="33"/>
  <p:tag name="IGUANATEXCURSOR" val="172"/>
  <p:tag name="TRANSPARENCY" val="True"/>
  <p:tag name="FILENAME" val=""/>
  <p:tag name="INPUTTYPE" val="0"/>
  <p:tag name="LATEXENGINEID" val="0"/>
  <p:tag name="TEMPFOLDER" val="c:\temp\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30.5"/>
  <p:tag name="ORIGINALWIDTH" val="1269"/>
  <p:tag name="OUTPUTDPI" val="1200"/>
  <p:tag name="LATEXADDIN" val="\documentclass{article}&#10;\usepackage{amsmath}&#10;\usepackage{amssymb}&#10;\usepackage{amsthm}&#10;\usepackage{xcolor}&#10;\pagestyle{empty}&#10;\begin{document}&#10;&#10;&#10;$R(A)=\{A^tx : x\in \mathbb{F}^m\}$&#10;\end{document}"/>
  <p:tag name="IGUANATEXSIZE" val="33"/>
  <p:tag name="IGUANATEXCURSOR" val="177"/>
  <p:tag name="TRANSPARENCY" val="True"/>
  <p:tag name="FILENAME" val=""/>
  <p:tag name="INPUTTYPE" val="0"/>
  <p:tag name="LATEXENGINEID" val="0"/>
  <p:tag name="TEMPFOLDER" val="c:\temp\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96"/>
  <p:tag name="ORIGINALWIDTH" val="542.25"/>
  <p:tag name="OUTPUTDPI" val="1200"/>
  <p:tag name="LATEXADDIN" val="\documentclass{article}&#10;\usepackage{amsmath}&#10;\usepackage{amssymb}&#10;\usepackage{amsthm}&#10;\usepackage{xcolor}&#10;\pagestyle{empty}&#10;\begin{document}&#10;&#10;&#10;$A\in \mathbb{F}^{m\times n}$&#10;\end{document}"/>
  <p:tag name="IGUANATEXSIZE" val="33"/>
  <p:tag name="IGUANATEXCURSOR" val="171"/>
  <p:tag name="TRANSPARENCY" val="True"/>
  <p:tag name="FILENAME" val=""/>
  <p:tag name="INPUTTYPE" val="0"/>
  <p:tag name="LATEXENGINEID" val="0"/>
  <p:tag name="TEMPFOLDER" val="c:\temp\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84.75"/>
  <p:tag name="ORIGINALWIDTH" val="91.5"/>
  <p:tag name="OUTPUTDPI" val="1200"/>
  <p:tag name="LATEXADDIN" val="\documentclass{article}&#10;\usepackage{amsmath}&#10;\usepackage{amssymb}&#10;\usepackage{amsthm}&#10;\usepackage{xcolor}&#10;\pagestyle{empty}&#10;\begin{document}&#10;&#10;&#10;$E$&#10;\end{document}"/>
  <p:tag name="IGUANATEXSIZE" val="33"/>
  <p:tag name="IGUANATEXCURSOR" val="145"/>
  <p:tag name="TRANSPARENCY" val="True"/>
  <p:tag name="FILENAME" val=""/>
  <p:tag name="INPUTTYPE" val="0"/>
  <p:tag name="LATEXENGINEID" val="0"/>
  <p:tag name="TEMPFOLDER" val="c:\temp\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24.5"/>
  <p:tag name="ORIGINALWIDTH" val="819"/>
  <p:tag name="OUTPUTDPI" val="1200"/>
  <p:tag name="LATEXADDIN" val="\documentclass{article}&#10;\usepackage{amsmath}&#10;\usepackage{amssymb}&#10;\usepackage{amsthm}&#10;\usepackage{xcolor}&#10;\pagestyle{empty}&#10;\begin{document}&#10;&#10;&#10;$R(A)=R(EA)$&#10;\end{document}"/>
  <p:tag name="IGUANATEXSIZE" val="33"/>
  <p:tag name="IGUANATEXCURSOR" val="154"/>
  <p:tag name="TRANSPARENCY" val="True"/>
  <p:tag name="FILENAME" val=""/>
  <p:tag name="INPUTTYPE" val="0"/>
  <p:tag name="LATEXENGINEID" val="0"/>
  <p:tag name="TEMPFOLDER" val="c:\temp\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24.5"/>
  <p:tag name="ORIGINALWIDTH" val="169.5"/>
  <p:tag name="OUTPUTDPI" val="1200"/>
  <p:tag name="LATEXADDIN" val="\documentclass{article}&#10;\usepackage{amsmath}&#10;\usepackage{amssymb}&#10;\usepackage{amsthm}&#10;\usepackage{xcolor}&#10;\pagestyle{empty}&#10;\begin{document}&#10;&#10;&#10;$(\supseteq)$&#10;\end{document}"/>
  <p:tag name="IGUANATEXSIZE" val="33"/>
  <p:tag name="IGUANATEXCURSOR" val="149"/>
  <p:tag name="TRANSPARENCY" val="True"/>
  <p:tag name="FILENAME" val=""/>
  <p:tag name="INPUTTYPE" val="0"/>
  <p:tag name="LATEXENGINEID" val="0"/>
  <p:tag name="TEMPFOLDER" val="c:\temp\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30.5"/>
  <p:tag name="ORIGINALWIDTH" val="817.5"/>
  <p:tag name="OUTPUTDPI" val="1200"/>
  <p:tag name="LATEXADDIN" val="\documentclass{article}&#10;\usepackage{amsmath}&#10;\usepackage{amssymb}&#10;\usepackage{amsthm}&#10;\usepackage{xcolor}&#10;\pagestyle{empty}&#10;\begin{document}&#10;&#10;&#10;$(EA)^tx\in R(A)$&#10;\end{document}"/>
  <p:tag name="IGUANATEXSIZE" val="33"/>
  <p:tag name="IGUANATEXCURSOR" val="148"/>
  <p:tag name="TRANSPARENCY" val="True"/>
  <p:tag name="FILENAME" val=""/>
  <p:tag name="INPUTTYPE" val="0"/>
  <p:tag name="LATEXENGINEID" val="0"/>
  <p:tag name="TEMPFOLDER" val="c:\temp\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11.75"/>
  <p:tag name="ORIGINALWIDTH" val="69"/>
  <p:tag name="OUTPUTDPI" val="1200"/>
  <p:tag name="LATEXADDIN" val="\documentclass{article}&#10;\usepackage{amsmath}&#10;\usepackage{amssymb}&#10;\usepackage{amsthm}&#10;\usepackage{xcolor}&#10;\pagestyle{empty}&#10;\begin{document}&#10;&#10;&#10;$\Downarrow$&#10;\end{document}"/>
  <p:tag name="IGUANATEXSIZE" val="33"/>
  <p:tag name="IGUANATEXCURSOR" val="154"/>
  <p:tag name="TRANSPARENCY" val="True"/>
  <p:tag name="FILENAME" val=""/>
  <p:tag name="INPUTTYPE" val="0"/>
  <p:tag name="LATEXENGINEID" val="0"/>
  <p:tag name="TEMPFOLDER" val="c:\temp\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30.5"/>
  <p:tag name="ORIGINALWIDTH" val="1335"/>
  <p:tag name="OUTPUTDPI" val="1200"/>
  <p:tag name="LATEXADDIN" val="\documentclass{article}&#10;\usepackage{amsmath}&#10;\usepackage{amssymb}&#10;\usepackage{amsthm}&#10;\usepackage{xcolor}&#10;\pagestyle{empty}&#10;\begin{document}&#10;&#10;&#10;$&#10;(EA)^tx=A^tE^tx \in R(A)&#10;$&#10;\end{document}"/>
  <p:tag name="IGUANATEXSIZE" val="33"/>
  <p:tag name="IGUANATEXCURSOR" val="169"/>
  <p:tag name="TRANSPARENCY" val="True"/>
  <p:tag name="FILENAME" val=""/>
  <p:tag name="INPUTTYPE" val="0"/>
  <p:tag name="LATEXENGINEID" val="0"/>
  <p:tag name="TEMPFOLDER" val="c:\temp\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95.25"/>
  <p:tag name="ORIGINALWIDTH" val="94.5"/>
  <p:tag name="OUTPUTDPI" val="1200"/>
  <p:tag name="LATEXADDIN" val="\documentclass{article}&#10;\usepackage{amsmath}&#10;\usepackage{amssymb}&#10;\usepackage{amsthm}&#10;\usepackage{xcolor}&#10;\pagestyle{empty}&#10;\begin{document}&#10;&#10;&#10;$x'$&#10;\end{document}"/>
  <p:tag name="IGUANATEXSIZE" val="33"/>
  <p:tag name="IGUANATEXCURSOR" val="146"/>
  <p:tag name="TRANSPARENCY" val="True"/>
  <p:tag name="FILENAME" val=""/>
  <p:tag name="INPUTTYPE" val="0"/>
  <p:tag name="LATEXENGINEID" val="0"/>
  <p:tag name="TEMPFOLDER" val="c:\temp\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30.5"/>
  <p:tag name="ORIGINALWIDTH" val="1563.75"/>
  <p:tag name="OUTPUTDPI" val="1200"/>
  <p:tag name="LATEXADDIN" val="\documentclass{article}&#10;\usepackage{amsmath}&#10;\usepackage{amssymb}&#10;\usepackage{amsthm}&#10;\usepackage{xcolor}&#10;\pagestyle{empty}&#10;\begin{document}&#10;&#10;&#10;$R(EA)=\{(EA)^tx : x\in \mathbb{F}^m\}$&#10;\end{document}"/>
  <p:tag name="IGUANATEXSIZE" val="33"/>
  <p:tag name="IGUANATEXCURSOR" val="153"/>
  <p:tag name="TRANSPARENCY" val="True"/>
  <p:tag name="FILENAME" val=""/>
  <p:tag name="INPUTTYPE" val="0"/>
  <p:tag name="LATEXENGINEID" val="0"/>
  <p:tag name="TEMPFOLDER" val="c:\temp\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48.5"/>
  <p:tag name="ORIGINALWIDTH" val="1170"/>
  <p:tag name="OUTPUTDPI" val="1200"/>
  <p:tag name="LATEXADDIN" val="\documentclass{article}&#10;\usepackage{amsmath}&#10;\usepackage{amssymb}&#10;\usepackage{amsthm}&#10;\usepackage{xcolor}&#10;\pagestyle{empty}&#10;\begin{document}&#10;&#10;&#10;$&#10;\left(\begin{array}{cccc}&#10;| &amp;|&amp;&amp;|\\&#10;v_1 &amp; v_2 &amp; \cdots&amp;v_n \\&#10;|&amp;|&amp;&amp;|\\&#10;\end{array}\right)&#10;$&#10;\end{document}"/>
  <p:tag name="IGUANATEXSIZE" val="33"/>
  <p:tag name="IGUANATEXCURSOR" val="213"/>
  <p:tag name="TRANSPARENCY" val="True"/>
  <p:tag name="FILENAME" val=""/>
  <p:tag name="INPUTTYPE" val="0"/>
  <p:tag name="LATEXENGINEID" val="0"/>
  <p:tag name="TEMPFOLDER" val="c:\temp\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48.5"/>
  <p:tag name="ORIGINALWIDTH" val="1636.5"/>
  <p:tag name="OUTPUTDPI" val="1200"/>
  <p:tag name="LATEXADDIN" val="\documentclass{article}&#10;\usepackage{amsmath}&#10;\usepackage{amssymb}&#10;\usepackage{amsthm}&#10;\usepackage{xcolor}&#10;\pagestyle{empty}&#10;\begin{document}&#10;&#10;&#10;$A=\left(\begin{array}{cccc}&#10;1 &amp; 2 &amp; 3 &amp; 4\\&#10;0 &amp; 1 &amp; 0 &amp; 1\\&#10;1 &amp; 3 &amp; 3 &amp; 5&#10;\end{array}\right)&#10;\in &#10;\mathbb{R}^{3\times 4}&#10;$&#10;\end{document}"/>
  <p:tag name="IGUANATEXSIZE" val="33"/>
  <p:tag name="IGUANATEXCURSOR" val="264"/>
  <p:tag name="TRANSPARENCY" val="True"/>
  <p:tag name="FILENAME" val=""/>
  <p:tag name="INPUTTYPE" val="0"/>
  <p:tag name="LATEXENGINEID" val="0"/>
  <p:tag name="TEMPFOLDER" val="c:\temp\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48.5"/>
  <p:tag name="ORIGINALWIDTH" val="3210"/>
  <p:tag name="OUTPUTDPI" val="1200"/>
  <p:tag name="LATEXADDIN" val="\documentclass{article}&#10;\usepackage{amsmath}&#10;\usepackage{amssymb}&#10;\usepackage{amsthm}&#10;\usepackage{xcolor}&#10;\pagestyle{empty}&#10;\begin{document}&#10;&#10;&#10;$&#10;\left(\begin{array}{cccc}&#10;1 &amp; 2 &amp; 3 &amp; 4\\&#10;0 &amp; 1 &amp; 0 &amp; 1\\&#10;1 &amp; 3 &amp; 3 &amp; 5&#10;\end{array}\right)\to\left(\begin{array}{cccc}&#10;1 &amp; 2 &amp; 3 &amp; 4\\&#10;0 &amp; 1 &amp; 0 &amp; 1\\&#10;0 &amp; 1 &amp; 0 &amp; 1&#10;\end{array}\right)\to\left(\begin{array}{cccc}&#10;1 &amp; 2 &amp; 3 &amp; 4\\&#10;0 &amp; 1 &amp; 0 &amp; 1\\&#10;0 &amp; 0 &amp; 0 &amp; 0&#10;\end{array}\right)&#10;$&#10;\end{document}"/>
  <p:tag name="IGUANATEXSIZE" val="33"/>
  <p:tag name="IGUANATEXCURSOR" val="421"/>
  <p:tag name="TRANSPARENCY" val="True"/>
  <p:tag name="FILENAME" val=""/>
  <p:tag name="INPUTTYPE" val="0"/>
  <p:tag name="LATEXENGINEID" val="0"/>
  <p:tag name="TEMPFOLDER" val="c:\temp\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48.5"/>
  <p:tag name="ORIGINALWIDTH" val="3892.5"/>
  <p:tag name="OUTPUTDPI" val="1200"/>
  <p:tag name="LATEXADDIN" val="\documentclass{article}&#10;\usepackage{amsmath}&#10;\usepackage{amssymb}&#10;\usepackage{amsthm}&#10;\usepackage{xcolor}&#10;\pagestyle{empty}&#10;\begin{document}&#10;&#10;&#10;$A=&#10;\left(\begin{array}{cccc}&#10;1 &amp; 2 &amp; 3 &amp; 4\\&#10;0 &amp; 1 &amp; 0 &amp; 1\\&#10;1 &amp; 3 &amp; 3 &amp; 5&#10;\end{array}\right)\to\left(\begin{array}{cccc}&#10;1 &amp; 2 &amp; 3 &amp; 4\\&#10;0 &amp; 1 &amp; 0 &amp; 1\\&#10;0 &amp; 1 &amp; 0 &amp; 1&#10;\end{array}\right)\to\left(\begin{array}{cccc}&#10;1 &amp; 2 &amp; 3 &amp; 4\\&#10;0 &amp; 1 &amp; 0 &amp; 1\\&#10;0 &amp; 0 &amp; 0 &amp; 0&#10;\end{array}\right)&#10;=EA&#10;$&#10;\end{document}"/>
  <p:tag name="IGUANATEXSIZE" val="33"/>
  <p:tag name="IGUANATEXCURSOR" val="427"/>
  <p:tag name="TRANSPARENCY" val="True"/>
  <p:tag name="FILENAME" val=""/>
  <p:tag name="INPUTTYPE" val="0"/>
  <p:tag name="LATEXENGINEID" val="0"/>
  <p:tag name="TEMPFOLDER" val="c:\temp\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11.75"/>
  <p:tag name="ORIGINALWIDTH" val="69"/>
  <p:tag name="OUTPUTDPI" val="1200"/>
  <p:tag name="LATEXADDIN" val="\documentclass{article}&#10;\usepackage{amsmath}&#10;\usepackage{amssymb}&#10;\usepackage{amsthm}&#10;\usepackage{xcolor}&#10;\pagestyle{empty}&#10;\begin{document}&#10;&#10;&#10;$&#10;\Downarrow&#10;$&#10;\end{document}"/>
  <p:tag name="IGUANATEXSIZE" val="33"/>
  <p:tag name="IGUANATEXCURSOR" val="155"/>
  <p:tag name="TRANSPARENCY" val="True"/>
  <p:tag name="FILENAME" val=""/>
  <p:tag name="INPUTTYPE" val="0"/>
  <p:tag name="LATEXENGINEID" val="0"/>
  <p:tag name="TEMPFOLDER" val="c:\temp\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597.75"/>
  <p:tag name="ORIGINALWIDTH" val="1461"/>
  <p:tag name="OUTPUTDPI" val="1200"/>
  <p:tag name="LATEXADDIN" val="\documentclass{article}&#10;\usepackage{amsmath}&#10;\usepackage{amssymb}&#10;\usepackage{amsthm}&#10;\usepackage{xcolor}&#10;\pagestyle{empty}&#10;\begin{document}&#10;&#10;&#10;$R(A)=span&#10;\{&#10;\begin{pmatrix}&#10;1 \\&#10;2\\&#10;3\\&#10;4&#10;\end{pmatrix}&#10;,&#10;\begin{pmatrix}&#10;0\\&#10;1\\&#10;0\\&#10;1&#10;\end{pmatrix}&#10;\}&#10;$&#10;\end{document}"/>
  <p:tag name="IGUANATEXSIZE" val="33"/>
  <p:tag name="IGUANATEXCURSOR" val="250"/>
  <p:tag name="TRANSPARENCY" val="True"/>
  <p:tag name="FILENAME" val=""/>
  <p:tag name="INPUTTYPE" val="0"/>
  <p:tag name="LATEXENGINEID" val="0"/>
  <p:tag name="TEMPFOLDER" val="c:\temp\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24.5"/>
  <p:tag name="ORIGINALWIDTH" val="1199.25"/>
  <p:tag name="OUTPUTDPI" val="1200"/>
  <p:tag name="LATEXADDIN" val="\documentclass{article}&#10;\usepackage{amsmath}&#10;\usepackage{amssymb}&#10;\usepackage{amsthm}&#10;\usepackage{xcolor}&#10;\pagestyle{empty}&#10;\begin{document}&#10;&#10;&#10;$C(A)=\{Ax : x\in \mathbb{F}^n\}$&#10;\end{document}"/>
  <p:tag name="IGUANATEXSIZE" val="33"/>
  <p:tag name="IGUANATEXCURSOR" val="173"/>
  <p:tag name="TRANSPARENCY" val="True"/>
  <p:tag name="FILENAME" val=""/>
  <p:tag name="INPUTTYPE" val="0"/>
  <p:tag name="LATEXENGINEID" val="0"/>
  <p:tag name="TEMPFOLDER" val="c:\temp\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96"/>
  <p:tag name="ORIGINALWIDTH" val="542.25"/>
  <p:tag name="OUTPUTDPI" val="1200"/>
  <p:tag name="LATEXADDIN" val="\documentclass{article}&#10;\usepackage{amsmath}&#10;\usepackage{amssymb}&#10;\usepackage{amsthm}&#10;\usepackage{xcolor}&#10;\pagestyle{empty}&#10;\begin{document}&#10;&#10;&#10;$A\in \mathbb{F}^{m\times n}$&#10;\end{document}"/>
  <p:tag name="IGUANATEXSIZE" val="33"/>
  <p:tag name="IGUANATEXCURSOR" val="171"/>
  <p:tag name="TRANSPARENCY" val="True"/>
  <p:tag name="FILENAME" val=""/>
  <p:tag name="INPUTTYPE" val="0"/>
  <p:tag name="LATEXENGINEID" val="0"/>
  <p:tag name="TEMPFOLDER" val="c:\temp\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30.5"/>
  <p:tag name="ORIGINALWIDTH" val="765"/>
  <p:tag name="OUTPUTDPI" val="1200"/>
  <p:tag name="LATEXADDIN" val="\documentclass{article}&#10;\usepackage{amsmath}&#10;\usepackage{amssymb}&#10;\usepackage{amsthm}&#10;\usepackage{xcolor}&#10;\pagestyle{empty}&#10;\begin{document}&#10;&#10;&#10;$C(A)=R(A^t)$&#10;\end{document}"/>
  <p:tag name="IGUANATEXSIZE" val="33"/>
  <p:tag name="IGUANATEXCURSOR" val="155"/>
  <p:tag name="TRANSPARENCY" val="True"/>
  <p:tag name="FILENAME" val=""/>
  <p:tag name="INPUTTYPE" val="0"/>
  <p:tag name="LATEXENGINEID" val="0"/>
  <p:tag name="TEMPFOLDER" val="c:\temp\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9.75"/>
  <p:tag name="ORIGINALWIDTH" val="111"/>
  <p:tag name="OUTPUTDPI" val="1200"/>
  <p:tag name="LATEXADDIN" val="\documentclass{article}&#10;\usepackage{amsmath}&#10;\usepackage{amssymb}&#10;\usepackage{amsthm}&#10;\usepackage{xcolor}&#10;\pagestyle{empty}&#10;\begin{document}&#10;&#10;&#10;$\Leftarrow$&#10;\end{document}"/>
  <p:tag name="IGUANATEXSIZE" val="33"/>
  <p:tag name="IGUANATEXCURSOR" val="154"/>
  <p:tag name="TRANSPARENCY" val="True"/>
  <p:tag name="FILENAME" val=""/>
  <p:tag name="INPUTTYPE" val="0"/>
  <p:tag name="LATEXENGINEID" val="0"/>
  <p:tag name="TEMPFOLDER" val="c:\temp\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24.5"/>
  <p:tag name="ORIGINALWIDTH" val="1199.25"/>
  <p:tag name="OUTPUTDPI" val="1200"/>
  <p:tag name="LATEXADDIN" val="\documentclass{article}&#10;\usepackage{amsmath}&#10;\usepackage{amssymb}&#10;\usepackage{amsthm}&#10;\usepackage{xcolor}&#10;\pagestyle{empty}&#10;\begin{document}&#10;&#10;&#10;$C(A)=\{Ax : x\in \mathbb{F}^n\}$&#10;\end{document}"/>
  <p:tag name="IGUANATEXSIZE" val="33"/>
  <p:tag name="IGUANATEXCURSOR" val="173"/>
  <p:tag name="TRANSPARENCY" val="True"/>
  <p:tag name="FILENAME" val=""/>
  <p:tag name="INPUTTYPE" val="0"/>
  <p:tag name="LATEXENGINEID" val="0"/>
  <p:tag name="TEMPFOLDER" val="c:\temp\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72"/>
  <p:tag name="ORIGINALWIDTH" val="409.5"/>
  <p:tag name="OUTPUTDPI" val="1200"/>
  <p:tag name="LATEXADDIN" val="\documentclass{article}&#10;\usepackage{amsmath}&#10;\usepackage{amssymb}&#10;\usepackage{amsthm}&#10;\usepackage{xcolor}&#10;\pagestyle{empty}&#10;\begin{document}&#10;&#10;&#10;$&#10;\left(\begin{array}{c}&#10; x_1\\&#10; x_2\\&#10;  \vdots\\&#10; x_n&#10;\end{array}\right)&#10;$&#10;\end{document}"/>
  <p:tag name="IGUANATEXSIZE" val="33"/>
  <p:tag name="IGUANATEXCURSOR" val="197"/>
  <p:tag name="TRANSPARENCY" val="True"/>
  <p:tag name="FILENAME" val=""/>
  <p:tag name="INPUTTYPE" val="0"/>
  <p:tag name="LATEXENGINEID" val="0"/>
  <p:tag name="TEMPFOLDER" val="c:\temp\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96"/>
  <p:tag name="ORIGINALWIDTH" val="542.25"/>
  <p:tag name="OUTPUTDPI" val="1200"/>
  <p:tag name="LATEXADDIN" val="\documentclass{article}&#10;\usepackage{amsmath}&#10;\usepackage{amssymb}&#10;\usepackage{amsthm}&#10;\usepackage{xcolor}&#10;\pagestyle{empty}&#10;\begin{document}&#10;&#10;&#10;$A\in \mathbb{F}^{m\times n}$&#10;\end{document}"/>
  <p:tag name="IGUANATEXSIZE" val="33"/>
  <p:tag name="IGUANATEXCURSOR" val="171"/>
  <p:tag name="TRANSPARENCY" val="True"/>
  <p:tag name="FILENAME" val=""/>
  <p:tag name="INPUTTYPE" val="0"/>
  <p:tag name="LATEXENGINEID" val="0"/>
  <p:tag name="TEMPFOLDER" val="c:\temp\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05.75"/>
  <p:tag name="ORIGINALWIDTH" val="465"/>
  <p:tag name="OUTPUTDPI" val="1200"/>
  <p:tag name="LATEXADDIN" val="\documentclass{article}&#10;\usepackage{amsmath}&#10;\usepackage{amssymb}&#10;\usepackage{amsthm}&#10;\usepackage{xcolor}&#10;\pagestyle{empty}&#10;\begin{document}&#10;&#10;&#10;$i_1, \dots, i_k$&#10;\end{document}"/>
  <p:tag name="IGUANATEXSIZE" val="33"/>
  <p:tag name="IGUANATEXCURSOR" val="155"/>
  <p:tag name="TRANSPARENCY" val="True"/>
  <p:tag name="FILENAME" val=""/>
  <p:tag name="INPUTTYPE" val="0"/>
  <p:tag name="LATEXENGINEID" val="0"/>
  <p:tag name="TEMPFOLDER" val="c:\temp\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89.25"/>
  <p:tag name="ORIGINALWIDTH" val="86.25"/>
  <p:tag name="OUTPUTDPI" val="1200"/>
  <p:tag name="LATEXADDIN" val="\documentclass{article}&#10;\usepackage{amsmath}&#10;\usepackage{amssymb}&#10;\usepackage{amsthm}&#10;\usepackage{xcolor}&#10;\pagestyle{empty}&#10;\begin{document}&#10;&#10;&#10;$A$&#10;\end{document}"/>
  <p:tag name="IGUANATEXSIZE" val="33"/>
  <p:tag name="IGUANATEXCURSOR" val="145"/>
  <p:tag name="TRANSPARENCY" val="True"/>
  <p:tag name="FILENAME" val=""/>
  <p:tag name="INPUTTYPE" val="0"/>
  <p:tag name="LATEXENGINEID" val="0"/>
  <p:tag name="TEMPFOLDER" val="c:\temp\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05.75"/>
  <p:tag name="ORIGINALWIDTH" val="465"/>
  <p:tag name="OUTPUTDPI" val="1200"/>
  <p:tag name="LATEXADDIN" val="\documentclass{article}&#10;\usepackage{amsmath}&#10;\usepackage{amssymb}&#10;\usepackage{amsthm}&#10;\usepackage{xcolor}&#10;\pagestyle{empty}&#10;\begin{document}&#10;&#10;&#10;$i_1, \dots, i_k$&#10;\end{document}"/>
  <p:tag name="IGUANATEXSIZE" val="33"/>
  <p:tag name="IGUANATEXCURSOR" val="155"/>
  <p:tag name="TRANSPARENCY" val="True"/>
  <p:tag name="FILENAME" val=""/>
  <p:tag name="INPUTTYPE" val="0"/>
  <p:tag name="LATEXENGINEID" val="0"/>
  <p:tag name="TEMPFOLDER" val="c:\temp\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24.5"/>
  <p:tag name="ORIGINALWIDTH" val="270"/>
  <p:tag name="OUTPUTDPI" val="1200"/>
  <p:tag name="LATEXADDIN" val="\documentclass{article}&#10;\usepackage{amsmath}&#10;\usepackage{amssymb}&#10;\usepackage{amsthm}&#10;\usepackage{xcolor}&#10;\pagestyle{empty}&#10;\begin{document}&#10;&#10;&#10;$C(A)$&#10;\end{document}"/>
  <p:tag name="IGUANATEXSIZE" val="33"/>
  <p:tag name="IGUANATEXCURSOR" val="148"/>
  <p:tag name="TRANSPARENCY" val="True"/>
  <p:tag name="FILENAME" val=""/>
  <p:tag name="INPUTTYPE" val="0"/>
  <p:tag name="LATEXENGINEID" val="0"/>
  <p:tag name="TEMPFOLDER" val="c:\temp\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747.75"/>
  <p:tag name="ORIGINALWIDTH" val="1863.75"/>
  <p:tag name="OUTPUTDPI" val="1200"/>
  <p:tag name="LATEXADDIN" val="\documentclass{article}&#10;\usepackage{amsmath}&#10;\usepackage{amssymb}&#10;\usepackage{amsthm}&#10;\usepackage{xcolor}&#10;\pagestyle{empty}&#10;\begin{document}&#10;&#10;&#10;$&#10;\left(\begin{array}{ccccccccc}&#10;\textcolor{blue}{\mathbf{\boldsymbol{*}}} &amp; \bullet &amp; \bullet &amp; \bullet &amp; \bullet &amp; \bullet &amp; \bullet &amp; \bullet &amp; \bullet\\&#10;0 &amp; \textcolor{blue}{\mathbf{\boldsymbol{*}}} &amp; \bullet &amp; \bullet &amp; \bullet &amp; \bullet &amp; \bullet &amp; \bullet &amp; \bullet\\&#10;0 &amp; 0 &amp; 0 &amp; \textcolor{blue}{\mathbf{\boldsymbol{*}}} &amp; \bullet &amp; \bullet &amp; \bullet &amp; \bullet &amp; \bullet\\&#10;0 &amp; 0 &amp; 0 &amp; 0 &amp; 0 &amp; 0 &amp; 0 &amp; 0 &amp; \textcolor{blue}{\mathbf{\boldsymbol{*}}} \\&#10;0 &amp; 0 &amp; 0 &amp; 0 &amp; 0 &amp; 0 &amp; 0 &amp; 0 &amp; 0&#10;\end{array}\right)&#10;$&#10;\end{document}"/>
  <p:tag name="IGUANATEXSIZE" val="25"/>
  <p:tag name="IGUANATEXCURSOR" val="598"/>
  <p:tag name="TRANSPARENCY" val="True"/>
  <p:tag name="FILENAME" val=""/>
  <p:tag name="INPUTTYPE" val="0"/>
  <p:tag name="LATEXENGINEID" val="0"/>
  <p:tag name="TEMPFOLDER" val="c:\temp\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747.75"/>
  <p:tag name="ORIGINALWIDTH" val="1826.25"/>
  <p:tag name="OUTPUTDPI" val="1200"/>
  <p:tag name="LATEXADDIN" val="\documentclass{article}&#10;\usepackage{amsmath}&#10;\usepackage{amssymb}&#10;\usepackage{amsthm}&#10;\usepackage{xcolor}&#10;\pagestyle{empty}&#10;\begin{document}&#10;&#10;&#10;$&#10;\left(\begin{array}{ccccccccc}&#10;\bullet&amp; \bullet &amp; \bullet &amp; \bullet &amp; \bullet &amp; \bullet &amp; \bullet &amp; \bullet &amp; \bullet\\&#10;\bullet&amp; \bullet &amp; \bullet &amp; \bullet &amp; \bullet &amp; \bullet &amp; \bullet &amp; \bullet &amp; \bullet\\&#10;\bullet&amp; \bullet &amp; \bullet &amp; \bullet &amp; \bullet &amp; \bullet &amp; \bullet &amp; \bullet &amp; \bullet\\&#10;\bullet&amp; \bullet &amp; \bullet &amp; \bullet &amp; \bullet &amp; \bullet &amp; \bullet &amp; \bullet &amp; \bullet\\&#10;\bullet&amp; \bullet &amp; \bullet &amp; \bullet &amp; \bullet &amp; \bullet &amp; \bullet &amp; \bullet &amp; \bullet\\&#10;\end{array}\right)&#10;$&#10;\end{document}"/>
  <p:tag name="IGUANATEXSIZE" val="25"/>
  <p:tag name="IGUANATEXCURSOR" val="620"/>
  <p:tag name="TRANSPARENCY" val="True"/>
  <p:tag name="FILENAME" val=""/>
  <p:tag name="INPUTTYPE" val="0"/>
  <p:tag name="LATEXENGINEID" val="0"/>
  <p:tag name="TEMPFOLDER" val="c:\temp\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5.25"/>
  <p:tag name="ORIGINALWIDTH" val="450"/>
  <p:tag name="OUTPUTDPI" val="1200"/>
  <p:tag name="LATEXADDIN" val="\documentclass{article}&#10;\usepackage{amsmath}&#10;\usepackage{amssymb}&#10;\usepackage{amsthm}&#10;\usepackage{xcolor}&#10;\pagestyle{empty}&#10;\begin{document}&#10;&#10;&#10;$\to \cdots \to$&#10;\end{document}"/>
  <p:tag name="IGUANATEXSIZE" val="33"/>
  <p:tag name="IGUANATEXCURSOR" val="158"/>
  <p:tag name="TRANSPARENCY" val="True"/>
  <p:tag name="FILENAME" val=""/>
  <p:tag name="INPUTTYPE" val="0"/>
  <p:tag name="LATEXENGINEID" val="0"/>
  <p:tag name="TEMPFOLDER" val="c:\temp\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48.5"/>
  <p:tag name="ORIGINALWIDTH" val="1636.5"/>
  <p:tag name="OUTPUTDPI" val="1200"/>
  <p:tag name="LATEXADDIN" val="\documentclass{article}&#10;\usepackage{amsmath}&#10;\usepackage{amssymb}&#10;\usepackage{amsthm}&#10;\usepackage{xcolor}&#10;\pagestyle{empty}&#10;\begin{document}&#10;&#10;&#10;$A=\left(\begin{array}{cccc}&#10;1 &amp; 2 &amp; 3 &amp; 4\\&#10;0 &amp; 1 &amp; 0 &amp; 1\\&#10;1 &amp; 3 &amp; 3 &amp; 5&#10;\end{array}\right)&#10;\in &#10;\mathbb{R}^{3\times 4}&#10;$&#10;\end{document}"/>
  <p:tag name="IGUANATEXSIZE" val="33"/>
  <p:tag name="IGUANATEXCURSOR" val="264"/>
  <p:tag name="TRANSPARENCY" val="True"/>
  <p:tag name="FILENAME" val=""/>
  <p:tag name="INPUTTYPE" val="0"/>
  <p:tag name="LATEXENGINEID" val="0"/>
  <p:tag name="TEMPFOLDER" val="c:\temp\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48.5"/>
  <p:tag name="ORIGINALWIDTH" val="2390.25"/>
  <p:tag name="OUTPUTDPI" val="1200"/>
  <p:tag name="LATEXADDIN" val="\documentclass{article}&#10;\usepackage{amsmath}&#10;\usepackage{amssymb}&#10;\usepackage{amsthm}&#10;\usepackage{xcolor}&#10;\pagestyle{empty}&#10;\begin{document}&#10;&#10;&#10;$&#10;\left(\begin{array}{cccc}&#10;1 &amp; 2 &amp; 3 &amp; 4\\&#10;0 &amp; 1 &amp; 0 &amp; 1\\&#10;1 &amp; 3 &amp; 3 &amp; 5&#10;\end{array}\right)&#10;\to&#10;\cdots&#10;\to&#10;\left(\begin{array}{cccc}&#10;1 &amp; 2 &amp; 3 &amp; 4\\&#10;0 &amp; 1 &amp; 0 &amp; 1\\&#10;0 &amp; 0 &amp; 0 &amp; 0&#10;\end{array}\right)&#10;$&#10;\end{document}"/>
  <p:tag name="IGUANATEXSIZE" val="33"/>
  <p:tag name="IGUANATEXCURSOR" val="246"/>
  <p:tag name="TRANSPARENCY" val="True"/>
  <p:tag name="FILENAME" val=""/>
  <p:tag name="INPUTTYPE" val="0"/>
  <p:tag name="LATEXENGINEID" val="0"/>
  <p:tag name="TEMPFOLDER" val="c:\temp\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89.25"/>
  <p:tag name="ORIGINALWIDTH" val="86.25"/>
  <p:tag name="OUTPUTDPI" val="1200"/>
  <p:tag name="LATEXADDIN" val="\documentclass{article}&#10;\usepackage{amsmath}&#10;\usepackage{amssymb}&#10;\usepackage{amsthm}&#10;\usepackage{xcolor}&#10;\pagestyle{empty}&#10;\begin{document}&#10;&#10;&#10;$A$&#10;\end{document}"/>
  <p:tag name="IGUANATEXSIZE" val="33"/>
  <p:tag name="IGUANATEXCURSOR" val="145"/>
  <p:tag name="TRANSPARENCY" val="True"/>
  <p:tag name="FILENAME" val=""/>
  <p:tag name="INPUTTYPE" val="0"/>
  <p:tag name="LATEXENGINEID" val="0"/>
  <p:tag name="TEMPFOLDER" val="c:\temp\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9.75"/>
  <p:tag name="ORIGINALWIDTH" val="111"/>
  <p:tag name="OUTPUTDPI" val="1200"/>
  <p:tag name="LATEXADDIN" val="\documentclass{article}&#10;\usepackage{amsmath}&#10;\usepackage{amssymb}&#10;\usepackage{amsthm}&#10;\usepackage{xcolor}&#10;\pagestyle{empty}&#10;\begin{document}&#10;&#10;&#10;$\Rightarrow$&#10;\end{document}"/>
  <p:tag name="IGUANATEXSIZE" val="33"/>
  <p:tag name="IGUANATEXCURSOR" val="145"/>
  <p:tag name="TRANSPARENCY" val="True"/>
  <p:tag name="FILENAME" val=""/>
  <p:tag name="INPUTTYPE" val="0"/>
  <p:tag name="LATEXENGINEID" val="0"/>
  <p:tag name="TEMPFOLDER" val="c:\temp\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48.5"/>
  <p:tag name="ORIGINALWIDTH" val="1710.75"/>
  <p:tag name="OUTPUTDPI" val="1200"/>
  <p:tag name="LATEXADDIN" val="\documentclass{article}&#10;\usepackage{amsmath}&#10;\usepackage{amssymb}&#10;\usepackage{amsthm}&#10;\usepackage{xcolor}&#10;\pagestyle{empty}&#10;\begin{document}&#10;&#10;&#10;$&#10;C(A)=&#10;span\{\left(\begin{array}{c}&#10;1\\&#10;0\\&#10;1&#10;\end{array}\right),\left(\begin{array}{c}&#10;2\\&#10;1\\&#10;3&#10;\end{array}\right)\}&#10;$&#10;\end{document}"/>
  <p:tag name="IGUANATEXSIZE" val="33"/>
  <p:tag name="IGUANATEXCURSOR" val="262"/>
  <p:tag name="TRANSPARENCY" val="True"/>
  <p:tag name="FILENAME" val=""/>
  <p:tag name="INPUTTYPE" val="0"/>
  <p:tag name="LATEXENGINEID" val="0"/>
  <p:tag name="TEMPFOLDER" val="c:\temp\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48.5"/>
  <p:tag name="ORIGINALWIDTH" val="1389.75"/>
  <p:tag name="OUTPUTDPI" val="1200"/>
  <p:tag name="LATEXADDIN" val="\documentclass{article}&#10;\usepackage{amsmath}&#10;\usepackage{amssymb}&#10;\usepackage{amsthm}&#10;\usepackage{xcolor}&#10;\pagestyle{empty}&#10;\begin{document}&#10;&#10;&#10;$\neq &#10;C\left(&#10;\left(\begin{array}{cccc}&#10;1 &amp; 2 &amp; 3 &amp; 4\\&#10;0 &amp; 1 &amp; 0 &amp; 1\\&#10;0 &amp; 0 &amp; 0 &amp; 0&#10;\end{array}\right)&#10;\right)&#10;$&#10;\end{document}"/>
  <p:tag name="IGUANATEXSIZE" val="33"/>
  <p:tag name="IGUANATEXCURSOR" val="256"/>
  <p:tag name="TRANSPARENCY" val="True"/>
  <p:tag name="FILENAME" val=""/>
  <p:tag name="INPUTTYPE" val="0"/>
  <p:tag name="LATEXENGINEID" val="0"/>
  <p:tag name="TEMPFOLDER" val="c:\temp\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747.75"/>
  <p:tag name="ORIGINALWIDTH" val="1863.75"/>
  <p:tag name="OUTPUTDPI" val="1200"/>
  <p:tag name="LATEXADDIN" val="\documentclass{article}&#10;\usepackage{amsmath}&#10;\usepackage{amssymb}&#10;\usepackage{amsthm}&#10;\usepackage{xcolor}&#10;\pagestyle{empty}&#10;\begin{document}&#10;&#10;&#10;$&#10;\left(\begin{array}{ccccccccc}&#10;\textcolor{blue}{\mathbf{\boldsymbol{*}}} &amp; \bullet &amp; \bullet &amp; \bullet &amp; \bullet &amp; \bullet &amp; \bullet &amp; \bullet &amp; \bullet\\&#10;0 &amp; \textcolor{blue}{\mathbf{\boldsymbol{*}}} &amp; \bullet &amp; \bullet &amp; \bullet &amp; \bullet &amp; \bullet &amp; \bullet &amp; \bullet\\&#10;0 &amp; 0 &amp; 0 &amp; \textcolor{blue}{\mathbf{\boldsymbol{*}}} &amp; \bullet &amp; \bullet &amp; \bullet &amp; \bullet &amp; \bullet\\&#10;0 &amp; 0 &amp; 0 &amp; 0 &amp; 0 &amp; 0 &amp; 0 &amp; 0 &amp; \textcolor{blue}{\mathbf{\boldsymbol{*}}} \\&#10;0 &amp; 0 &amp; 0 &amp; 0 &amp; 0 &amp; 0 &amp; 0 &amp; 0 &amp; 0&#10;\end{array}\right)&#10;$&#10;\end{document}"/>
  <p:tag name="IGUANATEXSIZE" val="25"/>
  <p:tag name="IGUANATEXCURSOR" val="598"/>
  <p:tag name="TRANSPARENCY" val="True"/>
  <p:tag name="FILENAME" val=""/>
  <p:tag name="INPUTTYPE" val="0"/>
  <p:tag name="LATEXENGINEID" val="0"/>
  <p:tag name="TEMPFOLDER" val="c:\temp\"/>
</p:tagLst>
</file>

<file path=ppt/tags/tag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96"/>
  <p:tag name="ORIGINALWIDTH" val="542.25"/>
  <p:tag name="OUTPUTDPI" val="1200"/>
  <p:tag name="LATEXADDIN" val="\documentclass{article}&#10;\usepackage{amsmath}&#10;\usepackage{amssymb}&#10;\usepackage{amsthm}&#10;\usepackage{xcolor}&#10;\pagestyle{empty}&#10;\begin{document}&#10;&#10;&#10;$A\in \mathbb{F}^{m\times n}$&#10;\end{document}"/>
  <p:tag name="IGUANATEXSIZE" val="33"/>
  <p:tag name="IGUANATEXCURSOR" val="171"/>
  <p:tag name="TRANSPARENCY" val="True"/>
  <p:tag name="FILENAME" val=""/>
  <p:tag name="INPUTTYPE" val="0"/>
  <p:tag name="LATEXENGINEID" val="0"/>
  <p:tag name="TEMPFOLDER" val="c:\temp\"/>
</p:tagLst>
</file>

<file path=ppt/tags/tag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24.5"/>
  <p:tag name="ORIGINALWIDTH" val="1125.75"/>
  <p:tag name="OUTPUTDPI" val="1200"/>
  <p:tag name="LATEXADDIN" val="\documentclass{article}&#10;\usepackage{amsmath}&#10;\usepackage{amssymb}&#10;\usepackage{amsthm}&#10;\usepackage{xcolor}&#10;\pagestyle{empty}&#10;\begin{document}&#10;&#10;&#10;$rank(A)=\dim C(A) $&#10;\end{document}"/>
  <p:tag name="IGUANATEXSIZE" val="33"/>
  <p:tag name="IGUANATEXCURSOR" val="161"/>
  <p:tag name="TRANSPARENCY" val="True"/>
  <p:tag name="FILENAME" val=""/>
  <p:tag name="INPUTTYPE" val="0"/>
  <p:tag name="LATEXENGINEID" val="0"/>
  <p:tag name="TEMPFOLDER" val="c:\temp\"/>
</p:tagLst>
</file>

<file path=ppt/tags/tag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24.5"/>
  <p:tag name="ORIGINALWIDTH" val="1806"/>
  <p:tag name="OUTPUTDPI" val="1200"/>
  <p:tag name="LATEXADDIN" val="\documentclass{article}&#10;\usepackage{amsmath}&#10;\usepackage{amssymb}&#10;\usepackage{amsthm}&#10;\usepackage{xcolor}&#10;\pagestyle{empty}&#10;\begin{document}&#10;&#10;&#10;$rank(A)=\dim C(A)=\dim R(A) $&#10;\end{document}"/>
  <p:tag name="IGUANATEXSIZE" val="33"/>
  <p:tag name="IGUANATEXCURSOR" val="171"/>
  <p:tag name="TRANSPARENCY" val="True"/>
  <p:tag name="FILENAME" val=""/>
  <p:tag name="INPUTTYPE" val="0"/>
  <p:tag name="LATEXENGINEID" val="0"/>
  <p:tag name="TEMPFOLDER" val="c:\temp\"/>
</p:tagLst>
</file>

<file path=ppt/tags/tag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29.25"/>
  <p:tag name="ORIGINALWIDTH" val="83.25"/>
  <p:tag name="OUTPUTDPI" val="1200"/>
  <p:tag name="LATEXADDIN" val="\documentclass{article}&#10;\usepackage{amsmath}&#10;\usepackage{amssymb}&#10;\usepackage{amsthm}&#10;\usepackage{xcolor}&#10;\pagestyle{empty}&#10;\begin{document}&#10;&#10;&#10;$=$&#10;\end{document}"/>
  <p:tag name="IGUANATEXSIZE" val="33"/>
  <p:tag name="IGUANATEXCURSOR" val="145"/>
  <p:tag name="TRANSPARENCY" val="True"/>
  <p:tag name="FILENAME" val=""/>
  <p:tag name="INPUTTYPE" val="0"/>
  <p:tag name="LATEXENGINEID" val="0"/>
  <p:tag name="TEMPFOLDER" val="c:\temp\"/>
</p:tagLst>
</file>

<file path=ppt/tags/tag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747.75"/>
  <p:tag name="ORIGINALWIDTH" val="1863.75"/>
  <p:tag name="OUTPUTDPI" val="1200"/>
  <p:tag name="LATEXADDIN" val="\documentclass{article}&#10;\usepackage{amsmath}&#10;\usepackage{amssymb}&#10;\usepackage{amsthm}&#10;\usepackage{xcolor}&#10;\pagestyle{empty}&#10;\begin{document}&#10;&#10;&#10;$&#10;\left(\begin{array}{ccccccccc}&#10;\textcolor{blue}{\mathbf{\boldsymbol{*}}} &amp; \bullet &amp; \bullet &amp; \bullet &amp; \bullet &amp; \bullet &amp; \bullet &amp; \bullet &amp; \bullet\\&#10;0 &amp; \textcolor{blue}{\mathbf{\boldsymbol{*}}} &amp; \bullet &amp; \bullet &amp; \bullet &amp; \bullet &amp; \bullet &amp; \bullet &amp; \bullet\\&#10;0 &amp; 0 &amp; 0 &amp; \textcolor{blue}{\mathbf{\boldsymbol{*}}} &amp; \bullet &amp; \bullet &amp; \bullet &amp; \bullet &amp; \bullet\\&#10;0 &amp; 0 &amp; 0 &amp; 0 &amp; 0 &amp; 0 &amp; 0 &amp; 0 &amp; \textcolor{blue}{\mathbf{\boldsymbol{*}}} \\&#10;0 &amp; 0 &amp; 0 &amp; 0 &amp; 0 &amp; 0 &amp; 0 &amp; 0 &amp; 0&#10;\end{array}\right)&#10;$&#10;\end{document}"/>
  <p:tag name="IGUANATEXSIZE" val="25"/>
  <p:tag name="IGUANATEXCURSOR" val="598"/>
  <p:tag name="TRANSPARENCY" val="True"/>
  <p:tag name="FILENAME" val=""/>
  <p:tag name="INPUTTYPE" val="0"/>
  <p:tag name="LATEXENGINEID" val="0"/>
  <p:tag name="TEMPFOLDER" val="c:\temp\"/>
</p:tagLst>
</file>

<file path=ppt/tags/tag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96"/>
  <p:tag name="ORIGINALWIDTH" val="542.25"/>
  <p:tag name="OUTPUTDPI" val="1200"/>
  <p:tag name="LATEXADDIN" val="\documentclass{article}&#10;\usepackage{amsmath}&#10;\usepackage{amssymb}&#10;\usepackage{amsthm}&#10;\usepackage{xcolor}&#10;\pagestyle{empty}&#10;\begin{document}&#10;&#10;&#10;$A\in \mathbb{F}^{m\times n}$&#10;\end{document}"/>
  <p:tag name="IGUANATEXSIZE" val="33"/>
  <p:tag name="IGUANATEXCURSOR" val="171"/>
  <p:tag name="TRANSPARENCY" val="True"/>
  <p:tag name="FILENAME" val=""/>
  <p:tag name="INPUTTYPE" val="0"/>
  <p:tag name="LATEXENGINEID" val="0"/>
  <p:tag name="TEMPFOLDER" val="c:\temp\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56.25"/>
  <p:tag name="ORIGINALWIDTH" val="63"/>
  <p:tag name="OUTPUTDPI" val="1200"/>
  <p:tag name="LATEXADDIN" val="\documentclass{article}&#10;\usepackage{amsmath}&#10;\usepackage{amssymb}&#10;\usepackage{amsthm}&#10;\usepackage{xcolor}&#10;\pagestyle{empty}&#10;\begin{document}&#10;&#10;&#10;$x$&#10;\end{document}"/>
  <p:tag name="IGUANATEXSIZE" val="33"/>
  <p:tag name="IGUANATEXCURSOR" val="145"/>
  <p:tag name="TRANSPARENCY" val="True"/>
  <p:tag name="FILENAME" val=""/>
  <p:tag name="INPUTTYPE" val="0"/>
  <p:tag name="LATEXENGINEID" val="0"/>
  <p:tag name="TEMPFOLDER" val="c:\temp\"/>
</p:tagLst>
</file>

<file path=ppt/tags/tag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24.5"/>
  <p:tag name="ORIGINALWIDTH" val="1125.75"/>
  <p:tag name="OUTPUTDPI" val="1200"/>
  <p:tag name="LATEXADDIN" val="\documentclass{article}&#10;\usepackage{amsmath}&#10;\usepackage{amssymb}&#10;\usepackage{amsthm}&#10;\usepackage{xcolor}&#10;\pagestyle{empty}&#10;\begin{document}&#10;&#10;&#10;$rank(A)=\dim C(A) $&#10;\end{document}"/>
  <p:tag name="IGUANATEXSIZE" val="33"/>
  <p:tag name="IGUANATEXCURSOR" val="161"/>
  <p:tag name="TRANSPARENCY" val="True"/>
  <p:tag name="FILENAME" val=""/>
  <p:tag name="INPUTTYPE" val="0"/>
  <p:tag name="LATEXENGINEID" val="0"/>
  <p:tag name="TEMPFOLDER" val="c:\temp\"/>
</p:tagLst>
</file>

<file path=ppt/tags/tag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24.5"/>
  <p:tag name="ORIGINALWIDTH" val="1806"/>
  <p:tag name="OUTPUTDPI" val="1200"/>
  <p:tag name="LATEXADDIN" val="\documentclass{article}&#10;\usepackage{amsmath}&#10;\usepackage{amssymb}&#10;\usepackage{amsthm}&#10;\usepackage{xcolor}&#10;\pagestyle{empty}&#10;\begin{document}&#10;&#10;&#10;$rank(A)=\dim C(A)=\dim R(A) $&#10;\end{document}"/>
  <p:tag name="IGUANATEXSIZE" val="33"/>
  <p:tag name="IGUANATEXCURSOR" val="171"/>
  <p:tag name="TRANSPARENCY" val="True"/>
  <p:tag name="FILENAME" val=""/>
  <p:tag name="INPUTTYPE" val="0"/>
  <p:tag name="LATEXENGINEID" val="0"/>
  <p:tag name="TEMPFOLDER" val="c:\temp\"/>
</p:tagLst>
</file>

<file path=ppt/tags/tag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29.25"/>
  <p:tag name="ORIGINALWIDTH" val="83.25"/>
  <p:tag name="OUTPUTDPI" val="1200"/>
  <p:tag name="LATEXADDIN" val="\documentclass{article}&#10;\usepackage{amsmath}&#10;\usepackage{amssymb}&#10;\usepackage{amsthm}&#10;\usepackage{xcolor}&#10;\pagestyle{empty}&#10;\begin{document}&#10;&#10;&#10;$=$&#10;\end{document}"/>
  <p:tag name="IGUANATEXSIZE" val="33"/>
  <p:tag name="IGUANATEXCURSOR" val="145"/>
  <p:tag name="TRANSPARENCY" val="True"/>
  <p:tag name="FILENAME" val=""/>
  <p:tag name="INPUTTYPE" val="0"/>
  <p:tag name="LATEXENGINEID" val="0"/>
  <p:tag name="TEMPFOLDER" val="c:\temp\"/>
</p:tagLst>
</file>

<file path=ppt/tags/tag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29.25"/>
  <p:tag name="ORIGINALWIDTH" val="83.25"/>
  <p:tag name="OUTPUTDPI" val="1200"/>
  <p:tag name="LATEXADDIN" val="\documentclass{article}&#10;\usepackage{amsmath}&#10;\usepackage{amssymb}&#10;\usepackage{amsthm}&#10;\usepackage{xcolor}&#10;\pagestyle{empty}&#10;\begin{document}&#10;&#10;&#10;$=$&#10;\end{document}"/>
  <p:tag name="IGUANATEXSIZE" val="33"/>
  <p:tag name="IGUANATEXCURSOR" val="145"/>
  <p:tag name="TRANSPARENCY" val="True"/>
  <p:tag name="FILENAME" val=""/>
  <p:tag name="INPUTTYPE" val="0"/>
  <p:tag name="LATEXENGINEID" val="0"/>
  <p:tag name="TEMPFOLDER" val="c:\temp\"/>
</p:tagLst>
</file>

<file path=ppt/tags/tag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29.25"/>
  <p:tag name="ORIGINALWIDTH" val="83.25"/>
  <p:tag name="OUTPUTDPI" val="1200"/>
  <p:tag name="LATEXADDIN" val="\documentclass{article}&#10;\usepackage{amsmath}&#10;\usepackage{amssymb}&#10;\usepackage{amsthm}&#10;\usepackage{xcolor}&#10;\pagestyle{empty}&#10;\begin{document}&#10;&#10;&#10;$=$&#10;\end{document}"/>
  <p:tag name="IGUANATEXSIZE" val="33"/>
  <p:tag name="IGUANATEXCURSOR" val="145"/>
  <p:tag name="TRANSPARENCY" val="True"/>
  <p:tag name="FILENAME" val=""/>
  <p:tag name="INPUTTYPE" val="0"/>
  <p:tag name="LATEXENGINEID" val="0"/>
  <p:tag name="TEMPFOLDER" val="c:\temp\"/>
</p:tagLst>
</file>

<file path=ppt/tags/tag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48.5"/>
  <p:tag name="ORIGINALWIDTH" val="2682"/>
  <p:tag name="OUTPUTDPI" val="1200"/>
  <p:tag name="LATEXADDIN" val="\documentclass{article}&#10;\usepackage{amsmath}&#10;\usepackage{amssymb}&#10;\usepackage{amsthm}&#10;\usepackage{xcolor}&#10;\pagestyle{empty}&#10;\begin{document}&#10;&#10;&#10;$A=&#10;\left(\begin{array}{cccc}&#10;1 &amp; 2 &amp; 3 &amp; 4\\&#10;0 &amp; 1 &amp; 0 &amp; 1\\&#10;1 &amp; 3 &amp; 3 &amp; 5&#10;\end{array}\right)&#10;\to&#10;\cdots\to\left(\begin{array}{cccc}&#10;1 &amp; 2 &amp; 3 &amp; 4\\&#10;0 &amp; 1 &amp; 0 &amp; 1\\&#10;0 &amp; 0 &amp; 0 &amp; 0&#10;\end{array}\right)&#10;$&#10;\end{document}"/>
  <p:tag name="IGUANATEXSIZE" val="33"/>
  <p:tag name="IGUANATEXCURSOR" val="146"/>
  <p:tag name="TRANSPARENCY" val="True"/>
  <p:tag name="FILENAME" val=""/>
  <p:tag name="INPUTTYPE" val="0"/>
  <p:tag name="LATEXENGINEID" val="0"/>
  <p:tag name="TEMPFOLDER" val="c:\temp\"/>
</p:tagLst>
</file>

<file path=ppt/tags/tag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597.75"/>
  <p:tag name="ORIGINALWIDTH" val="1461"/>
  <p:tag name="OUTPUTDPI" val="1200"/>
  <p:tag name="LATEXADDIN" val="\documentclass{article}&#10;\usepackage{amsmath}&#10;\usepackage{amssymb}&#10;\usepackage{amsthm}&#10;\usepackage{xcolor}&#10;\pagestyle{empty}&#10;\begin{document}&#10;&#10;&#10;$R(A)=span&#10;\{&#10;\begin{pmatrix}&#10;1 \\&#10;2\\&#10;3\\&#10;4&#10;\end{pmatrix}&#10;,&#10;\begin{pmatrix}&#10;0\\&#10;1\\&#10;0\\&#10;1&#10;\end{pmatrix}&#10;\}&#10;$&#10;\end{document}"/>
  <p:tag name="IGUANATEXSIZE" val="33"/>
  <p:tag name="IGUANATEXCURSOR" val="250"/>
  <p:tag name="TRANSPARENCY" val="True"/>
  <p:tag name="FILENAME" val=""/>
  <p:tag name="INPUTTYPE" val="0"/>
  <p:tag name="LATEXENGINEID" val="0"/>
  <p:tag name="TEMPFOLDER" val="c:\temp\"/>
</p:tagLst>
</file>

<file path=ppt/tags/tag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48.5"/>
  <p:tag name="ORIGINALWIDTH" val="1710.75"/>
  <p:tag name="OUTPUTDPI" val="1200"/>
  <p:tag name="LATEXADDIN" val="\documentclass{article}&#10;\usepackage{amsmath}&#10;\usepackage{amssymb}&#10;\usepackage{amsthm}&#10;\usepackage{xcolor}&#10;\pagestyle{empty}&#10;\begin{document}&#10;&#10;&#10;$&#10;C(A)=&#10;span\{\left(\begin{array}{c}&#10;1\\&#10;0\\&#10;1&#10;\end{array}\right),\left(\begin{array}{c}&#10;2\\&#10;1\\&#10;3&#10;\end{array}\right)\}&#10;$&#10;\end{document}"/>
  <p:tag name="IGUANATEXSIZE" val="33"/>
  <p:tag name="IGUANATEXCURSOR" val="262"/>
  <p:tag name="TRANSPARENCY" val="True"/>
  <p:tag name="FILENAME" val=""/>
  <p:tag name="INPUTTYPE" val="0"/>
  <p:tag name="LATEXENGINEID" val="0"/>
  <p:tag name="TEMPFOLDER" val="c:\temp\"/>
</p:tagLst>
</file>

<file path=ppt/tags/tag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24.5"/>
  <p:tag name="ORIGINALWIDTH" val="678.75"/>
  <p:tag name="OUTPUTDPI" val="1200"/>
  <p:tag name="LATEXADDIN" val="\documentclass{article}&#10;\usepackage{amsmath}&#10;\usepackage{amssymb}&#10;\usepackage{amsthm}&#10;\usepackage{xcolor}&#10;\pagestyle{empty}&#10;\begin{document}&#10;&#10;&#10;$rank(A)=2$&#10;\end{document}"/>
  <p:tag name="IGUANATEXSIZE" val="33"/>
  <p:tag name="IGUANATEXCURSOR" val="153"/>
  <p:tag name="TRANSPARENCY" val="True"/>
  <p:tag name="FILENAME" val=""/>
  <p:tag name="INPUTTYPE" val="0"/>
  <p:tag name="LATEXENGINEID" val="0"/>
  <p:tag name="TEMPFOLDER" val="c:\temp\"/>
</p:tagLst>
</file>

<file path=ppt/tags/tag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24.5"/>
  <p:tag name="ORIGINALWIDTH" val="1691.25"/>
  <p:tag name="OUTPUTDPI" val="1200"/>
  <p:tag name="LATEXADDIN" val="\documentclass{article}&#10;\usepackage{amsmath}&#10;\usepackage{amssymb}&#10;\usepackage{amsthm}&#10;\usepackage{xcolor}&#10;\pagestyle{empty}&#10;\begin{document}&#10;&#10;&#10;$rank(AB)\leq rank(A),rank(B)$&#10;\end{document}"/>
  <p:tag name="IGUANATEXSIZE" val="33"/>
  <p:tag name="IGUANATEXCURSOR" val="172"/>
  <p:tag name="TRANSPARENCY" val="True"/>
  <p:tag name="FILENAME" val=""/>
  <p:tag name="INPUTTYPE" val="0"/>
  <p:tag name="LATEXENGINEID" val="0"/>
  <p:tag name="TEMPFOLDER" val="c:\temp\"/>
</p:tagLst>
</file>

<file path=ppt/theme/theme1.xml><?xml version="1.0" encoding="utf-8"?>
<a:theme xmlns:a="http://schemas.openxmlformats.org/drawingml/2006/main" name="ערכת נושא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12685</TotalTime>
  <Words>496</Words>
  <Application>Microsoft Office PowerPoint</Application>
  <PresentationFormat>מסך רחב</PresentationFormat>
  <Paragraphs>137</Paragraphs>
  <Slides>37</Slides>
  <Notes>0</Notes>
  <HiddenSlides>0</HiddenSlides>
  <MMClips>0</MMClips>
  <ScaleCrop>false</ScaleCrop>
  <HeadingPairs>
    <vt:vector size="6" baseType="variant">
      <vt:variant>
        <vt:lpstr>גופנים בשימוש</vt:lpstr>
      </vt:variant>
      <vt:variant>
        <vt:i4>4</vt:i4>
      </vt:variant>
      <vt:variant>
        <vt:lpstr>ערכת נושא</vt:lpstr>
      </vt:variant>
      <vt:variant>
        <vt:i4>1</vt:i4>
      </vt:variant>
      <vt:variant>
        <vt:lpstr>כותרות שקופיות</vt:lpstr>
      </vt:variant>
      <vt:variant>
        <vt:i4>37</vt:i4>
      </vt:variant>
    </vt:vector>
  </HeadingPairs>
  <TitlesOfParts>
    <vt:vector size="42" baseType="lpstr">
      <vt:lpstr>Arial</vt:lpstr>
      <vt:lpstr>Calibri</vt:lpstr>
      <vt:lpstr>Calibri Light</vt:lpstr>
      <vt:lpstr>Times New Roman</vt:lpstr>
      <vt:lpstr>ערכת נושא Office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</vt:vector>
  </TitlesOfParts>
  <Company>Microsoft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מצגת של PowerPoint</dc:title>
  <dc:creator>user</dc:creator>
  <cp:lastModifiedBy>user</cp:lastModifiedBy>
  <cp:revision>409</cp:revision>
  <dcterms:created xsi:type="dcterms:W3CDTF">2016-09-11T18:49:07Z</dcterms:created>
  <dcterms:modified xsi:type="dcterms:W3CDTF">2016-12-31T21:17:18Z</dcterms:modified>
</cp:coreProperties>
</file>