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93" r:id="rId2"/>
    <p:sldId id="495" r:id="rId3"/>
    <p:sldId id="498" r:id="rId4"/>
    <p:sldId id="496" r:id="rId5"/>
    <p:sldId id="500" r:id="rId6"/>
    <p:sldId id="501" r:id="rId7"/>
    <p:sldId id="502" r:id="rId8"/>
    <p:sldId id="504" r:id="rId9"/>
    <p:sldId id="505" r:id="rId10"/>
    <p:sldId id="506" r:id="rId11"/>
    <p:sldId id="507" r:id="rId12"/>
    <p:sldId id="509" r:id="rId13"/>
    <p:sldId id="510" r:id="rId14"/>
    <p:sldId id="511" r:id="rId15"/>
    <p:sldId id="513" r:id="rId16"/>
    <p:sldId id="512" r:id="rId17"/>
    <p:sldId id="514" r:id="rId18"/>
    <p:sldId id="516" r:id="rId19"/>
    <p:sldId id="517" r:id="rId20"/>
    <p:sldId id="518" r:id="rId21"/>
    <p:sldId id="519" r:id="rId22"/>
    <p:sldId id="523" r:id="rId23"/>
    <p:sldId id="520" r:id="rId24"/>
    <p:sldId id="521" r:id="rId25"/>
    <p:sldId id="524" r:id="rId26"/>
    <p:sldId id="522" r:id="rId27"/>
    <p:sldId id="525" r:id="rId28"/>
    <p:sldId id="526" r:id="rId29"/>
    <p:sldId id="527" r:id="rId30"/>
    <p:sldId id="528" r:id="rId31"/>
    <p:sldId id="529" r:id="rId32"/>
    <p:sldId id="530" r:id="rId33"/>
    <p:sldId id="443" r:id="rId3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5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BF40A4-110F-4731-AB11-06F3C35A5761}" type="datetimeFigureOut">
              <a:rPr lang="he-IL" smtClean="0"/>
              <a:t>כ"ד/סיון/תש"פ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D7530B-516A-4166-903C-DA51AD92F9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94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7530B-516A-4166-903C-DA51AD92F9F1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84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9718-178E-4FE1-AEE1-3CD4DC07371A}" type="datetime8">
              <a:rPr lang="he-IL" smtClean="0"/>
              <a:t>16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451A-8E6E-48CD-9154-72E5224E9A57}" type="datetime8">
              <a:rPr lang="he-IL" smtClean="0"/>
              <a:t>16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9ADB-9C57-4032-AA8B-F8935EF23409}" type="datetime8">
              <a:rPr lang="he-IL" smtClean="0"/>
              <a:t>16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2601-23DD-4571-803D-D4ED7908791C}" type="datetime8">
              <a:rPr lang="he-IL" smtClean="0"/>
              <a:t>16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AD70-6F18-4B4F-805C-AFB55AF0824C}" type="datetime8">
              <a:rPr lang="he-IL" smtClean="0"/>
              <a:t>16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0582-9D64-495E-93E6-85B5D7B0C0EF}" type="datetime8">
              <a:rPr lang="he-IL" smtClean="0"/>
              <a:t>16 יוני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1E0-C5B3-4E0F-8BF1-DFF63F75EE97}" type="datetime8">
              <a:rPr lang="he-IL" smtClean="0"/>
              <a:t>16 יוני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4BFD-8BA4-4689-B548-DBBF4F1E64AA}" type="datetime8">
              <a:rPr lang="he-IL" smtClean="0"/>
              <a:t>16 יוני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7390-F45F-472D-B6B7-FE5623785471}" type="datetime8">
              <a:rPr lang="he-IL" smtClean="0"/>
              <a:t>16 יוני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50F5-FF4A-40BE-B138-99666A70C2F6}" type="datetime8">
              <a:rPr lang="he-IL" smtClean="0"/>
              <a:t>16 יוני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CF5C-FE92-4673-9E3D-7DE6630D012E}" type="datetime8">
              <a:rPr lang="he-IL" smtClean="0"/>
              <a:t>16 יוני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42AFB-4F0A-4011-B9FC-1CD727DFD79D}" type="datetime8">
              <a:rPr lang="he-IL" smtClean="0"/>
              <a:t>16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image" Target="../media/image41.png"/><Relationship Id="rId3" Type="http://schemas.openxmlformats.org/officeDocument/2006/relationships/tags" Target="../tags/tag88.xml"/><Relationship Id="rId21" Type="http://schemas.openxmlformats.org/officeDocument/2006/relationships/image" Target="../media/image43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image" Target="../media/image40.png"/><Relationship Id="rId2" Type="http://schemas.openxmlformats.org/officeDocument/2006/relationships/tags" Target="../tags/tag87.xml"/><Relationship Id="rId16" Type="http://schemas.openxmlformats.org/officeDocument/2006/relationships/image" Target="../media/image15.png"/><Relationship Id="rId20" Type="http://schemas.openxmlformats.org/officeDocument/2006/relationships/image" Target="../media/image42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image" Target="../media/image1.png"/><Relationship Id="rId10" Type="http://schemas.openxmlformats.org/officeDocument/2006/relationships/tags" Target="../tags/tag95.xml"/><Relationship Id="rId19" Type="http://schemas.openxmlformats.org/officeDocument/2006/relationships/image" Target="../media/image25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image" Target="../media/image47.png"/><Relationship Id="rId3" Type="http://schemas.openxmlformats.org/officeDocument/2006/relationships/tags" Target="../tags/tag101.xml"/><Relationship Id="rId21" Type="http://schemas.openxmlformats.org/officeDocument/2006/relationships/image" Target="../media/image1.png"/><Relationship Id="rId34" Type="http://schemas.openxmlformats.org/officeDocument/2006/relationships/image" Target="../media/image53.pn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image" Target="../media/image28.png"/><Relationship Id="rId33" Type="http://schemas.openxmlformats.org/officeDocument/2006/relationships/image" Target="../media/image14.png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notesSlide" Target="../notesSlides/notesSlide1.xml"/><Relationship Id="rId29" Type="http://schemas.openxmlformats.org/officeDocument/2006/relationships/image" Target="../media/image49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46.png"/><Relationship Id="rId32" Type="http://schemas.openxmlformats.org/officeDocument/2006/relationships/image" Target="../media/image52.png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image" Target="../media/image45.png"/><Relationship Id="rId28" Type="http://schemas.openxmlformats.org/officeDocument/2006/relationships/image" Target="../media/image48.png"/><Relationship Id="rId10" Type="http://schemas.openxmlformats.org/officeDocument/2006/relationships/tags" Target="../tags/tag108.xml"/><Relationship Id="rId19" Type="http://schemas.openxmlformats.org/officeDocument/2006/relationships/slideLayout" Target="../slideLayouts/slideLayout6.xml"/><Relationship Id="rId31" Type="http://schemas.openxmlformats.org/officeDocument/2006/relationships/image" Target="../media/image51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image" Target="../media/image15.png"/><Relationship Id="rId27" Type="http://schemas.openxmlformats.org/officeDocument/2006/relationships/image" Target="../media/image25.png"/><Relationship Id="rId30" Type="http://schemas.openxmlformats.org/officeDocument/2006/relationships/image" Target="../media/image50.png"/><Relationship Id="rId35" Type="http://schemas.openxmlformats.org/officeDocument/2006/relationships/image" Target="../media/image54.png"/><Relationship Id="rId8" Type="http://schemas.openxmlformats.org/officeDocument/2006/relationships/tags" Target="../tags/tag10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25.png"/><Relationship Id="rId3" Type="http://schemas.openxmlformats.org/officeDocument/2006/relationships/tags" Target="../tags/tag119.xml"/><Relationship Id="rId21" Type="http://schemas.openxmlformats.org/officeDocument/2006/relationships/image" Target="../media/image61.png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image" Target="../media/image58.png"/><Relationship Id="rId25" Type="http://schemas.openxmlformats.org/officeDocument/2006/relationships/image" Target="../media/image65.png"/><Relationship Id="rId2" Type="http://schemas.openxmlformats.org/officeDocument/2006/relationships/tags" Target="../tags/tag118.xml"/><Relationship Id="rId16" Type="http://schemas.openxmlformats.org/officeDocument/2006/relationships/image" Target="../media/image57.png"/><Relationship Id="rId20" Type="http://schemas.openxmlformats.org/officeDocument/2006/relationships/image" Target="../media/image60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image" Target="../media/image64.png"/><Relationship Id="rId5" Type="http://schemas.openxmlformats.org/officeDocument/2006/relationships/tags" Target="../tags/tag121.xml"/><Relationship Id="rId15" Type="http://schemas.openxmlformats.org/officeDocument/2006/relationships/image" Target="../media/image56.png"/><Relationship Id="rId23" Type="http://schemas.openxmlformats.org/officeDocument/2006/relationships/image" Target="../media/image63.png"/><Relationship Id="rId10" Type="http://schemas.openxmlformats.org/officeDocument/2006/relationships/tags" Target="../tags/tag126.xml"/><Relationship Id="rId19" Type="http://schemas.openxmlformats.org/officeDocument/2006/relationships/image" Target="../media/image59.png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55.png"/><Relationship Id="rId22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3" Type="http://schemas.openxmlformats.org/officeDocument/2006/relationships/tags" Target="../tags/tag131.xml"/><Relationship Id="rId21" Type="http://schemas.openxmlformats.org/officeDocument/2006/relationships/image" Target="../media/image63.png"/><Relationship Id="rId7" Type="http://schemas.openxmlformats.org/officeDocument/2006/relationships/tags" Target="../tags/tag135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59.png"/><Relationship Id="rId2" Type="http://schemas.openxmlformats.org/officeDocument/2006/relationships/tags" Target="../tags/tag130.xml"/><Relationship Id="rId16" Type="http://schemas.openxmlformats.org/officeDocument/2006/relationships/image" Target="../media/image25.png"/><Relationship Id="rId20" Type="http://schemas.openxmlformats.org/officeDocument/2006/relationships/image" Target="../media/image62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5" Type="http://schemas.openxmlformats.org/officeDocument/2006/relationships/image" Target="../media/image58.png"/><Relationship Id="rId23" Type="http://schemas.openxmlformats.org/officeDocument/2006/relationships/image" Target="../media/image65.png"/><Relationship Id="rId10" Type="http://schemas.openxmlformats.org/officeDocument/2006/relationships/tags" Target="../tags/tag138.xml"/><Relationship Id="rId19" Type="http://schemas.openxmlformats.org/officeDocument/2006/relationships/image" Target="../media/image61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image" Target="../media/image37.png"/><Relationship Id="rId22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142.xml"/><Relationship Id="rId7" Type="http://schemas.openxmlformats.org/officeDocument/2006/relationships/image" Target="../media/image37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5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3.xml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20.png"/><Relationship Id="rId3" Type="http://schemas.openxmlformats.org/officeDocument/2006/relationships/tags" Target="../tags/tag146.xml"/><Relationship Id="rId21" Type="http://schemas.openxmlformats.org/officeDocument/2006/relationships/image" Target="../media/image70.png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image" Target="../media/image67.png"/><Relationship Id="rId2" Type="http://schemas.openxmlformats.org/officeDocument/2006/relationships/tags" Target="../tags/tag145.xml"/><Relationship Id="rId16" Type="http://schemas.openxmlformats.org/officeDocument/2006/relationships/image" Target="../media/image66.png"/><Relationship Id="rId20" Type="http://schemas.openxmlformats.org/officeDocument/2006/relationships/image" Target="../media/image69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image" Target="../media/image37.png"/><Relationship Id="rId23" Type="http://schemas.openxmlformats.org/officeDocument/2006/relationships/image" Target="../media/image72.png"/><Relationship Id="rId10" Type="http://schemas.openxmlformats.org/officeDocument/2006/relationships/tags" Target="../tags/tag153.xml"/><Relationship Id="rId19" Type="http://schemas.openxmlformats.org/officeDocument/2006/relationships/image" Target="../media/image68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image" Target="../media/image57.png"/><Relationship Id="rId22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58.xml"/><Relationship Id="rId7" Type="http://schemas.openxmlformats.org/officeDocument/2006/relationships/image" Target="../media/image57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7.png"/><Relationship Id="rId5" Type="http://schemas.openxmlformats.org/officeDocument/2006/relationships/tags" Target="../tags/tag160.xml"/><Relationship Id="rId10" Type="http://schemas.openxmlformats.org/officeDocument/2006/relationships/image" Target="../media/image73.png"/><Relationship Id="rId4" Type="http://schemas.openxmlformats.org/officeDocument/2006/relationships/tags" Target="../tags/tag159.xml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63.xml"/><Relationship Id="rId7" Type="http://schemas.openxmlformats.org/officeDocument/2006/relationships/image" Target="../media/image57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6.png"/><Relationship Id="rId5" Type="http://schemas.openxmlformats.org/officeDocument/2006/relationships/tags" Target="../tags/tag165.xml"/><Relationship Id="rId10" Type="http://schemas.openxmlformats.org/officeDocument/2006/relationships/image" Target="../media/image75.png"/><Relationship Id="rId4" Type="http://schemas.openxmlformats.org/officeDocument/2006/relationships/tags" Target="../tags/tag164.xml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image" Target="../media/image78.png"/><Relationship Id="rId3" Type="http://schemas.openxmlformats.org/officeDocument/2006/relationships/tags" Target="../tags/tag168.xml"/><Relationship Id="rId21" Type="http://schemas.openxmlformats.org/officeDocument/2006/relationships/image" Target="../media/image81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image" Target="../media/image77.png"/><Relationship Id="rId25" Type="http://schemas.openxmlformats.org/officeDocument/2006/relationships/image" Target="../media/image84.png"/><Relationship Id="rId2" Type="http://schemas.openxmlformats.org/officeDocument/2006/relationships/tags" Target="../tags/tag167.xml"/><Relationship Id="rId16" Type="http://schemas.openxmlformats.org/officeDocument/2006/relationships/image" Target="../media/image1.png"/><Relationship Id="rId20" Type="http://schemas.openxmlformats.org/officeDocument/2006/relationships/image" Target="../media/image80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image" Target="../media/image83.png"/><Relationship Id="rId5" Type="http://schemas.openxmlformats.org/officeDocument/2006/relationships/tags" Target="../tags/tag170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25.png"/><Relationship Id="rId10" Type="http://schemas.openxmlformats.org/officeDocument/2006/relationships/tags" Target="../tags/tag175.xml"/><Relationship Id="rId19" Type="http://schemas.openxmlformats.org/officeDocument/2006/relationships/image" Target="../media/image79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89.png"/><Relationship Id="rId3" Type="http://schemas.openxmlformats.org/officeDocument/2006/relationships/tags" Target="../tags/tag182.xml"/><Relationship Id="rId21" Type="http://schemas.openxmlformats.org/officeDocument/2006/relationships/image" Target="../media/image92.png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2" Type="http://schemas.openxmlformats.org/officeDocument/2006/relationships/tags" Target="../tags/tag181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image" Target="../media/image95.png"/><Relationship Id="rId5" Type="http://schemas.openxmlformats.org/officeDocument/2006/relationships/tags" Target="../tags/tag184.xml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10" Type="http://schemas.openxmlformats.org/officeDocument/2006/relationships/tags" Target="../tags/tag189.xml"/><Relationship Id="rId19" Type="http://schemas.openxmlformats.org/officeDocument/2006/relationships/image" Target="../media/image90.png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image" Target="../media/image85.png"/><Relationship Id="rId22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tags" Target="../tags/tag3.xml"/><Relationship Id="rId21" Type="http://schemas.openxmlformats.org/officeDocument/2006/relationships/image" Target="../media/image9.png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tags" Target="../tags/tag10.xml"/><Relationship Id="rId19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image" Target="../media/image87.png"/><Relationship Id="rId26" Type="http://schemas.openxmlformats.org/officeDocument/2006/relationships/image" Target="../media/image99.png"/><Relationship Id="rId3" Type="http://schemas.openxmlformats.org/officeDocument/2006/relationships/tags" Target="../tags/tag194.xml"/><Relationship Id="rId21" Type="http://schemas.openxmlformats.org/officeDocument/2006/relationships/image" Target="../media/image91.png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image" Target="../media/image86.png"/><Relationship Id="rId25" Type="http://schemas.openxmlformats.org/officeDocument/2006/relationships/image" Target="../media/image98.png"/><Relationship Id="rId2" Type="http://schemas.openxmlformats.org/officeDocument/2006/relationships/tags" Target="../tags/tag193.xml"/><Relationship Id="rId16" Type="http://schemas.openxmlformats.org/officeDocument/2006/relationships/image" Target="../media/image85.png"/><Relationship Id="rId20" Type="http://schemas.openxmlformats.org/officeDocument/2006/relationships/image" Target="../media/image90.png"/><Relationship Id="rId29" Type="http://schemas.openxmlformats.org/officeDocument/2006/relationships/image" Target="../media/image61.png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image" Target="../media/image25.png"/><Relationship Id="rId5" Type="http://schemas.openxmlformats.org/officeDocument/2006/relationships/tags" Target="../tags/tag196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97.png"/><Relationship Id="rId28" Type="http://schemas.openxmlformats.org/officeDocument/2006/relationships/image" Target="../media/image101.png"/><Relationship Id="rId10" Type="http://schemas.openxmlformats.org/officeDocument/2006/relationships/tags" Target="../tags/tag201.xml"/><Relationship Id="rId19" Type="http://schemas.openxmlformats.org/officeDocument/2006/relationships/image" Target="../media/image88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image" Target="../media/image95.png"/><Relationship Id="rId27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218.xml"/><Relationship Id="rId18" Type="http://schemas.openxmlformats.org/officeDocument/2006/relationships/image" Target="../media/image85.png"/><Relationship Id="rId26" Type="http://schemas.openxmlformats.org/officeDocument/2006/relationships/image" Target="../media/image25.png"/><Relationship Id="rId3" Type="http://schemas.openxmlformats.org/officeDocument/2006/relationships/tags" Target="../tags/tag208.xml"/><Relationship Id="rId21" Type="http://schemas.openxmlformats.org/officeDocument/2006/relationships/image" Target="../media/image88.png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97.png"/><Relationship Id="rId33" Type="http://schemas.openxmlformats.org/officeDocument/2006/relationships/image" Target="../media/image105.png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image" Target="../media/image87.png"/><Relationship Id="rId29" Type="http://schemas.openxmlformats.org/officeDocument/2006/relationships/image" Target="../media/image102.pn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image" Target="../media/image95.png"/><Relationship Id="rId32" Type="http://schemas.openxmlformats.org/officeDocument/2006/relationships/image" Target="../media/image104.png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image" Target="../media/image91.png"/><Relationship Id="rId28" Type="http://schemas.openxmlformats.org/officeDocument/2006/relationships/image" Target="../media/image100.png"/><Relationship Id="rId10" Type="http://schemas.openxmlformats.org/officeDocument/2006/relationships/tags" Target="../tags/tag215.xml"/><Relationship Id="rId19" Type="http://schemas.openxmlformats.org/officeDocument/2006/relationships/image" Target="../media/image86.png"/><Relationship Id="rId31" Type="http://schemas.openxmlformats.org/officeDocument/2006/relationships/image" Target="../media/image103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image" Target="../media/image90.png"/><Relationship Id="rId27" Type="http://schemas.openxmlformats.org/officeDocument/2006/relationships/image" Target="../media/image98.png"/><Relationship Id="rId30" Type="http://schemas.openxmlformats.org/officeDocument/2006/relationships/image" Target="../media/image79.png"/><Relationship Id="rId8" Type="http://schemas.openxmlformats.org/officeDocument/2006/relationships/tags" Target="../tags/tag2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tags" Target="../tags/tag224.xml"/><Relationship Id="rId7" Type="http://schemas.openxmlformats.org/officeDocument/2006/relationships/image" Target="../media/image106.png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1.png"/><Relationship Id="rId5" Type="http://schemas.openxmlformats.org/officeDocument/2006/relationships/tags" Target="../tags/tag226.xml"/><Relationship Id="rId10" Type="http://schemas.openxmlformats.org/officeDocument/2006/relationships/image" Target="../media/image90.png"/><Relationship Id="rId4" Type="http://schemas.openxmlformats.org/officeDocument/2006/relationships/tags" Target="../tags/tag225.xml"/><Relationship Id="rId9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image" Target="../media/image111.png"/><Relationship Id="rId39" Type="http://schemas.openxmlformats.org/officeDocument/2006/relationships/image" Target="../media/image123.png"/><Relationship Id="rId21" Type="http://schemas.openxmlformats.org/officeDocument/2006/relationships/slideLayout" Target="../slideLayouts/slideLayout6.xml"/><Relationship Id="rId34" Type="http://schemas.openxmlformats.org/officeDocument/2006/relationships/image" Target="../media/image118.png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image" Target="../media/image110.png"/><Relationship Id="rId33" Type="http://schemas.openxmlformats.org/officeDocument/2006/relationships/image" Target="../media/image117.png"/><Relationship Id="rId38" Type="http://schemas.openxmlformats.org/officeDocument/2006/relationships/image" Target="../media/image122.png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tags" Target="../tags/tag246.xml"/><Relationship Id="rId29" Type="http://schemas.openxmlformats.org/officeDocument/2006/relationships/image" Target="../media/image113.png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image" Target="../media/image78.png"/><Relationship Id="rId32" Type="http://schemas.openxmlformats.org/officeDocument/2006/relationships/image" Target="../media/image116.png"/><Relationship Id="rId37" Type="http://schemas.openxmlformats.org/officeDocument/2006/relationships/image" Target="../media/image121.png"/><Relationship Id="rId40" Type="http://schemas.openxmlformats.org/officeDocument/2006/relationships/image" Target="../media/image124.png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image" Target="../media/image77.png"/><Relationship Id="rId28" Type="http://schemas.openxmlformats.org/officeDocument/2006/relationships/image" Target="../media/image112.png"/><Relationship Id="rId36" Type="http://schemas.openxmlformats.org/officeDocument/2006/relationships/image" Target="../media/image120.png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31" Type="http://schemas.openxmlformats.org/officeDocument/2006/relationships/image" Target="../media/image115.pn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image" Target="../media/image109.png"/><Relationship Id="rId27" Type="http://schemas.openxmlformats.org/officeDocument/2006/relationships/image" Target="../media/image84.png"/><Relationship Id="rId30" Type="http://schemas.openxmlformats.org/officeDocument/2006/relationships/image" Target="../media/image114.png"/><Relationship Id="rId35" Type="http://schemas.openxmlformats.org/officeDocument/2006/relationships/image" Target="../media/image119.png"/><Relationship Id="rId8" Type="http://schemas.openxmlformats.org/officeDocument/2006/relationships/tags" Target="../tags/tag234.xml"/><Relationship Id="rId3" Type="http://schemas.openxmlformats.org/officeDocument/2006/relationships/tags" Target="../tags/tag2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image" Target="../media/image88.png"/><Relationship Id="rId26" Type="http://schemas.openxmlformats.org/officeDocument/2006/relationships/image" Target="../media/image129.png"/><Relationship Id="rId3" Type="http://schemas.openxmlformats.org/officeDocument/2006/relationships/tags" Target="../tags/tag249.xml"/><Relationship Id="rId21" Type="http://schemas.openxmlformats.org/officeDocument/2006/relationships/image" Target="../media/image25.png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image" Target="../media/image108.png"/><Relationship Id="rId25" Type="http://schemas.openxmlformats.org/officeDocument/2006/relationships/image" Target="../media/image128.png"/><Relationship Id="rId2" Type="http://schemas.openxmlformats.org/officeDocument/2006/relationships/tags" Target="../tags/tag248.xml"/><Relationship Id="rId16" Type="http://schemas.openxmlformats.org/officeDocument/2006/relationships/image" Target="../media/image107.png"/><Relationship Id="rId20" Type="http://schemas.openxmlformats.org/officeDocument/2006/relationships/image" Target="../media/image91.png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24" Type="http://schemas.openxmlformats.org/officeDocument/2006/relationships/image" Target="../media/image127.png"/><Relationship Id="rId5" Type="http://schemas.openxmlformats.org/officeDocument/2006/relationships/tags" Target="../tags/tag251.xml"/><Relationship Id="rId15" Type="http://schemas.openxmlformats.org/officeDocument/2006/relationships/image" Target="../media/image106.png"/><Relationship Id="rId23" Type="http://schemas.openxmlformats.org/officeDocument/2006/relationships/image" Target="../media/image126.png"/><Relationship Id="rId10" Type="http://schemas.openxmlformats.org/officeDocument/2006/relationships/tags" Target="../tags/tag256.xml"/><Relationship Id="rId19" Type="http://schemas.openxmlformats.org/officeDocument/2006/relationships/image" Target="../media/image90.png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25.png"/><Relationship Id="rId27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5" Type="http://schemas.openxmlformats.org/officeDocument/2006/relationships/image" Target="../media/image130.png"/><Relationship Id="rId4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26" Type="http://schemas.openxmlformats.org/officeDocument/2006/relationships/image" Target="../media/image22.png"/><Relationship Id="rId39" Type="http://schemas.openxmlformats.org/officeDocument/2006/relationships/image" Target="../media/image14.png"/><Relationship Id="rId21" Type="http://schemas.openxmlformats.org/officeDocument/2006/relationships/tags" Target="../tags/tag282.xml"/><Relationship Id="rId34" Type="http://schemas.openxmlformats.org/officeDocument/2006/relationships/image" Target="../media/image139.png"/><Relationship Id="rId7" Type="http://schemas.openxmlformats.org/officeDocument/2006/relationships/tags" Target="../tags/tag268.xml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tags" Target="../tags/tag281.xml"/><Relationship Id="rId29" Type="http://schemas.openxmlformats.org/officeDocument/2006/relationships/image" Target="../media/image134.png"/><Relationship Id="rId41" Type="http://schemas.openxmlformats.org/officeDocument/2006/relationships/image" Target="../media/image28.png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image" Target="../media/image131.png"/><Relationship Id="rId32" Type="http://schemas.openxmlformats.org/officeDocument/2006/relationships/image" Target="../media/image137.png"/><Relationship Id="rId37" Type="http://schemas.openxmlformats.org/officeDocument/2006/relationships/image" Target="../media/image142.png"/><Relationship Id="rId40" Type="http://schemas.openxmlformats.org/officeDocument/2006/relationships/image" Target="../media/image144.png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slideLayout" Target="../slideLayouts/slideLayout6.xml"/><Relationship Id="rId28" Type="http://schemas.openxmlformats.org/officeDocument/2006/relationships/image" Target="../media/image20.png"/><Relationship Id="rId36" Type="http://schemas.openxmlformats.org/officeDocument/2006/relationships/image" Target="../media/image141.png"/><Relationship Id="rId10" Type="http://schemas.openxmlformats.org/officeDocument/2006/relationships/tags" Target="../tags/tag271.xml"/><Relationship Id="rId19" Type="http://schemas.openxmlformats.org/officeDocument/2006/relationships/tags" Target="../tags/tag280.xml"/><Relationship Id="rId31" Type="http://schemas.openxmlformats.org/officeDocument/2006/relationships/image" Target="../media/image136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tags" Target="../tags/tag283.xml"/><Relationship Id="rId27" Type="http://schemas.openxmlformats.org/officeDocument/2006/relationships/image" Target="../media/image133.png"/><Relationship Id="rId30" Type="http://schemas.openxmlformats.org/officeDocument/2006/relationships/image" Target="../media/image135.png"/><Relationship Id="rId35" Type="http://schemas.openxmlformats.org/officeDocument/2006/relationships/image" Target="../media/image140.png"/><Relationship Id="rId8" Type="http://schemas.openxmlformats.org/officeDocument/2006/relationships/tags" Target="../tags/tag269.xml"/><Relationship Id="rId3" Type="http://schemas.openxmlformats.org/officeDocument/2006/relationships/tags" Target="../tags/tag264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image" Target="../media/image132.png"/><Relationship Id="rId33" Type="http://schemas.openxmlformats.org/officeDocument/2006/relationships/image" Target="../media/image138.png"/><Relationship Id="rId38" Type="http://schemas.openxmlformats.org/officeDocument/2006/relationships/image" Target="../media/image1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image" Target="../media/image131.png"/><Relationship Id="rId18" Type="http://schemas.openxmlformats.org/officeDocument/2006/relationships/image" Target="../media/image134.png"/><Relationship Id="rId3" Type="http://schemas.openxmlformats.org/officeDocument/2006/relationships/tags" Target="../tags/tag286.xml"/><Relationship Id="rId21" Type="http://schemas.openxmlformats.org/officeDocument/2006/relationships/image" Target="../media/image14.png"/><Relationship Id="rId7" Type="http://schemas.openxmlformats.org/officeDocument/2006/relationships/tags" Target="../tags/tag290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20.png"/><Relationship Id="rId2" Type="http://schemas.openxmlformats.org/officeDocument/2006/relationships/tags" Target="../tags/tag285.xml"/><Relationship Id="rId16" Type="http://schemas.openxmlformats.org/officeDocument/2006/relationships/image" Target="../media/image133.png"/><Relationship Id="rId20" Type="http://schemas.openxmlformats.org/officeDocument/2006/relationships/image" Target="../media/image143.png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5" Type="http://schemas.openxmlformats.org/officeDocument/2006/relationships/image" Target="../media/image22.png"/><Relationship Id="rId10" Type="http://schemas.openxmlformats.org/officeDocument/2006/relationships/tags" Target="../tags/tag293.xml"/><Relationship Id="rId19" Type="http://schemas.openxmlformats.org/officeDocument/2006/relationships/image" Target="../media/image142.png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image" Target="../media/image132.png"/><Relationship Id="rId22" Type="http://schemas.openxmlformats.org/officeDocument/2006/relationships/image" Target="../media/image1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18" Type="http://schemas.openxmlformats.org/officeDocument/2006/relationships/image" Target="../media/image147.png"/><Relationship Id="rId26" Type="http://schemas.openxmlformats.org/officeDocument/2006/relationships/image" Target="../media/image49.png"/><Relationship Id="rId3" Type="http://schemas.openxmlformats.org/officeDocument/2006/relationships/tags" Target="../tags/tag297.xml"/><Relationship Id="rId21" Type="http://schemas.openxmlformats.org/officeDocument/2006/relationships/image" Target="../media/image149.png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image" Target="../media/image146.png"/><Relationship Id="rId25" Type="http://schemas.openxmlformats.org/officeDocument/2006/relationships/image" Target="../media/image152.png"/><Relationship Id="rId2" Type="http://schemas.openxmlformats.org/officeDocument/2006/relationships/tags" Target="../tags/tag296.xml"/><Relationship Id="rId16" Type="http://schemas.openxmlformats.org/officeDocument/2006/relationships/image" Target="../media/image130.png"/><Relationship Id="rId20" Type="http://schemas.openxmlformats.org/officeDocument/2006/relationships/image" Target="../media/image148.png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24" Type="http://schemas.openxmlformats.org/officeDocument/2006/relationships/image" Target="../media/image138.png"/><Relationship Id="rId5" Type="http://schemas.openxmlformats.org/officeDocument/2006/relationships/tags" Target="../tags/tag299.xml"/><Relationship Id="rId15" Type="http://schemas.openxmlformats.org/officeDocument/2006/relationships/image" Target="../media/image106.png"/><Relationship Id="rId23" Type="http://schemas.openxmlformats.org/officeDocument/2006/relationships/image" Target="../media/image151.png"/><Relationship Id="rId10" Type="http://schemas.openxmlformats.org/officeDocument/2006/relationships/tags" Target="../tags/tag304.xml"/><Relationship Id="rId19" Type="http://schemas.openxmlformats.org/officeDocument/2006/relationships/image" Target="../media/image14.png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50.png"/><Relationship Id="rId27" Type="http://schemas.openxmlformats.org/officeDocument/2006/relationships/image" Target="../media/image15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tags" Target="../tags/tag310.xml"/><Relationship Id="rId7" Type="http://schemas.openxmlformats.org/officeDocument/2006/relationships/image" Target="../media/image85.png"/><Relationship Id="rId12" Type="http://schemas.openxmlformats.org/officeDocument/2006/relationships/image" Target="../media/image157.jpeg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56.png"/><Relationship Id="rId5" Type="http://schemas.openxmlformats.org/officeDocument/2006/relationships/tags" Target="../tags/tag312.xml"/><Relationship Id="rId10" Type="http://schemas.openxmlformats.org/officeDocument/2006/relationships/image" Target="../media/image155.png"/><Relationship Id="rId4" Type="http://schemas.openxmlformats.org/officeDocument/2006/relationships/tags" Target="../tags/tag311.xml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1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4.png"/><Relationship Id="rId5" Type="http://schemas.openxmlformats.org/officeDocument/2006/relationships/tags" Target="../tags/tag16.xml"/><Relationship Id="rId10" Type="http://schemas.openxmlformats.org/officeDocument/2006/relationships/image" Target="../media/image3.png"/><Relationship Id="rId4" Type="http://schemas.openxmlformats.org/officeDocument/2006/relationships/tags" Target="../tags/tag15.xml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image" Target="../media/image158.png"/><Relationship Id="rId26" Type="http://schemas.openxmlformats.org/officeDocument/2006/relationships/image" Target="../media/image163.png"/><Relationship Id="rId3" Type="http://schemas.openxmlformats.org/officeDocument/2006/relationships/tags" Target="../tags/tag315.xml"/><Relationship Id="rId21" Type="http://schemas.openxmlformats.org/officeDocument/2006/relationships/image" Target="../media/image15.png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image" Target="../media/image132.png"/><Relationship Id="rId25" Type="http://schemas.openxmlformats.org/officeDocument/2006/relationships/image" Target="../media/image162.png"/><Relationship Id="rId2" Type="http://schemas.openxmlformats.org/officeDocument/2006/relationships/tags" Target="../tags/tag314.xml"/><Relationship Id="rId16" Type="http://schemas.openxmlformats.org/officeDocument/2006/relationships/image" Target="../media/image131.png"/><Relationship Id="rId20" Type="http://schemas.openxmlformats.org/officeDocument/2006/relationships/image" Target="../media/image159.png"/><Relationship Id="rId29" Type="http://schemas.openxmlformats.org/officeDocument/2006/relationships/image" Target="../media/image144.png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image" Target="../media/image25.png"/><Relationship Id="rId5" Type="http://schemas.openxmlformats.org/officeDocument/2006/relationships/tags" Target="../tags/tag317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61.png"/><Relationship Id="rId28" Type="http://schemas.openxmlformats.org/officeDocument/2006/relationships/image" Target="../media/image164.png"/><Relationship Id="rId10" Type="http://schemas.openxmlformats.org/officeDocument/2006/relationships/tags" Target="../tags/tag322.xml"/><Relationship Id="rId19" Type="http://schemas.openxmlformats.org/officeDocument/2006/relationships/image" Target="../media/image133.png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image" Target="../media/image160.png"/><Relationship Id="rId27" Type="http://schemas.openxmlformats.org/officeDocument/2006/relationships/image" Target="../media/image1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image" Target="../media/image155.png"/><Relationship Id="rId26" Type="http://schemas.openxmlformats.org/officeDocument/2006/relationships/image" Target="../media/image170.png"/><Relationship Id="rId3" Type="http://schemas.openxmlformats.org/officeDocument/2006/relationships/tags" Target="../tags/tag329.xml"/><Relationship Id="rId21" Type="http://schemas.openxmlformats.org/officeDocument/2006/relationships/image" Target="../media/image167.png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image" Target="../media/image22.png"/><Relationship Id="rId25" Type="http://schemas.openxmlformats.org/officeDocument/2006/relationships/image" Target="../media/image14.png"/><Relationship Id="rId2" Type="http://schemas.openxmlformats.org/officeDocument/2006/relationships/tags" Target="../tags/tag328.xml"/><Relationship Id="rId16" Type="http://schemas.openxmlformats.org/officeDocument/2006/relationships/image" Target="../media/image165.png"/><Relationship Id="rId20" Type="http://schemas.openxmlformats.org/officeDocument/2006/relationships/image" Target="../media/image166.png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image" Target="../media/image169.png"/><Relationship Id="rId5" Type="http://schemas.openxmlformats.org/officeDocument/2006/relationships/tags" Target="../tags/tag331.xml"/><Relationship Id="rId15" Type="http://schemas.openxmlformats.org/officeDocument/2006/relationships/image" Target="../media/image85.png"/><Relationship Id="rId23" Type="http://schemas.openxmlformats.org/officeDocument/2006/relationships/image" Target="../media/image163.png"/><Relationship Id="rId10" Type="http://schemas.openxmlformats.org/officeDocument/2006/relationships/tags" Target="../tags/tag336.xml"/><Relationship Id="rId19" Type="http://schemas.openxmlformats.org/officeDocument/2006/relationships/image" Target="../media/image156.png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68.png"/><Relationship Id="rId27" Type="http://schemas.openxmlformats.org/officeDocument/2006/relationships/image" Target="../media/image15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image" Target="../media/image14.png"/><Relationship Id="rId18" Type="http://schemas.openxmlformats.org/officeDocument/2006/relationships/image" Target="../media/image163.png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12" Type="http://schemas.openxmlformats.org/officeDocument/2006/relationships/image" Target="../media/image85.png"/><Relationship Id="rId17" Type="http://schemas.openxmlformats.org/officeDocument/2006/relationships/image" Target="../media/image173.png"/><Relationship Id="rId2" Type="http://schemas.openxmlformats.org/officeDocument/2006/relationships/tags" Target="../tags/tag341.xml"/><Relationship Id="rId16" Type="http://schemas.openxmlformats.org/officeDocument/2006/relationships/image" Target="../media/image172.png"/><Relationship Id="rId20" Type="http://schemas.openxmlformats.org/officeDocument/2006/relationships/image" Target="../media/image175.png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44.xml"/><Relationship Id="rId15" Type="http://schemas.openxmlformats.org/officeDocument/2006/relationships/image" Target="../media/image165.png"/><Relationship Id="rId10" Type="http://schemas.openxmlformats.org/officeDocument/2006/relationships/tags" Target="../tags/tag349.xml"/><Relationship Id="rId19" Type="http://schemas.openxmlformats.org/officeDocument/2006/relationships/image" Target="../media/image174.png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image" Target="../media/image17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image" Target="../media/image3.png"/><Relationship Id="rId26" Type="http://schemas.openxmlformats.org/officeDocument/2006/relationships/image" Target="../media/image15.png"/><Relationship Id="rId3" Type="http://schemas.openxmlformats.org/officeDocument/2006/relationships/tags" Target="../tags/tag20.xml"/><Relationship Id="rId21" Type="http://schemas.openxmlformats.org/officeDocument/2006/relationships/image" Target="../media/image12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tags" Target="../tags/tag19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9.png"/><Relationship Id="rId5" Type="http://schemas.openxmlformats.org/officeDocument/2006/relationships/tags" Target="../tags/tag22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4.png"/><Relationship Id="rId10" Type="http://schemas.openxmlformats.org/officeDocument/2006/relationships/tags" Target="../tags/tag27.xml"/><Relationship Id="rId19" Type="http://schemas.openxmlformats.org/officeDocument/2006/relationships/image" Target="../media/image4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13.png"/><Relationship Id="rId27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image" Target="../media/image21.png"/><Relationship Id="rId3" Type="http://schemas.openxmlformats.org/officeDocument/2006/relationships/tags" Target="../tags/tag34.xml"/><Relationship Id="rId21" Type="http://schemas.openxmlformats.org/officeDocument/2006/relationships/image" Target="../media/image15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20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image" Target="../media/image1.png"/><Relationship Id="rId29" Type="http://schemas.openxmlformats.org/officeDocument/2006/relationships/image" Target="../media/image24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tags" Target="../tags/tag41.xml"/><Relationship Id="rId19" Type="http://schemas.openxmlformats.org/officeDocument/2006/relationships/slideLayout" Target="../slideLayouts/slideLayout6.xml"/><Relationship Id="rId31" Type="http://schemas.openxmlformats.org/officeDocument/2006/relationships/image" Target="../media/image26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15.png"/><Relationship Id="rId18" Type="http://schemas.openxmlformats.org/officeDocument/2006/relationships/image" Target="../media/image13.png"/><Relationship Id="rId3" Type="http://schemas.openxmlformats.org/officeDocument/2006/relationships/tags" Target="../tags/tag52.xml"/><Relationship Id="rId21" Type="http://schemas.openxmlformats.org/officeDocument/2006/relationships/image" Target="../media/image30.png"/><Relationship Id="rId7" Type="http://schemas.openxmlformats.org/officeDocument/2006/relationships/tags" Target="../tags/tag56.xml"/><Relationship Id="rId12" Type="http://schemas.openxmlformats.org/officeDocument/2006/relationships/image" Target="../media/image1.png"/><Relationship Id="rId17" Type="http://schemas.openxmlformats.org/officeDocument/2006/relationships/image" Target="../media/image12.png"/><Relationship Id="rId2" Type="http://schemas.openxmlformats.org/officeDocument/2006/relationships/tags" Target="../tags/tag51.xml"/><Relationship Id="rId16" Type="http://schemas.openxmlformats.org/officeDocument/2006/relationships/image" Target="../media/image24.png"/><Relationship Id="rId20" Type="http://schemas.openxmlformats.org/officeDocument/2006/relationships/image" Target="../media/image29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4.xml"/><Relationship Id="rId15" Type="http://schemas.openxmlformats.org/officeDocument/2006/relationships/image" Target="../media/image23.png"/><Relationship Id="rId10" Type="http://schemas.openxmlformats.org/officeDocument/2006/relationships/tags" Target="../tags/tag59.xml"/><Relationship Id="rId19" Type="http://schemas.openxmlformats.org/officeDocument/2006/relationships/image" Target="../media/image28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13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12.png"/><Relationship Id="rId17" Type="http://schemas.openxmlformats.org/officeDocument/2006/relationships/image" Target="../media/image32.png"/><Relationship Id="rId2" Type="http://schemas.openxmlformats.org/officeDocument/2006/relationships/tags" Target="../tags/tag61.xml"/><Relationship Id="rId16" Type="http://schemas.openxmlformats.org/officeDocument/2006/relationships/image" Target="../media/image31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15.png"/><Relationship Id="rId5" Type="http://schemas.openxmlformats.org/officeDocument/2006/relationships/tags" Target="../tags/tag64.xml"/><Relationship Id="rId15" Type="http://schemas.openxmlformats.org/officeDocument/2006/relationships/image" Target="../media/image30.png"/><Relationship Id="rId10" Type="http://schemas.openxmlformats.org/officeDocument/2006/relationships/image" Target="../media/image1.png"/><Relationship Id="rId4" Type="http://schemas.openxmlformats.org/officeDocument/2006/relationships/tags" Target="../tags/tag6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32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tags" Target="../tags/tag69.xml"/><Relationship Id="rId16" Type="http://schemas.openxmlformats.org/officeDocument/2006/relationships/image" Target="../media/image35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15.png"/><Relationship Id="rId5" Type="http://schemas.openxmlformats.org/officeDocument/2006/relationships/tags" Target="../tags/tag72.xml"/><Relationship Id="rId15" Type="http://schemas.openxmlformats.org/officeDocument/2006/relationships/image" Target="../media/image34.png"/><Relationship Id="rId10" Type="http://schemas.openxmlformats.org/officeDocument/2006/relationships/image" Target="../media/image1.png"/><Relationship Id="rId4" Type="http://schemas.openxmlformats.org/officeDocument/2006/relationships/tags" Target="../tags/tag7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15.png"/><Relationship Id="rId18" Type="http://schemas.openxmlformats.org/officeDocument/2006/relationships/image" Target="../media/image39.png"/><Relationship Id="rId3" Type="http://schemas.openxmlformats.org/officeDocument/2006/relationships/tags" Target="../tags/tag78.xml"/><Relationship Id="rId21" Type="http://schemas.openxmlformats.org/officeDocument/2006/relationships/image" Target="../media/image36.png"/><Relationship Id="rId7" Type="http://schemas.openxmlformats.org/officeDocument/2006/relationships/tags" Target="../tags/tag82.xml"/><Relationship Id="rId12" Type="http://schemas.openxmlformats.org/officeDocument/2006/relationships/image" Target="../media/image1.png"/><Relationship Id="rId17" Type="http://schemas.openxmlformats.org/officeDocument/2006/relationships/image" Target="../media/image38.png"/><Relationship Id="rId2" Type="http://schemas.openxmlformats.org/officeDocument/2006/relationships/tags" Target="../tags/tag77.xml"/><Relationship Id="rId16" Type="http://schemas.openxmlformats.org/officeDocument/2006/relationships/image" Target="../media/image37.png"/><Relationship Id="rId20" Type="http://schemas.openxmlformats.org/officeDocument/2006/relationships/image" Target="../media/image35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80.xml"/><Relationship Id="rId15" Type="http://schemas.openxmlformats.org/officeDocument/2006/relationships/image" Target="../media/image32.png"/><Relationship Id="rId10" Type="http://schemas.openxmlformats.org/officeDocument/2006/relationships/tags" Target="../tags/tag85.xml"/><Relationship Id="rId19" Type="http://schemas.openxmlformats.org/officeDocument/2006/relationships/image" Target="../media/image34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520952" y="135705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smtClean="0"/>
              <a:t>מרחבים </a:t>
            </a:r>
            <a:r>
              <a:rPr lang="he-IL" sz="10000" dirty="0" err="1" smtClean="0"/>
              <a:t>ות"מ</a:t>
            </a:r>
            <a:r>
              <a:rPr lang="he-IL" sz="10000" dirty="0" smtClean="0"/>
              <a:t> </a:t>
            </a:r>
            <a:r>
              <a:rPr lang="he-IL" sz="10000" dirty="0" err="1" smtClean="0"/>
              <a:t>אפינים</a:t>
            </a:r>
            <a:endParaRPr lang="he-IL" sz="100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9676007" y="2841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הגדרה: יהא</a:t>
            </a:r>
            <a:endParaRPr lang="he-IL" sz="2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686" y="453058"/>
            <a:ext cx="226667" cy="2228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107424" y="284143"/>
            <a:ext cx="7003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73018" y="284143"/>
            <a:ext cx="501427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ת"מ </a:t>
            </a:r>
            <a:r>
              <a:rPr lang="he-IL" sz="2500" dirty="0" err="1" smtClean="0"/>
              <a:t>אפיני</a:t>
            </a:r>
            <a:r>
              <a:rPr lang="he-IL" sz="2500" dirty="0" smtClean="0"/>
              <a:t> מוגדר להיות הזזה של ת"מ,</a:t>
            </a: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54" y="392642"/>
            <a:ext cx="874285" cy="24190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790849" y="284143"/>
            <a:ext cx="154134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כלומר: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675" y="284143"/>
            <a:ext cx="223546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(כאשר </a:t>
            </a:r>
            <a:r>
              <a:rPr lang="en-US" sz="2500" dirty="0" smtClean="0"/>
              <a:t>W</a:t>
            </a:r>
            <a:r>
              <a:rPr lang="he-IL" sz="2500" dirty="0" smtClean="0"/>
              <a:t> ת"מ)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77525" y="1095311"/>
            <a:ext cx="104504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טענה: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76656" y="1051047"/>
            <a:ext cx="40224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(ובפרט </a:t>
            </a:r>
            <a:r>
              <a:rPr lang="he-IL" sz="2500" dirty="0" err="1" smtClean="0"/>
              <a:t>המימד</a:t>
            </a:r>
            <a:r>
              <a:rPr lang="he-IL" sz="2500" dirty="0" smtClean="0"/>
              <a:t> מוגדר היטב)</a:t>
            </a:r>
            <a:endParaRPr lang="he-IL" sz="2500" dirty="0"/>
          </a:p>
        </p:txBody>
      </p:sp>
      <p:sp>
        <p:nvSpPr>
          <p:cNvPr id="39" name="TextBox 38"/>
          <p:cNvSpPr txBox="1"/>
          <p:nvPr/>
        </p:nvSpPr>
        <p:spPr>
          <a:xfrm>
            <a:off x="9468817" y="1095311"/>
            <a:ext cx="12110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 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05" y="1228663"/>
            <a:ext cx="2356188" cy="26476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226712" y="1095311"/>
            <a:ext cx="12110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072" y="1228663"/>
            <a:ext cx="1156189" cy="26476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0439400" y="1888169"/>
            <a:ext cx="128316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44" y="2773994"/>
            <a:ext cx="140190" cy="224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835670" y="1906479"/>
            <a:ext cx="12110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נניח</a:t>
            </a:r>
            <a:endParaRPr lang="he-IL" sz="25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40" y="2039831"/>
            <a:ext cx="2356188" cy="26476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68" y="2100781"/>
            <a:ext cx="430476" cy="18476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16" y="3180737"/>
            <a:ext cx="2356189" cy="26476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037" y="3209829"/>
            <a:ext cx="1278094" cy="264762"/>
          </a:xfrm>
          <a:prstGeom prst="rect">
            <a:avLst/>
          </a:prstGeom>
        </p:spPr>
      </p:pic>
      <p:pic>
        <p:nvPicPr>
          <p:cNvPr id="74" name="תמונה 7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44" y="3762138"/>
            <a:ext cx="140190" cy="2240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38" y="4301746"/>
            <a:ext cx="3845709" cy="285286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44" y="4882116"/>
            <a:ext cx="140190" cy="22400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63" y="5421724"/>
            <a:ext cx="1156189" cy="264762"/>
          </a:xfrm>
          <a:prstGeom prst="rect">
            <a:avLst/>
          </a:prstGeom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20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9676007" y="2841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הגדרה: יהא</a:t>
            </a:r>
            <a:endParaRPr lang="he-IL" sz="2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686" y="453058"/>
            <a:ext cx="226667" cy="2228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107424" y="284143"/>
            <a:ext cx="7003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73018" y="284143"/>
            <a:ext cx="501427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ת"מ </a:t>
            </a:r>
            <a:r>
              <a:rPr lang="he-IL" sz="2500" dirty="0" err="1" smtClean="0"/>
              <a:t>אפיני</a:t>
            </a:r>
            <a:r>
              <a:rPr lang="he-IL" sz="2500" dirty="0" smtClean="0"/>
              <a:t> מוגדר להיות הזזה של ת"מ,</a:t>
            </a: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54" y="392642"/>
            <a:ext cx="874285" cy="24190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790849" y="284143"/>
            <a:ext cx="154134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כלומר: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675" y="284143"/>
            <a:ext cx="223546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(כאשר </a:t>
            </a:r>
            <a:r>
              <a:rPr lang="en-US" sz="2500" dirty="0" smtClean="0"/>
              <a:t>W</a:t>
            </a:r>
            <a:r>
              <a:rPr lang="he-IL" sz="2500" dirty="0" smtClean="0"/>
              <a:t> ת"מ)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439400" y="1888169"/>
            <a:ext cx="128316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27" name="TextBox 26"/>
          <p:cNvSpPr txBox="1"/>
          <p:nvPr/>
        </p:nvSpPr>
        <p:spPr>
          <a:xfrm>
            <a:off x="9676007" y="990136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טענה: יהא</a:t>
            </a:r>
            <a:endParaRPr lang="he-IL" sz="25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361" y="1159051"/>
            <a:ext cx="226667" cy="22285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174099" y="990136"/>
            <a:ext cx="7003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10325" y="988529"/>
            <a:ext cx="277697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 כל שלוש וקטורים </a:t>
            </a: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81" y="1174681"/>
            <a:ext cx="1131429" cy="200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425760" y="988529"/>
            <a:ext cx="277697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שלא על ישר אחד,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970" y="988529"/>
            <a:ext cx="277697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קובעים מישור יחיד.</a:t>
            </a:r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51" y="1967648"/>
            <a:ext cx="4380952" cy="31809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187294" y="1886562"/>
            <a:ext cx="125210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המישור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33105" y="1886562"/>
            <a:ext cx="277697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הוא המישור המבוקש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791450" y="2619987"/>
            <a:ext cx="26479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500" dirty="0" smtClean="0"/>
              <a:t>נשאיר כתרגיל ש</a:t>
            </a:r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97" y="2771091"/>
            <a:ext cx="192381" cy="21523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624828" y="2640183"/>
            <a:ext cx="142875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ממימד</a:t>
            </a:r>
            <a:r>
              <a:rPr lang="he-IL" sz="2500" dirty="0" smtClean="0"/>
              <a:t> 2.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858250" y="3289797"/>
            <a:ext cx="15811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500" dirty="0" smtClean="0"/>
              <a:t>יחידות: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124824" y="3281688"/>
            <a:ext cx="73342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נניח </a:t>
            </a: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70" y="3390229"/>
            <a:ext cx="2428572" cy="276190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84" y="3894505"/>
            <a:ext cx="140190" cy="2240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74" y="4278027"/>
            <a:ext cx="1005714" cy="262857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25" y="4355955"/>
            <a:ext cx="1432381" cy="232381"/>
          </a:xfrm>
          <a:prstGeom prst="rect">
            <a:avLst/>
          </a:prstGeom>
        </p:spPr>
      </p:pic>
      <p:pic>
        <p:nvPicPr>
          <p:cNvPr id="66" name="תמונה 6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84" y="4730112"/>
            <a:ext cx="140190" cy="22400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96" y="5122024"/>
            <a:ext cx="2803809" cy="27619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410075" y="2640183"/>
            <a:ext cx="158061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ומתקיים</a:t>
            </a:r>
            <a:r>
              <a:rPr lang="en-US" sz="2500" dirty="0" smtClean="0"/>
              <a:t> </a:t>
            </a:r>
            <a:r>
              <a:rPr lang="he-IL" sz="2500" dirty="0" smtClean="0"/>
              <a:t> ש</a:t>
            </a:r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85" y="2773708"/>
            <a:ext cx="1748572" cy="276190"/>
          </a:xfrm>
          <a:prstGeom prst="rect">
            <a:avLst/>
          </a:prstGeom>
        </p:spPr>
      </p:pic>
      <p:pic>
        <p:nvPicPr>
          <p:cNvPr id="71" name="תמונה 7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84" y="5579241"/>
            <a:ext cx="140190" cy="224000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4" y="5971154"/>
            <a:ext cx="3788571" cy="31809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-224325" y="5872624"/>
            <a:ext cx="45565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שניהם מאותו </a:t>
            </a:r>
            <a:r>
              <a:rPr lang="he-IL" sz="2500" dirty="0" err="1" smtClean="0"/>
              <a:t>מימד</a:t>
            </a:r>
            <a:r>
              <a:rPr lang="he-IL" sz="2500" dirty="0" smtClean="0"/>
              <a:t> ולכן שווים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73018" y="3281688"/>
            <a:ext cx="73342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ו-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97" y="3451182"/>
            <a:ext cx="314286" cy="2228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50940" y="3281688"/>
            <a:ext cx="112277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מימד</a:t>
            </a:r>
            <a:r>
              <a:rPr lang="he-IL" sz="2500" dirty="0" smtClean="0"/>
              <a:t> 2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11</a:t>
            </a:fld>
            <a:endParaRPr lang="he-IL"/>
          </a:p>
        </p:txBody>
      </p:sp>
      <p:sp>
        <p:nvSpPr>
          <p:cNvPr id="42" name="TextBox 41"/>
          <p:cNvSpPr txBox="1"/>
          <p:nvPr/>
        </p:nvSpPr>
        <p:spPr>
          <a:xfrm>
            <a:off x="4645035" y="5059692"/>
            <a:ext cx="5718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(כי</a:t>
            </a: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99" y="5179064"/>
            <a:ext cx="2706286" cy="224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633105" y="5088267"/>
            <a:ext cx="4008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(</a:t>
            </a:r>
            <a:endParaRPr lang="he-IL" sz="2000" dirty="0" smtClean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56" y="4278027"/>
            <a:ext cx="1200000" cy="2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5" grpId="0"/>
      <p:bldP spid="40" grpId="0"/>
      <p:bldP spid="41" grpId="0"/>
      <p:bldP spid="43" grpId="0"/>
      <p:bldP spid="60" grpId="0"/>
      <p:bldP spid="61" grpId="0"/>
      <p:bldP spid="68" grpId="0"/>
      <p:bldP spid="73" grpId="0"/>
      <p:bldP spid="36" grpId="0"/>
      <p:bldP spid="39" grpId="0"/>
      <p:bldP spid="42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0639425" y="284143"/>
            <a:ext cx="108314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</a:t>
            </a:r>
            <a:endParaRPr lang="he-IL" sz="2500" dirty="0"/>
          </a:p>
        </p:txBody>
      </p:sp>
      <p:sp>
        <p:nvSpPr>
          <p:cNvPr id="36" name="TextBox 35"/>
          <p:cNvSpPr txBox="1"/>
          <p:nvPr/>
        </p:nvSpPr>
        <p:spPr>
          <a:xfrm>
            <a:off x="9639300" y="284143"/>
            <a:ext cx="108314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יהיו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51" y="406903"/>
            <a:ext cx="1622857" cy="28761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029325" y="284143"/>
            <a:ext cx="193061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לא כולם אפס.</a:t>
            </a:r>
            <a:endParaRPr lang="he-IL" sz="2500" dirty="0"/>
          </a:p>
        </p:txBody>
      </p:sp>
      <p:sp>
        <p:nvSpPr>
          <p:cNvPr id="39" name="TextBox 38"/>
          <p:cNvSpPr txBox="1"/>
          <p:nvPr/>
        </p:nvSpPr>
        <p:spPr>
          <a:xfrm>
            <a:off x="5253929" y="284143"/>
            <a:ext cx="70214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לכל 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81" y="426215"/>
            <a:ext cx="761905" cy="23238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244029" y="284143"/>
            <a:ext cx="16802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96" y="1149853"/>
            <a:ext cx="5086476" cy="91123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244029" y="1366945"/>
            <a:ext cx="16802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הוא מישור.</a:t>
            </a:r>
            <a:endParaRPr lang="he-IL" sz="2500" dirty="0"/>
          </a:p>
        </p:txBody>
      </p:sp>
      <p:sp>
        <p:nvSpPr>
          <p:cNvPr id="52" name="TextBox 51"/>
          <p:cNvSpPr txBox="1"/>
          <p:nvPr/>
        </p:nvSpPr>
        <p:spPr>
          <a:xfrm>
            <a:off x="10639425" y="2436793"/>
            <a:ext cx="108314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83" y="2227243"/>
            <a:ext cx="4172190" cy="911238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68" y="3284748"/>
            <a:ext cx="140190" cy="2240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40" y="3598842"/>
            <a:ext cx="3309714" cy="91123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04880" y="2482807"/>
            <a:ext cx="36739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אוסף הפתרונות למערכת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0" y="2551916"/>
            <a:ext cx="1673143" cy="30476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82" y="2289086"/>
            <a:ext cx="71314" cy="14674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01" y="2327187"/>
            <a:ext cx="85028" cy="102857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87" y="3614580"/>
            <a:ext cx="5261714" cy="91123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82" y="4792853"/>
            <a:ext cx="5261714" cy="911238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82" y="4792853"/>
            <a:ext cx="4336762" cy="911238"/>
          </a:xfrm>
          <a:prstGeom prst="rect">
            <a:avLst/>
          </a:prstGeom>
        </p:spPr>
      </p:pic>
      <p:cxnSp>
        <p:nvCxnSpPr>
          <p:cNvPr id="40" name="מחבר חץ ישר 39"/>
          <p:cNvCxnSpPr/>
          <p:nvPr/>
        </p:nvCxnSpPr>
        <p:spPr>
          <a:xfrm flipV="1">
            <a:off x="6907497" y="5752906"/>
            <a:ext cx="174273" cy="436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57600" y="6162297"/>
            <a:ext cx="41338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פתרון פרטי למערכת</a:t>
            </a:r>
            <a:r>
              <a:rPr lang="en-US" sz="2000" dirty="0" smtClean="0"/>
              <a:t> </a:t>
            </a:r>
            <a:r>
              <a:rPr lang="he-IL" sz="2000" dirty="0"/>
              <a:t> </a:t>
            </a:r>
            <a:r>
              <a:rPr lang="he-IL" sz="2000" dirty="0" smtClean="0"/>
              <a:t>הלא הומוגנית</a:t>
            </a:r>
            <a:endParaRPr lang="he-IL" sz="2000" dirty="0"/>
          </a:p>
        </p:txBody>
      </p:sp>
      <p:sp>
        <p:nvSpPr>
          <p:cNvPr id="42" name="סוגר מסולסל ימני 41"/>
          <p:cNvSpPr/>
          <p:nvPr/>
        </p:nvSpPr>
        <p:spPr>
          <a:xfrm rot="5400000">
            <a:off x="9399801" y="4183560"/>
            <a:ext cx="270762" cy="31750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8048625" y="6171792"/>
            <a:ext cx="40290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אוסף הפתרונות למערכת ההומוגנית</a:t>
            </a:r>
            <a:endParaRPr lang="he-IL" sz="200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521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1" grpId="0"/>
      <p:bldP spid="42" grpId="0" animBg="1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5619750" y="284143"/>
            <a:ext cx="273096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הצגות של מישורים</a:t>
            </a:r>
            <a:endParaRPr lang="he-IL" sz="25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1" y="1016503"/>
            <a:ext cx="5086476" cy="91123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29" y="1313074"/>
            <a:ext cx="2310476" cy="318095"/>
          </a:xfrm>
          <a:prstGeom prst="rect">
            <a:avLst/>
          </a:prstGeom>
        </p:spPr>
      </p:pic>
      <p:sp>
        <p:nvSpPr>
          <p:cNvPr id="7" name="חץ ימינה 6"/>
          <p:cNvSpPr/>
          <p:nvPr/>
        </p:nvSpPr>
        <p:spPr>
          <a:xfrm>
            <a:off x="6000750" y="1313074"/>
            <a:ext cx="2114550" cy="229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639425" y="2436793"/>
            <a:ext cx="108314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83" y="2227243"/>
            <a:ext cx="4172190" cy="911238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68" y="3284748"/>
            <a:ext cx="140190" cy="224000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40" y="3598842"/>
            <a:ext cx="3309714" cy="9112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04880" y="2482807"/>
            <a:ext cx="36739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אוסף הפתרונות למערכת</a:t>
            </a:r>
            <a:endParaRPr lang="he-IL" sz="20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0" y="2551916"/>
            <a:ext cx="1673143" cy="304762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82" y="2289086"/>
            <a:ext cx="71314" cy="146743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01" y="2327187"/>
            <a:ext cx="85028" cy="102857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87" y="3614580"/>
            <a:ext cx="5261714" cy="911238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82" y="4792853"/>
            <a:ext cx="5261714" cy="911238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82" y="4792853"/>
            <a:ext cx="4336762" cy="911238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91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5619750" y="284143"/>
            <a:ext cx="273096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הצגות של מישורים</a:t>
            </a:r>
            <a:endParaRPr lang="he-IL" sz="25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1" y="1016503"/>
            <a:ext cx="5086476" cy="91123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29" y="1313074"/>
            <a:ext cx="2310476" cy="318095"/>
          </a:xfrm>
          <a:prstGeom prst="rect">
            <a:avLst/>
          </a:prstGeom>
        </p:spPr>
      </p:pic>
      <p:sp>
        <p:nvSpPr>
          <p:cNvPr id="7" name="חץ ימינה 6"/>
          <p:cNvSpPr/>
          <p:nvPr/>
        </p:nvSpPr>
        <p:spPr>
          <a:xfrm>
            <a:off x="6000750" y="1313074"/>
            <a:ext cx="2114550" cy="229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639425" y="2436793"/>
            <a:ext cx="108314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33" y="2623308"/>
            <a:ext cx="4172190" cy="911238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32" y="2668063"/>
            <a:ext cx="4336762" cy="911238"/>
          </a:xfrm>
          <a:prstGeom prst="rect">
            <a:avLst/>
          </a:prstGeom>
        </p:spPr>
      </p:pic>
      <p:sp>
        <p:nvSpPr>
          <p:cNvPr id="53" name="סוגר מסולסל ימני 52"/>
          <p:cNvSpPr/>
          <p:nvPr/>
        </p:nvSpPr>
        <p:spPr>
          <a:xfrm rot="5400000">
            <a:off x="3099397" y="1760039"/>
            <a:ext cx="270764" cy="39092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00100" y="4019142"/>
            <a:ext cx="40290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פתרונות למשוואה</a:t>
            </a:r>
            <a:endParaRPr lang="he-IL" sz="2000" dirty="0"/>
          </a:p>
        </p:txBody>
      </p:sp>
      <p:sp>
        <p:nvSpPr>
          <p:cNvPr id="22" name="חץ ימינה 21"/>
          <p:cNvSpPr/>
          <p:nvPr/>
        </p:nvSpPr>
        <p:spPr>
          <a:xfrm>
            <a:off x="4830616" y="4148426"/>
            <a:ext cx="731983" cy="275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סוגר מסולסל ימני 22"/>
          <p:cNvSpPr/>
          <p:nvPr/>
        </p:nvSpPr>
        <p:spPr>
          <a:xfrm rot="5400000">
            <a:off x="7714069" y="1618331"/>
            <a:ext cx="270764" cy="41927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29425" y="4115367"/>
            <a:ext cx="16478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הזזת </a:t>
            </a:r>
            <a:r>
              <a:rPr lang="en-US" sz="2000" dirty="0" smtClean="0"/>
              <a:t>span</a:t>
            </a:r>
            <a:endParaRPr lang="he-IL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881278" y="5244151"/>
            <a:ext cx="489314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כלומר, פשוט פותרים את המשוואה</a:t>
            </a:r>
            <a:endParaRPr lang="he-IL" sz="25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48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5619750" y="284143"/>
            <a:ext cx="273096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הצגות של מישורים</a:t>
            </a:r>
            <a:endParaRPr lang="he-IL" sz="25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1" y="1016503"/>
            <a:ext cx="5086476" cy="91123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29" y="1313074"/>
            <a:ext cx="2310476" cy="318095"/>
          </a:xfrm>
          <a:prstGeom prst="rect">
            <a:avLst/>
          </a:prstGeom>
        </p:spPr>
      </p:pic>
      <p:sp>
        <p:nvSpPr>
          <p:cNvPr id="15" name="חץ ימינה 14"/>
          <p:cNvSpPr/>
          <p:nvPr/>
        </p:nvSpPr>
        <p:spPr>
          <a:xfrm>
            <a:off x="6000750" y="1338126"/>
            <a:ext cx="2114550" cy="229976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39425" y="2436793"/>
            <a:ext cx="108314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sp>
        <p:nvSpPr>
          <p:cNvPr id="17" name="TextBox 16"/>
          <p:cNvSpPr txBox="1"/>
          <p:nvPr/>
        </p:nvSpPr>
        <p:spPr>
          <a:xfrm>
            <a:off x="1771650" y="2626892"/>
            <a:ext cx="174036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ע"י משוואה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88" y="2436792"/>
            <a:ext cx="5002666" cy="9112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24900" y="2626892"/>
            <a:ext cx="174036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הציגו את</a:t>
            </a:r>
            <a:endParaRPr lang="he-IL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39425" y="3242417"/>
            <a:ext cx="108314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3837370"/>
            <a:ext cx="1238857" cy="91123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4204417"/>
            <a:ext cx="546667" cy="17714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290110" y="4054461"/>
            <a:ext cx="108314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קיימים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60" y="3857081"/>
            <a:ext cx="4999619" cy="91123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872" y="4208319"/>
            <a:ext cx="303238" cy="20876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712767" y="4054461"/>
            <a:ext cx="108314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כך ש</a:t>
            </a:r>
            <a:endParaRPr lang="he-IL" sz="25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5" y="5814142"/>
            <a:ext cx="546667" cy="1771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0" y="5475669"/>
            <a:ext cx="2281143" cy="9112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63478" y="6451819"/>
            <a:ext cx="1992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יש פתרון למערכת</a:t>
            </a:r>
            <a:endParaRPr lang="he-IL" sz="20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19" y="5474750"/>
            <a:ext cx="4556191" cy="911238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937" y="5814142"/>
            <a:ext cx="546667" cy="17714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64" y="5792237"/>
            <a:ext cx="2424381" cy="220952"/>
          </a:xfrm>
          <a:prstGeom prst="rect">
            <a:avLst/>
          </a:prstGeom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36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8" grpId="0"/>
      <p:bldP spid="31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5619750" y="284143"/>
            <a:ext cx="273096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הצגות של מישורים</a:t>
            </a:r>
            <a:endParaRPr lang="he-IL" sz="25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1" y="1016503"/>
            <a:ext cx="5086476" cy="91123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29" y="1313074"/>
            <a:ext cx="2310476" cy="318095"/>
          </a:xfrm>
          <a:prstGeom prst="rect">
            <a:avLst/>
          </a:prstGeom>
        </p:spPr>
      </p:pic>
      <p:sp>
        <p:nvSpPr>
          <p:cNvPr id="15" name="חץ ימינה 14"/>
          <p:cNvSpPr/>
          <p:nvPr/>
        </p:nvSpPr>
        <p:spPr>
          <a:xfrm>
            <a:off x="6000750" y="1338126"/>
            <a:ext cx="2114550" cy="229976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39425" y="2436793"/>
            <a:ext cx="108314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8" y="2436792"/>
            <a:ext cx="5002666" cy="91123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20" y="2436791"/>
            <a:ext cx="4761905" cy="911238"/>
          </a:xfrm>
          <a:prstGeom prst="rect">
            <a:avLst/>
          </a:prstGeom>
        </p:spPr>
      </p:pic>
      <p:sp>
        <p:nvSpPr>
          <p:cNvPr id="35" name="סוגר מסולסל ימני 34"/>
          <p:cNvSpPr/>
          <p:nvPr/>
        </p:nvSpPr>
        <p:spPr>
          <a:xfrm rot="5400000">
            <a:off x="3272332" y="1502647"/>
            <a:ext cx="301861" cy="43929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500811" y="4019142"/>
            <a:ext cx="40290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פתרונות למשוואה</a:t>
            </a:r>
            <a:endParaRPr lang="he-IL" sz="2000" dirty="0"/>
          </a:p>
        </p:txBody>
      </p:sp>
      <p:sp>
        <p:nvSpPr>
          <p:cNvPr id="37" name="חץ ימינה 36"/>
          <p:cNvSpPr/>
          <p:nvPr/>
        </p:nvSpPr>
        <p:spPr>
          <a:xfrm>
            <a:off x="5535466" y="4148426"/>
            <a:ext cx="731983" cy="275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סוגר מסולסל ימני 37"/>
          <p:cNvSpPr/>
          <p:nvPr/>
        </p:nvSpPr>
        <p:spPr>
          <a:xfrm rot="5400000">
            <a:off x="8360953" y="1342921"/>
            <a:ext cx="308792" cy="47815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435079" y="4115367"/>
            <a:ext cx="16478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הזזת </a:t>
            </a:r>
            <a:r>
              <a:rPr lang="en-US" sz="2000" dirty="0" smtClean="0"/>
              <a:t>span</a:t>
            </a:r>
            <a:endParaRPr lang="he-IL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8495801" y="5244151"/>
            <a:ext cx="248804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כלומר, ממירים את </a:t>
            </a:r>
            <a:endParaRPr lang="he-IL" sz="2500" dirty="0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52" y="5023625"/>
            <a:ext cx="1238857" cy="91123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71551" y="5244151"/>
            <a:ext cx="574703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למערכת משוואות ובודקים שאין שורת סתירה.</a:t>
            </a:r>
            <a:endParaRPr lang="he-IL" sz="25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606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  <p:bldP spid="38" grpId="0" animBg="1"/>
      <p:bldP spid="39" grpId="0"/>
      <p:bldP spid="41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5619750" y="284143"/>
            <a:ext cx="273096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הצגות של מישורים</a:t>
            </a:r>
            <a:endParaRPr lang="he-IL" sz="25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1" y="1016503"/>
            <a:ext cx="5086476" cy="91123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29" y="1313074"/>
            <a:ext cx="2310476" cy="3180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80338" y="3103543"/>
            <a:ext cx="337316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הצגות של ת"מ </a:t>
            </a:r>
            <a:r>
              <a:rPr lang="he-IL" sz="2500" dirty="0" err="1" smtClean="0"/>
              <a:t>אפינים</a:t>
            </a:r>
            <a:r>
              <a:rPr lang="he-IL" sz="2500" dirty="0" smtClean="0"/>
              <a:t> של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3233498"/>
            <a:ext cx="335238" cy="217143"/>
          </a:xfrm>
          <a:prstGeom prst="rect">
            <a:avLst/>
          </a:prstGeom>
        </p:spPr>
      </p:pic>
      <p:sp>
        <p:nvSpPr>
          <p:cNvPr id="4" name="חץ שמאלה-ימינה 3"/>
          <p:cNvSpPr/>
          <p:nvPr/>
        </p:nvSpPr>
        <p:spPr>
          <a:xfrm>
            <a:off x="5967412" y="1420243"/>
            <a:ext cx="2035640" cy="2109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576" y="4438303"/>
            <a:ext cx="3089524" cy="31809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830" y="4342025"/>
            <a:ext cx="3434285" cy="318095"/>
          </a:xfrm>
          <a:prstGeom prst="rect">
            <a:avLst/>
          </a:prstGeom>
        </p:spPr>
      </p:pic>
      <p:sp>
        <p:nvSpPr>
          <p:cNvPr id="22" name="חץ שמאלה-ימינה 21"/>
          <p:cNvSpPr/>
          <p:nvPr/>
        </p:nvSpPr>
        <p:spPr>
          <a:xfrm>
            <a:off x="5967412" y="4449193"/>
            <a:ext cx="2035640" cy="2109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68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9676007" y="2841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טענה: יהא</a:t>
            </a:r>
            <a:endParaRPr lang="he-IL" sz="2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990" y="453058"/>
            <a:ext cx="226667" cy="2228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253728" y="284143"/>
            <a:ext cx="7003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439400" y="2641600"/>
            <a:ext cx="128316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27" name="TextBox 26"/>
          <p:cNvSpPr txBox="1"/>
          <p:nvPr/>
        </p:nvSpPr>
        <p:spPr>
          <a:xfrm>
            <a:off x="9655109" y="990136"/>
            <a:ext cx="11795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אזי לכל</a:t>
            </a:r>
            <a:endParaRPr lang="he-IL" sz="2500" dirty="0"/>
          </a:p>
        </p:txBody>
      </p:sp>
      <p:sp>
        <p:nvSpPr>
          <p:cNvPr id="36" name="TextBox 35"/>
          <p:cNvSpPr txBox="1"/>
          <p:nvPr/>
        </p:nvSpPr>
        <p:spPr>
          <a:xfrm>
            <a:off x="8340904" y="284143"/>
            <a:ext cx="85647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יהיו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14" y="417861"/>
            <a:ext cx="1853333" cy="26285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06" y="417862"/>
            <a:ext cx="1860952" cy="26285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1198" y="284143"/>
            <a:ext cx="374686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שהחיתוך ביניהם לא ריק.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327" y="1134979"/>
            <a:ext cx="1579048" cy="26285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313761" y="990136"/>
            <a:ext cx="11795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96" y="1123127"/>
            <a:ext cx="1721904" cy="26285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87" y="1123128"/>
            <a:ext cx="1729523" cy="262857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313761" y="1634194"/>
            <a:ext cx="11795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ולכן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76" y="1747915"/>
            <a:ext cx="3474287" cy="318095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717" y="2785274"/>
            <a:ext cx="1579048" cy="262857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73" y="3354208"/>
            <a:ext cx="140190" cy="22400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904" y="3835666"/>
            <a:ext cx="1920000" cy="276190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73" y="4474956"/>
            <a:ext cx="140190" cy="224000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18" y="5029017"/>
            <a:ext cx="1721904" cy="262857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109" y="5029018"/>
            <a:ext cx="1729523" cy="262857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836505" y="1634194"/>
            <a:ext cx="11795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(הוכיחו)</a:t>
            </a:r>
            <a:endParaRPr lang="he-IL" sz="2500" dirty="0"/>
          </a:p>
        </p:txBody>
      </p:sp>
      <p:sp>
        <p:nvSpPr>
          <p:cNvPr id="72" name="TextBox 71"/>
          <p:cNvSpPr txBox="1"/>
          <p:nvPr/>
        </p:nvSpPr>
        <p:spPr>
          <a:xfrm>
            <a:off x="5939423" y="2641600"/>
            <a:ext cx="128316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58" y="2761914"/>
            <a:ext cx="4224764" cy="318095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36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  <p:bldP spid="70" grpId="0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0657087" y="284143"/>
            <a:ext cx="106547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166258"/>
            <a:ext cx="1005716" cy="270476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1" y="1269247"/>
            <a:ext cx="5151085" cy="109302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29" y="1306312"/>
            <a:ext cx="4329600" cy="109302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44" y="245306"/>
            <a:ext cx="2358096" cy="38285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657087" y="2669905"/>
            <a:ext cx="106547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85" y="3684224"/>
            <a:ext cx="5142857" cy="1093028"/>
          </a:xfrm>
          <a:prstGeom prst="rect">
            <a:avLst/>
          </a:prstGeom>
        </p:spPr>
      </p:pic>
      <p:sp>
        <p:nvSpPr>
          <p:cNvPr id="18" name="סוגר מסולסל שמאלי 17"/>
          <p:cNvSpPr/>
          <p:nvPr/>
        </p:nvSpPr>
        <p:spPr>
          <a:xfrm rot="5400000">
            <a:off x="2957495" y="-1701396"/>
            <a:ext cx="258379" cy="577332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43" y="761197"/>
            <a:ext cx="308571" cy="262857"/>
          </a:xfrm>
          <a:prstGeom prst="rect">
            <a:avLst/>
          </a:prstGeom>
        </p:spPr>
      </p:pic>
      <p:sp>
        <p:nvSpPr>
          <p:cNvPr id="40" name="סוגר מסולסל שמאלי 39"/>
          <p:cNvSpPr/>
          <p:nvPr/>
        </p:nvSpPr>
        <p:spPr>
          <a:xfrm rot="5400000">
            <a:off x="9428536" y="-1220069"/>
            <a:ext cx="258378" cy="4810667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39" y="771275"/>
            <a:ext cx="316190" cy="262857"/>
          </a:xfrm>
          <a:prstGeom prst="rect">
            <a:avLst/>
          </a:prstGeom>
        </p:spPr>
      </p:pic>
      <p:pic>
        <p:nvPicPr>
          <p:cNvPr id="64" name="תמונה 6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14" y="3680126"/>
            <a:ext cx="4794515" cy="1093028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96" y="2644316"/>
            <a:ext cx="1240381" cy="607238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42" y="5164021"/>
            <a:ext cx="4186971" cy="1093028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53" y="5164021"/>
            <a:ext cx="4426971" cy="1093028"/>
          </a:xfrm>
          <a:prstGeom prst="rect">
            <a:avLst/>
          </a:prstGeom>
        </p:spPr>
      </p:pic>
      <p:cxnSp>
        <p:nvCxnSpPr>
          <p:cNvPr id="43" name="מחבר חץ ישר 42"/>
          <p:cNvCxnSpPr/>
          <p:nvPr/>
        </p:nvCxnSpPr>
        <p:spPr>
          <a:xfrm>
            <a:off x="6142142" y="3146959"/>
            <a:ext cx="136001" cy="939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מלבן 48"/>
          <p:cNvSpPr/>
          <p:nvPr/>
        </p:nvSpPr>
        <p:spPr>
          <a:xfrm>
            <a:off x="2714625" y="1314454"/>
            <a:ext cx="2790825" cy="90487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635965" y="2219325"/>
            <a:ext cx="19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>
                <a:solidFill>
                  <a:schemeClr val="accent6"/>
                </a:solidFill>
              </a:rPr>
              <a:t>מערכת הומוגנית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0" name="מלבן 59"/>
          <p:cNvSpPr/>
          <p:nvPr/>
        </p:nvSpPr>
        <p:spPr>
          <a:xfrm>
            <a:off x="7143750" y="5306323"/>
            <a:ext cx="2790825" cy="90487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995375" y="6282762"/>
            <a:ext cx="19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>
                <a:solidFill>
                  <a:schemeClr val="accent6"/>
                </a:solidFill>
              </a:rPr>
              <a:t>מערכת לא הומוגנית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8" name="מחבר מרפקי 57"/>
          <p:cNvCxnSpPr/>
          <p:nvPr/>
        </p:nvCxnSpPr>
        <p:spPr>
          <a:xfrm>
            <a:off x="753166" y="2485239"/>
            <a:ext cx="6937409" cy="3982189"/>
          </a:xfrm>
          <a:prstGeom prst="bentConnector3">
            <a:avLst>
              <a:gd name="adj1" fmla="val 23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6200000">
            <a:off x="-420304" y="3431861"/>
            <a:ext cx="19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>
                <a:solidFill>
                  <a:schemeClr val="accent6"/>
                </a:solidFill>
              </a:rPr>
              <a:t>פתרון פרטי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63" name="תמונה 6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779" y="3883398"/>
            <a:ext cx="3132343" cy="682971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30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  <p:bldP spid="60" grpId="0" animBg="1"/>
      <p:bldP spid="61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הגדרה: יהא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686" y="682258"/>
            <a:ext cx="226667" cy="2228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84122" y="513343"/>
            <a:ext cx="90097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עבור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07424" y="513343"/>
            <a:ext cx="7003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מ"ו.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43" y="682258"/>
            <a:ext cx="862859" cy="26666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862932" y="514703"/>
            <a:ext cx="163445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תת קבוצה,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14974" y="514703"/>
            <a:ext cx="44912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ו</a:t>
            </a: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43" y="682258"/>
            <a:ext cx="786668" cy="22857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033273" y="551279"/>
            <a:ext cx="360078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2500" dirty="0" smtClean="0"/>
              <a:t>נגדיר את ההזזה (של</a:t>
            </a:r>
            <a:r>
              <a:rPr lang="en-US" sz="2500" dirty="0" smtClean="0"/>
              <a:t> </a:t>
            </a:r>
            <a:r>
              <a:rPr lang="he-IL" sz="2500" dirty="0" smtClean="0"/>
              <a:t> </a:t>
            </a:r>
            <a:r>
              <a:rPr lang="en-US" sz="2500" dirty="0" smtClean="0"/>
              <a:t>S</a:t>
            </a:r>
            <a:r>
              <a:rPr lang="he-IL" sz="2500" dirty="0" smtClean="0"/>
              <a:t>) ב</a:t>
            </a: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1" y="727979"/>
            <a:ext cx="140953" cy="14285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97" y="1404636"/>
            <a:ext cx="3180952" cy="31809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676007" y="1912375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למשל:</a:t>
            </a:r>
            <a:endParaRPr lang="he-IL" sz="25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6" y="2931405"/>
            <a:ext cx="4529065" cy="668800"/>
          </a:xfrm>
          <a:prstGeom prst="rect">
            <a:avLst/>
          </a:prstGeom>
        </p:spPr>
      </p:pic>
      <p:pic>
        <p:nvPicPr>
          <p:cNvPr id="72" name="תמונה 7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97" y="2931404"/>
            <a:ext cx="7199237" cy="668800"/>
          </a:xfrm>
          <a:prstGeom prst="rect">
            <a:avLst/>
          </a:prstGeom>
        </p:spPr>
      </p:pic>
      <p:sp>
        <p:nvSpPr>
          <p:cNvPr id="18" name="סוגר מסולסל שמאלי 17"/>
          <p:cNvSpPr/>
          <p:nvPr/>
        </p:nvSpPr>
        <p:spPr>
          <a:xfrm rot="16200000">
            <a:off x="2928190" y="1991281"/>
            <a:ext cx="290079" cy="34946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00" y="4170199"/>
            <a:ext cx="150857" cy="184381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8" y="4142767"/>
            <a:ext cx="112762" cy="114286"/>
          </a:xfrm>
          <a:prstGeom prst="rect">
            <a:avLst/>
          </a:prstGeom>
        </p:spPr>
      </p:pic>
      <p:sp>
        <p:nvSpPr>
          <p:cNvPr id="55" name="סוגר מסולסל שמאלי 54"/>
          <p:cNvSpPr/>
          <p:nvPr/>
        </p:nvSpPr>
        <p:spPr>
          <a:xfrm rot="16200000">
            <a:off x="446930" y="3374455"/>
            <a:ext cx="283465" cy="7349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מחבר חץ ישר 26"/>
          <p:cNvCxnSpPr/>
          <p:nvPr/>
        </p:nvCxnSpPr>
        <p:spPr>
          <a:xfrm flipV="1">
            <a:off x="3205865" y="4937760"/>
            <a:ext cx="0" cy="18013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/>
          <p:nvPr/>
        </p:nvCxnSpPr>
        <p:spPr>
          <a:xfrm flipV="1">
            <a:off x="2072009" y="5971032"/>
            <a:ext cx="2752902" cy="18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אליפסה 31"/>
          <p:cNvSpPr/>
          <p:nvPr/>
        </p:nvSpPr>
        <p:spPr>
          <a:xfrm>
            <a:off x="3141141" y="5915452"/>
            <a:ext cx="129448" cy="1294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אליפסה 63"/>
          <p:cNvSpPr/>
          <p:nvPr/>
        </p:nvSpPr>
        <p:spPr>
          <a:xfrm>
            <a:off x="4166700" y="5583266"/>
            <a:ext cx="129448" cy="1294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מחבר חץ ישר 51"/>
          <p:cNvCxnSpPr/>
          <p:nvPr/>
        </p:nvCxnSpPr>
        <p:spPr>
          <a:xfrm flipV="1">
            <a:off x="3187624" y="5660776"/>
            <a:ext cx="1043800" cy="338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חץ ישר 75"/>
          <p:cNvCxnSpPr/>
          <p:nvPr/>
        </p:nvCxnSpPr>
        <p:spPr>
          <a:xfrm flipV="1">
            <a:off x="8526603" y="4937760"/>
            <a:ext cx="0" cy="18013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חץ ישר 76"/>
          <p:cNvCxnSpPr/>
          <p:nvPr/>
        </p:nvCxnSpPr>
        <p:spPr>
          <a:xfrm flipV="1">
            <a:off x="7392747" y="5971032"/>
            <a:ext cx="2752902" cy="18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אליפסה 77"/>
          <p:cNvSpPr/>
          <p:nvPr/>
        </p:nvSpPr>
        <p:spPr>
          <a:xfrm>
            <a:off x="8461879" y="5915452"/>
            <a:ext cx="129448" cy="1294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אליפסה 78"/>
          <p:cNvSpPr/>
          <p:nvPr/>
        </p:nvSpPr>
        <p:spPr>
          <a:xfrm>
            <a:off x="9487438" y="5583266"/>
            <a:ext cx="129448" cy="1294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אליפסה 79"/>
          <p:cNvSpPr/>
          <p:nvPr/>
        </p:nvSpPr>
        <p:spPr>
          <a:xfrm>
            <a:off x="8134842" y="6652266"/>
            <a:ext cx="129448" cy="1294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מחבר חץ ישר 80"/>
          <p:cNvCxnSpPr/>
          <p:nvPr/>
        </p:nvCxnSpPr>
        <p:spPr>
          <a:xfrm flipV="1">
            <a:off x="8508362" y="5660776"/>
            <a:ext cx="1043800" cy="338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חץ ישר 81"/>
          <p:cNvCxnSpPr/>
          <p:nvPr/>
        </p:nvCxnSpPr>
        <p:spPr>
          <a:xfrm flipH="1">
            <a:off x="8181352" y="5989320"/>
            <a:ext cx="345251" cy="758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חץ ישר 82"/>
          <p:cNvCxnSpPr/>
          <p:nvPr/>
        </p:nvCxnSpPr>
        <p:spPr>
          <a:xfrm flipV="1">
            <a:off x="8527319" y="5583266"/>
            <a:ext cx="354272" cy="3969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מחבר חץ ישר 83"/>
          <p:cNvCxnSpPr/>
          <p:nvPr/>
        </p:nvCxnSpPr>
        <p:spPr>
          <a:xfrm flipV="1">
            <a:off x="8181353" y="6351306"/>
            <a:ext cx="354272" cy="3969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אליפסה 85"/>
          <p:cNvSpPr/>
          <p:nvPr/>
        </p:nvSpPr>
        <p:spPr>
          <a:xfrm>
            <a:off x="2790849" y="6652266"/>
            <a:ext cx="129448" cy="1294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מחבר חץ ישר 86"/>
          <p:cNvCxnSpPr/>
          <p:nvPr/>
        </p:nvCxnSpPr>
        <p:spPr>
          <a:xfrm flipH="1">
            <a:off x="2837359" y="5989320"/>
            <a:ext cx="345251" cy="758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/>
          <p:nvPr/>
        </p:nvCxnSpPr>
        <p:spPr>
          <a:xfrm flipV="1">
            <a:off x="9533175" y="5298342"/>
            <a:ext cx="354272" cy="3969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אליפסה 101"/>
          <p:cNvSpPr/>
          <p:nvPr/>
        </p:nvSpPr>
        <p:spPr>
          <a:xfrm>
            <a:off x="9825765" y="5208362"/>
            <a:ext cx="129448" cy="1294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3" name="אליפסה 102"/>
          <p:cNvSpPr/>
          <p:nvPr/>
        </p:nvSpPr>
        <p:spPr>
          <a:xfrm>
            <a:off x="8822513" y="5492573"/>
            <a:ext cx="129448" cy="1294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4" name="אליפסה 103"/>
          <p:cNvSpPr/>
          <p:nvPr/>
        </p:nvSpPr>
        <p:spPr>
          <a:xfrm>
            <a:off x="8470900" y="6286880"/>
            <a:ext cx="129448" cy="1294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105" name="מחבר חץ ישר 104"/>
          <p:cNvCxnSpPr/>
          <p:nvPr/>
        </p:nvCxnSpPr>
        <p:spPr>
          <a:xfrm flipV="1">
            <a:off x="426453" y="5772577"/>
            <a:ext cx="354272" cy="3969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תמונה 10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89" y="5883605"/>
            <a:ext cx="211429" cy="211429"/>
          </a:xfrm>
          <a:prstGeom prst="rect">
            <a:avLst/>
          </a:prstGeom>
        </p:spPr>
      </p:pic>
      <p:pic>
        <p:nvPicPr>
          <p:cNvPr id="109" name="תמונה 10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47" y="5883606"/>
            <a:ext cx="211429" cy="74286"/>
          </a:xfrm>
          <a:prstGeom prst="rect">
            <a:avLst/>
          </a:prstGeom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28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8" grpId="0" animBg="1"/>
      <p:bldP spid="55" grpId="0" animBg="1"/>
      <p:bldP spid="32" grpId="0" animBg="1"/>
      <p:bldP spid="64" grpId="0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6" grpId="0" animBg="1"/>
      <p:bldP spid="102" grpId="0" animBg="1"/>
      <p:bldP spid="103" grpId="0" animBg="1"/>
      <p:bldP spid="10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0657087" y="284143"/>
            <a:ext cx="106547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166258"/>
            <a:ext cx="1005716" cy="270476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1" y="1269247"/>
            <a:ext cx="5151085" cy="109302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29" y="1306312"/>
            <a:ext cx="4329600" cy="109302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44" y="245306"/>
            <a:ext cx="2358096" cy="382857"/>
          </a:xfrm>
          <a:prstGeom prst="rect">
            <a:avLst/>
          </a:prstGeom>
        </p:spPr>
      </p:pic>
      <p:sp>
        <p:nvSpPr>
          <p:cNvPr id="18" name="סוגר מסולסל שמאלי 17"/>
          <p:cNvSpPr/>
          <p:nvPr/>
        </p:nvSpPr>
        <p:spPr>
          <a:xfrm rot="5400000">
            <a:off x="2957495" y="-1701396"/>
            <a:ext cx="258379" cy="577332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43" y="761197"/>
            <a:ext cx="308571" cy="262857"/>
          </a:xfrm>
          <a:prstGeom prst="rect">
            <a:avLst/>
          </a:prstGeom>
        </p:spPr>
      </p:pic>
      <p:sp>
        <p:nvSpPr>
          <p:cNvPr id="40" name="סוגר מסולסל שמאלי 39"/>
          <p:cNvSpPr/>
          <p:nvPr/>
        </p:nvSpPr>
        <p:spPr>
          <a:xfrm rot="5400000">
            <a:off x="9428536" y="-1220069"/>
            <a:ext cx="258378" cy="4810667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39" y="771275"/>
            <a:ext cx="316190" cy="262857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55" y="2832634"/>
            <a:ext cx="4426971" cy="109302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29" y="2649577"/>
            <a:ext cx="3427200" cy="1093028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94" y="4177674"/>
            <a:ext cx="140190" cy="224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9" y="4585725"/>
            <a:ext cx="5280000" cy="109302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62" y="5966041"/>
            <a:ext cx="4481067" cy="63786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97" y="4585711"/>
            <a:ext cx="2701714" cy="109302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59" y="4585711"/>
            <a:ext cx="3542400" cy="1093028"/>
          </a:xfrm>
          <a:prstGeom prst="rect">
            <a:avLst/>
          </a:prstGeom>
        </p:spPr>
      </p:pic>
      <p:cxnSp>
        <p:nvCxnSpPr>
          <p:cNvPr id="12" name="מחבר חץ ישר 11"/>
          <p:cNvCxnSpPr/>
          <p:nvPr/>
        </p:nvCxnSpPr>
        <p:spPr>
          <a:xfrm>
            <a:off x="5662226" y="5272002"/>
            <a:ext cx="0" cy="590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תמונה 1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28" y="5815495"/>
            <a:ext cx="59429" cy="122286"/>
          </a:xfrm>
          <a:prstGeom prst="rect">
            <a:avLst/>
          </a:prstGeom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225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0657087" y="284143"/>
            <a:ext cx="106547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166258"/>
            <a:ext cx="1005716" cy="270476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1" y="1269247"/>
            <a:ext cx="5151085" cy="109302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29" y="1306312"/>
            <a:ext cx="4329600" cy="109302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44" y="245306"/>
            <a:ext cx="2358096" cy="382857"/>
          </a:xfrm>
          <a:prstGeom prst="rect">
            <a:avLst/>
          </a:prstGeom>
        </p:spPr>
      </p:pic>
      <p:sp>
        <p:nvSpPr>
          <p:cNvPr id="18" name="סוגר מסולסל שמאלי 17"/>
          <p:cNvSpPr/>
          <p:nvPr/>
        </p:nvSpPr>
        <p:spPr>
          <a:xfrm rot="5400000">
            <a:off x="2957495" y="-1701396"/>
            <a:ext cx="258379" cy="577332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43" y="761197"/>
            <a:ext cx="308571" cy="262857"/>
          </a:xfrm>
          <a:prstGeom prst="rect">
            <a:avLst/>
          </a:prstGeom>
        </p:spPr>
      </p:pic>
      <p:sp>
        <p:nvSpPr>
          <p:cNvPr id="40" name="סוגר מסולסל שמאלי 39"/>
          <p:cNvSpPr/>
          <p:nvPr/>
        </p:nvSpPr>
        <p:spPr>
          <a:xfrm rot="5400000">
            <a:off x="9428536" y="-1220069"/>
            <a:ext cx="258378" cy="4810667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39" y="771275"/>
            <a:ext cx="316190" cy="262857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55" y="2832634"/>
            <a:ext cx="4426971" cy="109302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29" y="2649577"/>
            <a:ext cx="3427200" cy="1093028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94" y="4177674"/>
            <a:ext cx="140190" cy="224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9" y="4585725"/>
            <a:ext cx="5280000" cy="109302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97" y="4585711"/>
            <a:ext cx="2701714" cy="109302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39" y="4585711"/>
            <a:ext cx="3202286" cy="1093028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 flipV="1">
            <a:off x="9096375" y="5781675"/>
            <a:ext cx="0" cy="407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תמונה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40" y="6267485"/>
            <a:ext cx="1136914" cy="189257"/>
          </a:xfrm>
          <a:prstGeom prst="rect">
            <a:avLst/>
          </a:prstGeom>
        </p:spPr>
      </p:pic>
      <p:sp>
        <p:nvSpPr>
          <p:cNvPr id="16" name="מלבן 15"/>
          <p:cNvSpPr/>
          <p:nvPr/>
        </p:nvSpPr>
        <p:spPr>
          <a:xfrm>
            <a:off x="8639175" y="1240672"/>
            <a:ext cx="3302404" cy="120725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מלבן 26"/>
          <p:cNvSpPr/>
          <p:nvPr/>
        </p:nvSpPr>
        <p:spPr>
          <a:xfrm>
            <a:off x="1460426" y="1240672"/>
            <a:ext cx="4273624" cy="120725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8" name="מלבן 27"/>
          <p:cNvSpPr/>
          <p:nvPr/>
        </p:nvSpPr>
        <p:spPr>
          <a:xfrm>
            <a:off x="9801225" y="4522954"/>
            <a:ext cx="1939328" cy="120725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67" y="2386191"/>
            <a:ext cx="278400" cy="189257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054" y="2386192"/>
            <a:ext cx="283886" cy="189257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171" y="5835323"/>
            <a:ext cx="854401" cy="189257"/>
          </a:xfrm>
          <a:prstGeom prst="rect">
            <a:avLst/>
          </a:prstGeo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838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0657087" y="284143"/>
            <a:ext cx="106547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258"/>
            <a:ext cx="1001907" cy="268571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9" y="1397207"/>
            <a:ext cx="3985371" cy="820114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59" y="1392528"/>
            <a:ext cx="3266743" cy="820114"/>
          </a:xfrm>
          <a:prstGeom prst="rect">
            <a:avLst/>
          </a:prstGeom>
        </p:spPr>
      </p:pic>
      <p:sp>
        <p:nvSpPr>
          <p:cNvPr id="18" name="סוגר מסולסל שמאלי 17"/>
          <p:cNvSpPr/>
          <p:nvPr/>
        </p:nvSpPr>
        <p:spPr>
          <a:xfrm rot="5400000">
            <a:off x="2680687" y="-976912"/>
            <a:ext cx="258380" cy="4324353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43" y="761197"/>
            <a:ext cx="308571" cy="262857"/>
          </a:xfrm>
          <a:prstGeom prst="rect">
            <a:avLst/>
          </a:prstGeom>
        </p:spPr>
      </p:pic>
      <p:sp>
        <p:nvSpPr>
          <p:cNvPr id="40" name="סוגר מסולסל שמאלי 39"/>
          <p:cNvSpPr/>
          <p:nvPr/>
        </p:nvSpPr>
        <p:spPr>
          <a:xfrm rot="5400000">
            <a:off x="9370667" y="-749768"/>
            <a:ext cx="221339" cy="3856026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39" y="771275"/>
            <a:ext cx="316190" cy="262857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22</a:t>
            </a:fld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6162675" y="112503"/>
            <a:ext cx="33718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מה המצב ההדדי בין המישורים?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8259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0658475" y="383630"/>
            <a:ext cx="106409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ניתוח:</a:t>
            </a:r>
            <a:endParaRPr lang="he-IL" sz="2500" dirty="0"/>
          </a:p>
        </p:txBody>
      </p:sp>
      <p:sp>
        <p:nvSpPr>
          <p:cNvPr id="72" name="TextBox 71"/>
          <p:cNvSpPr txBox="1"/>
          <p:nvPr/>
        </p:nvSpPr>
        <p:spPr>
          <a:xfrm>
            <a:off x="6418437" y="383630"/>
            <a:ext cx="368888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מצב הדדי בין מישורים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75" y="463427"/>
            <a:ext cx="339048" cy="260952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42" y="509750"/>
            <a:ext cx="1853333" cy="262857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34" y="509751"/>
            <a:ext cx="1860952" cy="26285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125075" y="1113864"/>
            <a:ext cx="141384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 </a:t>
            </a:r>
            <a:r>
              <a:rPr lang="he-IL" sz="2500" dirty="0" smtClean="0"/>
              <a:t>אם 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25" y="1237346"/>
            <a:ext cx="1619048" cy="29142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600201" y="1113864"/>
            <a:ext cx="676989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(במקרה זה המישורים מקבילים: כלומר                    )</a:t>
            </a:r>
            <a:endParaRPr lang="he-IL" sz="2500" dirty="0"/>
          </a:p>
        </p:txBody>
      </p:sp>
      <p:sp>
        <p:nvSpPr>
          <p:cNvPr id="32" name="TextBox 31"/>
          <p:cNvSpPr txBox="1"/>
          <p:nvPr/>
        </p:nvSpPr>
        <p:spPr>
          <a:xfrm>
            <a:off x="9959377" y="1757922"/>
            <a:ext cx="157954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dirty="0" smtClean="0"/>
              <a:t> </a:t>
            </a:r>
            <a:r>
              <a:rPr lang="he-IL" sz="2500" dirty="0" smtClean="0"/>
              <a:t>אחרת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56" y="1850734"/>
            <a:ext cx="1619048" cy="31238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112439" y="1733681"/>
            <a:ext cx="272176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ואז</a:t>
            </a:r>
            <a:endParaRPr lang="he-IL" sz="25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63" y="1854897"/>
            <a:ext cx="4224764" cy="318095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56" y="5346798"/>
            <a:ext cx="5833143" cy="254476"/>
          </a:xfrm>
          <a:prstGeom prst="rect">
            <a:avLst/>
          </a:prstGeom>
        </p:spPr>
      </p:pic>
      <p:pic>
        <p:nvPicPr>
          <p:cNvPr id="84" name="תמונה 8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560" y="5365848"/>
            <a:ext cx="156952" cy="19657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9430885" y="2453085"/>
            <a:ext cx="157954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en-US" sz="2500" dirty="0" smtClean="0"/>
              <a:t> </a:t>
            </a:r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91" y="2560954"/>
            <a:ext cx="2560002" cy="318095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6207729" y="2403176"/>
            <a:ext cx="64389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02" y="3190197"/>
            <a:ext cx="2300951" cy="27619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948379" y="3073583"/>
            <a:ext cx="174017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מאותו </a:t>
            </a:r>
            <a:r>
              <a:rPr lang="he-IL" sz="2500" dirty="0" err="1" smtClean="0"/>
              <a:t>מימד</a:t>
            </a:r>
            <a:endParaRPr lang="he-IL" sz="2500" dirty="0"/>
          </a:p>
        </p:txBody>
      </p:sp>
      <p:sp>
        <p:nvSpPr>
          <p:cNvPr id="73" name="TextBox 72"/>
          <p:cNvSpPr txBox="1"/>
          <p:nvPr/>
        </p:nvSpPr>
        <p:spPr>
          <a:xfrm>
            <a:off x="4010694" y="3073583"/>
            <a:ext cx="9744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500" dirty="0" smtClean="0"/>
              <a:t>(ש.ב.)</a:t>
            </a:r>
            <a:endParaRPr lang="he-IL" sz="2500" dirty="0"/>
          </a:p>
        </p:txBody>
      </p:sp>
      <p:sp>
        <p:nvSpPr>
          <p:cNvPr id="74" name="TextBox 73"/>
          <p:cNvSpPr txBox="1"/>
          <p:nvPr/>
        </p:nvSpPr>
        <p:spPr>
          <a:xfrm>
            <a:off x="9458029" y="3818247"/>
            <a:ext cx="157954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+mj-lt"/>
              <a:buAutoNum type="romanLcPeriod" startAt="2"/>
            </a:pPr>
            <a:r>
              <a:rPr lang="en-US" sz="2500" dirty="0" smtClean="0"/>
              <a:t> </a:t>
            </a:r>
            <a:r>
              <a:rPr lang="he-IL" sz="2500" dirty="0" smtClean="0"/>
              <a:t>אחרת</a:t>
            </a:r>
            <a:endParaRPr lang="he-IL" sz="2500" dirty="0"/>
          </a:p>
        </p:txBody>
      </p:sp>
      <p:pic>
        <p:nvPicPr>
          <p:cNvPr id="62" name="תמונה 6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23" y="3920890"/>
            <a:ext cx="2550478" cy="318095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5807189" y="3848134"/>
            <a:ext cx="64389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30" y="2580922"/>
            <a:ext cx="2582857" cy="262857"/>
          </a:xfrm>
          <a:prstGeom prst="rect">
            <a:avLst/>
          </a:prstGeom>
        </p:spPr>
      </p:pic>
      <p:pic>
        <p:nvPicPr>
          <p:cNvPr id="79" name="תמונה 7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75" y="4001048"/>
            <a:ext cx="1024762" cy="262857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3295156" y="3858796"/>
            <a:ext cx="12752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הוא ישר</a:t>
            </a:r>
            <a:endParaRPr lang="he-IL" sz="2500" dirty="0"/>
          </a:p>
        </p:txBody>
      </p:sp>
      <p:sp>
        <p:nvSpPr>
          <p:cNvPr id="81" name="TextBox 80"/>
          <p:cNvSpPr txBox="1"/>
          <p:nvPr/>
        </p:nvSpPr>
        <p:spPr>
          <a:xfrm>
            <a:off x="9785377" y="3027167"/>
            <a:ext cx="64389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כי</a:t>
            </a:r>
            <a:endParaRPr lang="he-IL" sz="2500" dirty="0"/>
          </a:p>
        </p:txBody>
      </p:sp>
      <p:pic>
        <p:nvPicPr>
          <p:cNvPr id="100" name="תמונה 9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336" y="5365848"/>
            <a:ext cx="537904" cy="188952"/>
          </a:xfrm>
          <a:prstGeom prst="rect">
            <a:avLst/>
          </a:prstGeom>
        </p:spPr>
      </p:pic>
      <p:pic>
        <p:nvPicPr>
          <p:cNvPr id="87" name="תמונה 8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25" y="5365848"/>
            <a:ext cx="156952" cy="196571"/>
          </a:xfrm>
          <a:prstGeom prst="rect">
            <a:avLst/>
          </a:prstGeom>
        </p:spPr>
      </p:pic>
      <p:pic>
        <p:nvPicPr>
          <p:cNvPr id="89" name="תמונה 8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01" y="5365848"/>
            <a:ext cx="102095" cy="167619"/>
          </a:xfrm>
          <a:prstGeom prst="rect">
            <a:avLst/>
          </a:prstGeom>
        </p:spPr>
      </p:pic>
      <p:pic>
        <p:nvPicPr>
          <p:cNvPr id="92" name="תמונה 9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25" y="5984462"/>
            <a:ext cx="1638094" cy="210286"/>
          </a:xfrm>
          <a:prstGeom prst="rect">
            <a:avLst/>
          </a:prstGeom>
        </p:spPr>
      </p:pic>
      <p:pic>
        <p:nvPicPr>
          <p:cNvPr id="94" name="תמונה 9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003" y="5967109"/>
            <a:ext cx="1612189" cy="246857"/>
          </a:xfrm>
          <a:prstGeom prst="rect">
            <a:avLst/>
          </a:prstGeom>
        </p:spPr>
      </p:pic>
      <p:cxnSp>
        <p:nvCxnSpPr>
          <p:cNvPr id="96" name="מחבר חץ ישר 95"/>
          <p:cNvCxnSpPr/>
          <p:nvPr/>
        </p:nvCxnSpPr>
        <p:spPr>
          <a:xfrm>
            <a:off x="9680036" y="5635111"/>
            <a:ext cx="0" cy="280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מחבר חץ ישר 96"/>
          <p:cNvCxnSpPr/>
          <p:nvPr/>
        </p:nvCxnSpPr>
        <p:spPr>
          <a:xfrm>
            <a:off x="3181074" y="5635111"/>
            <a:ext cx="0" cy="280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תמונה 98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57" y="5365848"/>
            <a:ext cx="292571" cy="173714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23</a:t>
            </a:fld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46" y="1258372"/>
            <a:ext cx="1257143" cy="2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5" grpId="0"/>
      <p:bldP spid="63" grpId="0"/>
      <p:bldP spid="66" grpId="0"/>
      <p:bldP spid="68" grpId="0"/>
      <p:bldP spid="73" grpId="0"/>
      <p:bldP spid="74" grpId="0"/>
      <p:bldP spid="76" grpId="0"/>
      <p:bldP spid="80" grpId="0"/>
      <p:bldP spid="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0657087" y="284143"/>
            <a:ext cx="106547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258"/>
            <a:ext cx="1001907" cy="268571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9" y="1397207"/>
            <a:ext cx="3985371" cy="820114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59" y="1392528"/>
            <a:ext cx="3266743" cy="82011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87" y="159415"/>
            <a:ext cx="1886476" cy="306286"/>
          </a:xfrm>
          <a:prstGeom prst="rect">
            <a:avLst/>
          </a:prstGeom>
        </p:spPr>
      </p:pic>
      <p:sp>
        <p:nvSpPr>
          <p:cNvPr id="18" name="סוגר מסולסל שמאלי 17"/>
          <p:cNvSpPr/>
          <p:nvPr/>
        </p:nvSpPr>
        <p:spPr>
          <a:xfrm rot="5400000">
            <a:off x="2680687" y="-976912"/>
            <a:ext cx="258380" cy="4324353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43" y="761197"/>
            <a:ext cx="308571" cy="262857"/>
          </a:xfrm>
          <a:prstGeom prst="rect">
            <a:avLst/>
          </a:prstGeom>
        </p:spPr>
      </p:pic>
      <p:sp>
        <p:nvSpPr>
          <p:cNvPr id="40" name="סוגר מסולסל שמאלי 39"/>
          <p:cNvSpPr/>
          <p:nvPr/>
        </p:nvSpPr>
        <p:spPr>
          <a:xfrm rot="5400000">
            <a:off x="9370667" y="-749768"/>
            <a:ext cx="221339" cy="3856026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39" y="771275"/>
            <a:ext cx="316190" cy="262857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94" y="3973035"/>
            <a:ext cx="140190" cy="224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162675" y="112503"/>
            <a:ext cx="33718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מה המצב ההדדי בין המישורים?</a:t>
            </a:r>
            <a:endParaRPr lang="he-IL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0657087" y="2760643"/>
            <a:ext cx="106547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759438"/>
            <a:ext cx="4609371" cy="820114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1" y="4647953"/>
            <a:ext cx="5613256" cy="820114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73" y="6001796"/>
            <a:ext cx="4306286" cy="456000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80" y="4647955"/>
            <a:ext cx="2434286" cy="820114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74" y="4647952"/>
            <a:ext cx="3202285" cy="820114"/>
          </a:xfrm>
          <a:prstGeom prst="rect">
            <a:avLst/>
          </a:prstGeom>
        </p:spPr>
      </p:pic>
      <p:cxnSp>
        <p:nvCxnSpPr>
          <p:cNvPr id="47" name="מחבר חץ ישר 46"/>
          <p:cNvCxnSpPr/>
          <p:nvPr/>
        </p:nvCxnSpPr>
        <p:spPr>
          <a:xfrm>
            <a:off x="5716105" y="5231733"/>
            <a:ext cx="0" cy="742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תמונה 4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44" y="5774446"/>
            <a:ext cx="59429" cy="122286"/>
          </a:xfrm>
          <a:prstGeom prst="rect">
            <a:avLst/>
          </a:prstGeom>
        </p:spPr>
      </p:pic>
      <p:sp>
        <p:nvSpPr>
          <p:cNvPr id="50" name="סוגר מסולסל שמאלי 49"/>
          <p:cNvSpPr/>
          <p:nvPr/>
        </p:nvSpPr>
        <p:spPr>
          <a:xfrm rot="5400000">
            <a:off x="10109380" y="2816881"/>
            <a:ext cx="240597" cy="321911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9403439" y="3802411"/>
            <a:ext cx="10654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ישר</a:t>
            </a:r>
            <a:endParaRPr lang="he-IL" sz="20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838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0" grpId="0" animBg="1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0742812" y="499586"/>
            <a:ext cx="10654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תרגיל:</a:t>
            </a:r>
            <a:endParaRPr lang="he-IL" sz="22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258"/>
            <a:ext cx="1001907" cy="26857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62" y="213849"/>
            <a:ext cx="5073828" cy="10023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481336" y="499586"/>
            <a:ext cx="10654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האם </a:t>
            </a:r>
            <a:endParaRPr lang="he-IL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1304925" y="499586"/>
            <a:ext cx="284108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נמצאים על אותו ישר?</a:t>
            </a:r>
            <a:endParaRPr lang="he-IL" sz="22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27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0658475" y="383630"/>
            <a:ext cx="10640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ניתוח:</a:t>
            </a:r>
            <a:endParaRPr lang="he-IL" sz="22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00" y="552723"/>
            <a:ext cx="199467" cy="19611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959377" y="382788"/>
            <a:ext cx="83239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יהא</a:t>
            </a:r>
            <a:endParaRPr lang="he-IL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8901033" y="382788"/>
            <a:ext cx="83239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מ"ו</a:t>
            </a:r>
            <a:endParaRPr lang="he-IL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8357825" y="382788"/>
            <a:ext cx="83239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ו-</a:t>
            </a:r>
            <a:endParaRPr lang="he-IL" sz="22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482" y="522293"/>
            <a:ext cx="1134781" cy="176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043617" y="382788"/>
            <a:ext cx="118068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וקטורים</a:t>
            </a:r>
            <a:endParaRPr lang="he-IL" sz="2200" dirty="0"/>
          </a:p>
        </p:txBody>
      </p:sp>
      <p:sp>
        <p:nvSpPr>
          <p:cNvPr id="46" name="TextBox 45"/>
          <p:cNvSpPr txBox="1"/>
          <p:nvPr/>
        </p:nvSpPr>
        <p:spPr>
          <a:xfrm>
            <a:off x="-1236855" y="380440"/>
            <a:ext cx="72804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איך נבדוק אם כל </a:t>
            </a:r>
            <a:r>
              <a:rPr lang="he-IL" sz="2200" dirty="0" err="1" smtClean="0"/>
              <a:t>הוקטורים</a:t>
            </a:r>
            <a:r>
              <a:rPr lang="he-IL" sz="2200" dirty="0" smtClean="0"/>
              <a:t> נמצאים על אותו מישור?</a:t>
            </a:r>
            <a:endParaRPr lang="he-IL" sz="2200" dirty="0"/>
          </a:p>
        </p:txBody>
      </p:sp>
      <p:sp>
        <p:nvSpPr>
          <p:cNvPr id="51" name="TextBox 50"/>
          <p:cNvSpPr txBox="1"/>
          <p:nvPr/>
        </p:nvSpPr>
        <p:spPr>
          <a:xfrm>
            <a:off x="-395607" y="940915"/>
            <a:ext cx="643922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איך נבדוק אם כל </a:t>
            </a:r>
            <a:r>
              <a:rPr lang="he-IL" sz="2200" dirty="0" err="1" smtClean="0"/>
              <a:t>הוקטורים</a:t>
            </a:r>
            <a:r>
              <a:rPr lang="he-IL" sz="2200" dirty="0" smtClean="0"/>
              <a:t> נמצאים על אותו ישר?</a:t>
            </a:r>
            <a:endParaRPr lang="he-IL" sz="2200" dirty="0"/>
          </a:p>
        </p:txBody>
      </p:sp>
      <p:sp>
        <p:nvSpPr>
          <p:cNvPr id="55" name="TextBox 54"/>
          <p:cNvSpPr txBox="1"/>
          <p:nvPr/>
        </p:nvSpPr>
        <p:spPr>
          <a:xfrm>
            <a:off x="345522" y="1603520"/>
            <a:ext cx="1022484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איך נבדוק אם כל </a:t>
            </a:r>
            <a:r>
              <a:rPr lang="he-IL" sz="2500" dirty="0" err="1" smtClean="0"/>
              <a:t>הוקטורים</a:t>
            </a:r>
            <a:r>
              <a:rPr lang="he-IL" sz="2500" dirty="0" smtClean="0"/>
              <a:t> נמצאים על אותו מרחב </a:t>
            </a:r>
            <a:r>
              <a:rPr lang="he-IL" sz="2500" dirty="0" err="1" smtClean="0"/>
              <a:t>אפיני</a:t>
            </a:r>
            <a:r>
              <a:rPr lang="he-IL" sz="2500" dirty="0" smtClean="0"/>
              <a:t>, </a:t>
            </a:r>
            <a:r>
              <a:rPr lang="he-IL" sz="2500" dirty="0" err="1" smtClean="0"/>
              <a:t>ממימד</a:t>
            </a:r>
            <a:r>
              <a:rPr lang="he-IL" sz="2500" dirty="0" smtClean="0"/>
              <a:t> מסוים?</a:t>
            </a:r>
            <a:endParaRPr lang="he-IL" sz="25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508" y="2924308"/>
            <a:ext cx="1327543" cy="212876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0002051" y="2770158"/>
            <a:ext cx="21335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קיים מרחב </a:t>
            </a:r>
            <a:r>
              <a:rPr lang="he-IL" sz="2200" dirty="0" err="1" smtClean="0"/>
              <a:t>אפיני</a:t>
            </a:r>
            <a:endParaRPr lang="he-IL" sz="22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52" y="3339267"/>
            <a:ext cx="1677867" cy="24304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02" y="3233071"/>
            <a:ext cx="546668" cy="177143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8" y="3339267"/>
            <a:ext cx="3972571" cy="243048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0570363" y="4139553"/>
            <a:ext cx="12704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הוכחה:</a:t>
            </a:r>
            <a:endParaRPr lang="he-IL" sz="2200" dirty="0"/>
          </a:p>
        </p:txBody>
      </p:sp>
      <p:pic>
        <p:nvPicPr>
          <p:cNvPr id="38" name="תמונה 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765" y="5066312"/>
            <a:ext cx="440838" cy="279924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45" y="4298512"/>
            <a:ext cx="440838" cy="279924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064" y="4298512"/>
            <a:ext cx="772724" cy="23131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734" y="4362521"/>
            <a:ext cx="248076" cy="155886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95" y="4338406"/>
            <a:ext cx="2390248" cy="243048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89" y="4319663"/>
            <a:ext cx="1441524" cy="231314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29" y="4362521"/>
            <a:ext cx="248076" cy="155886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6" y="4338405"/>
            <a:ext cx="2988648" cy="243048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65" y="4371665"/>
            <a:ext cx="248076" cy="155886"/>
          </a:xfrm>
          <a:prstGeom prst="rect">
            <a:avLst/>
          </a:prstGeom>
        </p:spPr>
      </p:pic>
      <p:cxnSp>
        <p:nvCxnSpPr>
          <p:cNvPr id="98" name="מחבר ישר 97"/>
          <p:cNvCxnSpPr/>
          <p:nvPr/>
        </p:nvCxnSpPr>
        <p:spPr>
          <a:xfrm>
            <a:off x="197537" y="3491006"/>
            <a:ext cx="898409" cy="2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250864" y="2780874"/>
            <a:ext cx="1429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קיים ת"מ</a:t>
            </a:r>
            <a:endParaRPr lang="he-IL" sz="2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7840656" y="2772735"/>
            <a:ext cx="726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עם</a:t>
            </a:r>
            <a:endParaRPr lang="he-IL" sz="2200" dirty="0"/>
          </a:p>
        </p:txBody>
      </p:sp>
      <p:pic>
        <p:nvPicPr>
          <p:cNvPr id="104" name="תמונה 10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99" y="2907874"/>
            <a:ext cx="1205181" cy="196114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9471693" y="3212687"/>
            <a:ext cx="726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כך ש</a:t>
            </a:r>
            <a:endParaRPr lang="he-IL" sz="22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8" y="2931672"/>
            <a:ext cx="1317486" cy="199466"/>
          </a:xfrm>
          <a:prstGeom prst="rect">
            <a:avLst/>
          </a:prstGeom>
        </p:spPr>
      </p:pic>
      <p:pic>
        <p:nvPicPr>
          <p:cNvPr id="108" name="תמונה 10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6" y="2935024"/>
            <a:ext cx="276572" cy="19611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1568087" y="2780874"/>
            <a:ext cx="127948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עם</a:t>
            </a:r>
            <a:endParaRPr lang="he-IL" sz="2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0658475" y="2212488"/>
            <a:ext cx="10640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טענה:</a:t>
            </a:r>
            <a:endParaRPr lang="he-IL" sz="2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303157" y="3212687"/>
            <a:ext cx="726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כך ש</a:t>
            </a:r>
            <a:endParaRPr lang="he-IL" sz="2200" dirty="0"/>
          </a:p>
        </p:txBody>
      </p:sp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33" y="5067845"/>
            <a:ext cx="3972571" cy="243048"/>
          </a:xfrm>
          <a:prstGeom prst="rect">
            <a:avLst/>
          </a:prstGeom>
        </p:spPr>
      </p:pic>
      <p:pic>
        <p:nvPicPr>
          <p:cNvPr id="115" name="תמונה 11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74" y="5128331"/>
            <a:ext cx="248076" cy="155886"/>
          </a:xfrm>
          <a:prstGeom prst="rect">
            <a:avLst/>
          </a:prstGeom>
        </p:spPr>
      </p:pic>
      <p:pic>
        <p:nvPicPr>
          <p:cNvPr id="117" name="תמונה 11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55" y="5067844"/>
            <a:ext cx="2772419" cy="243048"/>
          </a:xfrm>
          <a:prstGeom prst="rect">
            <a:avLst/>
          </a:prstGeom>
        </p:spPr>
      </p:pic>
      <p:sp>
        <p:nvSpPr>
          <p:cNvPr id="118" name="סוגר מסולסל שמאלי 117"/>
          <p:cNvSpPr/>
          <p:nvPr/>
        </p:nvSpPr>
        <p:spPr>
          <a:xfrm rot="16200000">
            <a:off x="4284323" y="4953494"/>
            <a:ext cx="133783" cy="9785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תמונה 118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66" y="5711997"/>
            <a:ext cx="169295" cy="189409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29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  <p:bldP spid="69" grpId="0"/>
      <p:bldP spid="101" grpId="0"/>
      <p:bldP spid="102" grpId="0"/>
      <p:bldP spid="105" grpId="0"/>
      <p:bldP spid="109" grpId="0"/>
      <p:bldP spid="111" grpId="0"/>
      <p:bldP spid="113" grpId="0"/>
      <p:bldP spid="1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0658475" y="383630"/>
            <a:ext cx="10640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ניתוח:</a:t>
            </a:r>
            <a:endParaRPr lang="he-IL" sz="22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00" y="552723"/>
            <a:ext cx="199467" cy="19611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959377" y="382788"/>
            <a:ext cx="83239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יהא</a:t>
            </a:r>
            <a:endParaRPr lang="he-IL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8901033" y="382788"/>
            <a:ext cx="83239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מ"ו</a:t>
            </a:r>
            <a:endParaRPr lang="he-IL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8357825" y="382788"/>
            <a:ext cx="83239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ו-</a:t>
            </a:r>
            <a:endParaRPr lang="he-IL" sz="22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482" y="522293"/>
            <a:ext cx="1134781" cy="176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043617" y="382788"/>
            <a:ext cx="118068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וקטורים</a:t>
            </a:r>
            <a:endParaRPr lang="he-IL" sz="2200" dirty="0"/>
          </a:p>
        </p:txBody>
      </p:sp>
      <p:sp>
        <p:nvSpPr>
          <p:cNvPr id="46" name="TextBox 45"/>
          <p:cNvSpPr txBox="1"/>
          <p:nvPr/>
        </p:nvSpPr>
        <p:spPr>
          <a:xfrm>
            <a:off x="-1236855" y="380440"/>
            <a:ext cx="72804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איך נבדוק אם כל </a:t>
            </a:r>
            <a:r>
              <a:rPr lang="he-IL" sz="2200" dirty="0" err="1" smtClean="0"/>
              <a:t>הוקטורים</a:t>
            </a:r>
            <a:r>
              <a:rPr lang="he-IL" sz="2200" dirty="0" smtClean="0"/>
              <a:t> נמצאים על אותו מישור?</a:t>
            </a:r>
            <a:endParaRPr lang="he-IL" sz="2200" dirty="0"/>
          </a:p>
        </p:txBody>
      </p:sp>
      <p:sp>
        <p:nvSpPr>
          <p:cNvPr id="51" name="TextBox 50"/>
          <p:cNvSpPr txBox="1"/>
          <p:nvPr/>
        </p:nvSpPr>
        <p:spPr>
          <a:xfrm>
            <a:off x="-395607" y="940915"/>
            <a:ext cx="643922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איך נבדוק אם כל </a:t>
            </a:r>
            <a:r>
              <a:rPr lang="he-IL" sz="2200" dirty="0" err="1" smtClean="0"/>
              <a:t>הוקטורים</a:t>
            </a:r>
            <a:r>
              <a:rPr lang="he-IL" sz="2200" dirty="0" smtClean="0"/>
              <a:t> נמצאים על אותו ישר?</a:t>
            </a:r>
            <a:endParaRPr lang="he-IL" sz="2200" dirty="0"/>
          </a:p>
        </p:txBody>
      </p:sp>
      <p:sp>
        <p:nvSpPr>
          <p:cNvPr id="55" name="TextBox 54"/>
          <p:cNvSpPr txBox="1"/>
          <p:nvPr/>
        </p:nvSpPr>
        <p:spPr>
          <a:xfrm>
            <a:off x="345522" y="1603520"/>
            <a:ext cx="1022484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איך נבדוק אם כל </a:t>
            </a:r>
            <a:r>
              <a:rPr lang="he-IL" sz="2500" dirty="0" err="1" smtClean="0"/>
              <a:t>הוקטורים</a:t>
            </a:r>
            <a:r>
              <a:rPr lang="he-IL" sz="2500" dirty="0" smtClean="0"/>
              <a:t> נמצאים על אותו מרחב </a:t>
            </a:r>
            <a:r>
              <a:rPr lang="he-IL" sz="2500" dirty="0" err="1" smtClean="0"/>
              <a:t>אפיני</a:t>
            </a:r>
            <a:r>
              <a:rPr lang="he-IL" sz="2500" dirty="0" smtClean="0"/>
              <a:t>, </a:t>
            </a:r>
            <a:r>
              <a:rPr lang="he-IL" sz="2500" dirty="0" err="1" smtClean="0"/>
              <a:t>ממימד</a:t>
            </a:r>
            <a:r>
              <a:rPr lang="he-IL" sz="2500" dirty="0" smtClean="0"/>
              <a:t> מסוים?</a:t>
            </a:r>
            <a:endParaRPr lang="he-IL" sz="25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508" y="2924308"/>
            <a:ext cx="1327543" cy="212876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0002051" y="2770158"/>
            <a:ext cx="21335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קיים מרחב </a:t>
            </a:r>
            <a:r>
              <a:rPr lang="he-IL" sz="2200" dirty="0" err="1" smtClean="0"/>
              <a:t>אפיני</a:t>
            </a:r>
            <a:endParaRPr lang="he-IL" sz="22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52" y="3339267"/>
            <a:ext cx="1677867" cy="24304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02" y="3233071"/>
            <a:ext cx="546668" cy="177143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8" y="3339267"/>
            <a:ext cx="3972571" cy="243048"/>
          </a:xfrm>
          <a:prstGeom prst="rect">
            <a:avLst/>
          </a:prstGeom>
        </p:spPr>
      </p:pic>
      <p:cxnSp>
        <p:nvCxnSpPr>
          <p:cNvPr id="98" name="מחבר ישר 97"/>
          <p:cNvCxnSpPr/>
          <p:nvPr/>
        </p:nvCxnSpPr>
        <p:spPr>
          <a:xfrm>
            <a:off x="197537" y="3491006"/>
            <a:ext cx="898409" cy="2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250864" y="2780874"/>
            <a:ext cx="1429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קיים ת"מ</a:t>
            </a:r>
            <a:endParaRPr lang="he-IL" sz="2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7840656" y="2772735"/>
            <a:ext cx="726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עם</a:t>
            </a:r>
            <a:endParaRPr lang="he-IL" sz="2200" dirty="0"/>
          </a:p>
        </p:txBody>
      </p:sp>
      <p:pic>
        <p:nvPicPr>
          <p:cNvPr id="104" name="תמונה 10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99" y="2907874"/>
            <a:ext cx="1205181" cy="196114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9471693" y="3212687"/>
            <a:ext cx="726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כך ש</a:t>
            </a:r>
            <a:endParaRPr lang="he-IL" sz="22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8" y="2931672"/>
            <a:ext cx="1317486" cy="199466"/>
          </a:xfrm>
          <a:prstGeom prst="rect">
            <a:avLst/>
          </a:prstGeom>
        </p:spPr>
      </p:pic>
      <p:pic>
        <p:nvPicPr>
          <p:cNvPr id="108" name="תמונה 10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6" y="2935024"/>
            <a:ext cx="276572" cy="19611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1568087" y="2780874"/>
            <a:ext cx="127948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עם</a:t>
            </a:r>
            <a:endParaRPr lang="he-IL" sz="2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0658475" y="2212488"/>
            <a:ext cx="10640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טענה:</a:t>
            </a:r>
            <a:endParaRPr lang="he-IL" sz="2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303157" y="3212687"/>
            <a:ext cx="726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כך ש</a:t>
            </a:r>
            <a:endParaRPr lang="he-IL" sz="2200" dirty="0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2780" y="4293311"/>
            <a:ext cx="546668" cy="17714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8" y="5039264"/>
            <a:ext cx="5368838" cy="279924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38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0742812" y="499586"/>
            <a:ext cx="10654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תרגיל:</a:t>
            </a:r>
            <a:endParaRPr lang="he-IL" sz="22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258"/>
            <a:ext cx="1001907" cy="26857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62" y="213849"/>
            <a:ext cx="5073828" cy="10023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481336" y="499586"/>
            <a:ext cx="10654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האם </a:t>
            </a:r>
            <a:endParaRPr lang="he-IL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1304925" y="499586"/>
            <a:ext cx="284108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נמצאים על אותו ישר?</a:t>
            </a:r>
            <a:endParaRPr lang="he-IL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742812" y="1671161"/>
            <a:ext cx="10654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פתרון:</a:t>
            </a:r>
            <a:endParaRPr lang="he-IL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8639175" y="1682923"/>
            <a:ext cx="190763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נבדוק האם </a:t>
            </a:r>
            <a:endParaRPr lang="he-IL" sz="22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50" y="1852086"/>
            <a:ext cx="2785828" cy="176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10000" y="1689471"/>
            <a:ext cx="175655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נמצאים </a:t>
            </a:r>
            <a:r>
              <a:rPr lang="he-IL" sz="2200" dirty="0" err="1" smtClean="0"/>
              <a:t>בת"מ</a:t>
            </a:r>
            <a:endParaRPr lang="he-IL" sz="2200" dirty="0"/>
          </a:p>
        </p:txBody>
      </p:sp>
      <p:sp>
        <p:nvSpPr>
          <p:cNvPr id="32" name="סוגר מסולסל שמאלי 31"/>
          <p:cNvSpPr/>
          <p:nvPr/>
        </p:nvSpPr>
        <p:spPr>
          <a:xfrm rot="16200000">
            <a:off x="7242960" y="654306"/>
            <a:ext cx="310693" cy="29389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33" y="2580522"/>
            <a:ext cx="3541790" cy="100236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71675" y="1689471"/>
            <a:ext cx="124066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err="1" smtClean="0"/>
              <a:t>שמימדו</a:t>
            </a:r>
            <a:r>
              <a:rPr lang="he-IL" sz="2200" dirty="0" smtClean="0"/>
              <a:t> 1</a:t>
            </a:r>
            <a:endParaRPr lang="he-IL" sz="22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22" y="1842029"/>
            <a:ext cx="276572" cy="19611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47" y="2564629"/>
            <a:ext cx="4746972" cy="100236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45" y="2939178"/>
            <a:ext cx="449219" cy="19611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17" y="2734683"/>
            <a:ext cx="388876" cy="408990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60" y="4108932"/>
            <a:ext cx="3093714" cy="683429"/>
          </a:xfrm>
          <a:prstGeom prst="rect">
            <a:avLst/>
          </a:prstGeom>
        </p:spPr>
      </p:pic>
      <p:cxnSp>
        <p:nvCxnSpPr>
          <p:cNvPr id="15" name="מחבר חץ ישר 14"/>
          <p:cNvCxnSpPr/>
          <p:nvPr/>
        </p:nvCxnSpPr>
        <p:spPr>
          <a:xfrm>
            <a:off x="9956667" y="3429000"/>
            <a:ext cx="0" cy="594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88" y="4468508"/>
            <a:ext cx="248076" cy="155886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13" y="4042308"/>
            <a:ext cx="2165639" cy="1002362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1" y="4543489"/>
            <a:ext cx="1432381" cy="232381"/>
          </a:xfrm>
          <a:prstGeom prst="rect">
            <a:avLst/>
          </a:prstGeom>
        </p:spPr>
      </p:pic>
      <p:sp>
        <p:nvSpPr>
          <p:cNvPr id="34" name="סוגר מסולסל שמאלי 33"/>
          <p:cNvSpPr/>
          <p:nvPr/>
        </p:nvSpPr>
        <p:spPr>
          <a:xfrm rot="16200000">
            <a:off x="3931711" y="3396313"/>
            <a:ext cx="310693" cy="35883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277261" y="5431538"/>
            <a:ext cx="10654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ישר</a:t>
            </a:r>
            <a:endParaRPr lang="he-IL" sz="22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52" y="4059988"/>
            <a:ext cx="1071086" cy="1002362"/>
          </a:xfrm>
          <a:prstGeom prst="rect">
            <a:avLst/>
          </a:prstGeom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47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2" grpId="0" animBg="1"/>
      <p:bldP spid="33" grpId="0"/>
      <p:bldP spid="34" grpId="0" animBg="1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0742812" y="499586"/>
            <a:ext cx="10654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תרגיל:</a:t>
            </a:r>
            <a:endParaRPr lang="he-IL" sz="22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258"/>
            <a:ext cx="1005716" cy="270476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00" y="1204436"/>
            <a:ext cx="7641904" cy="12144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458200" y="499586"/>
            <a:ext cx="2088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מצאו מרחב </a:t>
            </a:r>
            <a:r>
              <a:rPr lang="he-IL" sz="2200" dirty="0" err="1" smtClean="0"/>
              <a:t>אפיני</a:t>
            </a:r>
            <a:r>
              <a:rPr lang="he-IL" sz="2200" dirty="0" smtClean="0"/>
              <a:t>  </a:t>
            </a:r>
            <a:endParaRPr lang="he-IL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742812" y="3083275"/>
            <a:ext cx="10654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פתרון:</a:t>
            </a:r>
            <a:endParaRPr lang="he-IL" sz="22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58" y="608591"/>
            <a:ext cx="1327543" cy="2128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768495" y="469595"/>
            <a:ext cx="89073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200" dirty="0" smtClean="0"/>
              <a:t>כך ש</a:t>
            </a:r>
            <a:endParaRPr lang="he-IL" sz="22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48" y="593505"/>
            <a:ext cx="1651048" cy="24304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35519" y="469594"/>
            <a:ext cx="382517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200" dirty="0" smtClean="0"/>
              <a:t>מי מהם עם </a:t>
            </a:r>
            <a:r>
              <a:rPr lang="he-IL" sz="2200" dirty="0" err="1" smtClean="0"/>
              <a:t>המימד</a:t>
            </a:r>
            <a:r>
              <a:rPr lang="he-IL" sz="2200" dirty="0" smtClean="0"/>
              <a:t> הכי קטן?</a:t>
            </a:r>
            <a:endParaRPr lang="he-IL" sz="22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52" y="3156242"/>
            <a:ext cx="1776762" cy="284952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29</a:t>
            </a:fld>
            <a:endParaRPr lang="he-IL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78" y="3101795"/>
            <a:ext cx="393845" cy="3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6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הגדרה: יהא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686" y="682258"/>
            <a:ext cx="226667" cy="2228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84122" y="513343"/>
            <a:ext cx="90097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עבור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07424" y="513343"/>
            <a:ext cx="7003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מ"ו.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43" y="682258"/>
            <a:ext cx="862859" cy="26666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862932" y="514703"/>
            <a:ext cx="163445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תת קבוצה,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14974" y="514703"/>
            <a:ext cx="44912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ו</a:t>
            </a: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43" y="682258"/>
            <a:ext cx="786668" cy="22857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033273" y="551279"/>
            <a:ext cx="360078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2500" dirty="0" smtClean="0"/>
              <a:t>נגדיר את ההזזה (של</a:t>
            </a:r>
            <a:r>
              <a:rPr lang="en-US" sz="2500" dirty="0" smtClean="0"/>
              <a:t> </a:t>
            </a:r>
            <a:r>
              <a:rPr lang="he-IL" sz="2500" dirty="0" smtClean="0"/>
              <a:t> </a:t>
            </a:r>
            <a:r>
              <a:rPr lang="en-US" sz="2500" dirty="0" smtClean="0"/>
              <a:t>S</a:t>
            </a:r>
            <a:r>
              <a:rPr lang="he-IL" sz="2500" dirty="0" smtClean="0"/>
              <a:t>) ב</a:t>
            </a: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1" y="727979"/>
            <a:ext cx="140953" cy="14285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97" y="1404636"/>
            <a:ext cx="3180952" cy="31809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676007" y="3007750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תכונה: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85" y="3087229"/>
            <a:ext cx="4047617" cy="318095"/>
          </a:xfrm>
          <a:prstGeom prst="rect">
            <a:avLst/>
          </a:prstGeom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90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0658475" y="383630"/>
            <a:ext cx="10640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ניתוח:</a:t>
            </a:r>
            <a:endParaRPr lang="he-IL" sz="22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00" y="552723"/>
            <a:ext cx="199467" cy="19611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959377" y="382788"/>
            <a:ext cx="83239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יהא</a:t>
            </a:r>
            <a:endParaRPr lang="he-IL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8901033" y="382788"/>
            <a:ext cx="83239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מ"ו</a:t>
            </a:r>
            <a:endParaRPr lang="he-IL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8357825" y="382788"/>
            <a:ext cx="83239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ו-</a:t>
            </a:r>
            <a:endParaRPr lang="he-IL" sz="22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482" y="522293"/>
            <a:ext cx="1134781" cy="176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043617" y="382788"/>
            <a:ext cx="118068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וקטורים</a:t>
            </a:r>
            <a:endParaRPr lang="he-IL" sz="2200" dirty="0"/>
          </a:p>
        </p:txBody>
      </p:sp>
      <p:sp>
        <p:nvSpPr>
          <p:cNvPr id="46" name="TextBox 45"/>
          <p:cNvSpPr txBox="1"/>
          <p:nvPr/>
        </p:nvSpPr>
        <p:spPr>
          <a:xfrm>
            <a:off x="2403380" y="1019232"/>
            <a:ext cx="795981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איך נמצא מרחב </a:t>
            </a:r>
            <a:r>
              <a:rPr lang="he-IL" sz="2500" dirty="0" err="1" smtClean="0"/>
              <a:t>אפיני</a:t>
            </a:r>
            <a:r>
              <a:rPr lang="he-IL" sz="2500" dirty="0" smtClean="0"/>
              <a:t> עם </a:t>
            </a:r>
            <a:r>
              <a:rPr lang="he-IL" sz="2500" dirty="0" err="1" smtClean="0"/>
              <a:t>מימד</a:t>
            </a:r>
            <a:r>
              <a:rPr lang="he-IL" sz="2500" dirty="0" smtClean="0"/>
              <a:t> הכי קטן שכולם נמצאים בו?</a:t>
            </a:r>
            <a:endParaRPr lang="he-IL" sz="25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0658475" y="1879113"/>
            <a:ext cx="10640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טענה:</a:t>
            </a:r>
            <a:endParaRPr lang="he-IL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9733424" y="1867528"/>
            <a:ext cx="726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זהו</a:t>
            </a:r>
            <a:endParaRPr lang="he-IL" sz="22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62" y="1969587"/>
            <a:ext cx="5313523" cy="27992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658475" y="2635335"/>
            <a:ext cx="10640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הוכחה:</a:t>
            </a:r>
            <a:endParaRPr lang="he-IL" sz="22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89" y="2769006"/>
            <a:ext cx="1677867" cy="243048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4" y="2690931"/>
            <a:ext cx="399197" cy="39919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615666" y="3587835"/>
            <a:ext cx="10640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יהא </a:t>
            </a:r>
            <a:endParaRPr lang="he-IL" sz="22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14" y="3696840"/>
            <a:ext cx="769372" cy="2128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174694" y="3587835"/>
            <a:ext cx="29259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מרחב </a:t>
            </a:r>
            <a:r>
              <a:rPr lang="he-IL" sz="2200" dirty="0" err="1" smtClean="0"/>
              <a:t>אפיני</a:t>
            </a:r>
            <a:r>
              <a:rPr lang="he-IL" sz="2200" dirty="0" smtClean="0"/>
              <a:t> המקיים</a:t>
            </a:r>
            <a:endParaRPr lang="he-IL" sz="22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61" y="3718837"/>
            <a:ext cx="2274592" cy="24304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0459446" y="5174307"/>
            <a:ext cx="10640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צ"ל</a:t>
            </a:r>
            <a:endParaRPr lang="he-IL" sz="22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17" y="5291360"/>
            <a:ext cx="4874361" cy="27992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78" y="5004407"/>
            <a:ext cx="154209" cy="24640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2" y="4623712"/>
            <a:ext cx="2988649" cy="243047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58" y="5363660"/>
            <a:ext cx="248076" cy="155886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84" y="3769246"/>
            <a:ext cx="248076" cy="15588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6" y="5346899"/>
            <a:ext cx="3855239" cy="279923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30</a:t>
            </a:fld>
            <a:endParaRPr lang="he-IL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78" y="4233812"/>
            <a:ext cx="154209" cy="2464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2" y="3748342"/>
            <a:ext cx="2772420" cy="2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1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29" grpId="0"/>
      <p:bldP spid="33" grpId="0"/>
      <p:bldP spid="37" grpId="0"/>
      <p:bldP spid="40" grpId="0"/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0742812" y="499586"/>
            <a:ext cx="10654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תרגיל:</a:t>
            </a:r>
            <a:endParaRPr lang="he-IL" sz="22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258"/>
            <a:ext cx="1005716" cy="270476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00" y="1204436"/>
            <a:ext cx="7641904" cy="12144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458200" y="499586"/>
            <a:ext cx="2088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מצאו מרחב </a:t>
            </a:r>
            <a:r>
              <a:rPr lang="he-IL" sz="2200" dirty="0" err="1" smtClean="0"/>
              <a:t>אפיני</a:t>
            </a:r>
            <a:r>
              <a:rPr lang="he-IL" sz="2200" dirty="0" smtClean="0"/>
              <a:t>  </a:t>
            </a:r>
            <a:endParaRPr lang="he-IL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742812" y="3083275"/>
            <a:ext cx="10654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פתרון:</a:t>
            </a:r>
            <a:endParaRPr lang="he-IL" sz="22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58" y="608591"/>
            <a:ext cx="1327543" cy="2128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768495" y="469595"/>
            <a:ext cx="89073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200" dirty="0" smtClean="0"/>
              <a:t>כך ש</a:t>
            </a:r>
            <a:endParaRPr lang="he-IL" sz="22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48" y="593505"/>
            <a:ext cx="1651048" cy="24304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35519" y="469594"/>
            <a:ext cx="382517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200" dirty="0" smtClean="0"/>
              <a:t>מי מהם עם </a:t>
            </a:r>
            <a:r>
              <a:rPr lang="he-IL" sz="2200" dirty="0" err="1" smtClean="0"/>
              <a:t>המימד</a:t>
            </a:r>
            <a:r>
              <a:rPr lang="he-IL" sz="2200" dirty="0" smtClean="0"/>
              <a:t> הכי קטן?</a:t>
            </a:r>
            <a:endParaRPr lang="he-IL" sz="22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52" y="3156242"/>
            <a:ext cx="1776762" cy="2849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074246" y="3083275"/>
            <a:ext cx="164100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מי הכי קטן</a:t>
            </a:r>
            <a:r>
              <a:rPr lang="he-IL" sz="2200" dirty="0"/>
              <a:t>-</a:t>
            </a:r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39" y="3200356"/>
            <a:ext cx="4304458" cy="279923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5" y="4626325"/>
            <a:ext cx="1813333" cy="1214476"/>
          </a:xfrm>
          <a:prstGeom prst="rect">
            <a:avLst/>
          </a:prstGeom>
        </p:spPr>
      </p:pic>
      <p:cxnSp>
        <p:nvCxnSpPr>
          <p:cNvPr id="22" name="מחבר חץ ישר 21"/>
          <p:cNvCxnSpPr/>
          <p:nvPr/>
        </p:nvCxnSpPr>
        <p:spPr>
          <a:xfrm flipH="1">
            <a:off x="904875" y="3597360"/>
            <a:ext cx="2638427" cy="938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/>
          <p:nvPr/>
        </p:nvCxnSpPr>
        <p:spPr>
          <a:xfrm flipH="1">
            <a:off x="2124075" y="3514162"/>
            <a:ext cx="2818898" cy="1112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תמונה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98" y="4626324"/>
            <a:ext cx="2884572" cy="1214476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57" y="5155620"/>
            <a:ext cx="248076" cy="155886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425" y="4342012"/>
            <a:ext cx="2081828" cy="27992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969753" y="4266530"/>
            <a:ext cx="114567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בסיס ל</a:t>
            </a:r>
            <a:endParaRPr lang="he-IL" sz="2200" dirty="0"/>
          </a:p>
        </p:txBody>
      </p:sp>
      <p:pic>
        <p:nvPicPr>
          <p:cNvPr id="51" name="תמונה 5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48" y="2801881"/>
            <a:ext cx="276572" cy="196114"/>
          </a:xfrm>
          <a:prstGeom prst="rect">
            <a:avLst/>
          </a:prstGeom>
        </p:spPr>
      </p:pic>
      <p:sp>
        <p:nvSpPr>
          <p:cNvPr id="52" name="סוגר מסולסל שמאלי 51"/>
          <p:cNvSpPr/>
          <p:nvPr/>
        </p:nvSpPr>
        <p:spPr>
          <a:xfrm rot="5400000">
            <a:off x="3849711" y="1546774"/>
            <a:ext cx="317671" cy="31788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52" y="4438257"/>
            <a:ext cx="276572" cy="19611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0305582" y="5018899"/>
            <a:ext cx="114567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ולכן</a:t>
            </a:r>
            <a:endParaRPr lang="he-IL" sz="2200" dirty="0"/>
          </a:p>
        </p:txBody>
      </p:sp>
      <p:pic>
        <p:nvPicPr>
          <p:cNvPr id="56" name="תמונה 5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586" y="5155620"/>
            <a:ext cx="1188419" cy="19611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7479952" y="5018899"/>
            <a:ext cx="188947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200" dirty="0" smtClean="0"/>
              <a:t>כלומר מישור</a:t>
            </a:r>
            <a:endParaRPr lang="he-IL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2023064" y="3925934"/>
            <a:ext cx="1145671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500" dirty="0" smtClean="0"/>
              <a:t>בעמודות</a:t>
            </a:r>
            <a:endParaRPr lang="he-IL" sz="15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31</a:t>
            </a:fld>
            <a:endParaRPr lang="he-IL"/>
          </a:p>
        </p:txBody>
      </p:sp>
      <p:pic>
        <p:nvPicPr>
          <p:cNvPr id="30" name="תמונה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78" y="3101795"/>
            <a:ext cx="393845" cy="3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1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 animBg="1"/>
      <p:bldP spid="54" grpId="0"/>
      <p:bldP spid="57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0742812" y="499586"/>
            <a:ext cx="10654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תרגיל:</a:t>
            </a:r>
            <a:endParaRPr lang="he-IL" sz="22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258"/>
            <a:ext cx="1005716" cy="2704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458200" y="499586"/>
            <a:ext cx="2088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מצאו ת"מ</a:t>
            </a:r>
            <a:endParaRPr lang="he-IL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742812" y="3083275"/>
            <a:ext cx="10654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פתרון:</a:t>
            </a:r>
            <a:endParaRPr lang="he-IL" sz="22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52" y="608591"/>
            <a:ext cx="276572" cy="1961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709363" y="469595"/>
            <a:ext cx="89073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200" dirty="0" smtClean="0"/>
              <a:t>כך ש</a:t>
            </a:r>
            <a:endParaRPr lang="he-IL" sz="22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17" y="593506"/>
            <a:ext cx="1763353" cy="24304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176387" y="469594"/>
            <a:ext cx="382517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200" dirty="0" smtClean="0"/>
              <a:t>מי מהם עם </a:t>
            </a:r>
            <a:r>
              <a:rPr lang="he-IL" sz="2200" dirty="0" err="1" smtClean="0"/>
              <a:t>המימד</a:t>
            </a:r>
            <a:r>
              <a:rPr lang="he-IL" sz="2200" dirty="0" smtClean="0"/>
              <a:t> הכי קטן?</a:t>
            </a:r>
            <a:endParaRPr lang="he-IL" sz="22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00" y="1204436"/>
            <a:ext cx="7641904" cy="121447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993" y="3158756"/>
            <a:ext cx="2658438" cy="2799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76700" y="3083275"/>
            <a:ext cx="198161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מה </a:t>
            </a:r>
            <a:r>
              <a:rPr lang="he-IL" sz="2200" dirty="0" err="1" smtClean="0"/>
              <a:t>המימד</a:t>
            </a:r>
            <a:r>
              <a:rPr lang="he-IL" sz="2200" dirty="0" smtClean="0"/>
              <a:t>?</a:t>
            </a:r>
            <a:endParaRPr lang="he-IL" sz="22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4" y="4342012"/>
            <a:ext cx="6331428" cy="1214476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164" y="4871307"/>
            <a:ext cx="248076" cy="15588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426" y="4342012"/>
            <a:ext cx="1649371" cy="27992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969753" y="4266530"/>
            <a:ext cx="114567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בסיס ל</a:t>
            </a:r>
            <a:endParaRPr lang="he-IL" sz="2200" dirty="0"/>
          </a:p>
        </p:txBody>
      </p:sp>
      <p:pic>
        <p:nvPicPr>
          <p:cNvPr id="38" name="תמונה 3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52" y="4438257"/>
            <a:ext cx="276572" cy="19611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305582" y="5018899"/>
            <a:ext cx="114567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ולכן</a:t>
            </a:r>
            <a:endParaRPr lang="he-IL" sz="22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586" y="5155620"/>
            <a:ext cx="1307429" cy="199466"/>
          </a:xfrm>
          <a:prstGeom prst="rect">
            <a:avLst/>
          </a:prstGeo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60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7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הגדרה: יהא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686" y="682258"/>
            <a:ext cx="226667" cy="2228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84122" y="513343"/>
            <a:ext cx="90097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עבור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07424" y="513343"/>
            <a:ext cx="7003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מ"ו.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43" y="682258"/>
            <a:ext cx="862859" cy="26666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862932" y="514703"/>
            <a:ext cx="163445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תת קבוצה,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14974" y="514703"/>
            <a:ext cx="44912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ו</a:t>
            </a: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43" y="682258"/>
            <a:ext cx="786668" cy="22857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033273" y="551279"/>
            <a:ext cx="360078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2500" dirty="0" smtClean="0"/>
              <a:t>נגדיר את ההזזה (של</a:t>
            </a:r>
            <a:r>
              <a:rPr lang="en-US" sz="2500" dirty="0" smtClean="0"/>
              <a:t> </a:t>
            </a:r>
            <a:r>
              <a:rPr lang="he-IL" sz="2500" dirty="0" smtClean="0"/>
              <a:t> </a:t>
            </a:r>
            <a:r>
              <a:rPr lang="en-US" sz="2500" dirty="0" smtClean="0"/>
              <a:t>S</a:t>
            </a:r>
            <a:r>
              <a:rPr lang="he-IL" sz="2500" dirty="0" smtClean="0"/>
              <a:t>) ב</a:t>
            </a: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1" y="727979"/>
            <a:ext cx="140953" cy="14285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97" y="1404636"/>
            <a:ext cx="3180952" cy="31809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8" y="3160003"/>
            <a:ext cx="2923274" cy="66880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23" y="3160004"/>
            <a:ext cx="3831770" cy="668800"/>
          </a:xfrm>
          <a:prstGeom prst="rect">
            <a:avLst/>
          </a:prstGeom>
        </p:spPr>
      </p:pic>
      <p:sp>
        <p:nvSpPr>
          <p:cNvPr id="18" name="סוגר מסולסל שמאלי 17"/>
          <p:cNvSpPr/>
          <p:nvPr/>
        </p:nvSpPr>
        <p:spPr>
          <a:xfrm rot="16200000">
            <a:off x="2530770" y="3041445"/>
            <a:ext cx="261289" cy="18227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85" y="4398799"/>
            <a:ext cx="251428" cy="17828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69" y="4371367"/>
            <a:ext cx="112762" cy="114286"/>
          </a:xfrm>
          <a:prstGeom prst="rect">
            <a:avLst/>
          </a:prstGeom>
        </p:spPr>
      </p:pic>
      <p:sp>
        <p:nvSpPr>
          <p:cNvPr id="55" name="סוגר מסולסל שמאלי 54"/>
          <p:cNvSpPr/>
          <p:nvPr/>
        </p:nvSpPr>
        <p:spPr>
          <a:xfrm rot="16200000">
            <a:off x="878791" y="3603055"/>
            <a:ext cx="283465" cy="7349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מחבר חץ ישר 26"/>
          <p:cNvCxnSpPr/>
          <p:nvPr/>
        </p:nvCxnSpPr>
        <p:spPr>
          <a:xfrm flipV="1">
            <a:off x="3072515" y="4937760"/>
            <a:ext cx="0" cy="18013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/>
          <p:nvPr/>
        </p:nvCxnSpPr>
        <p:spPr>
          <a:xfrm flipV="1">
            <a:off x="1938659" y="5971032"/>
            <a:ext cx="2752902" cy="18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חץ ישר 75"/>
          <p:cNvCxnSpPr/>
          <p:nvPr/>
        </p:nvCxnSpPr>
        <p:spPr>
          <a:xfrm flipV="1">
            <a:off x="8174178" y="4937760"/>
            <a:ext cx="0" cy="18013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חץ ישר 76"/>
          <p:cNvCxnSpPr/>
          <p:nvPr/>
        </p:nvCxnSpPr>
        <p:spPr>
          <a:xfrm flipV="1">
            <a:off x="7040322" y="5971032"/>
            <a:ext cx="2752902" cy="18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מחבר חץ ישר 104"/>
          <p:cNvCxnSpPr/>
          <p:nvPr/>
        </p:nvCxnSpPr>
        <p:spPr>
          <a:xfrm flipV="1">
            <a:off x="293103" y="5772577"/>
            <a:ext cx="354272" cy="3969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תמונה 10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39" y="5883605"/>
            <a:ext cx="211429" cy="211429"/>
          </a:xfrm>
          <a:prstGeom prst="rect">
            <a:avLst/>
          </a:prstGeom>
        </p:spPr>
      </p:pic>
      <p:pic>
        <p:nvPicPr>
          <p:cNvPr id="109" name="תמונה 10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22" y="5883606"/>
            <a:ext cx="211429" cy="7428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9676007" y="19605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הגדרה: יהא</a:t>
            </a:r>
            <a:endParaRPr lang="he-IL" sz="2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686" y="2129458"/>
            <a:ext cx="226667" cy="2228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107424" y="1960543"/>
            <a:ext cx="7003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73018" y="1960543"/>
            <a:ext cx="501427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ת"מ </a:t>
            </a:r>
            <a:r>
              <a:rPr lang="he-IL" sz="2500" dirty="0" err="1" smtClean="0"/>
              <a:t>אפיני</a:t>
            </a:r>
            <a:r>
              <a:rPr lang="he-IL" sz="2500" dirty="0" smtClean="0"/>
              <a:t> מוגדר להיות הזזה של ת"מ,</a:t>
            </a: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54" y="2069042"/>
            <a:ext cx="874285" cy="24190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790849" y="1960543"/>
            <a:ext cx="154134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כלומר: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675" y="1960543"/>
            <a:ext cx="223546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(כאשר </a:t>
            </a:r>
            <a:r>
              <a:rPr lang="en-US" sz="2500" dirty="0" smtClean="0"/>
              <a:t>W</a:t>
            </a:r>
            <a:r>
              <a:rPr lang="he-IL" sz="2500" dirty="0" smtClean="0"/>
              <a:t> ת"מ)</a:t>
            </a:r>
          </a:p>
        </p:txBody>
      </p:sp>
      <p:cxnSp>
        <p:nvCxnSpPr>
          <p:cNvPr id="12" name="מחבר ישר 11"/>
          <p:cNvCxnSpPr/>
          <p:nvPr/>
        </p:nvCxnSpPr>
        <p:spPr>
          <a:xfrm flipV="1">
            <a:off x="1529238" y="5431367"/>
            <a:ext cx="3264402" cy="1054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ישר 59"/>
          <p:cNvCxnSpPr/>
          <p:nvPr/>
        </p:nvCxnSpPr>
        <p:spPr>
          <a:xfrm flipV="1">
            <a:off x="6615588" y="5431367"/>
            <a:ext cx="3264402" cy="1054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חץ ישר 60"/>
          <p:cNvCxnSpPr/>
          <p:nvPr/>
        </p:nvCxnSpPr>
        <p:spPr>
          <a:xfrm flipV="1">
            <a:off x="8174178" y="5571453"/>
            <a:ext cx="354272" cy="3969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/>
          <p:cNvCxnSpPr/>
          <p:nvPr/>
        </p:nvCxnSpPr>
        <p:spPr>
          <a:xfrm flipV="1">
            <a:off x="6615588" y="5124339"/>
            <a:ext cx="3264402" cy="105400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V="1">
            <a:off x="8754999" y="5372998"/>
            <a:ext cx="354272" cy="3969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חץ ישר 64"/>
          <p:cNvCxnSpPr/>
          <p:nvPr/>
        </p:nvCxnSpPr>
        <p:spPr>
          <a:xfrm flipV="1">
            <a:off x="9461857" y="5172448"/>
            <a:ext cx="354272" cy="3969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חץ ישר 65"/>
          <p:cNvCxnSpPr/>
          <p:nvPr/>
        </p:nvCxnSpPr>
        <p:spPr>
          <a:xfrm flipV="1">
            <a:off x="7254475" y="5875347"/>
            <a:ext cx="354272" cy="3969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617516" y="2660112"/>
            <a:ext cx="330509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בנוסף נגדיר את </a:t>
            </a:r>
            <a:r>
              <a:rPr lang="he-IL" sz="2500" dirty="0" err="1" smtClean="0"/>
              <a:t>המימד</a:t>
            </a:r>
            <a:r>
              <a:rPr lang="en-US" sz="2500" dirty="0" smtClean="0"/>
              <a:t>:</a:t>
            </a:r>
            <a:endParaRPr lang="he-IL" sz="25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135" y="3290680"/>
            <a:ext cx="2990474" cy="318095"/>
          </a:xfrm>
          <a:prstGeom prst="rect">
            <a:avLst/>
          </a:prstGeom>
        </p:spPr>
      </p:pic>
      <p:sp>
        <p:nvSpPr>
          <p:cNvPr id="7" name="סוגר מסולסל ימני 6"/>
          <p:cNvSpPr/>
          <p:nvPr/>
        </p:nvSpPr>
        <p:spPr>
          <a:xfrm rot="16200000">
            <a:off x="2058529" y="1560929"/>
            <a:ext cx="238204" cy="29675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468343" y="2527447"/>
            <a:ext cx="1365322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500" dirty="0" err="1" smtClean="0"/>
              <a:t>מימד</a:t>
            </a:r>
            <a:r>
              <a:rPr lang="he-IL" sz="1500" dirty="0" smtClean="0"/>
              <a:t> =1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19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5" grpId="0" animBg="1"/>
      <p:bldP spid="68" grpId="0"/>
      <p:bldP spid="7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9676007" y="2841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הגדרה: יהא</a:t>
            </a:r>
            <a:endParaRPr lang="he-IL" sz="2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686" y="453058"/>
            <a:ext cx="226667" cy="2228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107424" y="284143"/>
            <a:ext cx="7003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73018" y="284143"/>
            <a:ext cx="501427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ת"מ </a:t>
            </a:r>
            <a:r>
              <a:rPr lang="he-IL" sz="2500" dirty="0" err="1" smtClean="0"/>
              <a:t>אפיני</a:t>
            </a:r>
            <a:r>
              <a:rPr lang="he-IL" sz="2500" dirty="0" smtClean="0"/>
              <a:t> מוגדר להיות הזזה של ת"מ,</a:t>
            </a: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54" y="392642"/>
            <a:ext cx="874285" cy="24190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790849" y="284143"/>
            <a:ext cx="154134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כלומר: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675" y="284143"/>
            <a:ext cx="223546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(כאשר </a:t>
            </a:r>
            <a:r>
              <a:rPr lang="en-US" sz="2500" dirty="0" smtClean="0"/>
              <a:t>W</a:t>
            </a:r>
            <a:r>
              <a:rPr lang="he-IL" sz="2500" dirty="0" smtClean="0"/>
              <a:t> ת"מ)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676007" y="866711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תכונות:</a:t>
            </a:r>
            <a:endParaRPr lang="he-IL" sz="2500" dirty="0"/>
          </a:p>
        </p:txBody>
      </p:sp>
      <p:sp>
        <p:nvSpPr>
          <p:cNvPr id="43" name="TextBox 42"/>
          <p:cNvSpPr txBox="1"/>
          <p:nvPr/>
        </p:nvSpPr>
        <p:spPr>
          <a:xfrm>
            <a:off x="10287001" y="1449279"/>
            <a:ext cx="143556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2500" dirty="0" smtClean="0"/>
              <a:t> לכל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95" y="1566854"/>
            <a:ext cx="1710475" cy="24190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240" y="1566853"/>
            <a:ext cx="944761" cy="22857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671860" y="1442612"/>
            <a:ext cx="143556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500" dirty="0" smtClean="0"/>
              <a:t>מתקיים</a:t>
            </a:r>
            <a:endParaRPr lang="he-IL" sz="2500" dirty="0"/>
          </a:p>
        </p:txBody>
      </p:sp>
      <p:sp>
        <p:nvSpPr>
          <p:cNvPr id="56" name="TextBox 55"/>
          <p:cNvSpPr txBox="1"/>
          <p:nvPr/>
        </p:nvSpPr>
        <p:spPr>
          <a:xfrm>
            <a:off x="10287001" y="2125987"/>
            <a:ext cx="143556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he-IL" sz="2500" dirty="0" smtClean="0"/>
              <a:t> </a:t>
            </a:r>
            <a:endParaRPr lang="he-IL" sz="25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42" y="2233085"/>
            <a:ext cx="2451427" cy="262857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03" y="2311470"/>
            <a:ext cx="546667" cy="177143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10" y="2247109"/>
            <a:ext cx="1687620" cy="26285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0287001" y="2740997"/>
            <a:ext cx="143556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500" dirty="0" smtClean="0"/>
              <a:t>מסקנה:</a:t>
            </a:r>
            <a:endParaRPr lang="he-IL" sz="2500" dirty="0"/>
          </a:p>
        </p:txBody>
      </p:sp>
      <p:pic>
        <p:nvPicPr>
          <p:cNvPr id="64" name="תמונה 6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45" y="2906908"/>
            <a:ext cx="1710475" cy="241905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03" y="2951960"/>
            <a:ext cx="546667" cy="177143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68" y="2913574"/>
            <a:ext cx="944762" cy="228571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0287001" y="3597875"/>
            <a:ext cx="143556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he-IL" sz="2500" dirty="0" smtClean="0"/>
              <a:t> עבור</a:t>
            </a:r>
            <a:endParaRPr lang="he-IL" sz="25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524" y="3747487"/>
            <a:ext cx="1508570" cy="24190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773570" y="3597875"/>
            <a:ext cx="6160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500" dirty="0" smtClean="0"/>
              <a:t>וכל </a:t>
            </a:r>
            <a:endParaRPr lang="he-IL" sz="25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0" y="3747487"/>
            <a:ext cx="836190" cy="251429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906816" y="3597875"/>
            <a:ext cx="15539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500" dirty="0" smtClean="0"/>
              <a:t>מתקיים 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17" y="3747487"/>
            <a:ext cx="2279999" cy="264762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0572749" y="4469596"/>
            <a:ext cx="11498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80" name="TextBox 79"/>
          <p:cNvSpPr txBox="1"/>
          <p:nvPr/>
        </p:nvSpPr>
        <p:spPr>
          <a:xfrm>
            <a:off x="9847686" y="4474106"/>
            <a:ext cx="54167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he-IL" sz="2500" dirty="0" smtClean="0"/>
              <a:t> </a:t>
            </a:r>
            <a:endParaRPr lang="he-IL" sz="2500" dirty="0"/>
          </a:p>
        </p:txBody>
      </p:sp>
      <p:sp>
        <p:nvSpPr>
          <p:cNvPr id="84" name="TextBox 83"/>
          <p:cNvSpPr txBox="1"/>
          <p:nvPr/>
        </p:nvSpPr>
        <p:spPr>
          <a:xfrm>
            <a:off x="8539336" y="4731439"/>
            <a:ext cx="11498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קיים</a:t>
            </a:r>
            <a:endParaRPr lang="he-IL" sz="25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412" y="4855680"/>
            <a:ext cx="944761" cy="228571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6543116" y="4731439"/>
            <a:ext cx="11498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כך ש</a:t>
            </a:r>
            <a:endParaRPr lang="he-IL" sz="2500" dirty="0"/>
          </a:p>
        </p:txBody>
      </p:sp>
      <p:pic>
        <p:nvPicPr>
          <p:cNvPr id="89" name="תמונה 8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65" y="4387977"/>
            <a:ext cx="140190" cy="2240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91" y="4839527"/>
            <a:ext cx="1438094" cy="264762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65" y="5407696"/>
            <a:ext cx="140190" cy="2240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43" y="5770369"/>
            <a:ext cx="2171427" cy="251429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24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  <p:bldP spid="71" grpId="0"/>
      <p:bldP spid="73" grpId="0"/>
      <p:bldP spid="75" grpId="0"/>
      <p:bldP spid="79" grpId="0"/>
      <p:bldP spid="80" grpId="0"/>
      <p:bldP spid="84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9676007" y="2841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הגדרה: יהא</a:t>
            </a:r>
            <a:endParaRPr lang="he-IL" sz="2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686" y="453058"/>
            <a:ext cx="226667" cy="2228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107424" y="284143"/>
            <a:ext cx="7003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73018" y="284143"/>
            <a:ext cx="501427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ת"מ </a:t>
            </a:r>
            <a:r>
              <a:rPr lang="he-IL" sz="2500" dirty="0" err="1" smtClean="0"/>
              <a:t>אפיני</a:t>
            </a:r>
            <a:r>
              <a:rPr lang="he-IL" sz="2500" dirty="0" smtClean="0"/>
              <a:t> מוגדר להיות הזזה של ת"מ,</a:t>
            </a: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54" y="392642"/>
            <a:ext cx="874285" cy="24190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790849" y="284143"/>
            <a:ext cx="154134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כלומר: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675" y="284143"/>
            <a:ext cx="223546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(כאשר </a:t>
            </a:r>
            <a:r>
              <a:rPr lang="en-US" sz="2500" dirty="0" smtClean="0"/>
              <a:t>W</a:t>
            </a:r>
            <a:r>
              <a:rPr lang="he-IL" sz="2500" dirty="0" smtClean="0"/>
              <a:t> ת"מ)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676007" y="866711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תכונות:</a:t>
            </a:r>
            <a:endParaRPr lang="he-IL" sz="2500" dirty="0"/>
          </a:p>
        </p:txBody>
      </p:sp>
      <p:sp>
        <p:nvSpPr>
          <p:cNvPr id="71" name="TextBox 70"/>
          <p:cNvSpPr txBox="1"/>
          <p:nvPr/>
        </p:nvSpPr>
        <p:spPr>
          <a:xfrm>
            <a:off x="10287001" y="1481881"/>
            <a:ext cx="143556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he-IL" sz="2500" dirty="0" smtClean="0"/>
              <a:t> עבור</a:t>
            </a:r>
            <a:endParaRPr lang="he-IL" sz="25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524" y="1631493"/>
            <a:ext cx="1508570" cy="24190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773570" y="1481881"/>
            <a:ext cx="6160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500" dirty="0" smtClean="0"/>
              <a:t>וכל </a:t>
            </a:r>
            <a:endParaRPr lang="he-IL" sz="25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0" y="1631493"/>
            <a:ext cx="836190" cy="251429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906816" y="1481881"/>
            <a:ext cx="15539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500" dirty="0" smtClean="0"/>
              <a:t>מתקיים 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17" y="1631493"/>
            <a:ext cx="2279999" cy="264762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0572749" y="2195925"/>
            <a:ext cx="11498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31" y="2234390"/>
            <a:ext cx="2923274" cy="668800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16" y="2234391"/>
            <a:ext cx="3831770" cy="668800"/>
          </a:xfrm>
          <a:prstGeom prst="rect">
            <a:avLst/>
          </a:prstGeom>
        </p:spPr>
      </p:pic>
      <p:sp>
        <p:nvSpPr>
          <p:cNvPr id="2" name="סוגר מסולסל ימני 1"/>
          <p:cNvSpPr/>
          <p:nvPr/>
        </p:nvSpPr>
        <p:spPr>
          <a:xfrm rot="5400000">
            <a:off x="5051088" y="1427476"/>
            <a:ext cx="263455" cy="31427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25" y="3496245"/>
            <a:ext cx="192381" cy="215238"/>
          </a:xfrm>
          <a:prstGeom prst="rect">
            <a:avLst/>
          </a:prstGeom>
        </p:spPr>
      </p:pic>
      <p:cxnSp>
        <p:nvCxnSpPr>
          <p:cNvPr id="41" name="מחבר חץ ישר 40"/>
          <p:cNvCxnSpPr/>
          <p:nvPr/>
        </p:nvCxnSpPr>
        <p:spPr>
          <a:xfrm flipV="1">
            <a:off x="8312805" y="4321022"/>
            <a:ext cx="0" cy="18013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/>
          <p:cNvCxnSpPr/>
          <p:nvPr/>
        </p:nvCxnSpPr>
        <p:spPr>
          <a:xfrm flipV="1">
            <a:off x="7178949" y="5354294"/>
            <a:ext cx="2752902" cy="18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 flipV="1">
            <a:off x="6754215" y="4814629"/>
            <a:ext cx="3264402" cy="1054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חץ ישר 49"/>
          <p:cNvCxnSpPr/>
          <p:nvPr/>
        </p:nvCxnSpPr>
        <p:spPr>
          <a:xfrm flipV="1">
            <a:off x="8312805" y="4954715"/>
            <a:ext cx="354272" cy="3969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 flipV="1">
            <a:off x="6754215" y="4507601"/>
            <a:ext cx="3264402" cy="105400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חץ ישר 56"/>
          <p:cNvCxnSpPr/>
          <p:nvPr/>
        </p:nvCxnSpPr>
        <p:spPr>
          <a:xfrm flipV="1">
            <a:off x="8893626" y="4756260"/>
            <a:ext cx="354272" cy="3969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חץ ישר 57"/>
          <p:cNvCxnSpPr/>
          <p:nvPr/>
        </p:nvCxnSpPr>
        <p:spPr>
          <a:xfrm flipV="1">
            <a:off x="9600484" y="4555710"/>
            <a:ext cx="354272" cy="3969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חץ ישר 59"/>
          <p:cNvCxnSpPr/>
          <p:nvPr/>
        </p:nvCxnSpPr>
        <p:spPr>
          <a:xfrm flipV="1">
            <a:off x="7393102" y="5258609"/>
            <a:ext cx="354272" cy="3969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31" y="3305141"/>
            <a:ext cx="1226970" cy="6688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" y="2234389"/>
            <a:ext cx="3454624" cy="668800"/>
          </a:xfrm>
          <a:prstGeom prst="rect">
            <a:avLst/>
          </a:prstGeom>
        </p:spPr>
      </p:pic>
      <p:cxnSp>
        <p:nvCxnSpPr>
          <p:cNvPr id="76" name="מחבר חץ ישר 75"/>
          <p:cNvCxnSpPr/>
          <p:nvPr/>
        </p:nvCxnSpPr>
        <p:spPr>
          <a:xfrm flipV="1">
            <a:off x="1992370" y="4321022"/>
            <a:ext cx="0" cy="18013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חץ ישר 76"/>
          <p:cNvCxnSpPr/>
          <p:nvPr/>
        </p:nvCxnSpPr>
        <p:spPr>
          <a:xfrm flipV="1">
            <a:off x="858514" y="5354294"/>
            <a:ext cx="2752902" cy="18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/>
          <p:cNvCxnSpPr/>
          <p:nvPr/>
        </p:nvCxnSpPr>
        <p:spPr>
          <a:xfrm flipV="1">
            <a:off x="433780" y="4814629"/>
            <a:ext cx="3264402" cy="1054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/>
          <p:cNvCxnSpPr/>
          <p:nvPr/>
        </p:nvCxnSpPr>
        <p:spPr>
          <a:xfrm flipV="1">
            <a:off x="433780" y="4507601"/>
            <a:ext cx="3264402" cy="105400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/>
          <p:nvPr/>
        </p:nvCxnSpPr>
        <p:spPr>
          <a:xfrm flipH="1">
            <a:off x="1057275" y="5368344"/>
            <a:ext cx="93509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/>
          <p:nvPr/>
        </p:nvCxnSpPr>
        <p:spPr>
          <a:xfrm flipH="1">
            <a:off x="1978329" y="5054019"/>
            <a:ext cx="93509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/>
          <p:cNvCxnSpPr/>
          <p:nvPr/>
        </p:nvCxnSpPr>
        <p:spPr>
          <a:xfrm flipH="1">
            <a:off x="2744968" y="4814629"/>
            <a:ext cx="93509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/>
          <p:cNvCxnSpPr/>
          <p:nvPr/>
        </p:nvCxnSpPr>
        <p:spPr>
          <a:xfrm flipH="1">
            <a:off x="433780" y="5561602"/>
            <a:ext cx="93509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57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9676007" y="2841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הגדרה: יהא</a:t>
            </a:r>
            <a:endParaRPr lang="he-IL" sz="2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686" y="453058"/>
            <a:ext cx="226667" cy="2228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107424" y="284143"/>
            <a:ext cx="7003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73018" y="284143"/>
            <a:ext cx="501427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ת"מ </a:t>
            </a:r>
            <a:r>
              <a:rPr lang="he-IL" sz="2500" dirty="0" err="1" smtClean="0"/>
              <a:t>אפיני</a:t>
            </a:r>
            <a:r>
              <a:rPr lang="he-IL" sz="2500" dirty="0" smtClean="0"/>
              <a:t> מוגדר להיות הזזה של ת"מ,</a:t>
            </a: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54" y="392642"/>
            <a:ext cx="874285" cy="24190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790849" y="284143"/>
            <a:ext cx="154134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כלומר: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675" y="284143"/>
            <a:ext cx="223546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(כאשר </a:t>
            </a:r>
            <a:r>
              <a:rPr lang="en-US" sz="2500" dirty="0" smtClean="0"/>
              <a:t>W</a:t>
            </a:r>
            <a:r>
              <a:rPr lang="he-IL" sz="2500" dirty="0" smtClean="0"/>
              <a:t> ת"מ)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07424" y="866711"/>
            <a:ext cx="261514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מקרים מיוחדים:</a:t>
            </a:r>
            <a:endParaRPr lang="he-IL" sz="2500" dirty="0"/>
          </a:p>
        </p:txBody>
      </p:sp>
      <p:sp>
        <p:nvSpPr>
          <p:cNvPr id="71" name="TextBox 70"/>
          <p:cNvSpPr txBox="1"/>
          <p:nvPr/>
        </p:nvSpPr>
        <p:spPr>
          <a:xfrm>
            <a:off x="7747374" y="1481881"/>
            <a:ext cx="397519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u="sng" dirty="0" smtClean="0"/>
              <a:t>ישר</a:t>
            </a:r>
            <a:r>
              <a:rPr lang="he-IL" sz="2500" dirty="0" smtClean="0"/>
              <a:t> הוא ת"מ </a:t>
            </a:r>
            <a:r>
              <a:rPr lang="he-IL" sz="2500" dirty="0" err="1" smtClean="0"/>
              <a:t>אפיני</a:t>
            </a:r>
            <a:r>
              <a:rPr lang="he-IL" sz="2500" dirty="0" smtClean="0"/>
              <a:t> </a:t>
            </a:r>
            <a:r>
              <a:rPr lang="he-IL" sz="2500" dirty="0" err="1" smtClean="0"/>
              <a:t>ממימד</a:t>
            </a:r>
            <a:r>
              <a:rPr lang="he-IL" sz="2500" dirty="0" smtClean="0"/>
              <a:t> 1.</a:t>
            </a:r>
            <a:r>
              <a:rPr lang="he-IL" sz="2500" u="sng" dirty="0" smtClean="0"/>
              <a:t> </a:t>
            </a:r>
            <a:endParaRPr lang="he-IL" sz="2500" u="sng" dirty="0"/>
          </a:p>
        </p:txBody>
      </p:sp>
      <p:sp>
        <p:nvSpPr>
          <p:cNvPr id="75" name="TextBox 74"/>
          <p:cNvSpPr txBox="1"/>
          <p:nvPr/>
        </p:nvSpPr>
        <p:spPr>
          <a:xfrm>
            <a:off x="6754214" y="1489626"/>
            <a:ext cx="9931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500" dirty="0" smtClean="0"/>
              <a:t>כלומר</a:t>
            </a:r>
            <a:endParaRPr lang="he-IL" sz="2500" dirty="0"/>
          </a:p>
        </p:txBody>
      </p:sp>
      <p:sp>
        <p:nvSpPr>
          <p:cNvPr id="79" name="TextBox 78"/>
          <p:cNvSpPr txBox="1"/>
          <p:nvPr/>
        </p:nvSpPr>
        <p:spPr>
          <a:xfrm>
            <a:off x="10572749" y="2195925"/>
            <a:ext cx="11498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31" y="2234390"/>
            <a:ext cx="2923274" cy="668800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16" y="2234391"/>
            <a:ext cx="3831770" cy="668800"/>
          </a:xfrm>
          <a:prstGeom prst="rect">
            <a:avLst/>
          </a:prstGeom>
        </p:spPr>
      </p:pic>
      <p:sp>
        <p:nvSpPr>
          <p:cNvPr id="2" name="סוגר מסולסל ימני 1"/>
          <p:cNvSpPr/>
          <p:nvPr/>
        </p:nvSpPr>
        <p:spPr>
          <a:xfrm rot="5400000">
            <a:off x="5051088" y="1427476"/>
            <a:ext cx="263455" cy="31427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25" y="3496245"/>
            <a:ext cx="192381" cy="215238"/>
          </a:xfrm>
          <a:prstGeom prst="rect">
            <a:avLst/>
          </a:prstGeom>
        </p:spPr>
      </p:pic>
      <p:cxnSp>
        <p:nvCxnSpPr>
          <p:cNvPr id="41" name="מחבר חץ ישר 40"/>
          <p:cNvCxnSpPr/>
          <p:nvPr/>
        </p:nvCxnSpPr>
        <p:spPr>
          <a:xfrm flipV="1">
            <a:off x="8312805" y="4321022"/>
            <a:ext cx="0" cy="18013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/>
          <p:cNvCxnSpPr/>
          <p:nvPr/>
        </p:nvCxnSpPr>
        <p:spPr>
          <a:xfrm flipV="1">
            <a:off x="7178949" y="5354294"/>
            <a:ext cx="2752902" cy="18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 flipV="1">
            <a:off x="6754215" y="4814629"/>
            <a:ext cx="3264402" cy="1054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חץ ישר 49"/>
          <p:cNvCxnSpPr/>
          <p:nvPr/>
        </p:nvCxnSpPr>
        <p:spPr>
          <a:xfrm flipV="1">
            <a:off x="8312805" y="4954715"/>
            <a:ext cx="354272" cy="3969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 flipV="1">
            <a:off x="6754215" y="4507601"/>
            <a:ext cx="3264402" cy="105400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חץ ישר 56"/>
          <p:cNvCxnSpPr/>
          <p:nvPr/>
        </p:nvCxnSpPr>
        <p:spPr>
          <a:xfrm flipV="1">
            <a:off x="8893626" y="4756260"/>
            <a:ext cx="354272" cy="3969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חץ ישר 57"/>
          <p:cNvCxnSpPr/>
          <p:nvPr/>
        </p:nvCxnSpPr>
        <p:spPr>
          <a:xfrm flipV="1">
            <a:off x="9600484" y="4555710"/>
            <a:ext cx="354272" cy="3969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חץ ישר 59"/>
          <p:cNvCxnSpPr/>
          <p:nvPr/>
        </p:nvCxnSpPr>
        <p:spPr>
          <a:xfrm flipV="1">
            <a:off x="7393102" y="5258609"/>
            <a:ext cx="354272" cy="3969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" y="2234389"/>
            <a:ext cx="3454624" cy="668800"/>
          </a:xfrm>
          <a:prstGeom prst="rect">
            <a:avLst/>
          </a:prstGeom>
        </p:spPr>
      </p:pic>
      <p:cxnSp>
        <p:nvCxnSpPr>
          <p:cNvPr id="76" name="מחבר חץ ישר 75"/>
          <p:cNvCxnSpPr/>
          <p:nvPr/>
        </p:nvCxnSpPr>
        <p:spPr>
          <a:xfrm flipV="1">
            <a:off x="1992370" y="4321022"/>
            <a:ext cx="0" cy="18013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חץ ישר 76"/>
          <p:cNvCxnSpPr/>
          <p:nvPr/>
        </p:nvCxnSpPr>
        <p:spPr>
          <a:xfrm flipV="1">
            <a:off x="858514" y="5354294"/>
            <a:ext cx="2752902" cy="18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/>
          <p:cNvCxnSpPr/>
          <p:nvPr/>
        </p:nvCxnSpPr>
        <p:spPr>
          <a:xfrm flipV="1">
            <a:off x="433780" y="4814629"/>
            <a:ext cx="3264402" cy="1054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/>
          <p:cNvCxnSpPr/>
          <p:nvPr/>
        </p:nvCxnSpPr>
        <p:spPr>
          <a:xfrm flipV="1">
            <a:off x="433780" y="4507601"/>
            <a:ext cx="3264402" cy="105400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/>
          <p:nvPr/>
        </p:nvCxnSpPr>
        <p:spPr>
          <a:xfrm flipH="1">
            <a:off x="1057275" y="5368344"/>
            <a:ext cx="93509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/>
          <p:nvPr/>
        </p:nvCxnSpPr>
        <p:spPr>
          <a:xfrm flipH="1">
            <a:off x="1978329" y="5054019"/>
            <a:ext cx="93509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/>
          <p:cNvCxnSpPr/>
          <p:nvPr/>
        </p:nvCxnSpPr>
        <p:spPr>
          <a:xfrm flipH="1">
            <a:off x="2744968" y="4814629"/>
            <a:ext cx="93509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/>
          <p:cNvCxnSpPr/>
          <p:nvPr/>
        </p:nvCxnSpPr>
        <p:spPr>
          <a:xfrm flipH="1">
            <a:off x="433780" y="5561602"/>
            <a:ext cx="935095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54" y="1574427"/>
            <a:ext cx="1704762" cy="31809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561523" y="1489626"/>
            <a:ext cx="9931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500" dirty="0" smtClean="0"/>
              <a:t>עבור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59" y="1603775"/>
            <a:ext cx="742857" cy="295238"/>
          </a:xfrm>
          <a:prstGeom prst="rect">
            <a:avLst/>
          </a:prstGeom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1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9676007" y="2841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הגדרה: יהא</a:t>
            </a:r>
            <a:endParaRPr lang="he-IL" sz="2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686" y="453058"/>
            <a:ext cx="226667" cy="2228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107424" y="284143"/>
            <a:ext cx="7003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73018" y="284143"/>
            <a:ext cx="501427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ת"מ </a:t>
            </a:r>
            <a:r>
              <a:rPr lang="he-IL" sz="2500" dirty="0" err="1" smtClean="0"/>
              <a:t>אפיני</a:t>
            </a:r>
            <a:r>
              <a:rPr lang="he-IL" sz="2500" dirty="0" smtClean="0"/>
              <a:t> מוגדר להיות הזזה של ת"מ,</a:t>
            </a: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54" y="392642"/>
            <a:ext cx="874285" cy="24190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790849" y="284143"/>
            <a:ext cx="154134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כלומר: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675" y="284143"/>
            <a:ext cx="223546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(כאשר </a:t>
            </a:r>
            <a:r>
              <a:rPr lang="en-US" sz="2500" dirty="0" smtClean="0"/>
              <a:t>W</a:t>
            </a:r>
            <a:r>
              <a:rPr lang="he-IL" sz="2500" dirty="0" smtClean="0"/>
              <a:t> ת"מ)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07424" y="866711"/>
            <a:ext cx="261514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מקרים מיוחדים:</a:t>
            </a:r>
            <a:endParaRPr lang="he-IL" sz="2500" dirty="0"/>
          </a:p>
        </p:txBody>
      </p:sp>
      <p:sp>
        <p:nvSpPr>
          <p:cNvPr id="71" name="TextBox 70"/>
          <p:cNvSpPr txBox="1"/>
          <p:nvPr/>
        </p:nvSpPr>
        <p:spPr>
          <a:xfrm>
            <a:off x="7747374" y="1481881"/>
            <a:ext cx="397519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u="sng" dirty="0" smtClean="0"/>
              <a:t>ישר</a:t>
            </a:r>
            <a:r>
              <a:rPr lang="he-IL" sz="2500" dirty="0" smtClean="0"/>
              <a:t> הוא ת"מ </a:t>
            </a:r>
            <a:r>
              <a:rPr lang="he-IL" sz="2500" dirty="0" err="1" smtClean="0"/>
              <a:t>אפיני</a:t>
            </a:r>
            <a:r>
              <a:rPr lang="he-IL" sz="2500" dirty="0" smtClean="0"/>
              <a:t> </a:t>
            </a:r>
            <a:r>
              <a:rPr lang="he-IL" sz="2500" dirty="0" err="1" smtClean="0"/>
              <a:t>ממימד</a:t>
            </a:r>
            <a:r>
              <a:rPr lang="he-IL" sz="2500" dirty="0" smtClean="0"/>
              <a:t> 1.</a:t>
            </a:r>
            <a:r>
              <a:rPr lang="he-IL" sz="2500" u="sng" dirty="0" smtClean="0"/>
              <a:t> </a:t>
            </a:r>
            <a:endParaRPr lang="he-IL" sz="2500" u="sng" dirty="0"/>
          </a:p>
        </p:txBody>
      </p:sp>
      <p:sp>
        <p:nvSpPr>
          <p:cNvPr id="75" name="TextBox 74"/>
          <p:cNvSpPr txBox="1"/>
          <p:nvPr/>
        </p:nvSpPr>
        <p:spPr>
          <a:xfrm>
            <a:off x="6754214" y="1489626"/>
            <a:ext cx="9931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500" dirty="0" smtClean="0"/>
              <a:t>כלומר</a:t>
            </a:r>
            <a:endParaRPr lang="he-IL" sz="2500" dirty="0"/>
          </a:p>
        </p:txBody>
      </p:sp>
      <p:sp>
        <p:nvSpPr>
          <p:cNvPr id="79" name="TextBox 78"/>
          <p:cNvSpPr txBox="1"/>
          <p:nvPr/>
        </p:nvSpPr>
        <p:spPr>
          <a:xfrm>
            <a:off x="10572749" y="2195925"/>
            <a:ext cx="11498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54" y="1574427"/>
            <a:ext cx="1704762" cy="31809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561523" y="1489626"/>
            <a:ext cx="9931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500" dirty="0" smtClean="0"/>
              <a:t>עבור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59" y="1603775"/>
            <a:ext cx="742857" cy="29523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46" y="2434452"/>
            <a:ext cx="6505144" cy="911238"/>
          </a:xfrm>
          <a:prstGeom prst="rect">
            <a:avLst/>
          </a:prstGeom>
        </p:spPr>
      </p:pic>
      <p:cxnSp>
        <p:nvCxnSpPr>
          <p:cNvPr id="11" name="מחבר חץ ישר 10"/>
          <p:cNvCxnSpPr/>
          <p:nvPr/>
        </p:nvCxnSpPr>
        <p:spPr>
          <a:xfrm>
            <a:off x="8471517" y="5276850"/>
            <a:ext cx="316420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V="1">
            <a:off x="8897874" y="4514851"/>
            <a:ext cx="1780460" cy="16618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flipV="1">
            <a:off x="9850374" y="3649757"/>
            <a:ext cx="0" cy="16366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798" y="5233993"/>
            <a:ext cx="96000" cy="85714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875" y="4377049"/>
            <a:ext cx="89143" cy="12228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75" y="3463424"/>
            <a:ext cx="81143" cy="85714"/>
          </a:xfrm>
          <a:prstGeom prst="rect">
            <a:avLst/>
          </a:prstGeom>
        </p:spPr>
      </p:pic>
      <p:cxnSp>
        <p:nvCxnSpPr>
          <p:cNvPr id="25" name="מחבר ישר 24"/>
          <p:cNvCxnSpPr/>
          <p:nvPr/>
        </p:nvCxnSpPr>
        <p:spPr>
          <a:xfrm flipH="1">
            <a:off x="9107424" y="3082424"/>
            <a:ext cx="2330807" cy="3527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27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9676007" y="2841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הגדרה: יהא</a:t>
            </a:r>
            <a:endParaRPr lang="he-IL" sz="2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686" y="453058"/>
            <a:ext cx="226667" cy="2228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107424" y="284143"/>
            <a:ext cx="7003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73018" y="284143"/>
            <a:ext cx="501427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ת"מ </a:t>
            </a:r>
            <a:r>
              <a:rPr lang="he-IL" sz="2500" dirty="0" err="1" smtClean="0"/>
              <a:t>אפיני</a:t>
            </a:r>
            <a:r>
              <a:rPr lang="he-IL" sz="2500" dirty="0" smtClean="0"/>
              <a:t> מוגדר להיות הזזה של ת"מ,</a:t>
            </a: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54" y="392642"/>
            <a:ext cx="874285" cy="24190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790849" y="284143"/>
            <a:ext cx="154134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כלומר: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675" y="284143"/>
            <a:ext cx="223546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(כאשר </a:t>
            </a:r>
            <a:r>
              <a:rPr lang="en-US" sz="2500" dirty="0" smtClean="0"/>
              <a:t>W</a:t>
            </a:r>
            <a:r>
              <a:rPr lang="he-IL" sz="2500" dirty="0" smtClean="0"/>
              <a:t> ת"מ)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07424" y="866711"/>
            <a:ext cx="261514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מקרים מיוחדים:</a:t>
            </a:r>
            <a:endParaRPr lang="he-IL" sz="2500" dirty="0"/>
          </a:p>
        </p:txBody>
      </p:sp>
      <p:sp>
        <p:nvSpPr>
          <p:cNvPr id="71" name="TextBox 70"/>
          <p:cNvSpPr txBox="1"/>
          <p:nvPr/>
        </p:nvSpPr>
        <p:spPr>
          <a:xfrm>
            <a:off x="7747374" y="1481881"/>
            <a:ext cx="397519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u="sng" dirty="0" smtClean="0"/>
              <a:t>ישר</a:t>
            </a:r>
            <a:r>
              <a:rPr lang="he-IL" sz="2500" dirty="0" smtClean="0"/>
              <a:t> הוא ת"מ </a:t>
            </a:r>
            <a:r>
              <a:rPr lang="he-IL" sz="2500" dirty="0" err="1" smtClean="0"/>
              <a:t>אפיני</a:t>
            </a:r>
            <a:r>
              <a:rPr lang="he-IL" sz="2500" dirty="0" smtClean="0"/>
              <a:t> </a:t>
            </a:r>
            <a:r>
              <a:rPr lang="he-IL" sz="2500" dirty="0" err="1" smtClean="0"/>
              <a:t>ממימד</a:t>
            </a:r>
            <a:r>
              <a:rPr lang="he-IL" sz="2500" dirty="0" smtClean="0"/>
              <a:t> 1.</a:t>
            </a:r>
            <a:r>
              <a:rPr lang="he-IL" sz="2500" u="sng" dirty="0" smtClean="0"/>
              <a:t> </a:t>
            </a:r>
            <a:endParaRPr lang="he-IL" sz="2500" u="sng" dirty="0"/>
          </a:p>
        </p:txBody>
      </p:sp>
      <p:sp>
        <p:nvSpPr>
          <p:cNvPr id="75" name="TextBox 74"/>
          <p:cNvSpPr txBox="1"/>
          <p:nvPr/>
        </p:nvSpPr>
        <p:spPr>
          <a:xfrm>
            <a:off x="6754214" y="1489626"/>
            <a:ext cx="9931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500" dirty="0" smtClean="0"/>
              <a:t>כלומר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54" y="1574427"/>
            <a:ext cx="1704762" cy="31809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561523" y="1489626"/>
            <a:ext cx="9931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500" dirty="0" smtClean="0"/>
              <a:t>עבור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59" y="1603775"/>
            <a:ext cx="742857" cy="29523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534276" y="2080829"/>
            <a:ext cx="418829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u="sng" dirty="0" smtClean="0"/>
              <a:t>מישור</a:t>
            </a:r>
            <a:r>
              <a:rPr lang="he-IL" sz="2500" dirty="0" smtClean="0"/>
              <a:t> הוא ת"מ </a:t>
            </a:r>
            <a:r>
              <a:rPr lang="he-IL" sz="2500" dirty="0" err="1" smtClean="0"/>
              <a:t>אפיני</a:t>
            </a:r>
            <a:r>
              <a:rPr lang="he-IL" sz="2500" dirty="0" smtClean="0"/>
              <a:t> </a:t>
            </a:r>
            <a:r>
              <a:rPr lang="he-IL" sz="2500" dirty="0" err="1" smtClean="0"/>
              <a:t>ממימד</a:t>
            </a:r>
            <a:r>
              <a:rPr lang="he-IL" sz="2500" dirty="0" smtClean="0"/>
              <a:t> 2.</a:t>
            </a:r>
            <a:r>
              <a:rPr lang="he-IL" sz="2500" u="sng" dirty="0" smtClean="0"/>
              <a:t> </a:t>
            </a:r>
            <a:endParaRPr lang="he-IL" sz="2500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6754214" y="2088574"/>
            <a:ext cx="9931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500" dirty="0" smtClean="0"/>
              <a:t>כלומר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54" y="2173376"/>
            <a:ext cx="2310476" cy="31809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351973" y="2088574"/>
            <a:ext cx="9931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500" dirty="0" smtClean="0"/>
              <a:t>עבור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9" y="2250348"/>
            <a:ext cx="748571" cy="20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482112" y="2088574"/>
            <a:ext cx="9931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500" dirty="0" err="1" smtClean="0"/>
              <a:t>בת"ל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89" y="2932545"/>
            <a:ext cx="8804573" cy="911238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303050" y="3939499"/>
            <a:ext cx="3351281" cy="2713229"/>
            <a:chOff x="661742" y="3644399"/>
            <a:chExt cx="3351281" cy="2713229"/>
          </a:xfrm>
        </p:grpSpPr>
        <p:cxnSp>
          <p:nvCxnSpPr>
            <p:cNvPr id="38" name="מחבר חץ ישר 37"/>
            <p:cNvCxnSpPr/>
            <p:nvPr/>
          </p:nvCxnSpPr>
          <p:spPr>
            <a:xfrm>
              <a:off x="661742" y="5457825"/>
              <a:ext cx="316420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חץ ישר 38"/>
            <p:cNvCxnSpPr/>
            <p:nvPr/>
          </p:nvCxnSpPr>
          <p:spPr>
            <a:xfrm flipV="1">
              <a:off x="1088099" y="4695826"/>
              <a:ext cx="1780460" cy="16618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/>
            <p:nvPr/>
          </p:nvCxnSpPr>
          <p:spPr>
            <a:xfrm flipV="1">
              <a:off x="2040599" y="3830732"/>
              <a:ext cx="0" cy="16366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תמונה 4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23" y="5414968"/>
              <a:ext cx="96000" cy="85714"/>
            </a:xfrm>
            <a:prstGeom prst="rect">
              <a:avLst/>
            </a:prstGeom>
          </p:spPr>
        </p:pic>
        <p:pic>
          <p:nvPicPr>
            <p:cNvPr id="45" name="תמונה 4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100" y="4558024"/>
              <a:ext cx="89143" cy="122285"/>
            </a:xfrm>
            <a:prstGeom prst="rect">
              <a:avLst/>
            </a:prstGeom>
          </p:spPr>
        </p:pic>
        <p:pic>
          <p:nvPicPr>
            <p:cNvPr id="48" name="תמונה 4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600" y="3644399"/>
              <a:ext cx="81143" cy="85714"/>
            </a:xfrm>
            <a:prstGeom prst="rect">
              <a:avLst/>
            </a:prstGeom>
          </p:spPr>
        </p:pic>
      </p:grpSp>
      <p:sp>
        <p:nvSpPr>
          <p:cNvPr id="9" name="מקבילית 8"/>
          <p:cNvSpPr/>
          <p:nvPr/>
        </p:nvSpPr>
        <p:spPr>
          <a:xfrm>
            <a:off x="532377" y="4085778"/>
            <a:ext cx="2819595" cy="2294381"/>
          </a:xfrm>
          <a:prstGeom prst="parallelogram">
            <a:avLst/>
          </a:prstGeom>
          <a:solidFill>
            <a:schemeClr val="accent2">
              <a:alpha val="34000"/>
            </a:schemeClr>
          </a:solidFill>
          <a:scene3d>
            <a:camera prst="orthographicFront">
              <a:rot lat="2521061" lon="20559224" rev="1985688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359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symb}&#10;\usepackage{amsthm}&#10;\usepackage{xcolor}&#10;\pagestyle{empty}&#10;\begin{document}&#10;&#10;&#10;$+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344.207"/>
  <p:tag name="LATEXADDIN" val="\documentclass{article}&#10;\usepackage{amsmath}&#10;\usepackage{amssymb}&#10;\usepackage{amsthm}&#10;\usepackage{xcolor}&#10;\pagestyle{empty}&#10;\begin{document}&#10;&#10;&#10;$v+W 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445.4443"/>
  <p:tag name="LATEXADDIN" val="\documentclass{article}&#10;\usepackage{amsmath}&#10;\usepackage{amssymb}&#10;\usepackage{amsthm}&#10;\usepackage{xcolor}&#10;\pagestyle{empty}&#10;\begin{document}&#10;&#10;&#10;$v_1,v_2,v_3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24.784"/>
  <p:tag name="LATEXADDIN" val="\documentclass{article}&#10;\usepackage{amsmath}&#10;\usepackage{amssymb}&#10;\usepackage{amsthm}&#10;\usepackage{xcolor}&#10;\pagestyle{empty}&#10;\begin{document}&#10;&#10;&#10;$L=v_{1}+\text{span}\left\{ v_{2}-v_{1},v_{3}-v_{1}\right\} $&#10;\end{document}"/>
  <p:tag name="IGUANATEXSIZE" val="25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75.74055"/>
  <p:tag name="LATEXADDIN" val="\documentclass{article}&#10;\usepackage{amsmath}&#10;\usepackage{amssymb}&#10;\usepackage{amsthm}&#10;\usepackage{xcolor}&#10;\pagestyle{empty}&#10;\begin{document}&#10;&#10;&#10;$L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956.1305"/>
  <p:tag name="LATEXADDIN" val="\documentclass{article}&#10;\usepackage{amsmath}&#10;\usepackage{amssymb}&#10;\usepackage{amsthm}&#10;\usepackage{xcolor}&#10;\pagestyle{empty}&#10;\begin{document}&#10;&#10;&#10;$v_1,v_2,v_3\in v+W$&#10;\end{document}"/>
  <p:tag name="IGUANATEXSIZE" val="25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395.9505"/>
  <p:tag name="LATEXADDIN" val="\documentclass{article}&#10;\usepackage{amsmath}&#10;\usepackage{amssymb}&#10;\usepackage{amsthm}&#10;\usepackage{xcolor}&#10;\pagestyle{empty}&#10;\begin{document}&#10;&#10;&#10;$v_1+W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563.9295"/>
  <p:tag name="LATEXADDIN" val="\documentclass{article}&#10;\usepackage{amsmath}&#10;\usepackage{amssymb}&#10;\usepackage{amsthm}&#10;\usepackage{xcolor}&#10;\pagestyle{empty}&#10;\begin{document}&#10;&#10;&#10;$v_1,v_2,v_3\in 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.24638"/>
  <p:tag name="ORIGINALWIDTH" val="83.23961"/>
  <p:tag name="LATEXADDIN" val="\documentclass{article}&#10;\usepackage{amsmath}&#10;\usepackage{amssymb}&#10;\usepackage{amsthm}&#10;\usepackage{xcolor}&#10;\pagestyle{empty}&#10;\begin{document}&#10;&#10;&#10;$=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103.862"/>
  <p:tag name="LATEXADDIN" val="\documentclass{article}&#10;\usepackage{amsmath}&#10;\usepackage{amssymb}&#10;\usepackage{amsthm}&#10;\usepackage{xcolor}&#10;\pagestyle{empty}&#10;\begin{document}&#10;&#10;&#10;$v_1-v_2,v_1-v_3\in W$&#10;\end{document}"/>
  <p:tag name="IGUANATEXSIZE" val="25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688.4139"/>
  <p:tag name="LATEXADDIN" val="\documentclass{article}&#10;\usepackage{amsmath}&#10;\usepackage{amssymb}&#10;\usepackage{amsthm}&#10;\usepackage{xcolor}&#10;\pagestyle{empty}&#10;\begin{document}&#10;&#10;&#10;$v_1,v_2,v_3\in L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91.563"/>
  <p:tag name="LATEXADDIN" val="\documentclass{article}&#10;\usepackage{amsmath}&#10;\usepackage{amssymb}&#10;\usepackage{amsthm}&#10;\usepackage{xcolor}&#10;\pagestyle{empty}&#10;\begin{document}&#10;&#10;&#10;$\text{span}\{v_1-v_2,v_1-v_3\}\subseteq  W$&#10;\end{document}"/>
  <p:tag name="IGUANATEXSIZE" val="25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331.833"/>
  <p:tag name="LATEXADDIN" val="\documentclass{article}&#10;\usepackage{amsmath}&#10;\usepackage{amssymb}&#10;\usepackage{amsthm}&#10;\usepackage{xcolor}&#10;\pagestyle{empty}&#10;\begin{document}&#10;&#10;&#10;$v_2=v_1+w,v_3=v_1+\hat{w} $&#10;\end{document}"/>
  <p:tag name="IGUANATEXSIZE" val="20"/>
  <p:tag name="IGUANATEXCURSOR" val="1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472.4409"/>
  <p:tag name="LATEXADDIN" val="\documentclass{article}&#10;\usepackage{amsmath}&#10;\usepackage{amssymb}&#10;\usepackage{amsthm}&#10;\usepackage{xcolor}&#10;\pagestyle{empty}&#10;\begin{document}&#10;&#10;&#10;$= v+W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638.9202"/>
  <p:tag name="LATEXADDIN" val="\documentclass{article}&#10;\usepackage{amsmath}&#10;\usepackage{amssymb}&#10;\usepackage{amsthm}&#10;\usepackage{xcolor}&#10;\pagestyle{empty}&#10;\begin{document}&#10;&#10;&#10;$A,B,C\in \mathbb{R}$&#10;\end{document}"/>
  <p:tag name="IGUANATEXSIZE" val="25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299.9625"/>
  <p:tag name="LATEXADDIN" val="\documentclass{article}&#10;\usepackage{amsmath}&#10;\usepackage{amssymb}&#10;\usepackage{amsthm}&#10;\usepackage{xcolor}&#10;\pagestyle{empty}&#10;\begin{document}&#10;&#10;&#10;$d\in \mathbb{R}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03.187"/>
  <p:tag name="LATEXADDIN" val="\documentclass{article}&#10;\usepackage{amsmath}&#10;\usepackage{amssymb}&#10;\usepackage{amsthm}&#10;\usepackage{xcolor}&#10;\pagestyle{empty}&#10;\begin{document}&#10;&#10;&#10;$L=\left\{ \left(\begin{array}{c}&#10;x\\&#10;y\\&#10;z&#10;\end{array}\right)\in\mathbb{R}^{3}\mid Ax+By+Cz+d=0\right\} $&#10;\end{document}"/>
  <p:tag name="IGUANATEXSIZE" val="20"/>
  <p:tag name="IGUANATEXCURSOR" val="2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053.243"/>
  <p:tag name="LATEXADDIN" val="\documentclass{article}&#10;\usepackage{amsmath}&#10;\usepackage{amssymb}&#10;\usepackage{amsthm}&#10;\usepackage{xcolor}&#10;\pagestyle{empty}&#10;\begin{document}&#10;&#10;&#10;$L=\left\{ \left(\begin{array}{c}&#10;x\\&#10;y\\&#10;z&#10;\end{array}\right)\in\mathbb{R}^{3}\mid x+2z-3=0\right\} $&#10;\end{document}"/>
  <p:tag name="IGUANATEXSIZE" val="20"/>
  <p:tag name="IGUANATEXCURSOR" val="2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28.796"/>
  <p:tag name="LATEXADDIN" val="\documentclass{article}&#10;\usepackage{amsmath}&#10;\usepackage{amssymb}&#10;\usepackage{amsthm}&#10;\usepackage{xcolor}&#10;\pagestyle{empty}&#10;\begin{document}&#10;&#10;&#10;$L=\left\{ \left(\begin{array}{c}&#10;3-2s\\&#10;t\\&#10;s&#10;\end{array}\right)\mid s,t\in\mathbb{R}\right\} $&#10;\end{document}"/>
  <p:tag name="IGUANATEXSIZE" val="20"/>
  <p:tag name="IGUANATEXCURSOR" val="2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823.3971"/>
  <p:tag name="LATEXADDIN" val="\documentclass{article}&#10;\usepackage{amsmath}&#10;\usepackage{amssymb}&#10;\usepackage{amsthm}&#10;\usepackage{xcolor}&#10;\pagestyle{empty}&#10;\begin{document}&#10;&#10;&#10;$\left(\begin{array}{ccc|c}&#10;1 &amp; 0 &amp; 2 &amp; 3\end{array}\right)$&#10;\end{document}"/>
  <p:tag name="IGUANATEXSIZE" val="20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38.99512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1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6.49417"/>
  <p:tag name="LATEXADDIN" val="\documentclass{article}&#10;\usepackage{amsmath}&#10;\usepackage{amssymb}&#10;\usepackage{amsthm}&#10;\usepackage{xcolor}&#10;\pagestyle{empty}&#10;\begin{document}&#10;&#10;&#10;$\textcolor{blue}{s}$&#10;\end{document}"/>
  <p:tag name="IGUANATEXSIZE" val="18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89.426"/>
  <p:tag name="LATEXADDIN" val="\documentclass{article}&#10;\usepackage{amsmath}&#10;\usepackage{amssymb}&#10;\usepackage{amsthm}&#10;\usepackage{xcolor}&#10;\pagestyle{empty}&#10;\begin{document}&#10;&#10;&#10;$=\left\{ \left(\begin{array}{c}&#10;3\\&#10;0\\&#10;0&#10;\end{array}\right)+s\left(\begin{array}{c}&#10;-2\\&#10;0\\&#10;1&#10;\end{array}\right)+t\left(\begin{array}{c}&#10;0\\&#10;1\\&#10;0&#10;\end{array}\right)\mid s,t\in\mathbb{R}\right\} $&#10;\end{document}"/>
  <p:tag name="IGUANATEXSIZE" val="20"/>
  <p:tag name="IGUANATEXCURSOR" val="3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89.426"/>
  <p:tag name="LATEXADDIN" val="\documentclass{article}&#10;\usepackage{amsmath}&#10;\usepackage{amssymb}&#10;\usepackage{amsthm}&#10;\usepackage{xcolor}&#10;\pagestyle{empty}&#10;\begin{document}&#10;&#10;&#10;$=\left(\begin{array}{c}&#10;3\\&#10;0\\&#10;0&#10;\end{array}\right)+\left\{ s\left(\begin{array}{c}&#10;-2\\&#10;0\\&#10;1&#10;\end{array}\right)+t\left(\begin{array}{c}&#10;0\\&#10;1\\&#10;0&#10;\end{array}\right)\mid s,t\in\mathbb{R}\right\} $&#10;\end{document}"/>
  <p:tag name="IGUANATEXSIZE" val="20"/>
  <p:tag name="IGUANATEXCURSOR" val="3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134.233"/>
  <p:tag name="LATEXADDIN" val="\documentclass{article}&#10;\usepackage{amsmath}&#10;\usepackage{amssymb}&#10;\usepackage{amsthm}&#10;\usepackage{xcolor}&#10;\pagestyle{empty}&#10;\begin{document}&#10;&#10;&#10;$=\left(\begin{array}{c}&#10;3\\&#10;0\\&#10;0&#10;\end{array}\right)+\text{span}\left\{ \left(\begin{array}{c}&#10;-2\\&#10;0\\&#10;1&#10;\end{array}\right),\left(\begin{array}{c}&#10;0\\&#10;1\\&#10;0&#10;\end{array}\right)\right\} $&#10;\end{document}"/>
  <p:tag name="IGUANATEXSIZE" val="20"/>
  <p:tag name="IGUANATEXCURSOR" val="32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03.187"/>
  <p:tag name="LATEXADDIN" val="\documentclass{article}&#10;\usepackage{amsmath}&#10;\usepackage{amssymb}&#10;\usepackage{amsthm}&#10;\usepackage{xcolor}&#10;\pagestyle{empty}&#10;\begin{document}&#10;&#10;&#10;$L=\left\{ \left(\begin{array}{c}&#10;x\\&#10;y\\&#10;z&#10;\end{array}\right)\in\mathbb{R}^{3}\mid Ax+By+Cz+d=0\right\} $&#10;\end{document}"/>
  <p:tag name="IGUANATEXSIZE" val="20"/>
  <p:tag name="IGUANATEXCURSOR" val="2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339.7076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09.6363"/>
  <p:tag name="LATEXADDIN" val="\documentclass{article}&#10;\usepackage{amsmath}&#10;\usepackage{amssymb}&#10;\usepackage{amsthm}&#10;\usepackage{xcolor}&#10;\pagestyle{empty}&#10;\begin{document}&#10;&#10;&#10;$v+\text{span}\left\{ u_1,u_2\right\} 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053.243"/>
  <p:tag name="LATEXADDIN" val="\documentclass{article}&#10;\usepackage{amsmath}&#10;\usepackage{amssymb}&#10;\usepackage{amsthm}&#10;\usepackage{xcolor}&#10;\pagestyle{empty}&#10;\begin{document}&#10;&#10;&#10;$L=\left\{ \left(\begin{array}{c}&#10;x\\&#10;y\\&#10;z&#10;\end{array}\right)\in\mathbb{R}^{3}\mid x+2z-3=0\right\} $&#10;\end{document}"/>
  <p:tag name="IGUANATEXSIZE" val="20"/>
  <p:tag name="IGUANATEXCURSOR" val="2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28.796"/>
  <p:tag name="LATEXADDIN" val="\documentclass{article}&#10;\usepackage{amsmath}&#10;\usepackage{amssymb}&#10;\usepackage{amsthm}&#10;\usepackage{xcolor}&#10;\pagestyle{empty}&#10;\begin{document}&#10;&#10;&#10;$L=\left\{ \left(\begin{array}{c}&#10;3-2s\\&#10;t\\&#10;s&#10;\end{array}\right)\mid s,t\in\mathbb{R}\right\} $&#10;\end{document}"/>
  <p:tag name="IGUANATEXSIZE" val="20"/>
  <p:tag name="IGUANATEXCURSOR" val="2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823.3971"/>
  <p:tag name="LATEXADDIN" val="\documentclass{article}&#10;\usepackage{amsmath}&#10;\usepackage{amssymb}&#10;\usepackage{amsthm}&#10;\usepackage{xcolor}&#10;\pagestyle{empty}&#10;\begin{document}&#10;&#10;&#10;$\left(\begin{array}{ccc|c}&#10;1 &amp; 0 &amp; 2 &amp; 3\end{array}\right)$&#10;\end{document}"/>
  <p:tag name="IGUANATEXSIZE" val="20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38.99512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1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6.49417"/>
  <p:tag name="LATEXADDIN" val="\documentclass{article}&#10;\usepackage{amsmath}&#10;\usepackage{amssymb}&#10;\usepackage{amsthm}&#10;\usepackage{xcolor}&#10;\pagestyle{empty}&#10;\begin{document}&#10;&#10;&#10;$\textcolor{blue}{s}$&#10;\end{document}"/>
  <p:tag name="IGUANATEXSIZE" val="18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89.426"/>
  <p:tag name="LATEXADDIN" val="\documentclass{article}&#10;\usepackage{amsmath}&#10;\usepackage{amssymb}&#10;\usepackage{amsthm}&#10;\usepackage{xcolor}&#10;\pagestyle{empty}&#10;\begin{document}&#10;&#10;&#10;$=\left\{ \left(\begin{array}{c}&#10;3\\&#10;0\\&#10;0&#10;\end{array}\right)+s\left(\begin{array}{c}&#10;-2\\&#10;0\\&#10;1&#10;\end{array}\right)+t\left(\begin{array}{c}&#10;0\\&#10;1\\&#10;0&#10;\end{array}\right)\mid s,t\in\mathbb{R}\right\} $&#10;\end{document}"/>
  <p:tag name="IGUANATEXSIZE" val="20"/>
  <p:tag name="IGUANATEXCURSOR" val="3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89.426"/>
  <p:tag name="LATEXADDIN" val="\documentclass{article}&#10;\usepackage{amsmath}&#10;\usepackage{amssymb}&#10;\usepackage{amsthm}&#10;\usepackage{xcolor}&#10;\pagestyle{empty}&#10;\begin{document}&#10;&#10;&#10;$=\left(\begin{array}{c}&#10;3\\&#10;0\\&#10;0&#10;\end{array}\right)+\left\{ s\left(\begin{array}{c}&#10;-2\\&#10;0\\&#10;1&#10;\end{array}\right)+t\left(\begin{array}{c}&#10;0\\&#10;1\\&#10;0&#10;\end{array}\right)\mid s,t\in\mathbb{R}\right\} $&#10;\end{document}"/>
  <p:tag name="IGUANATEXSIZE" val="20"/>
  <p:tag name="IGUANATEXCURSOR" val="3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134.233"/>
  <p:tag name="LATEXADDIN" val="\documentclass{article}&#10;\usepackage{amsmath}&#10;\usepackage{amssymb}&#10;\usepackage{amsthm}&#10;\usepackage{xcolor}&#10;\pagestyle{empty}&#10;\begin{document}&#10;&#10;&#10;$=\left(\begin{array}{c}&#10;3\\&#10;0\\&#10;0&#10;\end{array}\right)+\text{span}\left\{ \left(\begin{array}{c}&#10;-2\\&#10;0\\&#10;1&#10;\end{array}\right),\left(\begin{array}{c}&#10;0\\&#10;1\\&#10;0&#10;\end{array}\right)\right\} $&#10;\end{document}"/>
  <p:tag name="IGUANATEXSIZE" val="20"/>
  <p:tag name="IGUANATEXCURSOR" val="32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09.7113"/>
  <p:tag name="LATEXADDIN" val="\documentclass{article}&#10;\usepackage{amsmath}&#10;\usepackage{amssymb}&#10;\usepackage{amsthm}&#10;\usepackage{xcolor}&#10;\pagestyle{empty}&#10;\begin{document}&#10;&#10;&#10;$v\in V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03.187"/>
  <p:tag name="LATEXADDIN" val="\documentclass{article}&#10;\usepackage{amsmath}&#10;\usepackage{amssymb}&#10;\usepackage{amsthm}&#10;\usepackage{xcolor}&#10;\pagestyle{empty}&#10;\begin{document}&#10;&#10;&#10;$L=\left\{ \left(\begin{array}{c}&#10;x\\&#10;y\\&#10;z&#10;\end{array}\right)\in\mathbb{R}^{3}\mid Ax+By+Cz+d=0\right\} $&#10;\end{document}"/>
  <p:tag name="IGUANATEXSIZE" val="20"/>
  <p:tag name="IGUANATEXCURSOR" val="2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09.6363"/>
  <p:tag name="LATEXADDIN" val="\documentclass{article}&#10;\usepackage{amsmath}&#10;\usepackage{amssymb}&#10;\usepackage{amsthm}&#10;\usepackage{xcolor}&#10;\pagestyle{empty}&#10;\begin{document}&#10;&#10;&#10;$v+\text{span}\left\{ u_1,u_2\right\} 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053.243"/>
  <p:tag name="LATEXADDIN" val="\documentclass{article}&#10;\usepackage{amsmath}&#10;\usepackage{amssymb}&#10;\usepackage{amsthm}&#10;\usepackage{xcolor}&#10;\pagestyle{empty}&#10;\begin{document}&#10;&#10;&#10;$L=\left\{ \left(\begin{array}{c}&#10;x\\&#10;y\\&#10;z&#10;\end{array}\right)\in\mathbb{R}^{3}\mid x+2z-3=0\right\} $&#10;\end{document}"/>
  <p:tag name="IGUANATEXSIZE" val="20"/>
  <p:tag name="IGUANATEXCURSOR" val="2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134.233"/>
  <p:tag name="LATEXADDIN" val="\documentclass{article}&#10;\usepackage{amsmath}&#10;\usepackage{amssymb}&#10;\usepackage{amsthm}&#10;\usepackage{xcolor}&#10;\pagestyle{empty}&#10;\begin{document}&#10;&#10;&#10;$=\left(\begin{array}{c}&#10;3\\&#10;0\\&#10;0&#10;\end{array}\right)+\text{span}\left\{ \left(\begin{array}{c}&#10;-2\\&#10;0\\&#10;1&#10;\end{array}\right),\left(\begin{array}{c}&#10;0\\&#10;1\\&#10;0&#10;\end{array}\right)\right\} $&#10;\end{document}"/>
  <p:tag name="IGUANATEXSIZE" val="20"/>
  <p:tag name="IGUANATEXCURSOR" val="32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03.187"/>
  <p:tag name="LATEXADDIN" val="\documentclass{article}&#10;\usepackage{amsmath}&#10;\usepackage{amssymb}&#10;\usepackage{amsthm}&#10;\usepackage{xcolor}&#10;\pagestyle{empty}&#10;\begin{document}&#10;&#10;&#10;$L=\left\{ \left(\begin{array}{c}&#10;x\\&#10;y\\&#10;z&#10;\end{array}\right)\in\mathbb{R}^{3}\mid Ax+By+Cz+d=0\right\} $&#10;\end{document}"/>
  <p:tag name="IGUANATEXSIZE" val="20"/>
  <p:tag name="IGUANATEXCURSOR" val="2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09.6363"/>
  <p:tag name="LATEXADDIN" val="\documentclass{article}&#10;\usepackage{amsmath}&#10;\usepackage{amssymb}&#10;\usepackage{amsthm}&#10;\usepackage{xcolor}&#10;\pagestyle{empty}&#10;\begin{document}&#10;&#10;&#10;$v+\text{span}\left\{ u_1,u_2\right\} 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461.942"/>
  <p:tag name="LATEXADDIN" val="\documentclass{article}&#10;\usepackage{amsmath}&#10;\usepackage{amssymb}&#10;\usepackage{amsthm}&#10;\usepackage{xcolor}&#10;\pagestyle{empty}&#10;\begin{document}&#10;&#10;&#10;$L=\left(\begin{array}{c}&#10;-1\\&#10;1\\&#10;0&#10;\end{array}\right)+span\left\{ \left(\begin{array}{c}&#10;-2\\&#10;2\\&#10;1&#10;\end{array}\right),\left(\begin{array}{c}&#10;0\\&#10;1\\&#10;-1&#10;\end{array}\right)\right\} $&#10;\end{document}"/>
  <p:tag name="IGUANATEXSIZE" val="20"/>
  <p:tag name="IGUANATEXCURSOR" val="3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609.6738"/>
  <p:tag name="LATEXADDIN" val="\documentclass{article}&#10;\usepackage{amsmath}&#10;\usepackage{amssymb}&#10;\usepackage{amsthm}&#10;\usepackage{xcolor}&#10;\pagestyle{empty}&#10;\begin{document}&#10;&#10;&#10;$\left(\begin{array}{c}&#10;x\\&#10;y\\&#10;z&#10;\end{array}\right)\in L$&#10;\end{document}"/>
  <p:tag name="IGUANATEXSIZE" val="20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460.443"/>
  <p:tag name="LATEXADDIN" val="\documentclass{article}&#10;\usepackage{amsmath}&#10;\usepackage{amssymb}&#10;\usepackage{amsthm}&#10;\usepackage{xcolor}&#10;\pagestyle{empty}&#10;\begin{document}&#10;&#10;&#10;$\left(\begin{array}{c}&#10;x\\&#10;y\\&#10;z&#10;\end{array}\right)=\left(\begin{array}{c}&#10;-1\\&#10;1\\&#10;0&#10;\end{array}\right)+s\left(\begin{array}{c}&#10;-2\\&#10;2\\&#10;1&#10;\end{array}\right)+t\left(\begin{array}{c}&#10;0\\&#10;1\\&#10;-1&#10;\end{array}\right)$&#10;\end{document}"/>
  <p:tag name="IGUANATEXSIZE" val="20"/>
  <p:tag name="IGUANATEXCURSOR" val="3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49.2313"/>
  <p:tag name="LATEXADDIN" val="\documentclass{article}&#10;\usepackage{amsmath}&#10;\usepackage{amssymb}&#10;\usepackage{amsthm}&#10;\usepackage{xcolor}&#10;\pagestyle{empty}&#10;\begin{document}&#10;&#10;&#10;$s,t$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22.61"/>
  <p:tag name="LATEXADDIN" val="\documentclass{article}&#10;\usepackage{amsmath}&#10;\usepackage{amssymb}&#10;\usepackage{amsthm}&#10;\usepackage{xcolor}&#10;\pagestyle{empty}&#10;\begin{document}&#10;&#10;&#10;$\left(\begin{array}{cc|c}&#10;-2 &amp; 0 &amp; x+1\\&#10;2 &amp; 1 &amp; y-1\\&#10;1 &amp; -1 &amp; z&#10;\end{array}\right)$&#10;\end{document}"/>
  <p:tag name="IGUANATEXSIZE" val="20"/>
  <p:tag name="IGUANATEXCURSOR" val="2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242.22"/>
  <p:tag name="LATEXADDIN" val="\documentclass{article}&#10;\usepackage{amsmath}&#10;\usepackage{amssymb}&#10;\usepackage{amsthm}&#10;\usepackage{xcolor}&#10;\pagestyle{empty}&#10;\begin{document}&#10;&#10;&#10;$\to \cdots  \to\left(\begin{array}{cc|c}&#10;-2 &amp; 0 &amp; x+1\\&#10;0 &amp; 1 &amp; y+x\\&#10;0 &amp; 0 &amp; z+y+1.5x+0.5&#10;\end{array}\right)$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193.101"/>
  <p:tag name="LATEXADDIN" val="\documentclass{article}&#10;\usepackage{amsmath}&#10;\usepackage{amssymb}&#10;\usepackage{amsthm}&#10;\usepackage{xcolor}&#10;\pagestyle{empty}&#10;\begin{document}&#10;&#10;&#10;$z+y+1.5x+0.5=0$&#10;\end{document}"/>
  <p:tag name="IGUANATEXSIZE" val="2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03.187"/>
  <p:tag name="LATEXADDIN" val="\documentclass{article}&#10;\usepackage{amsmath}&#10;\usepackage{amssymb}&#10;\usepackage{amsthm}&#10;\usepackage{xcolor}&#10;\pagestyle{empty}&#10;\begin{document}&#10;&#10;&#10;$L=\left\{ \left(\begin{array}{c}&#10;x\\&#10;y\\&#10;z&#10;\end{array}\right)\in\mathbb{R}^{3}\mid Ax+By+Cz+d=0\right\} $&#10;\end{document}"/>
  <p:tag name="IGUANATEXSIZE" val="20"/>
  <p:tag name="IGUANATEXCURSOR" val="2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09.6363"/>
  <p:tag name="LATEXADDIN" val="\documentclass{article}&#10;\usepackage{amsmath}&#10;\usepackage{amssymb}&#10;\usepackage{amsthm}&#10;\usepackage{xcolor}&#10;\pagestyle{empty}&#10;\begin{document}&#10;&#10;&#10;$v+\text{span}\left\{ u_1,u_2\right\} 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461.942"/>
  <p:tag name="LATEXADDIN" val="\documentclass{article}&#10;\usepackage{amsmath}&#10;\usepackage{amssymb}&#10;\usepackage{amsthm}&#10;\usepackage{xcolor}&#10;\pagestyle{empty}&#10;\begin{document}&#10;&#10;&#10;$L=\left(\begin{array}{c}&#10;-1\\&#10;1\\&#10;0&#10;\end{array}\right)+span\left\{ \left(\begin{array}{c}&#10;-2\\&#10;2\\&#10;1&#10;\end{array}\right),\left(\begin{array}{c}&#10;0\\&#10;1\\&#10;-1&#10;\end{array}\right)\right\} $&#10;\end{document}"/>
  <p:tag name="IGUANATEXSIZE" val="20"/>
  <p:tag name="IGUANATEXCURSOR" val="3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343.457"/>
  <p:tag name="LATEXADDIN" val="\documentclass{article}&#10;\usepackage{amsmath}&#10;\usepackage{amssymb}&#10;\usepackage{amsthm}&#10;\usepackage{xcolor}&#10;\pagestyle{empty}&#10;\begin{document}&#10;&#10;&#10;$=\left\{ \left(\begin{array}{c}&#10;x\\&#10;y\\&#10;z&#10;\end{array}\right)\in\mathbb{R}^{3}\mid1.5x+y+z+0.5=0\right\} $&#10;\end{document}"/>
  <p:tag name="IGUANATEXSIZE" val="20"/>
  <p:tag name="IGUANATEXCURSOR" val="2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2.344"/>
  <p:tag name="LATEXADDIN" val="\documentclass{article}&#10;\usepackage{amsmath}&#10;\usepackage{amssymb}&#10;\usepackage{amsthm}&#10;\usepackage{xcolor}&#10;\pagestyle{empty}&#10;\begin{document}&#10;&#10;&#10;$v+S=\left\{ v+s\mid s\in S\right\} $&#10;\end{document}"/>
  <p:tag name="IGUANATEXSIZE" val="25"/>
  <p:tag name="IGUANATEXCURSOR" val="1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609.6738"/>
  <p:tag name="LATEXADDIN" val="\documentclass{article}&#10;\usepackage{amsmath}&#10;\usepackage{amssymb}&#10;\usepackage{amsthm}&#10;\usepackage{xcolor}&#10;\pagestyle{empty}&#10;\begin{document}&#10;&#10;&#10;$\left(\begin{array}{c}&#10;x\\&#10;y\\&#10;z&#10;\end{array}\right)\in L$&#10;\end{document}"/>
  <p:tag name="IGUANATEXSIZE" val="20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03.187"/>
  <p:tag name="LATEXADDIN" val="\documentclass{article}&#10;\usepackage{amsmath}&#10;\usepackage{amssymb}&#10;\usepackage{amsthm}&#10;\usepackage{xcolor}&#10;\pagestyle{empty}&#10;\begin{document}&#10;&#10;&#10;$L=\left\{ \left(\begin{array}{c}&#10;x\\&#10;y\\&#10;z&#10;\end{array}\right)\in\mathbb{R}^{3}\mid Ax+By+Cz+d=0\right\} $&#10;\end{document}"/>
  <p:tag name="IGUANATEXSIZE" val="20"/>
  <p:tag name="IGUANATEXCURSOR" val="2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09.6363"/>
  <p:tag name="LATEXADDIN" val="\documentclass{article}&#10;\usepackage{amsmath}&#10;\usepackage{amssymb}&#10;\usepackage{amsthm}&#10;\usepackage{xcolor}&#10;\pagestyle{empty}&#10;\begin{document}&#10;&#10;&#10;$v+\text{span}\left\{ u_1,u_2\right\} 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16.348"/>
  <p:tag name="LATEXADDIN" val="\documentclass{article}&#10;\usepackage{amsmath}&#10;\usepackage{amssymb}&#10;\usepackage{amsthm}&#10;\usepackage{xcolor}&#10;\pagestyle{empty}&#10;\begin{document}&#10;&#10;&#10;$L=\left\{ x\in\mathbb{F}^{n}\mid Ax=b\right\}  $&#10;\end{document}"/>
  <p:tag name="IGUANATEXSIZE" val="25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52.081"/>
  <p:tag name="LATEXADDIN" val="\documentclass{article}&#10;\usepackage{amsmath}&#10;\usepackage{amssymb}&#10;\usepackage{amsthm}&#10;\usepackage{xcolor}&#10;\pagestyle{empty}&#10;\begin{document}&#10;&#10;&#10;$v+\text{span}\left\{ u_1,u_2,\dots,u_m\right\} 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729.6588"/>
  <p:tag name="LATEXADDIN" val="\documentclass{article}&#10;\usepackage{amsmath}&#10;\usepackage{amssymb}&#10;\usepackage{amsthm}&#10;\usepackage{xcolor}&#10;\pagestyle{empty}&#10;\begin{document}&#10;&#10;&#10;$L_1=v_1+W_1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732.6584"/>
  <p:tag name="LATEXADDIN" val="\documentclass{article}&#10;\usepackage{amsmath}&#10;\usepackage{amssymb}&#10;\usepackage{amsthm}&#10;\usepackage{xcolor}&#10;\pagestyle{empty}&#10;\begin{document}&#10;&#10;&#10;$L_2=v_2+W_2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621.6723"/>
  <p:tag name="LATEXADDIN" val="\documentclass{article}&#10;\usepackage{amsmath}&#10;\usepackage{amssymb}&#10;\usepackage{amsthm}&#10;\usepackage{xcolor}&#10;\pagestyle{empty}&#10;\begin{document}&#10;&#10;&#10;$v\in L_1\cap L_2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93.551"/>
  <p:tag name="LATEXADDIN" val="\documentclass{article}&#10;\usepackage{amsmath}&#10;\usepackage{amssymb}&#10;\usepackage{amsthm}&#10;\usepackage{xcolor}&#10;\pagestyle{empty}&#10;\begin{document}&#10;&#10;&#10;$v_1+(v_2+S)=(v_1+v_2)+S $&#10;\end{document}"/>
  <p:tag name="IGUANATEXSIZE" val="25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677.9153"/>
  <p:tag name="LATEXADDIN" val="\documentclass{article}&#10;\usepackage{amsmath}&#10;\usepackage{amssymb}&#10;\usepackage{amsthm}&#10;\usepackage{xcolor}&#10;\pagestyle{empty}&#10;\begin{document}&#10;&#10;&#10;$L_1=v+W_1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680.9149"/>
  <p:tag name="LATEXADDIN" val="\documentclass{article}&#10;\usepackage{amsmath}&#10;\usepackage{amssymb}&#10;\usepackage{amsthm}&#10;\usepackage{xcolor}&#10;\pagestyle{empty}&#10;\begin{document}&#10;&#10;&#10;$L_2=v+W_2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67.829"/>
  <p:tag name="LATEXADDIN" val="\documentclass{article}&#10;\usepackage{amsmath}&#10;\usepackage{amssymb}&#10;\usepackage{amsthm}&#10;\usepackage{xcolor}&#10;\pagestyle{empty}&#10;\begin{document}&#10;&#10;&#10;$L_1\cap L_2 = v+ (W_1\cap W_2)$&#10;\end{document}"/>
  <p:tag name="IGUANATEXSIZE" val="25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621.6723"/>
  <p:tag name="LATEXADDIN" val="\documentclass{article}&#10;\usepackage{amsmath}&#10;\usepackage{amssymb}&#10;\usepackage{amsthm}&#10;\usepackage{xcolor}&#10;\pagestyle{empty}&#10;\begin{document}&#10;&#10;&#10;$v\in L_1\cap L_2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755.9055"/>
  <p:tag name="LATEXADDIN" val="\documentclass{article}&#10;\usepackage{amsmath}&#10;\usepackage{amssymb}&#10;\usepackage{amsthm}&#10;\usepackage{xcolor}&#10;\pagestyle{empty}&#10;\begin{document}&#10;&#10;&#10;$v\in L_1, v\in  L_2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677.9153"/>
  <p:tag name="LATEXADDIN" val="\documentclass{article}&#10;\usepackage{amsmath}&#10;\usepackage{amssymb}&#10;\usepackage{amsthm}&#10;\usepackage{xcolor}&#10;\pagestyle{empty}&#10;\begin{document}&#10;&#10;&#10;$L_1=v+W_1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680.9149"/>
  <p:tag name="LATEXADDIN" val="\documentclass{article}&#10;\usepackage{amsmath}&#10;\usepackage{amssymb}&#10;\usepackage{amsthm}&#10;\usepackage{xcolor}&#10;\pagestyle{empty}&#10;\begin{document}&#10;&#10;&#10;$L_2=v+W_2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63.292"/>
  <p:tag name="LATEXADDIN" val="\documentclass{article}&#10;\usepackage{amsmath}&#10;\usepackage{amssymb}&#10;\usepackage{amsthm}&#10;\usepackage{xcolor}&#10;\pagestyle{empty}&#10;\begin{document}&#10;&#10;&#10;$\dim (L_1\cap L_2) = \dim (W_1\cap W_2)$&#10;\end{document}"/>
  <p:tag name="IGUANATEXSIZE" val="25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95.9505"/>
  <p:tag name="LATEXADDIN" val="\documentclass{article}&#10;\usepackage{amsmath}&#10;\usepackage{amssymb}&#10;\usepackage{amsthm}&#10;\usepackage{xcolor}&#10;\pagestyle{empty}&#10;\begin{document}&#10;&#10;&#10;$V=\mathbb{R}^4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816.648"/>
  <p:tag name="LATEXADDIN" val="\documentclass{article}&#10;\usepackage{amsmath}&#10;\usepackage{amssymb}&#10;\usepackage{amsthm}&#10;\usepackage{xcolor}&#10;\pagestyle{empty}&#10;\begin{document}&#10;&#10;&#10;$\left(\begin{array}{c}&#10;2\\&#10;0\\&#10;0\\&#10;0&#10;\end{array}\right)+\left\{ \left(\begin{array}{c}&#10;x_{1}\\&#10;x_{2}\\&#10;x_{3}\\&#10;x_{4}&#10;\end{array}\right)\mid\begin{cases}&#10;x_{1}+2x_{2}-2x_{3}+x_{4} &amp; =0\\&#10;2x_{1}-x_{2}+x_{3}+7x_{4} &amp; =0&#10;\end{cases}\right\} $&#10;\end{document}"/>
  <p:tag name="IGUANATEXSIZE" val="1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367.454"/>
  <p:tag name="LATEXADDIN" val="\documentclass{article}&#10;\usepackage{amsmath}&#10;\usepackage{amssymb}&#10;\usepackage{amsthm}&#10;\usepackage{xcolor}&#10;\pagestyle{empty}&#10;\begin{document}&#10;&#10;&#10;$\left(\begin{array}{c}&#10;1\\&#10;-1\\&#10;2\\&#10;-2&#10;\end{array}\right)+\left\{ \left(\begin{array}{c}&#10;x_{1}\\&#10;x_{2}\\&#10;x_{3}\\&#10;x_{4}&#10;\end{array}\right)\mid x_{1}+2x_{3}+x_{4}=0\right\} $&#10;\end{document}"/>
  <p:tag name="IGUANATEXSIZE" val="1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928.3839"/>
  <p:tag name="LATEXADDIN" val="\documentclass{article}&#10;\usepackage{amsmath}&#10;\usepackage{amssymb}&#10;\usepackage{amsthm}&#10;\usepackage{xcolor}&#10;\pagestyle{empty}&#10;\begin{document}&#10;&#10;&#10;$L_{1}\cap L_{2}\overset{?}{=}v+W$&#10;\end{document}"/>
  <p:tag name="IGUANATEXSIZE" val="25"/>
  <p:tag name="IGUANATEXCURSOR" val="1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812.148"/>
  <p:tag name="LATEXADDIN" val="\documentclass{article}&#10;\usepackage{amsmath}&#10;\usepackage{amssymb}&#10;\usepackage{amsthm}&#10;\usepackage{xcolor}&#10;\pagestyle{empty}&#10;\begin{document}&#10;&#10;&#10;$L_1&#10;=\left\{ \left(\begin{array}{c}&#10;x_{1}+2\\&#10;x_{2}\\&#10;x_{3}\\&#10;x_{4}&#10;\end{array}\right)\mid\begin{cases}&#10;x_{1}+2x_{2}-2x_{3}+x_{4} &amp; =0\\&#10;2x_{1}-x_{2}+x_{3}+7x_{4} &amp; =0&#10;\end{cases}\right\} &#10; $&#10;\end{document}"/>
  <p:tag name="IGUANATEXSIZE" val="1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1.4848"/>
  <p:tag name="LATEXADDIN" val="\documentclass{article}&#10;\usepackage{amsmath}&#10;\usepackage{amssymb}&#10;\usepackage{amsthm}&#10;\usepackage{xcolor}&#10;\pagestyle{empty}&#10;\begin{document}&#10;&#10;&#10;$L_1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4.4844"/>
  <p:tag name="LATEXADDIN" val="\documentclass{article}&#10;\usepackage{amsmath}&#10;\usepackage{amssymb}&#10;\usepackage{amsthm}&#10;\usepackage{xcolor}&#10;\pagestyle{empty}&#10;\begin{document}&#10;&#10;&#10;$L_2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621.672"/>
  <p:tag name="LATEXADDIN" val="\documentclass{article}&#10;\usepackage{amsmath}&#10;\usepackage{amssymb}&#10;\usepackage{amsthm}&#10;\usepackage{xcolor}&#10;\pagestyle{empty}&#10;\begin{document}&#10;&#10;&#10;$=\left\{ \left(\begin{array}{c}&#10;t_{1}\\&#10;t_{2}\\&#10;t_{3}\\&#10;t_{4}&#10;\end{array}\right)\mid&#10;\phantom{\begin{cases}&#10;\left(t_{1}-2\right)+2t_{2}-2t_{3}+t_{4} &amp; =0\\&#10;2\left(t_{1}-2\right)-t_{2}+t_{3}+7t_{4} &amp; =0&#10;\end{cases}&#10;}&#10;\right\} $&#10;\end{document}"/>
  <p:tag name="IGUANATEXSIZE" val="18"/>
  <p:tag name="IGUANATEXCURSOR" val="3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220.847"/>
  <p:tag name="LATEXADDIN" val="\documentclass{article}&#10;\usepackage{amsmath}&#10;\usepackage{amssymb}&#10;\usepackage{amsthm}&#10;\usepackage{xcolor}&#10;\pagestyle{empty}&#10;\begin{document}&#10;&#10;&#10;$\left(\begin{array}{c}&#10;t_{1}\\&#10;t_{2}\\&#10;t_{3}\\&#10;t_{4}&#10;\end{array}\right)=&#10;\left(\begin{array}{c}&#10;x_1+2\\&#10;x_{2}\\&#10;x_{3}\\&#10;x_{4}&#10;\end{array}\right)$&#10;\end{document}"/>
  <p:tag name="IGUANATEXSIZE" val="10"/>
  <p:tag name="IGUANATEXCURSOR" val="2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289.464"/>
  <p:tag name="LATEXADDIN" val="\documentclass{article}&#10;\usepackage{amsmath}&#10;\usepackage{amssymb}&#10;\usepackage{amsthm}&#10;\usepackage{xcolor}&#10;\pagestyle{empty}&#10;\begin{document}&#10;&#10;&#10;$=\left\{ \left(\begin{array}{c}&#10;t_{1}\\&#10;t_{2}\\&#10;t_{3}\\&#10;t_{4}&#10;\end{array}\right)\mid\begin{cases}&#10;t_{1}+2t_{2}-2t_{3}+t_{4} &amp; =2\\&#10;2t_{1}-t_{2}+t_{3}+7t_{4} &amp; =4&#10;\end{cases}\right\} $&#10;\end{document}"/>
  <p:tag name="IGUANATEXSIZE" val="18"/>
  <p:tag name="IGUANATEXCURSOR" val="3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339.7076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420.697"/>
  <p:tag name="LATEXADDIN" val="\documentclass{article}&#10;\usepackage{amsmath}&#10;\usepackage{amssymb}&#10;\usepackage{amsthm}&#10;\usepackage{xcolor}&#10;\pagestyle{empty}&#10;\begin{document}&#10;&#10;&#10;$=\left\{ \left(\begin{array}{c}&#10;x_{1}\\&#10;x_{2}\\&#10;x_{3}\\&#10;x_{4}&#10;\end{array}\right)\mid\begin{cases}&#10;x_{1}+2x_{2}-2x_{3}+x_{4} &amp; =2\\&#10;2x_{1}-x_{2}+x_{3}+7x_{4} &amp; =4&#10;\end{cases}\right\} $&#10;\end{document}"/>
  <p:tag name="IGUANATEXSIZE" val="18"/>
  <p:tag name="IGUANATEXCURSOR" val="3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712.786"/>
  <p:tag name="LATEXADDIN" val="\documentclass{article}&#10;\usepackage{amsmath}&#10;\usepackage{amssymb}&#10;\usepackage{amsthm}&#10;\usepackage{xcolor}&#10;\pagestyle{empty}&#10;\begin{document}&#10;&#10;&#10;$\begin{cases}&#10;\left(t_{1}-2\right)+2t_{2}-2t_{3}+t_{4} &amp; =0\\&#10;2\left(t_{1}-2\right)-t_{2}+t_{3}+7t_{4} &amp; =0&#10;\end{cases} $&#10;\end{document}"/>
  <p:tag name="IGUANATEXSIZE" val="18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95.9505"/>
  <p:tag name="LATEXADDIN" val="\documentclass{article}&#10;\usepackage{amsmath}&#10;\usepackage{amssymb}&#10;\usepackage{amsthm}&#10;\usepackage{xcolor}&#10;\pagestyle{empty}&#10;\begin{document}&#10;&#10;&#10;$V=\mathbb{R}^4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816.648"/>
  <p:tag name="LATEXADDIN" val="\documentclass{article}&#10;\usepackage{amsmath}&#10;\usepackage{amssymb}&#10;\usepackage{amsthm}&#10;\usepackage{xcolor}&#10;\pagestyle{empty}&#10;\begin{document}&#10;&#10;&#10;$\left(\begin{array}{c}&#10;2\\&#10;0\\&#10;0\\&#10;0&#10;\end{array}\right)+\left\{ \left(\begin{array}{c}&#10;x_{1}\\&#10;x_{2}\\&#10;x_{3}\\&#10;x_{4}&#10;\end{array}\right)\mid\begin{cases}&#10;x_{1}+2x_{2}-2x_{3}+x_{4} &amp; =0\\&#10;2x_{1}-x_{2}+x_{3}+7x_{4} &amp; =0&#10;\end{cases}\right\} $&#10;\end{document}"/>
  <p:tag name="IGUANATEXSIZE" val="1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367.454"/>
  <p:tag name="LATEXADDIN" val="\documentclass{article}&#10;\usepackage{amsmath}&#10;\usepackage{amssymb}&#10;\usepackage{amsthm}&#10;\usepackage{xcolor}&#10;\pagestyle{empty}&#10;\begin{document}&#10;&#10;&#10;$\left(\begin{array}{c}&#10;1\\&#10;-1\\&#10;2\\&#10;-2&#10;\end{array}\right)+\left\{ \left(\begin{array}{c}&#10;x_{1}\\&#10;x_{2}\\&#10;x_{3}\\&#10;x_{4}&#10;\end{array}\right)\mid x_{1}+2x_{3}+x_{4}=0\right\} $&#10;\end{document}"/>
  <p:tag name="IGUANATEXSIZE" val="1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928.3839"/>
  <p:tag name="LATEXADDIN" val="\documentclass{article}&#10;\usepackage{amsmath}&#10;\usepackage{amssymb}&#10;\usepackage{amsthm}&#10;\usepackage{xcolor}&#10;\pagestyle{empty}&#10;\begin{document}&#10;&#10;&#10;$L_{1}\cap L_{2}\overset{?}{=}v+W$&#10;\end{document}"/>
  <p:tag name="IGUANATEXSIZE" val="25"/>
  <p:tag name="IGUANATEXCURSOR" val="1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1.4848"/>
  <p:tag name="LATEXADDIN" val="\documentclass{article}&#10;\usepackage{amsmath}&#10;\usepackage{amssymb}&#10;\usepackage{amsthm}&#10;\usepackage{xcolor}&#10;\pagestyle{empty}&#10;\begin{document}&#10;&#10;&#10;$L_1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4.4844"/>
  <p:tag name="LATEXADDIN" val="\documentclass{article}&#10;\usepackage{amsmath}&#10;\usepackage{amssymb}&#10;\usepackage{amsthm}&#10;\usepackage{xcolor}&#10;\pagestyle{empty}&#10;\begin{document}&#10;&#10;&#10;$L_2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420.697"/>
  <p:tag name="LATEXADDIN" val="\documentclass{article}&#10;\usepackage{amsmath}&#10;\usepackage{amssymb}&#10;\usepackage{amsthm}&#10;\usepackage{xcolor}&#10;\pagestyle{empty}&#10;\begin{document}&#10;&#10;&#10;$=\left\{ \left(\begin{array}{c}&#10;x_{1}\\&#10;x_{2}\\&#10;x_{3}\\&#10;x_{4}&#10;\end{array}\right)\mid\begin{cases}&#10;x_{1}+2x_{2}-2x_{3}+x_{4} &amp; =2\\&#10;2x_{1}-x_{2}+x_{3}+7x_{4} &amp; =4&#10;\end{cases}\right\} $&#10;\end{document}"/>
  <p:tag name="IGUANATEXSIZE" val="18"/>
  <p:tag name="IGUANATEXCURSOR" val="3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874.016"/>
  <p:tag name="LATEXADDIN" val="\documentclass{article}&#10;\usepackage{amsmath}&#10;\usepackage{amssymb}&#10;\usepackage{amsthm}&#10;\usepackage{xcolor}&#10;\pagestyle{empty}&#10;\begin{document}&#10;&#10;&#10;$=\left\{ \left(\begin{array}{c}&#10;x_{1}\\&#10;x_{2}\\&#10;x_{3}\\&#10;x_{4}&#10;\end{array}\right)\mid x_{1}+2x_{3}+x_{4}=3\right\} $&#10;\end{document}"/>
  <p:tag name="IGUANATEXSIZE" val="18"/>
  <p:tag name="IGUANATEXCURSOR" val="2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339.7076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09.7113"/>
  <p:tag name="LATEXADDIN" val="\documentclass{article}&#10;\usepackage{amsmath}&#10;\usepackage{amssymb}&#10;\usepackage{amsthm}&#10;\usepackage{xcolor}&#10;\pagestyle{empty}&#10;\begin{document}&#10;&#10;&#10;$v\in V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887.139"/>
  <p:tag name="LATEXADDIN" val="\documentclass{article}&#10;\usepackage{amsmath}&#10;\usepackage{amssymb}&#10;\usepackage{amsthm}&#10;\usepackage{xcolor}&#10;\pagestyle{empty}&#10;\begin{document}&#10;&#10;&#10;$L_{1}\cap L_{2}=\left\{ \left(\begin{array}{c}&#10;x_{1}\\&#10;x_{2}\\&#10;x_{3}\\&#10;x_{4}&#10;\end{array}\right)\mid\begin{cases}&#10;x_{1}+2x_{2}-2x_{3}+x_{4} &amp; =2\\&#10;2x_{1}-x_{2}+x_{3}+7x_{4} &amp; =4\\&#10;x_{1}+2x_{3}+x_{4} &amp; =3&#10;\end{cases}\right\} $&#10;\end{document}"/>
  <p:tag name="IGUANATEXSIZE" val="18"/>
  <p:tag name="IGUANATEXCURSOR" val="3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150.356"/>
  <p:tag name="LATEXADDIN" val="\documentclass{article}&#10;\usepackage{amsmath}&#10;\usepackage{amssymb}&#10;\usepackage{amsthm}&#10;\usepackage{xcolor}&#10;\pagestyle{empty}&#10;\begin{document}&#10;&#10;&#10;$\left(\begin{array}{cccc|c}&#10;1 &amp; 2 &amp; -2 &amp; 1 &amp; 2\\&#10;2 &amp; -1 &amp; 1 &amp; 7 &amp; 4\\&#10;1 &amp; 2 &amp; 0 &amp; 1 &amp; 3&#10;\end{array}\right)&#10;\to \cdots \to \left(\begin{array}{cccc|c}&#10;1 &amp; 0 &amp; 0 &amp; 3 &amp; 2\\&#10;0 &amp; 1 &amp; 0 &amp; -1 &amp; 0.5\\&#10;0 &amp; 0 &amp; 1 &amp; 0 &amp; 0.5&#10;\end{array}\right)$&#10;\end{document}"/>
  <p:tag name="IGUANATEXSIZE" val="14"/>
  <p:tag name="IGUANATEXCURSOR" val="3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477.315"/>
  <p:tag name="LATEXADDIN" val="\documentclass{article}&#10;\usepackage{amsmath}&#10;\usepackage{amssymb}&#10;\usepackage{amsthm}&#10;\usepackage{xcolor}&#10;\pagestyle{empty}&#10;\begin{document}&#10;&#10;&#10;$=\left\{ \left(\begin{array}{c}&#10;-3t+2\\&#10;t+0.5\\&#10;0.5\\&#10;t&#10;\end{array}\right)\mid t\in\mathbb{R}\right\} $&#10;\end{document}"/>
  <p:tag name="IGUANATEXSIZE" val="18"/>
  <p:tag name="IGUANATEXCURSOR" val="2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937.008"/>
  <p:tag name="LATEXADDIN" val="\documentclass{article}&#10;\usepackage{amsmath}&#10;\usepackage{amssymb}&#10;\usepackage{amsthm}&#10;\usepackage{xcolor}&#10;\pagestyle{empty}&#10;\begin{document}&#10;&#10;&#10;$=\left\{ \left(\begin{array}{c}&#10;2\\&#10;0.5\\&#10;0.5\\&#10;0&#10;\end{array}\right)+t\left(\begin{array}{c}&#10;-3\\&#10;1\\&#10;0\\&#10;1&#10;\end{array}\right)\mid t\in\mathbb{R}\right\} $&#10;\end{document}"/>
  <p:tag name="IGUANATEXSIZE" val="18"/>
  <p:tag name="IGUANATEXCURSOR" val="2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38.99512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1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95.9505"/>
  <p:tag name="LATEXADDIN" val="\documentclass{article}&#10;\usepackage{amsmath}&#10;\usepackage{amssymb}&#10;\usepackage{amsthm}&#10;\usepackage{xcolor}&#10;\pagestyle{empty}&#10;\begin{document}&#10;&#10;&#10;$V=\mathbb{R}^4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816.648"/>
  <p:tag name="LATEXADDIN" val="\documentclass{article}&#10;\usepackage{amsmath}&#10;\usepackage{amssymb}&#10;\usepackage{amsthm}&#10;\usepackage{xcolor}&#10;\pagestyle{empty}&#10;\begin{document}&#10;&#10;&#10;$\left(\begin{array}{c}&#10;2\\&#10;0\\&#10;0\\&#10;0&#10;\end{array}\right)+\left\{ \left(\begin{array}{c}&#10;x_{1}\\&#10;x_{2}\\&#10;x_{3}\\&#10;x_{4}&#10;\end{array}\right)\mid\begin{cases}&#10;x_{1}+2x_{2}-2x_{3}+x_{4} &amp; =0\\&#10;2x_{1}-x_{2}+x_{3}+7x_{4} &amp; =0&#10;\end{cases}\right\} $&#10;\end{document}"/>
  <p:tag name="IGUANATEXSIZE" val="1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367.454"/>
  <p:tag name="LATEXADDIN" val="\documentclass{article}&#10;\usepackage{amsmath}&#10;\usepackage{amssymb}&#10;\usepackage{amsthm}&#10;\usepackage{xcolor}&#10;\pagestyle{empty}&#10;\begin{document}&#10;&#10;&#10;$\left(\begin{array}{c}&#10;1\\&#10;-1\\&#10;2\\&#10;-2&#10;\end{array}\right)+\left\{ \left(\begin{array}{c}&#10;x_{1}\\&#10;x_{2}\\&#10;x_{3}\\&#10;x_{4}&#10;\end{array}\right)\mid x_{1}+2x_{3}+x_{4}=0\right\} $&#10;\end{document}"/>
  <p:tag name="IGUANATEXSIZE" val="1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928.3839"/>
  <p:tag name="LATEXADDIN" val="\documentclass{article}&#10;\usepackage{amsmath}&#10;\usepackage{amssymb}&#10;\usepackage{amsthm}&#10;\usepackage{xcolor}&#10;\pagestyle{empty}&#10;\begin{document}&#10;&#10;&#10;$L_{1}\cap L_{2}\overset{?}{=}v+W$&#10;\end{document}"/>
  <p:tag name="IGUANATEXSIZE" val="25"/>
  <p:tag name="IGUANATEXCURSOR" val="1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1.4848"/>
  <p:tag name="LATEXADDIN" val="\documentclass{article}&#10;\usepackage{amsmath}&#10;\usepackage{amssymb}&#10;\usepackage{amsthm}&#10;\usepackage{xcolor}&#10;\pagestyle{empty}&#10;\begin{document}&#10;&#10;&#10;$L_1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4.4844"/>
  <p:tag name="LATEXADDIN" val="\documentclass{article}&#10;\usepackage{amsmath}&#10;\usepackage{amssymb}&#10;\usepackage{amsthm}&#10;\usepackage{xcolor}&#10;\pagestyle{empty}&#10;\begin{document}&#10;&#10;&#10;$L_2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420.697"/>
  <p:tag name="LATEXADDIN" val="\documentclass{article}&#10;\usepackage{amsmath}&#10;\usepackage{amssymb}&#10;\usepackage{amsthm}&#10;\usepackage{xcolor}&#10;\pagestyle{empty}&#10;\begin{document}&#10;&#10;&#10;$=\left\{ \left(\begin{array}{c}&#10;x_{1}\\&#10;x_{2}\\&#10;x_{3}\\&#10;x_{4}&#10;\end{array}\right)\mid\begin{cases}&#10;x_{1}+2x_{2}-2x_{3}+x_{4} &amp; =2\\&#10;2x_{1}-x_{2}+x_{3}+7x_{4} &amp; =4&#10;\end{cases}\right\} $&#10;\end{document}"/>
  <p:tag name="IGUANATEXSIZE" val="18"/>
  <p:tag name="IGUANATEXCURSOR" val="3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874.016"/>
  <p:tag name="LATEXADDIN" val="\documentclass{article}&#10;\usepackage{amsmath}&#10;\usepackage{amssymb}&#10;\usepackage{amsthm}&#10;\usepackage{xcolor}&#10;\pagestyle{empty}&#10;\begin{document}&#10;&#10;&#10;$=\left\{ \left(\begin{array}{c}&#10;x_{1}\\&#10;x_{2}\\&#10;x_{3}\\&#10;x_{4}&#10;\end{array}\right)\mid x_{1}+2x_{3}+x_{4}=3\right\} $&#10;\end{document}"/>
  <p:tag name="IGUANATEXSIZE" val="18"/>
  <p:tag name="IGUANATEXCURSOR" val="2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887.139"/>
  <p:tag name="LATEXADDIN" val="\documentclass{article}&#10;\usepackage{amsmath}&#10;\usepackage{amssymb}&#10;\usepackage{amsthm}&#10;\usepackage{xcolor}&#10;\pagestyle{empty}&#10;\begin{document}&#10;&#10;&#10;$L_{1}\cap L_{2}=\left\{ \left(\begin{array}{c}&#10;x_{1}\\&#10;x_{2}\\&#10;x_{3}\\&#10;x_{4}&#10;\end{array}\right)\mid\begin{cases}&#10;x_{1}+2x_{2}-2x_{3}+x_{4} &amp; =2\\&#10;2x_{1}-x_{2}+x_{3}+7x_{4} &amp; =4\\&#10;x_{1}+2x_{3}+x_{4} &amp; =3&#10;\end{cases}\right\} $&#10;\end{document}"/>
  <p:tag name="IGUANATEXSIZE" val="18"/>
  <p:tag name="IGUANATEXCURSOR" val="3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477.315"/>
  <p:tag name="LATEXADDIN" val="\documentclass{article}&#10;\usepackage{amsmath}&#10;\usepackage{amssymb}&#10;\usepackage{amsthm}&#10;\usepackage{xcolor}&#10;\pagestyle{empty}&#10;\begin{document}&#10;&#10;&#10;$=\left\{ \left(\begin{array}{c}&#10;-3t+2\\&#10;t+0.5\\&#10;0.5\\&#10;t&#10;\end{array}\right)\mid t\in\mathbb{R}\right\} $&#10;\end{document}"/>
  <p:tag name="IGUANATEXSIZE" val="18"/>
  <p:tag name="IGUANATEXCURSOR" val="2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751.031"/>
  <p:tag name="LATEXADDIN" val="\documentclass{article}&#10;\usepackage{amsmath}&#10;\usepackage{amssymb}&#10;\usepackage{amsthm}&#10;\usepackage{xcolor}&#10;\pagestyle{empty}&#10;\begin{document}&#10;&#10;&#10;$=\left(\begin{array}{c}&#10;2\\&#10;0.5\\&#10;0.5\\&#10;0&#10;\end{array}\right)+\text{span}\left\{ \left(\begin{array}{c}&#10;-3\\&#10;1\\&#10;0\\&#10;1&#10;\end{array}\right)\right\} $&#10;\end{document}"/>
  <p:tag name="IGUANATEXSIZE" val="18"/>
  <p:tag name="IGUANATEXCURSOR" val="2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621.6723"/>
  <p:tag name="LATEXADDIN" val="\documentclass{article}&#10;\usepackage{amsmath}&#10;\usepackage{amssymb}&#10;\usepackage{amsthm}&#10;\usepackage{xcolor}&#10;\pagestyle{empty}&#10;\begin{document}&#10;&#10;&#10;$v\in L_1\cap L_2$&#10;\end{document}"/>
  <p:tag name="IGUANATEXSIZE" val="1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2.2309"/>
  <p:tag name="LATEXADDIN" val="\documentclass{article}&#10;\usepackage{amsmath}&#10;\usepackage{amssymb}&#10;\usepackage{amsthm}&#10;\usepackage{xcolor}&#10;\pagestyle{empty}&#10;\begin{document}&#10;&#10;&#10;$\textcolor{red}{W_1}$&#10;\end{document}"/>
  <p:tag name="IGUANATEXSIZE" val="18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2.344"/>
  <p:tag name="LATEXADDIN" val="\documentclass{article}&#10;\usepackage{amsmath}&#10;\usepackage{amssymb}&#10;\usepackage{amsthm}&#10;\usepackage{xcolor}&#10;\pagestyle{empty}&#10;\begin{document}&#10;&#10;&#10;$v+S=\left\{ v+s\mid s\in S\right\} $&#10;\end{document}"/>
  <p:tag name="IGUANATEXSIZE" val="25"/>
  <p:tag name="IGUANATEXCURSOR" val="1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5.2306"/>
  <p:tag name="LATEXADDIN" val="\documentclass{article}&#10;\usepackage{amsmath}&#10;\usepackage{amssymb}&#10;\usepackage{amsthm}&#10;\usepackage{xcolor}&#10;\pagestyle{empty}&#10;\begin{document}&#10;&#10;&#10;$\textcolor{red}{W_2}$&#10;\end{document}"/>
  <p:tag name="IGUANATEXSIZE" val="18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67.1916"/>
  <p:tag name="LATEXADDIN" val="\documentclass{article}&#10;\usepackage{amsmath}&#10;\usepackage{amssymb}&#10;\usepackage{amsthm}&#10;\usepackage{xcolor}&#10;\pagestyle{empty}&#10;\begin{document}&#10;&#10;&#10;$\textcolor{red}{W_1\cap W_2}$&#10;\end{document}"/>
  <p:tag name="IGUANATEXSIZE" val="18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179.228"/>
  <p:tag name="LATEXADDIN" val="\documentclass{article}&#10;\usepackage{amsmath}&#10;\usepackage{amssymb}&#10;\usepackage{amsthm}&#10;\usepackage{xcolor}&#10;\pagestyle{empty}&#10;\begin{document}&#10;&#10;&#10;$\left(\begin{array}{c}&#10;-1\\&#10;1\\&#10;0&#10;\end{array}\right)+span\left\{ \left(\begin{array}{c}&#10;-2\\&#10;2\\&#10;1&#10;\end{array}\right),\left(\begin{array}{c}&#10;0\\&#10;1\\&#10;-1&#10;\end{array}\right)\right\}  $&#10;\end{document}"/>
  <p:tag name="IGUANATEXSIZE" val="1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86.277"/>
  <p:tag name="LATEXADDIN" val="\documentclass{article}&#10;\usepackage{amsmath}&#10;\usepackage{amssymb}&#10;\usepackage{amsthm}&#10;\usepackage{xcolor}&#10;\pagestyle{empty}&#10;\begin{document}&#10;&#10;&#10;$\left\{ \left(\begin{array}{c}&#10;x\\&#10;y\\&#10;z&#10;\end{array}\right)\in\mathbb{R}^{3}\mid x+2z-3=0\right\} $&#10;\end{document}"/>
  <p:tag name="IGUANATEXSIZE" val="1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1.4848"/>
  <p:tag name="LATEXADDIN" val="\documentclass{article}&#10;\usepackage{amsmath}&#10;\usepackage{amssymb}&#10;\usepackage{amsthm}&#10;\usepackage{xcolor}&#10;\pagestyle{empty}&#10;\begin{document}&#10;&#10;&#10;$L_1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4.4844"/>
  <p:tag name="LATEXADDIN" val="\documentclass{article}&#10;\usepackage{amsmath}&#10;\usepackage{amssymb}&#10;\usepackage{amsthm}&#10;\usepackage{xcolor}&#10;\pagestyle{empty}&#10;\begin{document}&#10;&#10;&#10;$L_2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3.4833"/>
  <p:tag name="LATEXADDIN" val="\documentclass{article}&#10;\usepackage{amsmath}&#10;\usepackage{amssymb}&#10;\usepackage{amsthm}&#10;\usepackage{xcolor}&#10;\pagestyle{empty}&#10;\begin{document}&#10;&#10;&#10;$\mathbb{R}^3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729.6588"/>
  <p:tag name="LATEXADDIN" val="\documentclass{article}&#10;\usepackage{amsmath}&#10;\usepackage{amssymb}&#10;\usepackage{amsthm}&#10;\usepackage{xcolor}&#10;\pagestyle{empty}&#10;\begin{document}&#10;&#10;&#10;$L_1=v_1+W_1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732.6584"/>
  <p:tag name="LATEXADDIN" val="\documentclass{article}&#10;\usepackage{amsmath}&#10;\usepackage{amssymb}&#10;\usepackage{amsthm}&#10;\usepackage{xcolor}&#10;\pagestyle{empty}&#10;\begin{document}&#10;&#10;&#10;$L_2=v_2+W_2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307.837"/>
  <p:tag name="LATEXADDIN" val="\documentclass{article}&#10;\usepackage{amsmath}&#10;\usepackage{amssymb}&#10;\usepackage{amsthm}&#10;\usepackage{xcolor}&#10;\pagestyle{empty}&#10;\begin{document}&#10;&#10;&#10;$\left(\begin{array}{c}&#10;1\\&#10;1&#10;\end{array}\right)+\text{span}\left\{ \left(\begin{array}{c}&#10;3\\&#10;1&#10;\end{array}\right)\right\} $&#10;\end{document}"/>
  <p:tag name="IGUANATEXSIZE" val="22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637.4203"/>
  <p:tag name="LATEXADDIN" val="\documentclass{article}&#10;\usepackage{amsmath}&#10;\usepackage{amssymb}&#10;\usepackage{amsthm}&#10;\usepackage{xcolor}&#10;\pagestyle{empty}&#10;\begin{document}&#10;&#10;&#10;$L_1\cap L_2 =\emptyset $&#10;\end{document}"/>
  <p:tag name="IGUANATEXSIZE" val="25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9846"/>
  <p:tag name="ORIGINALWIDTH" val="637.4203"/>
  <p:tag name="LATEXADDIN" val="\documentclass{article}&#10;\usepackage{amsmath}&#10;\usepackage{amssymb}&#10;\usepackage{amsthm}&#10;\usepackage{xcolor}&#10;\pagestyle{empty}&#10;\begin{document}&#10;&#10;&#10;$L_1\cap L_2 \neq \emptyset 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63.292"/>
  <p:tag name="LATEXADDIN" val="\documentclass{article}&#10;\usepackage{amsmath}&#10;\usepackage{amssymb}&#10;\usepackage{amsthm}&#10;\usepackage{xcolor}&#10;\pagestyle{empty}&#10;\begin{document}&#10;&#10;&#10;$\dim (L_1\cap L_2) = \dim (W_1\cap W_2)$&#10;\end{document}"/>
  <p:tag name="IGUANATEXSIZE" val="25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70.641"/>
  <p:tag name="LATEXADDIN" val="\documentclass{article}&#10;\usepackage{amsmath}&#10;\usepackage{amssymb}&#10;\usepackage{amsthm}&#10;\usepackage{xcolor}&#10;\pagestyle{empty}&#10;\begin{document}&#10;&#10;&#10;$ \dim (W_1\cap W_2)=\dim W_{1}+\dim W_{2}-\dim\left(W_{1}+W_{2}\right)$&#10;\end{document}"/>
  <p:tag name="IGUANATEXSIZE" val="20"/>
  <p:tag name="IGUANATEXCURSOR" val="2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77.24032"/>
  <p:tag name="LATEXADDIN" val="\documentclass{article}&#10;\usepackage{amsmath}&#10;\usepackage{amssymb}&#10;\usepackage{amsthm}&#10;\usepackage{xcolor}&#10;\pagestyle{empty}&#10;\begin{document}&#10;&#10;&#10;$ \geq$&#10;\end{document}"/>
  <p:tag name="IGUANATEXSIZE" val="20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07.874"/>
  <p:tag name="LATEXADDIN" val="\documentclass{article}&#10;\usepackage{amsmath}&#10;\usepackage{amssymb}&#10;\usepackage{amsthm}&#10;\usepackage{xcolor}&#10;\pagestyle{empty}&#10;\begin{document}&#10;&#10;&#10;$ \dim (W_1\cap W_2)=2$&#10;\end{document}"/>
  <p:tag name="IGUANATEXSIZE" val="25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905.8868"/>
  <p:tag name="LATEXADDIN" val="\documentclass{article}&#10;\usepackage{amsmath}&#10;\usepackage{amssymb}&#10;\usepackage{amsthm}&#10;\usepackage{xcolor}&#10;\pagestyle{empty}&#10;\begin{document}&#10;&#10;&#10;$L_{1}\cap L_{2}\subseteq L_{1},L_{2}$&#10;\end{document}"/>
  <p:tag name="IGUANATEXSIZE" val="25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04.125"/>
  <p:tag name="LATEXADDIN" val="\documentclass{article}&#10;\usepackage{amsmath}&#10;\usepackage{amssymb}&#10;\usepackage{amsthm}&#10;\usepackage{xcolor}&#10;\pagestyle{empty}&#10;\begin{document}&#10;&#10;&#10;$ \dim (W_1\cap W_2)=1$&#10;\end{document}"/>
  <p:tag name="IGUANATEXSIZE" val="25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016.873"/>
  <p:tag name="LATEXADDIN" val="\documentclass{article}&#10;\usepackage{amsmath}&#10;\usepackage{amssymb}&#10;\usepackage{amsthm}&#10;\usepackage{xcolor}&#10;\pagestyle{empty}&#10;\begin{document}&#10;&#10;&#10;$L_1=L_1\cap L_2=L_2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03.4495"/>
  <p:tag name="LATEXADDIN" val="\documentclass{article}&#10;\usepackage{amsmath}&#10;\usepackage{amssymb}&#10;\usepackage{amsthm}&#10;\usepackage{xcolor}&#10;\pagestyle{empty}&#10;\begin{document}&#10;&#10;&#10;$L_1\cap L_2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714.286"/>
  <p:tag name="LATEXADDIN" val="\documentclass{article}&#10;\usepackage{amsmath}&#10;\usepackage{amssymb}&#10;\usepackage{amsthm}&#10;\usepackage{xcolor}&#10;\pagestyle{empty}&#10;\begin{document}&#10;&#10;&#10;$=\left\{ \left(\begin{array}{c}&#10;1\\&#10;1&#10;\end{array}\right)+\alpha\left(\begin{array}{c}&#10;3\\&#10;1&#10;\end{array}\right)\mid\alpha\in\mathbb{R}\right\} $&#10;\end{document}"/>
  <p:tag name="IGUANATEXSIZE" val="22"/>
  <p:tag name="IGUANATEXCURSOR" val="1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264.7169"/>
  <p:tag name="LATEXADDIN" val="\documentclass{article}&#10;\usepackage{amsmath}&#10;\usepackage{amssymb}&#10;\usepackage{amsthm}&#10;\usepackage{xcolor}&#10;\pagestyle{empty}&#10;\begin{document}&#10;&#10;&#10;$ 2+2$&#10;\end{document}"/>
  <p:tag name="IGUANATEXSIZE" val="20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77.24032"/>
  <p:tag name="LATEXADDIN" val="\documentclass{article}&#10;\usepackage{amsmath}&#10;\usepackage{amssymb}&#10;\usepackage{amsthm}&#10;\usepackage{xcolor}&#10;\pagestyle{empty}&#10;\begin{document}&#10;&#10;&#10;$ \geq$&#10;\end{document}"/>
  <p:tag name="IGUANATEXSIZE" val="20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50.2437"/>
  <p:tag name="LATEXADDIN" val="\documentclass{article}&#10;\usepackage{amsmath}&#10;\usepackage{amssymb}&#10;\usepackage{amsthm}&#10;\usepackage{xcolor}&#10;\pagestyle{empty}&#10;\begin{document}&#10;&#10;&#10;$ 2$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806.1492"/>
  <p:tag name="LATEXADDIN" val="\documentclass{article}&#10;\usepackage{amsmath}&#10;\usepackage{amssymb}&#10;\usepackage{amsthm}&#10;\usepackage{xcolor}&#10;\pagestyle{empty}&#10;\begin{document}&#10;&#10;&#10;$W_1\supseteq W_1\cap W_2$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793.4008"/>
  <p:tag name="LATEXADDIN" val="\documentclass{article}&#10;\usepackage{amsmath}&#10;\usepackage{amssymb}&#10;\usepackage{amsthm}&#10;\usepackage{xcolor}&#10;\pagestyle{empty}&#10;\begin{document}&#10;&#10;&#10;$ W_1+ W_2\subseteq \mathbb{R}^3$&#10;\end{document}"/>
  <p:tag name="IGUANATEXSIZE" val="20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3.982"/>
  <p:tag name="LATEXADDIN" val="\documentclass{article}&#10;\usepackage{amsmath}&#10;\usepackage{amssymb}&#10;\usepackage{amsthm}&#10;\usepackage{xcolor}&#10;\pagestyle{empty}&#10;\begin{document}&#10;&#10;&#10;$ -3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94.9381"/>
  <p:tag name="LATEXADDIN" val="\documentclass{article}&#10;\usepackage{amsmath}&#10;\usepackage{amssymb}&#10;\usepackage{amsthm}&#10;\usepackage{xcolor}&#10;\pagestyle{empty}&#10;\begin{document}&#10;&#10;&#10;$W_1=W_2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179.228"/>
  <p:tag name="LATEXADDIN" val="\documentclass{article}&#10;\usepackage{amsmath}&#10;\usepackage{amssymb}&#10;\usepackage{amsthm}&#10;\usepackage{xcolor}&#10;\pagestyle{empty}&#10;\begin{document}&#10;&#10;&#10;$\left(\begin{array}{c}&#10;-1\\&#10;1\\&#10;0&#10;\end{array}\right)+span\left\{ \left(\begin{array}{c}&#10;-2\\&#10;2\\&#10;1&#10;\end{array}\right),\left(\begin{array}{c}&#10;0\\&#10;1\\&#10;-1&#10;\end{array}\right)\right\}  $&#10;\end{document}"/>
  <p:tag name="IGUANATEXSIZE" val="1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86.277"/>
  <p:tag name="LATEXADDIN" val="\documentclass{article}&#10;\usepackage{amsmath}&#10;\usepackage{amssymb}&#10;\usepackage{amsthm}&#10;\usepackage{xcolor}&#10;\pagestyle{empty}&#10;\begin{document}&#10;&#10;&#10;$\left\{ \left(\begin{array}{c}&#10;x\\&#10;y\\&#10;z&#10;\end{array}\right)\in\mathbb{R}^{3}\mid x+2z-3=0\right\} $&#10;\end{document}"/>
  <p:tag name="IGUANATEXSIZE" val="1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928.3839"/>
  <p:tag name="LATEXADDIN" val="\documentclass{article}&#10;\usepackage{amsmath}&#10;\usepackage{amssymb}&#10;\usepackage{amsthm}&#10;\usepackage{xcolor}&#10;\pagestyle{empty}&#10;\begin{document}&#10;&#10;&#10;$L_{1}\cap L_{2}\overset{?}{=}v+W$&#10;\end{document}"/>
  <p:tag name="IGUANATEXSIZE" val="20"/>
  <p:tag name="IGUANATEXCURSOR" val="1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1.4848"/>
  <p:tag name="LATEXADDIN" val="\documentclass{article}&#10;\usepackage{amsmath}&#10;\usepackage{amssymb}&#10;\usepackage{amsthm}&#10;\usepackage{xcolor}&#10;\pagestyle{empty}&#10;\begin{document}&#10;&#10;&#10;$L_1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4.4844"/>
  <p:tag name="LATEXADDIN" val="\documentclass{article}&#10;\usepackage{amsmath}&#10;\usepackage{amssymb}&#10;\usepackage{amsthm}&#10;\usepackage{xcolor}&#10;\pagestyle{empty}&#10;\begin{document}&#10;&#10;&#10;$L_2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20.435"/>
  <p:tag name="LATEXADDIN" val="\documentclass{article}&#10;\usepackage{amsmath}&#10;\usepackage{amssymb}&#10;\usepackage{amsthm}&#10;\usepackage{xcolor}&#10;\pagestyle{empty}&#10;\begin{document}&#10;&#10;&#10;$L_1=\left\{ \left(\begin{array}{c}&#10;x\\&#10;y\\&#10;z&#10;\end{array}\right)\in\mathbb{R}^{3}\mid1.5x+y+z+0.5=0\right\} $&#10;\end{document}"/>
  <p:tag name="IGUANATEXSIZE" val="1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069.366"/>
  <p:tag name="LATEXADDIN" val="\documentclass{article}&#10;\usepackage{amsmath}&#10;\usepackage{amssymb}&#10;\usepackage{amsthm}&#10;\usepackage{xcolor}&#10;\pagestyle{empty}&#10;\begin{document}&#10;&#10;&#10;$L_{1}\cap L_{2}=\left\{ \left(\begin{array}{c}&#10;x\\&#10;y\\&#10;z&#10;\end{array}\right)\in\mathbb{R}^{3}\mid\begin{array}{c}&#10;x+2z-3=0\\&#10;1.5x+y+z+0.5=0&#10;\end{array}\right\}= $&#10;\end{document}"/>
  <p:tag name="IGUANATEXSIZE" val="18"/>
  <p:tag name="IGUANATEXCURSOR" val="3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825.647"/>
  <p:tag name="LATEXADDIN" val="\documentclass{article}&#10;\usepackage{amsmath}&#10;\usepackage{amssymb}&#10;\usepackage{amsthm}&#10;\usepackage{xcolor}&#10;\pagestyle{empty}&#10;\begin{document}&#10;&#10;&#10;$\left(\begin{array}{ccc|c}&#10;1 &amp; 0 &amp; 2 &amp; 3\\&#10;1.5 &amp; 1 &amp; 1 &amp; -0.5&#10;\end{array}\right)&#10;\to\cdots \to&#10;\left(\begin{array}{ccc|c}&#10;1 &amp; 0 &amp; 2 &amp; 3\\&#10;0 &amp; 1 &amp; -2 &amp; -5&#10;\end{array}\right)$&#10;\end{document}"/>
  <p:tag name="IGUANATEXSIZE" val="15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331.084"/>
  <p:tag name="LATEXADDIN" val="\documentclass{article}&#10;\usepackage{amsmath}&#10;\usepackage{amssymb}&#10;\usepackage{amsthm}&#10;\usepackage{xcolor}&#10;\pagestyle{empty}&#10;\begin{document}&#10;&#10;&#10;$\left\{ \left(\begin{array}{c}&#10;-2t+3\\&#10;2t-5\\&#10;t&#10;\end{array}\right)\mid t\in\mathbb{R}\right\} $&#10;\end{document}"/>
  <p:tag name="IGUANATEXSIZE" val="1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51.031"/>
  <p:tag name="LATEXADDIN" val="\documentclass{article}&#10;\usepackage{amsmath}&#10;\usepackage{amssymb}&#10;\usepackage{amsthm}&#10;\usepackage{xcolor}&#10;\pagestyle{empty}&#10;\begin{document}&#10;&#10;&#10;$=\left(\begin{array}{c}&#10;3\\&#10;-5\\&#10;0&#10;\end{array}\right)+\text{span}\left\{ \left(\begin{array}{c}&#10;-2\\&#10;2\\&#10;1&#10;\end{array}\right)\right\} $&#10;\end{document}"/>
  <p:tag name="IGUANATEXSIZE" val="18"/>
  <p:tag name="IGUANATEXCURSOR" val="2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38.99512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1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usepackage{amssymb}&#10;\usepackage{amsthm}&#10;\usepackage{xcolor}&#10;\pagestyle{empty}&#10;\begin{document}&#10;&#10;&#10;$v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269.966"/>
  <p:tag name="LATEXADDIN" val="\documentclass{article}&#10;\usepackage{amsmath}&#10;\usepackage{amssymb}&#10;\usepackage{amsthm}&#10;\usepackage{xcolor}&#10;\pagestyle{empty}&#10;\begin{document}&#10;&#10;&#10;$v_{1}=\left(\begin{array}{c}&#10;2\\&#10;1\\&#10;0&#10;\end{array}\right),v_{2}=\left(\begin{array}{c}&#10;5\\&#10;0\\&#10;3&#10;\end{array}\right),v_{3}=\left(\begin{array}{c}&#10;3.5\\&#10;0.5\\&#10;1.5&#10;\end{array}\right)$&#10;\end{document}"/>
  <p:tag name="IGUANATEXSIZE" val="22"/>
  <p:tag name="IGUANATEXCURSOR" val="3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2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7.6865"/>
  <p:tag name="LATEXADDIN" val="\documentclass{article}&#10;\usepackage{amsmath}&#10;\usepackage{amssymb}&#10;\usepackage{amsthm}&#10;\usepackage{xcolor}&#10;\pagestyle{empty}&#10;\begin{document}&#10;&#10;&#10;$v_1,\dots,v_n$&#10;\end{document}"/>
  <p:tag name="IGUANATEXSIZE" val="22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593.9257"/>
  <p:tag name="LATEXADDIN" val="\documentclass{article}&#10;\usepackage{amsmath}&#10;\usepackage{amssymb}&#10;\usepackage{amsthm}&#10;\usepackage{xcolor}&#10;\pagestyle{empty}&#10;\begin{document}&#10;&#10;&#10;$L=v+W$&#10;\end{document}"/>
  <p:tag name="IGUANATEXSIZE" val="22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750.6561"/>
  <p:tag name="LATEXADDIN" val="\documentclass{article}&#10;\usepackage{amsmath}&#10;\usepackage{amssymb}&#10;\usepackage{amsthm}&#10;\usepackage{xcolor}&#10;\pagestyle{empty}&#10;\begin{document}&#10;&#10;&#10;$v_1,\dots,v_n\in L$&#10;\end{document}"/>
  <p:tag name="IGUANATEXSIZE" val="22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777.278"/>
  <p:tag name="LATEXADDIN" val="\documentclass{article}&#10;\usepackage{amsmath}&#10;\usepackage{amssymb}&#10;\usepackage{amsthm}&#10;\usepackage{xcolor}&#10;\pagestyle{empty}&#10;\begin{document}&#10;&#10;&#10;$v_1-v_1,v_2-v_1,\dots,v_n-v_1\in W$&#10;\end{document}"/>
  <p:tag name="IGUANATEXSIZE" val="22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7.2254"/>
  <p:tag name="LATEXADDIN" val="\documentclass{article}&#10;\usepackage{amsmath}&#10;\usepackage{amssymb}&#10;\usepackage{amsthm}&#10;\usepackage{xcolor}&#10;\pagestyle{empty}&#10;\begin{document}&#10;&#10;&#10;$(\Rightarrow)$&#10;\end{document}"/>
  <p:tag name="IGUANATEXSIZE" val="22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7.2254"/>
  <p:tag name="LATEXADDIN" val="\documentclass{article}&#10;\usepackage{amsmath}&#10;\usepackage{amssymb}&#10;\usepackage{amsthm}&#10;\usepackage{xcolor}&#10;\pagestyle{empty}&#10;\begin{document}&#10;&#10;&#10;$(\Leftarrow)$&#10;\end{document}"/>
  <p:tag name="IGUANATEXSIZE" val="22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symb}&#10;\usepackage{amsthm}&#10;\usepackage{xcolor}&#10;\pagestyle{empty}&#10;\begin{document}&#10;&#10;&#10;$+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345.7068"/>
  <p:tag name="LATEXADDIN" val="\documentclass{article}&#10;\usepackage{amsmath}&#10;\usepackage{amssymb}&#10;\usepackage{amsthm}&#10;\usepackage{xcolor}&#10;\pagestyle{empty}&#10;\begin{document}&#10;&#10;&#10;$v_1\in L$&#10;\end{document}"/>
  <p:tag name="IGUANATEXSIZE" val="22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22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069.366"/>
  <p:tag name="LATEXADDIN" val="\documentclass{article}&#10;\usepackage{amsmath}&#10;\usepackage{amssymb}&#10;\usepackage{amsthm}&#10;\usepackage{xcolor}&#10;\pagestyle{empty}&#10;\begin{document}&#10;&#10;&#10;$v_1,\dots,v_n\in v_1+W$&#10;\end{document}"/>
  <p:tag name="IGUANATEXSIZE" val="22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644.9194"/>
  <p:tag name="LATEXADDIN" val="\documentclass{article}&#10;\usepackage{amsmath}&#10;\usepackage{amssymb}&#10;\usepackage{amsthm}&#10;\usepackage{xcolor}&#10;\pagestyle{empty}&#10;\begin{document}&#10;&#10;&#10;$ L=v_1+W$&#10;\end{document}"/>
  <p:tag name="IGUANATEXSIZE" val="22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22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337.083"/>
  <p:tag name="LATEXADDIN" val="\documentclass{article}&#10;\usepackage{amsmath}&#10;\usepackage{amssymb}&#10;\usepackage{amsthm}&#10;\usepackage{xcolor}&#10;\pagestyle{empty}&#10;\begin{document}&#10;&#10;&#10;$v_1-v_1,\dots,v_n-v_1\in W$&#10;\end{document}"/>
  <p:tag name="IGUANATEXSIZE" val="22"/>
  <p:tag name="IGUANATEXCURSOR" val="1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22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9.1826"/>
  <p:tag name="LATEXADDIN" val="\documentclass{article}&#10;\usepackage{amsmath}&#10;\usepackage{amssymb}&#10;\usepackage{amsthm}&#10;\usepackage{xcolor}&#10;\pagestyle{empty}&#10;\begin{document}&#10;&#10;&#10;$\dim L=k$&#10;\end{document}"/>
  <p:tag name="IGUANATEXSIZE" val="22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89.4263"/>
  <p:tag name="LATEXADDIN" val="\documentclass{article}&#10;\usepackage{amsmath}&#10;\usepackage{amssymb}&#10;\usepackage{amsthm}&#10;\usepackage{xcolor}&#10;\pagestyle{empty}&#10;\begin{document}&#10;&#10;&#10;$\dim W=k$&#10;\end{document}"/>
  <p:tag name="IGUANATEXSIZE" val="22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2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.24638"/>
  <p:tag name="ORIGINALWIDTH" val="83.23961"/>
  <p:tag name="LATEXADDIN" val="\documentclass{article}&#10;\usepackage{amsmath}&#10;\usepackage{amssymb}&#10;\usepackage{amsthm}&#10;\usepackage{xcolor}&#10;\pagestyle{empty}&#10;\begin{document}&#10;&#10;&#10;$=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777.278"/>
  <p:tag name="LATEXADDIN" val="\documentclass{article}&#10;\usepackage{amsmath}&#10;\usepackage{amssymb}&#10;\usepackage{amsthm}&#10;\usepackage{xcolor}&#10;\pagestyle{empty}&#10;\begin{document}&#10;&#10;&#10;$v_1-v_1,v_2-v_1,\dots,v_n-v_1\in W$&#10;\end{document}"/>
  <p:tag name="IGUANATEXSIZE" val="22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22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240.345"/>
  <p:tag name="LATEXADDIN" val="\documentclass{article}&#10;\usepackage{amsmath}&#10;\usepackage{amssymb}&#10;\usepackage{amsthm}&#10;\usepackage{xcolor}&#10;\pagestyle{empty}&#10;\begin{document}&#10;&#10;&#10;$v_1,v_2,\dots,v_n\in v_1+ W$&#10;\end{document}"/>
  <p:tag name="IGUANATEXSIZE" val="22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75.74055"/>
  <p:tag name="LATEXADDIN" val="\documentclass{article}&#10;\usepackage{amsmath}&#10;\usepackage{amssymb}&#10;\usepackage{amsthm}&#10;\usepackage{xcolor}&#10;\pagestyle{empty}&#10;\begin{document}&#10;&#10;&#10;$L$&#10;\end{document}"/>
  <p:tag name="IGUANATEXSIZE" val="22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2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7.6865"/>
  <p:tag name="LATEXADDIN" val="\documentclass{article}&#10;\usepackage{amsmath}&#10;\usepackage{amssymb}&#10;\usepackage{amsthm}&#10;\usepackage{xcolor}&#10;\pagestyle{empty}&#10;\begin{document}&#10;&#10;&#10;$v_1,\dots,v_n$&#10;\end{document}"/>
  <p:tag name="IGUANATEXSIZE" val="22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593.9257"/>
  <p:tag name="LATEXADDIN" val="\documentclass{article}&#10;\usepackage{amsmath}&#10;\usepackage{amssymb}&#10;\usepackage{amsthm}&#10;\usepackage{xcolor}&#10;\pagestyle{empty}&#10;\begin{document}&#10;&#10;&#10;$L=v+W$&#10;\end{document}"/>
  <p:tag name="IGUANATEXSIZE" val="22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750.6561"/>
  <p:tag name="LATEXADDIN" val="\documentclass{article}&#10;\usepackage{amsmath}&#10;\usepackage{amssymb}&#10;\usepackage{amsthm}&#10;\usepackage{xcolor}&#10;\pagestyle{empty}&#10;\begin{document}&#10;&#10;&#10;$v_1,\dots,v_n\in L$&#10;\end{document}"/>
  <p:tag name="IGUANATEXSIZE" val="22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777.278"/>
  <p:tag name="LATEXADDIN" val="\documentclass{article}&#10;\usepackage{amsmath}&#10;\usepackage{amssymb}&#10;\usepackage{amsthm}&#10;\usepackage{xcolor}&#10;\pagestyle{empty}&#10;\begin{document}&#10;&#10;&#10;$v_1-v_1,v_2-v_1,\dots,v_n-v_1\in W$&#10;\end{document}"/>
  <p:tag name="IGUANATEXSIZE" val="22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9.1826"/>
  <p:tag name="LATEXADDIN" val="\documentclass{article}&#10;\usepackage{amsmath}&#10;\usepackage{amssymb}&#10;\usepackage{amsthm}&#10;\usepackage{xcolor}&#10;\pagestyle{empty}&#10;\begin{document}&#10;&#10;&#10;$\dim L=k$&#10;\end{document}"/>
  <p:tag name="IGUANATEXSIZE" val="22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89.4263"/>
  <p:tag name="LATEXADDIN" val="\documentclass{article}&#10;\usepackage{amsmath}&#10;\usepackage{amssymb}&#10;\usepackage{amsthm}&#10;\usepackage{xcolor}&#10;\pagestyle{empty}&#10;\begin{document}&#10;&#10;&#10;$\dim W=k$&#10;\end{document}"/>
  <p:tag name="IGUANATEXSIZE" val="22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2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401.95"/>
  <p:tag name="LATEXADDIN" val="\documentclass{article}&#10;\usepackage{amsmath}&#10;\usepackage{amssymb}&#10;\usepackage{amsthm}&#10;\usepackage{xcolor}&#10;\pagestyle{empty}&#10;\begin{document}&#10;&#10;&#10;$\dim (\text{span}\{v_1-v_1,v_2-v_1,\dots,v_n-v_1\})\leq k$&#10;\end{document}"/>
  <p:tag name="IGUANATEXSIZE" val="22"/>
  <p:tag name="IGUANATEXCURSOR" val="1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269.966"/>
  <p:tag name="LATEXADDIN" val="\documentclass{article}&#10;\usepackage{amsmath}&#10;\usepackage{amssymb}&#10;\usepackage{amsthm}&#10;\usepackage{xcolor}&#10;\pagestyle{empty}&#10;\begin{document}&#10;&#10;&#10;$v_{1}=\left(\begin{array}{c}&#10;2\\&#10;1\\&#10;0&#10;\end{array}\right),v_{2}=\left(\begin{array}{c}&#10;5\\&#10;0\\&#10;3&#10;\end{array}\right),v_{3}=\left(\begin{array}{c}&#10;3.5\\&#10;0.5\\&#10;1.5&#10;\end{array}\right)$&#10;\end{document}"/>
  <p:tag name="IGUANATEXSIZE" val="22"/>
  <p:tag name="IGUANATEXCURSOR" val="3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1246.344"/>
  <p:tag name="LATEXADDIN" val="\documentclass{article}&#10;\usepackage{amsmath}&#10;\usepackage{amssymb}&#10;\usepackage{amsthm}&#10;\usepackage{xcolor}&#10;\pagestyle{empty}&#10;\begin{document}&#10;&#10;&#10;$v_{1}-v_{1},v_{2}-v_{1},v_{3}-v_{1}$&#10;\end{document}"/>
  <p:tag name="IGUANATEXSIZE" val="22"/>
  <p:tag name="IGUANATEXCURSOR" val="1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584.552"/>
  <p:tag name="LATEXADDIN" val="\documentclass{article}&#10;\usepackage{amsmath}&#10;\usepackage{amssymb}&#10;\usepackage{amsthm}&#10;\usepackage{xcolor}&#10;\pagestyle{empty}&#10;\begin{document}&#10;&#10;&#10;$\left(\begin{array}{c}&#10;0\\&#10;0\\&#10;0&#10;\end{array}\right),\left(\begin{array}{c}&#10;3\\&#10;-1\\&#10;3&#10;\end{array}\right),\left(\begin{array}{c}&#10;1.5\\&#10;-0.5\\&#10;1.5&#10;\end{array}\right)$&#10;\end{document}"/>
  <p:tag name="IGUANATEXSIZE" val="22"/>
  <p:tag name="IGUANATEXCURSOR" val="3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2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09.7113"/>
  <p:tag name="LATEXADDIN" val="\documentclass{article}&#10;\usepackage{amsmath}&#10;\usepackage{amssymb}&#10;\usepackage{amsthm}&#10;\usepackage{xcolor}&#10;\pagestyle{empty}&#10;\begin{document}&#10;&#10;&#10;$v\in V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344.207"/>
  <p:tag name="LATEXADDIN" val="\documentclass{article}&#10;\usepackage{amsmath}&#10;\usepackage{amssymb}&#10;\usepackage{amsthm}&#10;\usepackage{xcolor}&#10;\pagestyle{empty}&#10;\begin{document}&#10;&#10;&#10;$v+W 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123.734"/>
  <p:tag name="LATEXADDIN" val="\documentclass{article}&#10;\usepackage{amsmath}&#10;\usepackage{amssymb}&#10;\usepackage{amsthm}&#10;\usepackage{xcolor}&#10;\pagestyle{empty}&#10;\begin{document}&#10;&#10;&#10;$\text{span}&#10;\left\{&#10;\phantom{&#10;\left(\begin{array}{c}&#10;0\\&#10;0\\&#10;0&#10;\end{array}\right),\left(\begin{array}{c}&#10;3\\&#10;-1\\&#10;3&#10;\end{array}\right),\left(\begin{array}{c}&#10;1.5\\&#10;-0.5\\&#10;1.5&#10;\end{array}\right)&#10;}&#10;\right\}&#10;$&#10;\end{document}"/>
  <p:tag name="IGUANATEXSIZE" val="22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00.9749"/>
  <p:tag name="LATEXADDIN" val="\documentclass{article}&#10;\usepackage{amsmath}&#10;\usepackage{amssymb}&#10;\usepackage{amsthm}&#10;\usepackage{xcolor}&#10;\pagestyle{empty}&#10;\begin{document}&#10;&#10;&#10;$\dim$&#10;\end{document}"/>
  <p:tag name="IGUANATEXSIZE" val="22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.9771"/>
  <p:tag name="ORIGINALWIDTH" val="173.9783"/>
  <p:tag name="LATEXADDIN" val="\documentclass{article}&#10;\usepackage{amsmath}&#10;\usepackage{amssymb}&#10;\usepackage{amsthm}&#10;\usepackage{xcolor}&#10;\pagestyle{empty}&#10;\begin{document}&#10;&#10;&#10;$\overset{?}{\leq} 1$&#10;\end{document}"/>
  <p:tag name="IGUANATEXSIZE" val="22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029.996"/>
  <p:tag name="LATEXADDIN" val="\documentclass{article}&#10;\usepackage{amsmath}&#10;\usepackage{amssymb}&#10;\usepackage{amsthm}&#10;\usepackage{xcolor}&#10;\pagestyle{empty}&#10;\begin{document}&#10;&#10;&#10;$\left(\begin{array}{cc}&#10;3 &amp; 1.5\\&#10;-1 &amp; -0.5\\&#10;3 &amp; 1.5&#10;\end{array}\right)\to\cdots\to\left(\begin{array}{cc}&#10;3 &amp; 1.5\\&#10;0 &amp; 0\\&#10;0 &amp; 0&#10;\end{array}\right)$&#10;\end{document}"/>
  <p:tag name="IGUANATEXSIZE" val="15"/>
  <p:tag name="IGUANATEXCURSOR" val="2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22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68.8789"/>
  <p:tag name="LATEXADDIN" val="\documentclass{article}&#10;\usepackage{amsmath}&#10;\usepackage{amssymb}&#10;\usepackage{amsthm}&#10;\usepackage{xcolor}&#10;\pagestyle{empty}&#10;\begin{document}&#10;&#10;&#10;$\text{span}&#10;\left\{&#10;\left(\begin{array}{c}&#10;3\\&#10;-1\\&#10;3&#10;\end{array}\right)\right\}&#10;$&#10;\end{document}"/>
  <p:tag name="IGUANATEXSIZE" val="22"/>
  <p:tag name="IGUANATEXCURSOR" val="144"/>
  <p:tag name="TRANSPARENCY" val="True"/>
  <p:tag name="FILENAME" val=""/>
  <p:tag name="LATEXENGINEID" val="0"/>
  <p:tag name="TEMPFOLDER" val="c:\temp\"/>
  <p:tag name="LATEXFORMHEIGHT" val="312.6"/>
  <p:tag name="LATEXFORMWIDTH" val="384"/>
  <p:tag name="LATEXFORMWRAP" val="True"/>
  <p:tag name="BITMAPVECTOR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563.9295"/>
  <p:tag name="LATEXADDIN" val="\documentclass{article}&#10;\usepackage{amsmath}&#10;\usepackage{amssymb}&#10;\usepackage{amsthm}&#10;\usepackage{xcolor}&#10;\pagestyle{empty}&#10;\begin{document}&#10;&#10;&#10;$v_1,v_2,v_3\in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79.1901"/>
  <p:tag name="LATEXADDIN" val="\documentclass{article}&#10;\usepackage{amsmath}&#10;\usepackage{amssymb}&#10;\usepackage{amsthm}&#10;\usepackage{xcolor}&#10;\pagestyle{empty}&#10;\begin{document}&#10;&#10;&#10;$\left(\begin{array}{c}&#10;2\\&#10;1\\&#10;0&#10;\end{array}\right)+$&#10;\end{document}"/>
  <p:tag name="IGUANATEXSIZE" val="22"/>
  <p:tag name="IGUANATEXCURSOR" val="196"/>
  <p:tag name="TRANSPARENCY" val="True"/>
  <p:tag name="FILENAME" val=""/>
  <p:tag name="LATEXENGINEID" val="0"/>
  <p:tag name="TEMPFOLDER" val="c:\temp\"/>
  <p:tag name="LATEXFORMHEIGHT" val="312.6"/>
  <p:tag name="LATEXFORMWIDTH" val="384"/>
  <p:tag name="LATEXFORMWRAP" val="True"/>
  <p:tag name="BITMAPVECTOR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95.9505"/>
  <p:tag name="LATEXADDIN" val="\documentclass{article}&#10;\usepackage{amsmath}&#10;\usepackage{amssymb}&#10;\usepackage{amsthm}&#10;\usepackage{xcolor}&#10;\pagestyle{empty}&#10;\begin{document}&#10;&#10;&#10;$V=\mathbb{R}^4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3760.78"/>
  <p:tag name="LATEXADDIN" val="\documentclass{article}&#10;\usepackage{amsmath}&#10;\usepackage{amssymb}&#10;\usepackage{amsthm}&#10;\usepackage{xcolor}&#10;\pagestyle{empty}&#10;\begin{document}&#10;&#10;&#10;$v_{1}=\left(\begin{array}{c}&#10;0\\&#10;1\\&#10;0\\&#10;1&#10;\end{array}\right),v_{2}=\left(\begin{array}{c}&#10;1\\&#10;3\\&#10;3\\&#10;5&#10;\end{array}\right),v_{3}=\left(\begin{array}{c}&#10;1\\&#10;4\\&#10;3\\&#10;6&#10;\end{array}\right),v_{4}=\left(\begin{array}{c}&#10;2\\&#10;6\\&#10;6\\&#10;10&#10;\end{array}\right),v_{5}=\left(\begin{array}{c}&#10;1\\&#10;5\\&#10;3\\&#10;7&#10;\end{array}\right)$&#10;\end{document}"/>
  <p:tag name="IGUANATEXSIZE" val="20"/>
  <p:tag name="IGUANATEXCURSOR" val="4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77.353"/>
  <p:tag name="LATEXADDIN" val="\documentclass{article}&#10;\usepackage{amsmath}&#10;\usepackage{amssymb}&#10;\usepackage{amsthm}&#10;\usepackage{xcolor}&#10;\pagestyle{empty}&#10;\begin{document}&#10;&#10;&#10;$\dim(v+W)=\dim W 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593.9257"/>
  <p:tag name="LATEXADDIN" val="\documentclass{article}&#10;\usepackage{amsmath}&#10;\usepackage{amssymb}&#10;\usepackage{amsthm}&#10;\usepackage{xcolor}&#10;\pagestyle{empty}&#10;\begin{document}&#10;&#10;&#10;$L=v+W$&#10;\end{document}"/>
  <p:tag name="IGUANATEXSIZE" val="22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738.6577"/>
  <p:tag name="LATEXADDIN" val="\documentclass{article}&#10;\usepackage{amsmath}&#10;\usepackage{amssymb}&#10;\usepackage{amsthm}&#10;\usepackage{xcolor}&#10;\pagestyle{empty}&#10;\begin{document}&#10;&#10;&#10;$v_1,\dots,v_5\in L$&#10;\end{document}"/>
  <p:tag name="IGUANATEXSIZE" val="22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794.9006"/>
  <p:tag name="LATEXADDIN" val="\documentclass{article}&#10;\usepackage{amsmath}&#10;\usepackage{amssymb}&#10;\usepackage{amsthm}&#10;\usepackage{xcolor}&#10;\pagestyle{empty}&#10;\begin{document}&#10;&#10;&#10;$v_1,\dots, v_5 \in \mathbb{R}^4$&#10;\end{document}"/>
  <p:tag name="IGUANATEXSIZE" val="22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2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7.6865"/>
  <p:tag name="LATEXADDIN" val="\documentclass{article}&#10;\usepackage{amsmath}&#10;\usepackage{amssymb}&#10;\usepackage{amsthm}&#10;\usepackage{xcolor}&#10;\pagestyle{empty}&#10;\begin{document}&#10;&#10;&#10;$v_1,\dots,v_n$&#10;\end{document}"/>
  <p:tag name="IGUANATEXSIZE" val="22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77.203"/>
  <p:tag name="LATEXADDIN" val="\documentclass{article}&#10;\usepackage{amsmath}&#10;\usepackage{amssymb}&#10;\usepackage{amsthm}&#10;\usepackage{xcolor}&#10;\pagestyle{empty}&#10;\begin{document}&#10;&#10;&#10;$L=v_1+\text{span}\{v_1-v_1,v_2-v_1,\dots,v_n-v_1\}$&#10;\end{document}"/>
  <p:tag name="IGUANATEXSIZE" val="22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750.6561"/>
  <p:tag name="LATEXADDIN" val="\documentclass{article}&#10;\usepackage{amsmath}&#10;\usepackage{amssymb}&#10;\usepackage{amsthm}&#10;\usepackage{xcolor}&#10;\pagestyle{empty}&#10;\begin{document}&#10;&#10;&#10;$v_1,\dots,v_n\in L$&#10;\end{document}"/>
  <p:tag name="IGUANATEXSIZE" val="22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344.207"/>
  <p:tag name="LATEXADDIN" val="\documentclass{article}&#10;\usepackage{amsmath}&#10;\usepackage{amssymb}&#10;\usepackage{amsthm}&#10;\usepackage{xcolor}&#10;\pagestyle{empty}&#10;\begin{document}&#10;&#10;&#10;$v+W$&#10;\end{document}"/>
  <p:tag name="IGUANATEXSIZE" val="22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017.623"/>
  <p:tag name="LATEXADDIN" val="\documentclass{article}&#10;\usepackage{amsmath}&#10;\usepackage{amssymb}&#10;\usepackage{amsthm}&#10;\usepackage{xcolor}&#10;\pagestyle{empty}&#10;\begin{document}&#10;&#10;&#10;$v_1,\dots ,v_n\in v+W$&#10;\end{document}"/>
  <p:tag name="IGUANATEXSIZE" val="22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80.727"/>
  <p:tag name="LATEXADDIN" val="\documentclass{article}&#10;\usepackage{amsmath}&#10;\usepackage{amssymb}&#10;\usepackage{amsthm}&#10;\usepackage{xcolor}&#10;\pagestyle{empty}&#10;\begin{document}&#10;&#10;&#10;$\dim \text{span}\{v_2-v_1,\dots,v_n-v_1\}\leq \dim W$&#10;\end{document}"/>
  <p:tag name="IGUANATEXSIZE" val="22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2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337.083"/>
  <p:tag name="LATEXADDIN" val="\documentclass{article}&#10;\usepackage{amsmath}&#10;\usepackage{amssymb}&#10;\usepackage{amsthm}&#10;\usepackage{xcolor}&#10;\pagestyle{empty}&#10;\begin{document}&#10;&#10;&#10;$v_2-v_1,\dots ,v_n-v_1\in W$&#10;\end{document}"/>
  <p:tag name="IGUANATEXSIZE" val="22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22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22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24.784"/>
  <p:tag name="LATEXADDIN" val="\documentclass{article}&#10;\usepackage{amsmath}&#10;\usepackage{amssymb}&#10;\usepackage{amsthm}&#10;\usepackage{xcolor}&#10;\pagestyle{empty}&#10;\begin{document}&#10;&#10;&#10;$\text{span}\{v_2-v_1,\dots ,v_n-v_1\}\subseteq  W$&#10;\end{document}"/>
  <p:tag name="IGUANATEXSIZE" val="22"/>
  <p:tag name="IGUANATEXCURSOR" val="1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2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240.345"/>
  <p:tag name="LATEXADDIN" val="\documentclass{article}&#10;\usepackage{amsmath}&#10;\usepackage{amssymb}&#10;\usepackage{amsthm}&#10;\usepackage{xcolor}&#10;\pagestyle{empty}&#10;\begin{document}&#10;&#10;&#10;$v_1,v_2,\dots ,v_n\in v_1+W$&#10;\end{document}"/>
  <p:tag name="IGUANATEXSIZE" val="22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95.9505"/>
  <p:tag name="LATEXADDIN" val="\documentclass{article}&#10;\usepackage{amsmath}&#10;\usepackage{amssymb}&#10;\usepackage{amsthm}&#10;\usepackage{xcolor}&#10;\pagestyle{empty}&#10;\begin{document}&#10;&#10;&#10;$V=\mathbb{R}^4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3760.78"/>
  <p:tag name="LATEXADDIN" val="\documentclass{article}&#10;\usepackage{amsmath}&#10;\usepackage{amssymb}&#10;\usepackage{amsthm}&#10;\usepackage{xcolor}&#10;\pagestyle{empty}&#10;\begin{document}&#10;&#10;&#10;$v_{1}=\left(\begin{array}{c}&#10;1\\&#10;1\\&#10;1\\&#10;1&#10;\end{array}\right),v_{2}=\left(\begin{array}{c}&#10;2\\&#10;3\\&#10;4\\&#10;5&#10;\end{array}\right),v_{3}=\left(\begin{array}{c}&#10;2\\&#10;4\\&#10;4\\&#10;6&#10;\end{array}\right),v_{4}=\left(\begin{array}{c}&#10;3\\&#10;6\\&#10;7\\&#10;10&#10;\end{array}\right),v_{5}=\left(\begin{array}{c}&#10;2\\&#10;5\\&#10;4\\&#10;7&#10;\end{array}\right)$&#10;\end{document}"/>
  <p:tag name="IGUANATEXSIZE" val="20"/>
  <p:tag name="IGUANATEXCURSOR" val="4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593.9257"/>
  <p:tag name="LATEXADDIN" val="\documentclass{article}&#10;\usepackage{amsmath}&#10;\usepackage{amssymb}&#10;\usepackage{amsthm}&#10;\usepackage{xcolor}&#10;\pagestyle{empty}&#10;\begin{document}&#10;&#10;&#10;$L=v+W$&#10;\end{document}"/>
  <p:tag name="IGUANATEXSIZE" val="22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344.207"/>
  <p:tag name="LATEXADDIN" val="\documentclass{article}&#10;\usepackage{amsmath}&#10;\usepackage{amssymb}&#10;\usepackage{amsthm}&#10;\usepackage{xcolor}&#10;\pagestyle{empty}&#10;\begin{document}&#10;&#10;&#10;$v+W 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738.6577"/>
  <p:tag name="LATEXADDIN" val="\documentclass{article}&#10;\usepackage{amsmath}&#10;\usepackage{amssymb}&#10;\usepackage{amsthm}&#10;\usepackage{xcolor}&#10;\pagestyle{empty}&#10;\begin{document}&#10;&#10;&#10;$v_1,\dots,v_5\in L$&#10;\end{document}"/>
  <p:tag name="IGUANATEXSIZE" val="22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794.9006"/>
  <p:tag name="LATEXADDIN" val="\documentclass{article}&#10;\usepackage{amsmath}&#10;\usepackage{amssymb}&#10;\usepackage{amsthm}&#10;\usepackage{xcolor}&#10;\pagestyle{empty}&#10;\begin{document}&#10;&#10;&#10;$v_1,\dots, v_5 \in \mathbb{R}^4$&#10;\end{document}"/>
  <p:tag name="IGUANATEXSIZE" val="22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25.759"/>
  <p:tag name="LATEXADDIN" val="\documentclass{article}&#10;\usepackage{amsmath}&#10;\usepackage{amssymb}&#10;\usepackage{amsthm}&#10;\usepackage{xcolor}&#10;\pagestyle{empty}&#10;\begin{document}&#10;&#10;&#10;$L=v_1+\text{span}\{v_2-v_1,\dots,v_5-v_1\}$&#10;\end{document}"/>
  <p:tag name="IGUANATEXSIZE" val="22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892.3884"/>
  <p:tag name="LATEXADDIN" val="\documentclass{article}&#10;\usepackage{amsmath}&#10;\usepackage{amssymb}&#10;\usepackage{amsthm}&#10;\usepackage{xcolor}&#10;\pagestyle{empty}&#10;\begin{document}&#10;&#10;&#10;$\left(\begin{array}{cccc}&#10;1 &amp; 1 &amp; 2 &amp; 1\\&#10;2 &amp; 3 &amp; 5 &amp; 4\\&#10;3 &amp; 3 &amp; 6 &amp; 3\\&#10;4 &amp; 5 &amp; 9 &amp; 6&#10;\end{array}\right)$&#10;\end{document}"/>
  <p:tag name="IGUANATEXSIZE" val="20"/>
  <p:tag name="IGUANATEXCURSOR" val="2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419.573"/>
  <p:tag name="LATEXADDIN" val="\documentclass{article}&#10;\usepackage{amsmath}&#10;\usepackage{amssymb}&#10;\usepackage{amsthm}&#10;\usepackage{xcolor}&#10;\pagestyle{empty}&#10;\begin{document}&#10;&#10;&#10;$\to \cdots&#10;\to\left(\begin{array}{cccc}&#10;1 &amp; 1 &amp; 2 &amp; 1\\&#10;0 &amp; 1 &amp; 1 &amp; 2\\&#10;0 &amp; 0 &amp; 0 &amp; 0\\&#10;0 &amp; 0 &amp; 0 &amp; 0&#10;\end{array}\right)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22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31.3835"/>
  <p:tag name="LATEXADDIN" val="\documentclass{article}&#10;\usepackage{amsmath}&#10;\usepackage{amssymb}&#10;\usepackage{amsthm}&#10;\usepackage{xcolor}&#10;\pagestyle{empty}&#10;\begin{document}&#10;&#10;&#10;$\left\{ v_{2}-v_{1},v_{3}-v_{1}\right\} $&#10;\end{document}"/>
  <p:tag name="IGUANATEXSIZE" val="22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2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2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1.6835"/>
  <p:tag name="LATEXADDIN" val="\documentclass{article}&#10;\usepackage{amsmath}&#10;\usepackage{amssymb}&#10;\usepackage{amsthm}&#10;\usepackage{xcolor}&#10;\pagestyle{empty}&#10;\begin{document}&#10;&#10;&#10;$\dim L=2$&#10;\end{document}"/>
  <p:tag name="IGUANATEXSIZE" val="22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673.4158"/>
  <p:tag name="LATEXADDIN" val="\documentclass{article}&#10;\usepackage{amsmath}&#10;\usepackage{amssymb}&#10;\usepackage{amsthm}&#10;\usepackage{xcolor}&#10;\pagestyle{empty}&#10;\begin{document}&#10;&#10;&#10;$w+W=W 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95.9505"/>
  <p:tag name="LATEXADDIN" val="\documentclass{article}&#10;\usepackage{amsmath}&#10;\usepackage{amssymb}&#10;\usepackage{amsthm}&#10;\usepackage{xcolor}&#10;\pagestyle{empty}&#10;\begin{document}&#10;&#10;&#10;$V=\mathbb{R}^4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2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788.9014"/>
  <p:tag name="LATEXADDIN" val="\documentclass{article}&#10;\usepackage{amsmath}&#10;\usepackage{amssymb}&#10;\usepackage{amsthm}&#10;\usepackage{xcolor}&#10;\pagestyle{empty}&#10;\begin{document}&#10;&#10;&#10;$v_1,\dots,v_5\in W$&#10;\end{document}"/>
  <p:tag name="IGUANATEXSIZE" val="22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3760.78"/>
  <p:tag name="LATEXADDIN" val="\documentclass{article}&#10;\usepackage{amsmath}&#10;\usepackage{amssymb}&#10;\usepackage{amsthm}&#10;\usepackage{xcolor}&#10;\pagestyle{empty}&#10;\begin{document}&#10;&#10;&#10;$v_{1}=\left(\begin{array}{c}&#10;1\\&#10;1\\&#10;1\\&#10;1&#10;\end{array}\right),v_{2}=\left(\begin{array}{c}&#10;2\\&#10;3\\&#10;4\\&#10;5&#10;\end{array}\right),v_{3}=\left(\begin{array}{c}&#10;2\\&#10;4\\&#10;4\\&#10;6&#10;\end{array}\right),v_{4}=\left(\begin{array}{c}&#10;3\\&#10;6\\&#10;7\\&#10;10&#10;\end{array}\right),v_{5}=\left(\begin{array}{c}&#10;2\\&#10;5\\&#10;4\\&#10;7&#10;\end{array}\right)$&#10;\end{document}"/>
  <p:tag name="IGUANATEXSIZE" val="20"/>
  <p:tag name="IGUANATEXCURSOR" val="4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89.351"/>
  <p:tag name="LATEXADDIN" val="\documentclass{article}&#10;\usepackage{amsmath}&#10;\usepackage{amssymb}&#10;\usepackage{amsthm}&#10;\usepackage{xcolor}&#10;\pagestyle{empty}&#10;\begin{document}&#10;&#10;&#10;$W=\text{span}\left\{ v_{1},\dots,v_{5}\right\} $&#10;\end{document}"/>
  <p:tag name="IGUANATEXSIZE" val="22"/>
  <p:tag name="IGUANATEXCURSOR" val="1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3115.86"/>
  <p:tag name="LATEXADDIN" val="\documentclass{article}&#10;\usepackage{amsmath}&#10;\usepackage{amssymb}&#10;\usepackage{amsthm}&#10;\usepackage{xcolor}&#10;\pagestyle{empty}&#10;\begin{document}&#10;&#10;&#10;$\left(\begin{array}{ccccc}&#10;1 &amp; 2 &amp; 2 &amp; 3 &amp; 2\\&#10;1 &amp; 3 &amp; 4 &amp; 6 &amp; 5\\&#10;1 &amp; 4 &amp; 4 &amp; 7 &amp; 4\\&#10;1 &amp; 5 &amp; 6 &amp; 10 &amp; 7&#10;\end{array}\right)&#10;\to \cdots \to&#10;\left(\begin{array}{ccccc}&#10;1 &amp; 2 &amp; 2 &amp; 3 &amp; 2\\&#10;0 &amp; 1 &amp; 2 &amp; 3 &amp; 3\\&#10;0 &amp; 0 &amp; -2 &amp; -2 &amp; -6\\&#10;0 &amp; 0 &amp; 0 &amp; 3 &amp; 2&#10;\end{array}\right)$&#10;\end{document}"/>
  <p:tag name="IGUANATEXSIZE" val="20"/>
  <p:tag name="IGUANATEXCURSOR" val="4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22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37.9077"/>
  <p:tag name="LATEXADDIN" val="\documentclass{article}&#10;\usepackage{amsmath}&#10;\usepackage{amssymb}&#10;\usepackage{amsthm}&#10;\usepackage{xcolor}&#10;\pagestyle{empty}&#10;\begin{document}&#10;&#10;&#10;$\left\{ v_1,v_2,v_3,v_4\right\} $&#10;\end{document}"/>
  <p:tag name="IGUANATEXSIZE" val="22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2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84.9269"/>
  <p:tag name="LATEXADDIN" val="\documentclass{article}&#10;\usepackage{amsmath}&#10;\usepackage{amssymb}&#10;\usepackage{amsthm}&#10;\usepackage{xcolor}&#10;\pagestyle{empty}&#10;\begin{document}&#10;&#10;&#10;$\dim W=4$&#10;\end{document}"/>
  <p:tag name="IGUANATEXSIZE" val="22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71.9535"/>
  <p:tag name="LATEXADDIN" val="\documentclass{article}&#10;\usepackage{amsmath}&#10;\usepackage{amssymb}&#10;\usepackage{amsthm}&#10;\usepackage{xcolor}&#10;\pagestyle{empty}&#10;\begin{document}&#10;&#10;&#10;$w\in W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965.1294"/>
  <p:tag name="LATEXADDIN" val="\documentclass{article}&#10;\usepackage{amsmath}&#10;\usepackage{amssymb}&#10;\usepackage{amsthm}&#10;\usepackage{xcolor}&#10;\pagestyle{empty}&#10;\begin{document}&#10;&#10;&#10;$v_1+W=v_2+W 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664.4169"/>
  <p:tag name="LATEXADDIN" val="\documentclass{article}&#10;\usepackage{amsmath}&#10;\usepackage{amssymb}&#10;\usepackage{amsthm}&#10;\usepackage{xcolor}&#10;\pagestyle{empty}&#10;\begin{document}&#10;&#10;&#10;$v_1-v_2\in W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673.4158"/>
  <p:tag name="LATEXADDIN" val="\documentclass{article}&#10;\usepackage{amsmath}&#10;\usepackage{amssymb}&#10;\usepackage{amsthm}&#10;\usepackage{xcolor}&#10;\pagestyle{empty}&#10;\begin{document}&#10;&#10;&#10;$w+W=W 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71.9535"/>
  <p:tag name="LATEXADDIN" val="\documentclass{article}&#10;\usepackage{amsmath}&#10;\usepackage{amssymb}&#10;\usepackage{amsthm}&#10;\usepackage{xcolor}&#10;\pagestyle{empty}&#10;\begin{document}&#10;&#10;&#10;$w\in W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593.9257"/>
  <p:tag name="LATEXADDIN" val="\documentclass{article}&#10;\usepackage{amsmath}&#10;\usepackage{amssymb}&#10;\usepackage{amsthm}&#10;\usepackage{xcolor}&#10;\pagestyle{empty}&#10;\begin{document}&#10;&#10;&#10;$L=v+W 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329.2088"/>
  <p:tag name="LATEXADDIN" val="\documentclass{article}&#10;\usepackage{amsmath}&#10;\usepackage{amssymb}&#10;\usepackage{amsthm}&#10;\usepackage{xcolor}&#10;\pagestyle{empty}&#10;\begin{document}&#10;&#10;&#10;$v'\in L 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897.6378"/>
  <p:tag name="LATEXADDIN" val="\documentclass{article}&#10;\usepackage{amsmath}&#10;\usepackage{amssymb}&#10;\usepackage{amsthm}&#10;\usepackage{xcolor}&#10;\pagestyle{empty}&#10;\begin{document}&#10;&#10;&#10;$v'+W=v+W 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71.9535"/>
  <p:tag name="LATEXADDIN" val="\documentclass{article}&#10;\usepackage{amsmath}&#10;\usepackage{amssymb}&#10;\usepackage{amsthm}&#10;\usepackage{xcolor}&#10;\pagestyle{empty}&#10;\begin{document}&#10;&#10;&#10;$w\in W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566.1792"/>
  <p:tag name="LATEXADDIN" val="\documentclass{article}&#10;\usepackage{amsmath}&#10;\usepackage{amssymb}&#10;\usepackage{amsthm}&#10;\usepackage{xcolor}&#10;\pagestyle{empty}&#10;\begin{document}&#10;&#10;&#10;$v'= v+w 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54.8931"/>
  <p:tag name="LATEXADDIN" val="\documentclass{article}&#10;\usepackage{amsmath}&#10;\usepackage{amssymb}&#10;\usepackage{amsthm}&#10;\usepackage{xcolor}&#10;\pagestyle{empty}&#10;\begin{document}&#10;&#10;&#10;$v'- v=w\in W  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2.344"/>
  <p:tag name="LATEXADDIN" val="\documentclass{article}&#10;\usepackage{amsmath}&#10;\usepackage{amssymb}&#10;\usepackage{amsthm}&#10;\usepackage{xcolor}&#10;\pagestyle{empty}&#10;\begin{document}&#10;&#10;&#10;$v+S=\left\{ v+s\mid s\in S\right\} $&#10;\end{document}"/>
  <p:tag name="IGUANATEXSIZE" val="25"/>
  <p:tag name="IGUANATEXCURSOR" val="1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344.207"/>
  <p:tag name="LATEXADDIN" val="\documentclass{article}&#10;\usepackage{amsmath}&#10;\usepackage{amssymb}&#10;\usepackage{amsthm}&#10;\usepackage{xcolor}&#10;\pagestyle{empty}&#10;\begin{document}&#10;&#10;&#10;$v+W 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593.9257"/>
  <p:tag name="LATEXADDIN" val="\documentclass{article}&#10;\usepackage{amsmath}&#10;\usepackage{amssymb}&#10;\usepackage{amsthm}&#10;\usepackage{xcolor}&#10;\pagestyle{empty}&#10;\begin{document}&#10;&#10;&#10;$L=v+W 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329.2088"/>
  <p:tag name="LATEXADDIN" val="\documentclass{article}&#10;\usepackage{amsmath}&#10;\usepackage{amssymb}&#10;\usepackage{amsthm}&#10;\usepackage{xcolor}&#10;\pagestyle{empty}&#10;\begin{document}&#10;&#10;&#10;$v'\in L 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897.6378"/>
  <p:tag name="LATEXADDIN" val="\documentclass{article}&#10;\usepackage{amsmath}&#10;\usepackage{amssymb}&#10;\usepackage{amsthm}&#10;\usepackage{xcolor}&#10;\pagestyle{empty}&#10;\begin{document}&#10;&#10;&#10;$v'+W=v+W 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307.837"/>
  <p:tag name="LATEXADDIN" val="\documentclass{article}&#10;\usepackage{amsmath}&#10;\usepackage{amssymb}&#10;\usepackage{amsthm}&#10;\usepackage{xcolor}&#10;\pagestyle{empty}&#10;\begin{document}&#10;&#10;&#10;$\left(\begin{array}{c}&#10;1\\&#10;1&#10;\end{array}\right)+\text{span}\left\{ \left(\begin{array}{c}&#10;3\\&#10;1&#10;\end{array}\right)\right\} $&#10;\end{document}"/>
  <p:tag name="IGUANATEXSIZE" val="22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714.286"/>
  <p:tag name="LATEXADDIN" val="\documentclass{article}&#10;\usepackage{amsmath}&#10;\usepackage{amssymb}&#10;\usepackage{amsthm}&#10;\usepackage{xcolor}&#10;\pagestyle{empty}&#10;\begin{document}&#10;&#10;&#10;$=\left\{ \left(\begin{array}{c}&#10;1\\&#10;1&#10;\end{array}\right)+\alpha\left(\begin{array}{c}&#10;3\\&#10;1&#10;\end{array}\right)\mid\alpha\in\mathbb{R}\right\} $&#10;\end{document}"/>
  <p:tag name="IGUANATEXSIZE" val="22"/>
  <p:tag name="IGUANATEXCURSOR" val="1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75.74055"/>
  <p:tag name="LATEXADDIN" val="\documentclass{article}&#10;\usepackage{amsmath}&#10;\usepackage{amssymb}&#10;\usepackage{amsthm}&#10;\usepackage{xcolor}&#10;\pagestyle{empty}&#10;\begin{document}&#10;&#10;&#10;$L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548.9313"/>
  <p:tag name="LATEXADDIN" val="\documentclass{article}&#10;\usepackage{amsmath}&#10;\usepackage{amssymb}&#10;\usepackage{amsthm}&#10;\usepackage{xcolor}&#10;\pagestyle{empty}&#10;\begin{document}&#10;&#10;&#10;$\left(\begin{array}{c}&#10;-2\\&#10;0&#10;\end{array}\right)\in  $&#10;\end{document}"/>
  <p:tag name="IGUANATEXSIZE" val="22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545.557"/>
  <p:tag name="LATEXADDIN" val="\documentclass{article}&#10;\usepackage{amsmath}&#10;\usepackage{amssymb}&#10;\usepackage{amsthm}&#10;\usepackage{xcolor}&#10;\pagestyle{empty}&#10;\begin{document}&#10;&#10;&#10;$\left(\begin{array}{c}&#10;-2\\&#10;0&#10;\end{array}\right)+\text{span}\left\{ \left(\begin{array}{c}&#10;3\\&#10;1&#10;\end{array}\right)\right\} =$&#10;\end{document}"/>
  <p:tag name="IGUANATEXSIZE" val="22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026.247"/>
  <p:tag name="LATEXADDIN" val="\documentclass{article}&#10;\usepackage{amsmath}&#10;\usepackage{amssymb}&#10;\usepackage{amsthm}&#10;\usepackage{xcolor}&#10;\pagestyle{empty}&#10;\begin{document}&#10;&#10;&#10;$\left(\begin{array}{c}&#10;1\\&#10;1&#10;\end{array}\right)+\left\{ \left(\begin{array}{c}&#10;0\\&#10;0&#10;\end{array}\right),\left(\begin{array}{c}&#10;4\\&#10;1&#10;\end{array}\right),\left(\begin{array}{c}&#10;-1\\&#10;-2&#10;\end{array}\right)\right\} $&#10;\end{document}"/>
  <p:tag name="IGUANATEXSIZE" val="22"/>
  <p:tag name="IGUANATEXCURSOR" val="2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344.207"/>
  <p:tag name="LATEXADDIN" val="\documentclass{article}&#10;\usepackage{amsmath}&#10;\usepackage{amssymb}&#10;\usepackage{amsthm}&#10;\usepackage{xcolor}&#10;\pagestyle{empty}&#10;\begin{document}&#10;&#10;&#10;$v+W 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307.837"/>
  <p:tag name="LATEXADDIN" val="\documentclass{article}&#10;\usepackage{amsmath}&#10;\usepackage{amssymb}&#10;\usepackage{amsthm}&#10;\usepackage{xcolor}&#10;\pagestyle{empty}&#10;\begin{document}&#10;&#10;&#10;$\left(\begin{array}{c}&#10;1\\&#10;1&#10;\end{array}\right)+\text{span}\left\{ \left(\begin{array}{c}&#10;3\\&#10;1&#10;\end{array}\right)\right\} $&#10;\end{document}"/>
  <p:tag name="IGUANATEXSIZE" val="22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714.286"/>
  <p:tag name="LATEXADDIN" val="\documentclass{article}&#10;\usepackage{amsmath}&#10;\usepackage{amssymb}&#10;\usepackage{amsthm}&#10;\usepackage{xcolor}&#10;\pagestyle{empty}&#10;\begin{document}&#10;&#10;&#10;$=\left\{ \left(\begin{array}{c}&#10;1\\&#10;1&#10;\end{array}\right)+\alpha\left(\begin{array}{c}&#10;3\\&#10;1&#10;\end{array}\right)\mid\alpha\in\mathbb{R}\right\} $&#10;\end{document}"/>
  <p:tag name="IGUANATEXSIZE" val="22"/>
  <p:tag name="IGUANATEXCURSOR" val="1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75.74055"/>
  <p:tag name="LATEXADDIN" val="\documentclass{article}&#10;\usepackage{amsmath}&#10;\usepackage{amssymb}&#10;\usepackage{amsthm}&#10;\usepackage{xcolor}&#10;\pagestyle{empty}&#10;\begin{document}&#10;&#10;&#10;$L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545.557"/>
  <p:tag name="LATEXADDIN" val="\documentclass{article}&#10;\usepackage{amsmath}&#10;\usepackage{amssymb}&#10;\usepackage{amsthm}&#10;\usepackage{xcolor}&#10;\pagestyle{empty}&#10;\begin{document}&#10;&#10;&#10;$\left(\begin{array}{c}&#10;-2\\&#10;0&#10;\end{array}\right)+\text{span}\left\{ \left(\begin{array}{c}&#10;3\\&#10;1&#10;\end{array}\right)\right\} =$&#10;\end{document}"/>
  <p:tag name="IGUANATEXSIZE" val="22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1.1661"/>
  <p:tag name="LATEXADDIN" val="\documentclass{article}&#10;\usepackage{amsmath}&#10;\usepackage{amssymb}&#10;\usepackage{amsthm}&#10;\usepackage{xcolor}&#10;\pagestyle{empty}&#10;\begin{document}&#10;&#10;&#10;$v+\text{span}\left\{ u\right\} 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292.4635"/>
  <p:tag name="LATEXADDIN" val="\documentclass{article}&#10;\usepackage{amsmath}&#10;\usepackage{amssymb}&#10;\usepackage{amsthm}&#10;\usepackage{xcolor}&#10;\pagestyle{empty}&#10;\begin{document}&#10;&#10;&#10;$u\neq 0 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344.207"/>
  <p:tag name="LATEXADDIN" val="\documentclass{article}&#10;\usepackage{amsmath}&#10;\usepackage{amssymb}&#10;\usepackage{amsthm}&#10;\usepackage{xcolor}&#10;\pagestyle{empty}&#10;\begin{document}&#10;&#10;&#10;$v+W 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220.847"/>
  <p:tag name="LATEXADDIN" val="\documentclass{article}&#10;\usepackage{amsmath}&#10;\usepackage{amssymb}&#10;\usepackage{amsthm}&#10;\usepackage{xcolor}&#10;\pagestyle{empty}&#10;\begin{document}&#10;&#10;&#10;$=\left\{ \left(\begin{array}{c}&#10;1\\&#10;1&#10;\end{array}\right)+\left(\begin{array}{c}&#10;0\\&#10;0&#10;\end{array}\right),\left(\begin{array}{c}&#10;1\\&#10;1&#10;\end{array}\right)+\left(\begin{array}{c}&#10;4\\&#10;1&#10;\end{array}\right),\left(\begin{array}{c}&#10;1\\&#10;1&#10;\end{array}\right)+\left(\begin{array}{c}&#10;-1\\&#10;-2&#10;\end{array}\right)\right\} $&#10;\end{document}"/>
  <p:tag name="IGUANATEXSIZE" val="22"/>
  <p:tag name="IGUANATEXCURSOR" val="3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1.1661"/>
  <p:tag name="LATEXADDIN" val="\documentclass{article}&#10;\usepackage{amsmath}&#10;\usepackage{amssymb}&#10;\usepackage{amsthm}&#10;\usepackage{xcolor}&#10;\pagestyle{empty}&#10;\begin{document}&#10;&#10;&#10;$v+\text{span}\left\{ u\right\} 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292.4635"/>
  <p:tag name="LATEXADDIN" val="\documentclass{article}&#10;\usepackage{amsmath}&#10;\usepackage{amssymb}&#10;\usepackage{amsthm}&#10;\usepackage{xcolor}&#10;\pagestyle{empty}&#10;\begin{document}&#10;&#10;&#10;$u\neq 0 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201.35"/>
  <p:tag name="LATEXADDIN" val="\documentclass{article}&#10;\usepackage{amsmath}&#10;\usepackage{amssymb}&#10;\usepackage{amsthm}&#10;\usepackage{xcolor}&#10;\pagestyle{empty}&#10;\begin{document}&#10;&#10;&#10;$\left(\begin{array}{c}&#10;1\\&#10;0\\&#10;1&#10;\end{array}\right)+\text{span}\left\{ \left(\begin{array}{c}&#10;1\\&#10;2\\&#10;1&#10;\end{array}\right)\right\} =\left\{ \left(\begin{array}{c}&#10;1\\&#10;0\\&#10;1&#10;\end{array}\right)+t\left(\begin{array}{c}&#10;1\\&#10;2\\&#10;1&#10;\end{array}\right)\mid t\in\mathbb{R}\right\} 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}&#10;\usepackage{amssymb}&#10;\usepackage{amsthm}&#10;\usepackage{xcolor}&#10;\pagestyle{empty}&#10;\begin{document}&#10;&#10;&#10;$x$&#10;\end{document}"/>
  <p:tag name="IGUANATEXSIZE" val="1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}&#10;\usepackage{amssymb}&#10;\usepackage{amsthm}&#10;\usepackage{xcolor}&#10;\pagestyle{empty}&#10;\begin{document}&#10;&#10;&#10;$y$&#10;\end{document}"/>
  <p:tag name="IGUANATEXSIZE" val="1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3.24331"/>
  <p:tag name="LATEXADDIN" val="\documentclass{article}&#10;\usepackage{amsmath}&#10;\usepackage{amssymb}&#10;\usepackage{amsthm}&#10;\usepackage{xcolor}&#10;\pagestyle{empty}&#10;\begin{document}&#10;&#10;&#10;$z$&#10;\end{document}"/>
  <p:tag name="IGUANATEXSIZE" val="1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344.207"/>
  <p:tag name="LATEXADDIN" val="\documentclass{article}&#10;\usepackage{amsmath}&#10;\usepackage{amssymb}&#10;\usepackage{amsthm}&#10;\usepackage{xcolor}&#10;\pagestyle{empty}&#10;\begin{document}&#10;&#10;&#10;$v+W 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1.1661"/>
  <p:tag name="LATEXADDIN" val="\documentclass{article}&#10;\usepackage{amsmath}&#10;\usepackage{amssymb}&#10;\usepackage{amsthm}&#10;\usepackage{xcolor}&#10;\pagestyle{empty}&#10;\begin{document}&#10;&#10;&#10;$v+\text{span}\left\{ u\right\} 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292.4635"/>
  <p:tag name="LATEXADDIN" val="\documentclass{article}&#10;\usepackage{amsmath}&#10;\usepackage{amssymb}&#10;\usepackage{amsthm}&#10;\usepackage{xcolor}&#10;\pagestyle{empty}&#10;\begin{document}&#10;&#10;&#10;$u\neq 0 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09.6363"/>
  <p:tag name="LATEXADDIN" val="\documentclass{article}&#10;\usepackage{amsmath}&#10;\usepackage{amssymb}&#10;\usepackage{amsthm}&#10;\usepackage{xcolor}&#10;\pagestyle{empty}&#10;\begin{document}&#10;&#10;&#10;$v+\text{span}\left\{ u_1,u_2\right\} 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294.7131"/>
  <p:tag name="LATEXADDIN" val="\documentclass{article}&#10;\usepackage{amsmath}&#10;\usepackage{amssymb}&#10;\usepackage{amsthm}&#10;\usepackage{xcolor}&#10;\pagestyle{empty}&#10;\begin{document}&#10;&#10;&#10;$u_1,u_2 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332.958"/>
  <p:tag name="LATEXADDIN" val="\documentclass{article}&#10;\usepackage{amsmath}&#10;\usepackage{amssymb}&#10;\usepackage{amsthm}&#10;\usepackage{xcolor}&#10;\pagestyle{empty}&#10;\begin{document}&#10;&#10;&#10;$\left(\begin{array}{c}&#10;1\\&#10;2\\&#10;0&#10;\end{array}\right)+span\left\{ \left(\begin{array}{c}&#10;0\\&#10;0\\&#10;1&#10;\end{array}\right)\left(\begin{array}{c}&#10;1\\&#10;2\\&#10;1&#10;\end{array}\right)\right\} =\left\{ \left(\begin{array}{c}&#10;1\\&#10;2\\&#10;0&#10;\end{array}\right)+s\left(\begin{array}{c}&#10;0\\&#10;0\\&#10;1&#10;\end{array}\right)+t\left(\begin{array}{c}&#10;1\\&#10;2\\&#10;1&#10;\end{array}\right)\mid s,t\in\mathbb{R}\right\}  $&#10;\end{document}"/>
  <p:tag name="IGUANATEXSIZE" val="20"/>
  <p:tag name="IGUANATEXCURSOR" val="5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}&#10;\usepackage{amssymb}&#10;\usepackage{amsthm}&#10;\usepackage{xcolor}&#10;\pagestyle{empty}&#10;\begin{document}&#10;&#10;&#10;$x$&#10;\end{document}"/>
  <p:tag name="IGUANATEXSIZE" val="1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}&#10;\usepackage{amssymb}&#10;\usepackage{amsthm}&#10;\usepackage{xcolor}&#10;\pagestyle{empty}&#10;\begin{document}&#10;&#10;&#10;$y$&#10;\end{document}"/>
  <p:tag name="IGUANATEXSIZE" val="1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3.24331"/>
  <p:tag name="LATEXADDIN" val="\documentclass{article}&#10;\usepackage{amsmath}&#10;\usepackage{amssymb}&#10;\usepackage{amsthm}&#10;\usepackage{xcolor}&#10;\pagestyle{empty}&#10;\begin{document}&#10;&#10;&#10;$z$&#10;\end{document}"/>
  <p:tag name="IGUANATEXSIZE" val="1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344.207"/>
  <p:tag name="LATEXADDIN" val="\documentclass{article}&#10;\usepackage{amsmath}&#10;\usepackage{amssymb}&#10;\usepackage{amsthm}&#10;\usepackage{xcolor}&#10;\pagestyle{empty}&#10;\begin{document}&#10;&#10;&#10;$v+W 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927.634"/>
  <p:tag name="LATEXADDIN" val="\documentclass{article}&#10;\usepackage{amsmath}&#10;\usepackage{amssymb}&#10;\usepackage{amsthm}&#10;\usepackage{xcolor}&#10;\pagestyle{empty}&#10;\begin{document}&#10;&#10;&#10;$v+W=v'+W' 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455.1931"/>
  <p:tag name="LATEXADDIN" val="\documentclass{article}&#10;\usepackage{amsmath}&#10;\usepackage{amssymb}&#10;\usepackage{amsthm}&#10;\usepackage{xcolor}&#10;\pagestyle{empty}&#10;\begin{document}&#10;&#10;&#10;$W=W' 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usepackage{amssymb}&#10;\usepackage{amsthm}&#10;\usepackage{xcolor}&#10;\pagestyle{empty}&#10;\begin{document}&#10;&#10;&#10;$v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927.634"/>
  <p:tag name="LATEXADDIN" val="\documentclass{article}&#10;\usepackage{amsmath}&#10;\usepackage{amssymb}&#10;\usepackage{amsthm}&#10;\usepackage{xcolor}&#10;\pagestyle{empty}&#10;\begin{document}&#10;&#10;&#10;$v+W=v'+W' 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169.4788"/>
  <p:tag name="LATEXADDIN" val="\documentclass{article}&#10;\usepackage{amsmath}&#10;\usepackage{amssymb}&#10;\usepackage{amsthm}&#10;\usepackage{xcolor}&#10;\pagestyle{empty}&#10;\begin{document}&#10;&#10;&#10;$v\in 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927.634"/>
  <p:tag name="LATEXADDIN" val="\documentclass{article}&#10;\usepackage{amsmath}&#10;\usepackage{amssymb}&#10;\usepackage{amsthm}&#10;\usepackage{xcolor}&#10;\pagestyle{empty}&#10;\begin{document}&#10;&#10;&#10;$v+W=v'+ W'  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503.1871"/>
  <p:tag name="LATEXADDIN" val="\documentclass{article}&#10;\usepackage{amsmath}&#10;\usepackage{amssymb}&#10;\usepackage{amsthm}&#10;\usepackage{xcolor}&#10;\pagestyle{empty}&#10;\begin{document}&#10;&#10;&#10;$=v+ W'  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514.061"/>
  <p:tag name="LATEXADDIN" val="\documentclass{article}&#10;\usepackage{amsmath}&#10;\usepackage{amssymb}&#10;\usepackage{amsthm}&#10;\usepackage{xcolor}&#10;\pagestyle{empty}&#10;\begin{document}&#10;&#10;&#10;$-v+v+W=-v+v+W' 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455.1931"/>
  <p:tag name="LATEXADDIN" val="\documentclass{article}&#10;\usepackage{amsmath}&#10;\usepackage{amssymb}&#10;\usepackage{amsthm}&#10;\usepackage{xcolor}&#10;\pagestyle{empty}&#10;\begin{document}&#10;&#10;&#10;$W=W' 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26297</TotalTime>
  <Words>805</Words>
  <Application>Microsoft Office PowerPoint</Application>
  <PresentationFormat>מסך רחב</PresentationFormat>
  <Paragraphs>304</Paragraphs>
  <Slides>33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579</cp:revision>
  <dcterms:created xsi:type="dcterms:W3CDTF">2016-09-11T18:49:07Z</dcterms:created>
  <dcterms:modified xsi:type="dcterms:W3CDTF">2020-06-16T11:14:07Z</dcterms:modified>
</cp:coreProperties>
</file>