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257" r:id="rId3"/>
    <p:sldId id="306" r:id="rId4"/>
    <p:sldId id="305" r:id="rId5"/>
    <p:sldId id="307" r:id="rId6"/>
    <p:sldId id="309" r:id="rId7"/>
    <p:sldId id="259" r:id="rId8"/>
    <p:sldId id="260" r:id="rId9"/>
    <p:sldId id="261" r:id="rId10"/>
    <p:sldId id="262" r:id="rId11"/>
    <p:sldId id="263" r:id="rId12"/>
    <p:sldId id="264" r:id="rId13"/>
    <p:sldId id="295" r:id="rId14"/>
    <p:sldId id="297" r:id="rId15"/>
    <p:sldId id="308" r:id="rId16"/>
    <p:sldId id="312" r:id="rId17"/>
    <p:sldId id="313" r:id="rId18"/>
    <p:sldId id="265" r:id="rId19"/>
    <p:sldId id="266" r:id="rId20"/>
    <p:sldId id="300" r:id="rId21"/>
    <p:sldId id="301" r:id="rId22"/>
    <p:sldId id="267" r:id="rId23"/>
    <p:sldId id="315" r:id="rId24"/>
    <p:sldId id="316" r:id="rId25"/>
    <p:sldId id="317" r:id="rId26"/>
    <p:sldId id="318" r:id="rId27"/>
    <p:sldId id="311" r:id="rId28"/>
    <p:sldId id="314" r:id="rId29"/>
    <p:sldId id="319" r:id="rId30"/>
    <p:sldId id="320" r:id="rId31"/>
    <p:sldId id="321" r:id="rId32"/>
    <p:sldId id="322" r:id="rId33"/>
    <p:sldId id="268" r:id="rId34"/>
    <p:sldId id="269" r:id="rId35"/>
    <p:sldId id="270" r:id="rId36"/>
    <p:sldId id="272" r:id="rId37"/>
    <p:sldId id="323" r:id="rId38"/>
    <p:sldId id="273" r:id="rId39"/>
    <p:sldId id="274" r:id="rId40"/>
    <p:sldId id="278" r:id="rId41"/>
    <p:sldId id="279" r:id="rId42"/>
    <p:sldId id="324" r:id="rId43"/>
    <p:sldId id="280" r:id="rId44"/>
    <p:sldId id="283" r:id="rId45"/>
    <p:sldId id="284" r:id="rId46"/>
    <p:sldId id="285" r:id="rId47"/>
    <p:sldId id="286" r:id="rId48"/>
    <p:sldId id="287" r:id="rId49"/>
    <p:sldId id="288" r:id="rId50"/>
    <p:sldId id="292" r:id="rId51"/>
    <p:sldId id="289" r:id="rId52"/>
    <p:sldId id="294" r:id="rId5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3.xml"/><Relationship Id="rId7" Type="http://schemas.openxmlformats.org/officeDocument/2006/relationships/image" Target="../media/image2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6.png"/><Relationship Id="rId5" Type="http://schemas.openxmlformats.org/officeDocument/2006/relationships/tags" Target="../tags/tag35.xml"/><Relationship Id="rId10" Type="http://schemas.openxmlformats.org/officeDocument/2006/relationships/image" Target="../media/image25.png"/><Relationship Id="rId4" Type="http://schemas.openxmlformats.org/officeDocument/2006/relationships/tags" Target="../tags/tag34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8.xml"/><Relationship Id="rId7" Type="http://schemas.openxmlformats.org/officeDocument/2006/relationships/image" Target="../media/image20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9.xm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2.xml"/><Relationship Id="rId7" Type="http://schemas.openxmlformats.org/officeDocument/2006/relationships/image" Target="../media/image20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3.png"/><Relationship Id="rId5" Type="http://schemas.openxmlformats.org/officeDocument/2006/relationships/tags" Target="../tags/tag44.xml"/><Relationship Id="rId10" Type="http://schemas.openxmlformats.org/officeDocument/2006/relationships/image" Target="../media/image32.png"/><Relationship Id="rId4" Type="http://schemas.openxmlformats.org/officeDocument/2006/relationships/tags" Target="../tags/tag43.xml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31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28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31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30.png"/><Relationship Id="rId5" Type="http://schemas.openxmlformats.org/officeDocument/2006/relationships/tags" Target="../tags/tag52.xml"/><Relationship Id="rId15" Type="http://schemas.openxmlformats.org/officeDocument/2006/relationships/image" Target="../media/image34.png"/><Relationship Id="rId10" Type="http://schemas.openxmlformats.org/officeDocument/2006/relationships/image" Target="../media/image20.png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24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31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30.png"/><Relationship Id="rId5" Type="http://schemas.openxmlformats.org/officeDocument/2006/relationships/tags" Target="../tags/tag60.xml"/><Relationship Id="rId15" Type="http://schemas.openxmlformats.org/officeDocument/2006/relationships/image" Target="../media/image36.png"/><Relationship Id="rId10" Type="http://schemas.openxmlformats.org/officeDocument/2006/relationships/image" Target="../media/image20.png"/><Relationship Id="rId4" Type="http://schemas.openxmlformats.org/officeDocument/2006/relationships/tags" Target="../tags/tag59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66.xml"/><Relationship Id="rId7" Type="http://schemas.openxmlformats.org/officeDocument/2006/relationships/image" Target="../media/image38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70.xml"/><Relationship Id="rId7" Type="http://schemas.openxmlformats.org/officeDocument/2006/relationships/image" Target="../media/image37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2.xml"/><Relationship Id="rId10" Type="http://schemas.openxmlformats.org/officeDocument/2006/relationships/image" Target="../media/image41.png"/><Relationship Id="rId4" Type="http://schemas.openxmlformats.org/officeDocument/2006/relationships/tags" Target="../tags/tag71.xml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77.xml"/><Relationship Id="rId7" Type="http://schemas.openxmlformats.org/officeDocument/2006/relationships/image" Target="../media/image45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8.xm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50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84.xml"/><Relationship Id="rId7" Type="http://schemas.openxmlformats.org/officeDocument/2006/relationships/image" Target="../media/image52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5.xml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0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42.png"/><Relationship Id="rId5" Type="http://schemas.openxmlformats.org/officeDocument/2006/relationships/tags" Target="../tags/tag90.xml"/><Relationship Id="rId10" Type="http://schemas.openxmlformats.org/officeDocument/2006/relationships/image" Target="../media/image57.png"/><Relationship Id="rId4" Type="http://schemas.openxmlformats.org/officeDocument/2006/relationships/tags" Target="../tags/tag89.xml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94.xml"/><Relationship Id="rId7" Type="http://schemas.openxmlformats.org/officeDocument/2006/relationships/image" Target="../media/image58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96.xml"/><Relationship Id="rId10" Type="http://schemas.openxmlformats.org/officeDocument/2006/relationships/image" Target="../media/image61.png"/><Relationship Id="rId4" Type="http://schemas.openxmlformats.org/officeDocument/2006/relationships/tags" Target="../tags/tag95.xml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5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64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63.png"/><Relationship Id="rId5" Type="http://schemas.openxmlformats.org/officeDocument/2006/relationships/tags" Target="../tags/tag101.xml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tags" Target="../tags/tag100.xml"/><Relationship Id="rId9" Type="http://schemas.openxmlformats.org/officeDocument/2006/relationships/image" Target="../media/image60.png"/><Relationship Id="rId1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58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68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109.xml"/><Relationship Id="rId7" Type="http://schemas.openxmlformats.org/officeDocument/2006/relationships/image" Target="../media/image69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6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0.xml"/><Relationship Id="rId9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76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75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123.xml"/><Relationship Id="rId7" Type="http://schemas.openxmlformats.org/officeDocument/2006/relationships/image" Target="../media/image80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7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4.xml"/><Relationship Id="rId9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84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" Type="http://schemas.openxmlformats.org/officeDocument/2006/relationships/tags" Target="../tags/tag132.xml"/><Relationship Id="rId21" Type="http://schemas.openxmlformats.org/officeDocument/2006/relationships/image" Target="../media/image93.png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2" Type="http://schemas.openxmlformats.org/officeDocument/2006/relationships/tags" Target="../tags/tag131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image" Target="../media/image96.png"/><Relationship Id="rId5" Type="http://schemas.openxmlformats.org/officeDocument/2006/relationships/tags" Target="../tags/tag134.xml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10" Type="http://schemas.openxmlformats.org/officeDocument/2006/relationships/tags" Target="../tags/tag139.xml"/><Relationship Id="rId19" Type="http://schemas.openxmlformats.org/officeDocument/2006/relationships/image" Target="../media/image91.png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image" Target="../media/image82.png"/><Relationship Id="rId4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tags" Target="../tags/tag147.xml"/><Relationship Id="rId7" Type="http://schemas.openxmlformats.org/officeDocument/2006/relationships/image" Target="../media/image82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10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.xml"/><Relationship Id="rId7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.png"/><Relationship Id="rId5" Type="http://schemas.openxmlformats.org/officeDocument/2006/relationships/tags" Target="../tags/tag12.xml"/><Relationship Id="rId10" Type="http://schemas.openxmlformats.org/officeDocument/2006/relationships/image" Target="../media/image10.png"/><Relationship Id="rId4" Type="http://schemas.openxmlformats.org/officeDocument/2006/relationships/tags" Target="../tags/tag11.xml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image" Target="../media/image102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" Type="http://schemas.openxmlformats.org/officeDocument/2006/relationships/tags" Target="../tags/tag155.xml"/><Relationship Id="rId21" Type="http://schemas.openxmlformats.org/officeDocument/2006/relationships/image" Target="../media/image93.pn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2" Type="http://schemas.openxmlformats.org/officeDocument/2006/relationships/tags" Target="../tags/tag154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96.png"/><Relationship Id="rId5" Type="http://schemas.openxmlformats.org/officeDocument/2006/relationships/tags" Target="../tags/tag157.xml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10" Type="http://schemas.openxmlformats.org/officeDocument/2006/relationships/tags" Target="../tags/tag162.xml"/><Relationship Id="rId19" Type="http://schemas.openxmlformats.org/officeDocument/2006/relationships/image" Target="../media/image91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image" Target="../media/image103.png"/><Relationship Id="rId18" Type="http://schemas.openxmlformats.org/officeDocument/2006/relationships/image" Target="../media/image65.png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image" Target="../media/image60.png"/><Relationship Id="rId17" Type="http://schemas.openxmlformats.org/officeDocument/2006/relationships/image" Target="../media/image105.png"/><Relationship Id="rId2" Type="http://schemas.openxmlformats.org/officeDocument/2006/relationships/tags" Target="../tags/tag167.xml"/><Relationship Id="rId16" Type="http://schemas.openxmlformats.org/officeDocument/2006/relationships/image" Target="../media/image104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70.xml"/><Relationship Id="rId15" Type="http://schemas.openxmlformats.org/officeDocument/2006/relationships/image" Target="../media/image62.png"/><Relationship Id="rId10" Type="http://schemas.openxmlformats.org/officeDocument/2006/relationships/tags" Target="../tags/tag175.xml"/><Relationship Id="rId19" Type="http://schemas.openxmlformats.org/officeDocument/2006/relationships/image" Target="../media/image106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7" Type="http://schemas.openxmlformats.org/officeDocument/2006/relationships/image" Target="../media/image108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107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7" Type="http://schemas.openxmlformats.org/officeDocument/2006/relationships/image" Target="../media/image110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109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image" Target="../media/image89.png"/><Relationship Id="rId3" Type="http://schemas.openxmlformats.org/officeDocument/2006/relationships/tags" Target="../tags/tag184.xml"/><Relationship Id="rId21" Type="http://schemas.openxmlformats.org/officeDocument/2006/relationships/image" Target="../media/image115.png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image" Target="../media/image113.png"/><Relationship Id="rId2" Type="http://schemas.openxmlformats.org/officeDocument/2006/relationships/tags" Target="../tags/tag183.xml"/><Relationship Id="rId16" Type="http://schemas.openxmlformats.org/officeDocument/2006/relationships/image" Target="../media/image112.png"/><Relationship Id="rId20" Type="http://schemas.openxmlformats.org/officeDocument/2006/relationships/image" Target="../media/image90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image" Target="../media/image118.png"/><Relationship Id="rId5" Type="http://schemas.openxmlformats.org/officeDocument/2006/relationships/tags" Target="../tags/tag186.xml"/><Relationship Id="rId15" Type="http://schemas.openxmlformats.org/officeDocument/2006/relationships/image" Target="../media/image111.png"/><Relationship Id="rId23" Type="http://schemas.openxmlformats.org/officeDocument/2006/relationships/image" Target="../media/image117.png"/><Relationship Id="rId10" Type="http://schemas.openxmlformats.org/officeDocument/2006/relationships/tags" Target="../tags/tag191.xml"/><Relationship Id="rId19" Type="http://schemas.openxmlformats.org/officeDocument/2006/relationships/image" Target="../media/image114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7" Type="http://schemas.openxmlformats.org/officeDocument/2006/relationships/image" Target="../media/image120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119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image" Target="../media/image121.png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7" Type="http://schemas.openxmlformats.org/officeDocument/2006/relationships/image" Target="../media/image18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image" Target="../media/image122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6.png"/><Relationship Id="rId2" Type="http://schemas.openxmlformats.org/officeDocument/2006/relationships/tags" Target="../tags/tag14.xml"/><Relationship Id="rId16" Type="http://schemas.openxmlformats.org/officeDocument/2006/relationships/image" Target="../media/image11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5.png"/><Relationship Id="rId5" Type="http://schemas.openxmlformats.org/officeDocument/2006/relationships/tags" Target="../tags/tag17.xm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image" Target="../media/image123.png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5" Type="http://schemas.openxmlformats.org/officeDocument/2006/relationships/image" Target="../media/image124.png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4.xml"/><Relationship Id="rId7" Type="http://schemas.openxmlformats.org/officeDocument/2006/relationships/image" Target="../media/image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6.xml"/><Relationship Id="rId10" Type="http://schemas.openxmlformats.org/officeDocument/2006/relationships/image" Target="../media/image8.png"/><Relationship Id="rId4" Type="http://schemas.openxmlformats.org/officeDocument/2006/relationships/tags" Target="../tags/tag25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9.xml"/><Relationship Id="rId7" Type="http://schemas.openxmlformats.org/officeDocument/2006/relationships/image" Target="../media/image2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0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sz="10000" dirty="0" smtClean="0"/>
              <a:t>מערכת משוואות לינאריות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פעולה 2- הכפלה </a:t>
            </a:r>
            <a:r>
              <a:rPr lang="he-IL" dirty="0" err="1" smtClean="0"/>
              <a:t>בסקלאר</a:t>
            </a:r>
            <a:r>
              <a:rPr lang="he-IL" dirty="0" smtClean="0"/>
              <a:t> שונה מאפס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45" y="794886"/>
            <a:ext cx="2373486" cy="465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82" y="3276482"/>
            <a:ext cx="2215362" cy="136794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8" y="3593552"/>
            <a:ext cx="1538744" cy="447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65" y="295633"/>
            <a:ext cx="668884" cy="2598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76" y="3276483"/>
            <a:ext cx="2215362" cy="13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e-IL" dirty="0" smtClean="0"/>
              <a:t>פעולה 3- </a:t>
            </a:r>
            <a:r>
              <a:rPr lang="he-IL" altLang="he-IL" dirty="0">
                <a:latin typeface="Arial" panose="020B0604020202020204" pitchFamily="34" charset="0"/>
                <a:cs typeface="Arial" panose="020B0604020202020204" pitchFamily="34" charset="0"/>
              </a:rPr>
              <a:t>הוספת מכפלה של שורה אחת לשורה אחרת</a:t>
            </a:r>
            <a:r>
              <a:rPr lang="he-IL" altLang="he-IL" dirty="0">
                <a:latin typeface="Arial" panose="020B0604020202020204" pitchFamily="34" charset="0"/>
              </a:rPr>
              <a:t> </a:t>
            </a:r>
            <a:br>
              <a:rPr lang="he-IL" altLang="he-IL" dirty="0">
                <a:latin typeface="Arial" panose="020B0604020202020204" pitchFamily="34" charset="0"/>
              </a:rPr>
            </a:b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85" y="1224649"/>
            <a:ext cx="3694325" cy="543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82" y="3276482"/>
            <a:ext cx="2215362" cy="136794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9" y="3593553"/>
            <a:ext cx="2210059" cy="44754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76" y="3276483"/>
            <a:ext cx="2499512" cy="1370456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dirty="0" smtClean="0"/>
              <a:t>בנוסף לפעולות אלו – נשתמש בכתיב </a:t>
            </a:r>
            <a:r>
              <a:rPr lang="he-IL" dirty="0" err="1" smtClean="0"/>
              <a:t>מטריצי</a:t>
            </a:r>
            <a:r>
              <a:rPr lang="he-IL" dirty="0" smtClean="0"/>
              <a:t>	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54" y="2471810"/>
            <a:ext cx="2215362" cy="136794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88" y="2848614"/>
            <a:ext cx="1364487" cy="3071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47" y="2336021"/>
            <a:ext cx="3017520" cy="1503731"/>
          </a:xfrm>
          <a:prstGeom prst="rect">
            <a:avLst/>
          </a:prstGeom>
        </p:spPr>
      </p:pic>
      <p:sp>
        <p:nvSpPr>
          <p:cNvPr id="12" name="מלבן מעוגל 11"/>
          <p:cNvSpPr/>
          <p:nvPr/>
        </p:nvSpPr>
        <p:spPr>
          <a:xfrm>
            <a:off x="8065008" y="2194560"/>
            <a:ext cx="1746504" cy="1892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065008" y="4260107"/>
            <a:ext cx="15179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מטריצת המקדמים</a:t>
            </a:r>
            <a:endParaRPr lang="he-IL" dirty="0"/>
          </a:p>
        </p:txBody>
      </p:sp>
      <p:sp>
        <p:nvSpPr>
          <p:cNvPr id="15" name="מלבן מעוגל 14"/>
          <p:cNvSpPr/>
          <p:nvPr/>
        </p:nvSpPr>
        <p:spPr>
          <a:xfrm>
            <a:off x="9985248" y="2141482"/>
            <a:ext cx="470916" cy="1892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9811512" y="4211330"/>
            <a:ext cx="8894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וקטור תוצאה</a:t>
            </a:r>
            <a:endParaRPr lang="he-IL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8382000" y="1866900"/>
            <a:ext cx="0" cy="27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40367" y="1383337"/>
            <a:ext cx="16492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מתאים ל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42" y="1507366"/>
            <a:ext cx="160020" cy="1428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86108" y="1422568"/>
            <a:ext cx="16492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מתאים ל</a:t>
            </a:r>
            <a:endParaRPr lang="he-IL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1546597"/>
            <a:ext cx="148590" cy="20383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382125" y="1866900"/>
            <a:ext cx="0" cy="27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dirty="0" smtClean="0"/>
              <a:t>בנוסף לפעולות אלו – נשתמש בכתיב </a:t>
            </a:r>
            <a:r>
              <a:rPr lang="he-IL" dirty="0" err="1" smtClean="0"/>
              <a:t>מטריצי</a:t>
            </a:r>
            <a:r>
              <a:rPr lang="he-IL" dirty="0" smtClean="0"/>
              <a:t>	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54" y="2471810"/>
            <a:ext cx="2215362" cy="136794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88" y="2848614"/>
            <a:ext cx="1364487" cy="3071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47" y="2336021"/>
            <a:ext cx="3017520" cy="1503731"/>
          </a:xfrm>
          <a:prstGeom prst="rect">
            <a:avLst/>
          </a:prstGeom>
        </p:spPr>
      </p:pic>
      <p:sp>
        <p:nvSpPr>
          <p:cNvPr id="12" name="מלבן מעוגל 11"/>
          <p:cNvSpPr/>
          <p:nvPr/>
        </p:nvSpPr>
        <p:spPr>
          <a:xfrm>
            <a:off x="8065008" y="2194560"/>
            <a:ext cx="1746504" cy="1892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065008" y="4260107"/>
            <a:ext cx="15179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מטריצת המקדמים</a:t>
            </a:r>
            <a:endParaRPr lang="he-IL" dirty="0"/>
          </a:p>
        </p:txBody>
      </p:sp>
      <p:sp>
        <p:nvSpPr>
          <p:cNvPr id="15" name="מלבן מעוגל 14"/>
          <p:cNvSpPr/>
          <p:nvPr/>
        </p:nvSpPr>
        <p:spPr>
          <a:xfrm>
            <a:off x="9985248" y="2141482"/>
            <a:ext cx="470916" cy="1892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9811512" y="4211330"/>
            <a:ext cx="8894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וקטור תוצאה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444752" y="4997678"/>
            <a:ext cx="6519672" cy="161582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/>
              <a:t>ביצוע פעולות אלמנטריות על מערכת המשוואות שקולה לביצוע הפעולות על המטריצה  </a:t>
            </a:r>
            <a:endParaRPr lang="he-IL" sz="3300" dirty="0"/>
          </a:p>
        </p:txBody>
      </p:sp>
    </p:spTree>
    <p:extLst>
      <p:ext uri="{BB962C8B-B14F-4D97-AF65-F5344CB8AC3E}">
        <p14:creationId xmlns:p14="http://schemas.microsoft.com/office/powerpoint/2010/main" val="28946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6164" y="255080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66" y="624412"/>
            <a:ext cx="2215362" cy="136794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0020" y="2869691"/>
            <a:ext cx="1364487" cy="3071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0" y="4211143"/>
            <a:ext cx="3017520" cy="150373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33" y="938968"/>
            <a:ext cx="2210059" cy="447543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31" y="621898"/>
            <a:ext cx="2499512" cy="1370456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68543" y="2869691"/>
            <a:ext cx="1364487" cy="30716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72" y="4200097"/>
            <a:ext cx="3017143" cy="1503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89" y="4614856"/>
            <a:ext cx="2210059" cy="4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1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6164" y="255080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66" y="624412"/>
            <a:ext cx="2215362" cy="136794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0020" y="2869691"/>
            <a:ext cx="1364487" cy="3071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0" y="4211143"/>
            <a:ext cx="3017520" cy="150373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82" y="938968"/>
            <a:ext cx="1538744" cy="447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32" y="621899"/>
            <a:ext cx="2215085" cy="137279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68543" y="2869691"/>
            <a:ext cx="1364487" cy="3071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72" y="4200098"/>
            <a:ext cx="3017143" cy="150354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82" y="4825168"/>
            <a:ext cx="1538744" cy="4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הגדרה: מטריצה </a:t>
            </a:r>
            <a:r>
              <a:rPr lang="en-US" dirty="0" smtClean="0"/>
              <a:t>B</a:t>
            </a:r>
            <a:r>
              <a:rPr lang="he-IL" dirty="0" smtClean="0"/>
              <a:t> תקרא שקולה (שורה) למטריצה </a:t>
            </a:r>
            <a:r>
              <a:rPr lang="en-US" dirty="0" smtClean="0"/>
              <a:t>A</a:t>
            </a:r>
            <a:r>
              <a:rPr lang="he-IL" dirty="0" smtClean="0"/>
              <a:t> אם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75" y="1558925"/>
            <a:ext cx="4525714" cy="52297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3487241"/>
            <a:ext cx="4525714" cy="5229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93" y="4220667"/>
            <a:ext cx="231314" cy="37462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3" y="4707125"/>
            <a:ext cx="5404040" cy="771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56421" y="2571667"/>
            <a:ext cx="5457826" cy="39007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 smtClean="0"/>
              <a:t>שקילות שורה הוא יחס שקילות: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כל מטריצה </a:t>
            </a:r>
            <a:r>
              <a:rPr lang="en-US" sz="2800" dirty="0" smtClean="0"/>
              <a:t>A</a:t>
            </a:r>
            <a:r>
              <a:rPr lang="he-IL" sz="2800" dirty="0" smtClean="0"/>
              <a:t> שקולה לעצמה.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אם מטריצה </a:t>
            </a:r>
            <a:r>
              <a:rPr lang="en-US" sz="2800" dirty="0" smtClean="0"/>
              <a:t>B</a:t>
            </a:r>
            <a:r>
              <a:rPr lang="he-IL" sz="2800" dirty="0" smtClean="0"/>
              <a:t> שקולה ל </a:t>
            </a:r>
            <a:r>
              <a:rPr lang="en-US" sz="2800" dirty="0" smtClean="0"/>
              <a:t>A</a:t>
            </a:r>
            <a:r>
              <a:rPr lang="he-IL" sz="2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 </a:t>
            </a:r>
            <a:r>
              <a:rPr lang="he-IL" sz="2800" dirty="0" smtClean="0"/>
              <a:t>  אז </a:t>
            </a:r>
            <a:r>
              <a:rPr lang="en-US" sz="2800" dirty="0" smtClean="0"/>
              <a:t>A</a:t>
            </a:r>
            <a:r>
              <a:rPr lang="he-IL" sz="2800" dirty="0" smtClean="0"/>
              <a:t>  שקולה ל </a:t>
            </a:r>
            <a:r>
              <a:rPr lang="en-US" sz="2800" dirty="0" smtClean="0"/>
              <a:t>B</a:t>
            </a:r>
            <a:endParaRPr lang="he-IL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אם </a:t>
            </a:r>
            <a:r>
              <a:rPr lang="en-US" sz="2800" dirty="0" smtClean="0"/>
              <a:t>C</a:t>
            </a:r>
            <a:r>
              <a:rPr lang="he-IL" sz="2800" dirty="0" smtClean="0"/>
              <a:t> שקולה ל </a:t>
            </a:r>
            <a:r>
              <a:rPr lang="en-US" sz="2800" dirty="0" smtClean="0"/>
              <a:t>B</a:t>
            </a:r>
            <a:r>
              <a:rPr lang="he-IL" sz="2800" dirty="0" smtClean="0"/>
              <a:t> ו </a:t>
            </a:r>
            <a:r>
              <a:rPr lang="en-US" sz="2800" dirty="0" smtClean="0"/>
              <a:t>B</a:t>
            </a:r>
            <a:r>
              <a:rPr lang="he-IL" sz="2800" dirty="0" smtClean="0"/>
              <a:t> שקולה ל </a:t>
            </a:r>
            <a:r>
              <a:rPr lang="en-US" sz="2800" dirty="0" smtClean="0"/>
              <a:t>A</a:t>
            </a:r>
            <a:r>
              <a:rPr lang="he-IL" sz="2800" dirty="0" smtClean="0"/>
              <a:t>  אז </a:t>
            </a:r>
            <a:r>
              <a:rPr lang="en-US" sz="2800" dirty="0" smtClean="0"/>
              <a:t>C</a:t>
            </a:r>
            <a:r>
              <a:rPr lang="he-IL" sz="2800" dirty="0" smtClean="0"/>
              <a:t> שקולה ל</a:t>
            </a:r>
            <a:r>
              <a:rPr lang="en-US" sz="2800" dirty="0" smtClean="0"/>
              <a:t>A </a:t>
            </a:r>
            <a:r>
              <a:rPr lang="he-IL" sz="2800" dirty="0" smtClean="0"/>
              <a:t> 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154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הגדרה: מטריצה </a:t>
            </a:r>
            <a:r>
              <a:rPr lang="en-US" dirty="0" smtClean="0"/>
              <a:t>B</a:t>
            </a:r>
            <a:r>
              <a:rPr lang="he-IL" dirty="0" smtClean="0"/>
              <a:t> תקרא שקולה (שורה) למטריצה </a:t>
            </a:r>
            <a:r>
              <a:rPr lang="en-US" dirty="0" smtClean="0"/>
              <a:t>A</a:t>
            </a:r>
            <a:r>
              <a:rPr lang="he-IL" dirty="0" smtClean="0"/>
              <a:t> אם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75" y="1558925"/>
            <a:ext cx="4525714" cy="52297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2752725"/>
            <a:ext cx="4525714" cy="5229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93" y="4787411"/>
            <a:ext cx="231314" cy="37462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3447571"/>
            <a:ext cx="4529069" cy="71740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9" y="5669990"/>
            <a:ext cx="7891508" cy="7174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2463" y="2306972"/>
            <a:ext cx="5457826" cy="39007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 smtClean="0"/>
              <a:t>שקילות שורה הוא יחס שקילות: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כל מטריצה </a:t>
            </a:r>
            <a:r>
              <a:rPr lang="en-US" sz="2800" dirty="0" smtClean="0"/>
              <a:t>A</a:t>
            </a:r>
            <a:r>
              <a:rPr lang="he-IL" sz="2800" dirty="0" smtClean="0"/>
              <a:t> שקולה לעצמה.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אם מטריצה </a:t>
            </a:r>
            <a:r>
              <a:rPr lang="en-US" sz="2800" dirty="0" smtClean="0"/>
              <a:t>B</a:t>
            </a:r>
            <a:r>
              <a:rPr lang="he-IL" sz="2800" dirty="0" smtClean="0"/>
              <a:t> שקולה ל </a:t>
            </a:r>
            <a:r>
              <a:rPr lang="en-US" sz="2800" dirty="0" smtClean="0"/>
              <a:t>A</a:t>
            </a:r>
            <a:r>
              <a:rPr lang="he-IL" sz="2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 </a:t>
            </a:r>
            <a:r>
              <a:rPr lang="he-IL" sz="2800" dirty="0" smtClean="0"/>
              <a:t>  אז </a:t>
            </a:r>
            <a:r>
              <a:rPr lang="en-US" sz="2800" dirty="0" smtClean="0"/>
              <a:t>A</a:t>
            </a:r>
            <a:r>
              <a:rPr lang="he-IL" sz="2800" dirty="0" smtClean="0"/>
              <a:t>  שקולה ל </a:t>
            </a:r>
            <a:r>
              <a:rPr lang="en-US" sz="2800" dirty="0" smtClean="0"/>
              <a:t>B</a:t>
            </a:r>
            <a:endParaRPr lang="he-IL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אם </a:t>
            </a:r>
            <a:r>
              <a:rPr lang="en-US" sz="2800" dirty="0" smtClean="0"/>
              <a:t>C</a:t>
            </a:r>
            <a:r>
              <a:rPr lang="he-IL" sz="2800" dirty="0" smtClean="0"/>
              <a:t> שקולה ל </a:t>
            </a:r>
            <a:r>
              <a:rPr lang="en-US" sz="2800" dirty="0" smtClean="0"/>
              <a:t>B</a:t>
            </a:r>
            <a:r>
              <a:rPr lang="he-IL" sz="2800" dirty="0" smtClean="0"/>
              <a:t> ו </a:t>
            </a:r>
            <a:r>
              <a:rPr lang="en-US" sz="2800" dirty="0" smtClean="0"/>
              <a:t>B</a:t>
            </a:r>
            <a:r>
              <a:rPr lang="he-IL" sz="2800" dirty="0" smtClean="0"/>
              <a:t> שקולה ל </a:t>
            </a:r>
            <a:r>
              <a:rPr lang="en-US" sz="2800" dirty="0" smtClean="0"/>
              <a:t>A</a:t>
            </a:r>
            <a:r>
              <a:rPr lang="he-IL" sz="2800" dirty="0" smtClean="0"/>
              <a:t>  אז </a:t>
            </a:r>
            <a:r>
              <a:rPr lang="en-US" sz="2800" dirty="0" smtClean="0"/>
              <a:t>C</a:t>
            </a:r>
            <a:r>
              <a:rPr lang="he-IL" sz="2800" dirty="0" smtClean="0"/>
              <a:t> שקולה ל</a:t>
            </a:r>
            <a:r>
              <a:rPr lang="en-US" sz="2800" dirty="0" smtClean="0"/>
              <a:t>A </a:t>
            </a:r>
            <a:r>
              <a:rPr lang="he-IL" sz="2800" dirty="0" smtClean="0"/>
              <a:t> 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8782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תרגיל- פתור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49" y="365125"/>
            <a:ext cx="3274009" cy="1755191"/>
          </a:xfrm>
          <a:prstGeom prst="rect">
            <a:avLst/>
          </a:prstGeom>
        </p:spPr>
      </p:pic>
      <p:sp>
        <p:nvSpPr>
          <p:cNvPr id="17" name="כותרת 1"/>
          <p:cNvSpPr txBox="1">
            <a:spLocks/>
          </p:cNvSpPr>
          <p:nvPr/>
        </p:nvSpPr>
        <p:spPr>
          <a:xfrm>
            <a:off x="1002792" y="2440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 smtClean="0"/>
              <a:t>פתרון: נעבוד עם המטריצה</a:t>
            </a:r>
            <a:endParaRPr lang="he-IL" sz="40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75" y="2781948"/>
            <a:ext cx="3968039" cy="1503731"/>
          </a:xfrm>
          <a:prstGeom prst="rect">
            <a:avLst/>
          </a:prstGeom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1002792" y="46268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 smtClean="0"/>
              <a:t>ונדרג אותה בעזרת דירוג גאוס (ע"י פעולות אלמנטריות)</a:t>
            </a:r>
          </a:p>
          <a:p>
            <a:r>
              <a:rPr lang="he-IL" sz="4000" dirty="0" smtClean="0"/>
              <a:t>על מנת לפשט את המערכת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3462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1" y="375652"/>
            <a:ext cx="3967543" cy="1503543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493849" y="855176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99" y="323166"/>
            <a:ext cx="6273144" cy="150354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78" y="2420213"/>
            <a:ext cx="6439086" cy="1503543"/>
          </a:xfrm>
          <a:prstGeom prst="rect">
            <a:avLst/>
          </a:prstGeom>
        </p:spPr>
      </p:pic>
      <p:sp>
        <p:nvSpPr>
          <p:cNvPr id="15" name="מלבן 14"/>
          <p:cNvSpPr/>
          <p:nvPr/>
        </p:nvSpPr>
        <p:spPr>
          <a:xfrm>
            <a:off x="6980699" y="1293410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21" y="4585696"/>
            <a:ext cx="6273144" cy="1503542"/>
          </a:xfrm>
          <a:prstGeom prst="rect">
            <a:avLst/>
          </a:prstGeom>
        </p:spPr>
      </p:pic>
      <p:sp>
        <p:nvSpPr>
          <p:cNvPr id="20" name="מלבן 19"/>
          <p:cNvSpPr/>
          <p:nvPr/>
        </p:nvSpPr>
        <p:spPr>
          <a:xfrm>
            <a:off x="7829550" y="3386604"/>
            <a:ext cx="593271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493849" y="2543591"/>
            <a:ext cx="2439851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שלב ראשון:</a:t>
            </a:r>
          </a:p>
          <a:p>
            <a:pPr algn="ctr"/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איפוס החצי התחתון של המטריצה</a:t>
            </a:r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731" y="5046984"/>
            <a:ext cx="3860510" cy="124649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בשיטת הדירוג של גאוס הכניסות שמתאפסות- נשארות מאופסות  גם בהמשך</a:t>
            </a:r>
            <a:endParaRPr lang="he-IL" sz="2500" dirty="0"/>
          </a:p>
        </p:txBody>
      </p:sp>
      <p:sp>
        <p:nvSpPr>
          <p:cNvPr id="7" name="כוכב עם 5 פינות 6"/>
          <p:cNvSpPr/>
          <p:nvPr/>
        </p:nvSpPr>
        <p:spPr>
          <a:xfrm>
            <a:off x="394342" y="323166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כוכב עם 5 פינות 16"/>
          <p:cNvSpPr/>
          <p:nvPr/>
        </p:nvSpPr>
        <p:spPr>
          <a:xfrm>
            <a:off x="6896897" y="289942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כב עם 5 פינות 17"/>
          <p:cNvSpPr/>
          <p:nvPr/>
        </p:nvSpPr>
        <p:spPr>
          <a:xfrm>
            <a:off x="7778522" y="2793100"/>
            <a:ext cx="851128" cy="593504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" name="קבוצה 10"/>
          <p:cNvGrpSpPr/>
          <p:nvPr/>
        </p:nvGrpSpPr>
        <p:grpSpPr>
          <a:xfrm>
            <a:off x="6980699" y="2461192"/>
            <a:ext cx="3558964" cy="1558358"/>
            <a:chOff x="6980699" y="2461192"/>
            <a:chExt cx="3558964" cy="1558358"/>
          </a:xfrm>
        </p:grpSpPr>
        <p:cxnSp>
          <p:nvCxnSpPr>
            <p:cNvPr id="5" name="מחבר ישר 4"/>
            <p:cNvCxnSpPr/>
            <p:nvPr/>
          </p:nvCxnSpPr>
          <p:spPr>
            <a:xfrm flipV="1">
              <a:off x="6980699" y="2630905"/>
              <a:ext cx="3558964" cy="802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/>
            <p:cNvCxnSpPr/>
            <p:nvPr/>
          </p:nvCxnSpPr>
          <p:spPr>
            <a:xfrm flipH="1">
              <a:off x="7307179" y="2461192"/>
              <a:ext cx="2383" cy="143576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מלבן 7"/>
            <p:cNvSpPr/>
            <p:nvPr/>
          </p:nvSpPr>
          <p:spPr>
            <a:xfrm>
              <a:off x="7527471" y="2793100"/>
              <a:ext cx="3007179" cy="122645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3500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0" grpId="0" animBg="1"/>
      <p:bldP spid="22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מערכת משוואות לינארית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1" y="1751711"/>
            <a:ext cx="6492697" cy="213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60736" y="4535424"/>
            <a:ext cx="1051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21" y="4990592"/>
            <a:ext cx="331927" cy="248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5744" y="4807734"/>
            <a:ext cx="12984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נעלמים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043" y="5484368"/>
            <a:ext cx="968121" cy="412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9632" y="5373542"/>
            <a:ext cx="2194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קבועים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0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6" y="556621"/>
            <a:ext cx="3967543" cy="15035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3536" y="2543591"/>
            <a:ext cx="2439851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שלב שני:</a:t>
            </a:r>
          </a:p>
          <a:p>
            <a:pPr algn="ctr"/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כל שורה מתחילה ב 1</a:t>
            </a:r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646574" y="474260"/>
            <a:ext cx="527722" cy="5047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1379999" y="978984"/>
            <a:ext cx="686926" cy="5450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2352367" y="1484353"/>
            <a:ext cx="686926" cy="5450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17" y="2760060"/>
            <a:ext cx="5777826" cy="150605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19" y="556622"/>
            <a:ext cx="5777825" cy="15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208349" y="1022350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493849" y="2543591"/>
            <a:ext cx="2439851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שלב שני-המשך:</a:t>
            </a:r>
          </a:p>
          <a:p>
            <a:pPr algn="ctr"/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איפוס החצי העליון של המטריצה</a:t>
            </a:r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9" y="521684"/>
            <a:ext cx="3643198" cy="150605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14" y="2653458"/>
            <a:ext cx="5943773" cy="150354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71" y="521684"/>
            <a:ext cx="6109716" cy="150354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66" y="4785232"/>
            <a:ext cx="5790400" cy="1503543"/>
          </a:xfrm>
          <a:prstGeom prst="rect">
            <a:avLst/>
          </a:prstGeom>
        </p:spPr>
      </p:pic>
      <p:sp>
        <p:nvSpPr>
          <p:cNvPr id="23" name="מלבן 22"/>
          <p:cNvSpPr/>
          <p:nvPr/>
        </p:nvSpPr>
        <p:spPr>
          <a:xfrm>
            <a:off x="8628198" y="521684"/>
            <a:ext cx="534851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7847148" y="2641793"/>
            <a:ext cx="534851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כוכב עם 5 פינות 10"/>
          <p:cNvSpPr/>
          <p:nvPr/>
        </p:nvSpPr>
        <p:spPr>
          <a:xfrm>
            <a:off x="2124547" y="1518235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כוכב עם 5 פינות 12"/>
          <p:cNvSpPr/>
          <p:nvPr/>
        </p:nvSpPr>
        <p:spPr>
          <a:xfrm>
            <a:off x="7735692" y="3133412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11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4" y="775209"/>
            <a:ext cx="3318857" cy="150354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3924" y="2987215"/>
            <a:ext cx="1529079" cy="96084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82" y="890345"/>
            <a:ext cx="1297534" cy="129250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1" y="4534229"/>
            <a:ext cx="3274009" cy="175519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82" y="4765571"/>
            <a:ext cx="1297534" cy="129250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21" y="1373396"/>
            <a:ext cx="1364487" cy="3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הגדרה: מטריצה        תקרא בצורה מדורגת אם היא נקראת כך:</a:t>
            </a:r>
            <a:br>
              <a:rPr lang="he-IL" sz="2800" dirty="0" smtClean="0"/>
            </a:b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996" y="288118"/>
            <a:ext cx="289179" cy="29923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045825"/>
            <a:ext cx="6248781" cy="2507056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9" y="1416207"/>
            <a:ext cx="727710" cy="2952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12004" y="1859910"/>
            <a:ext cx="2330819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ציר/איבר מוביל = איבר ראשון בשורה שאינו אפס.</a:t>
            </a:r>
          </a:p>
        </p:txBody>
      </p:sp>
      <p:sp>
        <p:nvSpPr>
          <p:cNvPr id="16" name="קשת 15"/>
          <p:cNvSpPr/>
          <p:nvPr/>
        </p:nvSpPr>
        <p:spPr>
          <a:xfrm>
            <a:off x="8773191" y="785899"/>
            <a:ext cx="1714500" cy="933450"/>
          </a:xfrm>
          <a:prstGeom prst="arc">
            <a:avLst>
              <a:gd name="adj1" fmla="val 10926977"/>
              <a:gd name="adj2" fmla="val 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9782175" y="1293454"/>
            <a:ext cx="1095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כל דבר</a:t>
            </a:r>
            <a:endParaRPr lang="he-IL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88" y="1416207"/>
            <a:ext cx="123825" cy="1238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26923" y="3917059"/>
            <a:ext cx="795525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he-IL" sz="3000" dirty="0" smtClean="0"/>
              <a:t>כל </a:t>
            </a:r>
            <a:r>
              <a:rPr lang="he-IL" sz="3000" dirty="0"/>
              <a:t>ציר מופיע </a:t>
            </a:r>
            <a:r>
              <a:rPr lang="he-IL" sz="3000" dirty="0"/>
              <a:t>מ</a:t>
            </a:r>
            <a:r>
              <a:rPr lang="he-IL" sz="3000" dirty="0" smtClean="0"/>
              <a:t>ימין </a:t>
            </a:r>
            <a:r>
              <a:rPr lang="he-IL" sz="3000" dirty="0"/>
              <a:t>לציר מעליו</a:t>
            </a:r>
            <a:r>
              <a:rPr lang="he-IL" sz="3000" dirty="0" smtClean="0"/>
              <a:t>.</a:t>
            </a:r>
          </a:p>
          <a:p>
            <a:pPr marL="514350" indent="-514350">
              <a:buAutoNum type="arabicPeriod"/>
            </a:pPr>
            <a:r>
              <a:rPr lang="he-IL" sz="3000" dirty="0" smtClean="0"/>
              <a:t>מתחת לכל ציר יש רק אפסים.</a:t>
            </a:r>
          </a:p>
          <a:p>
            <a:pPr marL="514350" indent="-514350">
              <a:buAutoNum type="arabicPeriod"/>
            </a:pPr>
            <a:r>
              <a:rPr lang="he-IL" sz="3000" dirty="0" smtClean="0"/>
              <a:t>שורות אפסים, אם ישנן, מופיעות בסוף.</a:t>
            </a:r>
            <a:endParaRPr lang="he-IL" sz="30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3" name="קשת 32"/>
          <p:cNvSpPr/>
          <p:nvPr/>
        </p:nvSpPr>
        <p:spPr>
          <a:xfrm flipH="1">
            <a:off x="1729806" y="729336"/>
            <a:ext cx="1831959" cy="933450"/>
          </a:xfrm>
          <a:prstGeom prst="arc">
            <a:avLst>
              <a:gd name="adj1" fmla="val 10926977"/>
              <a:gd name="adj2" fmla="val 0"/>
            </a:avLst>
          </a:prstGeom>
          <a:ln w="127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9" name="קבוצה 48"/>
          <p:cNvGrpSpPr/>
          <p:nvPr/>
        </p:nvGrpSpPr>
        <p:grpSpPr>
          <a:xfrm>
            <a:off x="3148550" y="1540032"/>
            <a:ext cx="6119861" cy="1460049"/>
            <a:chOff x="3148550" y="1882932"/>
            <a:chExt cx="6119861" cy="1460049"/>
          </a:xfrm>
        </p:grpSpPr>
        <p:cxnSp>
          <p:nvCxnSpPr>
            <p:cNvPr id="37" name="מחבר ישר 36"/>
            <p:cNvCxnSpPr/>
            <p:nvPr/>
          </p:nvCxnSpPr>
          <p:spPr>
            <a:xfrm flipV="1">
              <a:off x="3148550" y="1882932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ישר 38"/>
            <p:cNvCxnSpPr/>
            <p:nvPr/>
          </p:nvCxnSpPr>
          <p:spPr>
            <a:xfrm>
              <a:off x="3945699" y="1882932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>
              <a:off x="3945699" y="2369615"/>
              <a:ext cx="1453019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ישר 43"/>
            <p:cNvCxnSpPr/>
            <p:nvPr/>
          </p:nvCxnSpPr>
          <p:spPr>
            <a:xfrm>
              <a:off x="5398718" y="2369615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ישר 44"/>
            <p:cNvCxnSpPr/>
            <p:nvPr/>
          </p:nvCxnSpPr>
          <p:spPr>
            <a:xfrm flipV="1">
              <a:off x="5398718" y="2856298"/>
              <a:ext cx="3068877" cy="219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ישר 46"/>
            <p:cNvCxnSpPr/>
            <p:nvPr/>
          </p:nvCxnSpPr>
          <p:spPr>
            <a:xfrm>
              <a:off x="8467595" y="2856298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/>
            <p:cNvCxnSpPr/>
            <p:nvPr/>
          </p:nvCxnSpPr>
          <p:spPr>
            <a:xfrm flipV="1">
              <a:off x="8471262" y="3335457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כותרת 1"/>
          <p:cNvSpPr txBox="1">
            <a:spLocks/>
          </p:cNvSpPr>
          <p:nvPr/>
        </p:nvSpPr>
        <p:spPr>
          <a:xfrm>
            <a:off x="92365" y="5807154"/>
            <a:ext cx="11805488" cy="127492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הגדרה: תהא מטריצה </a:t>
            </a:r>
            <a:r>
              <a:rPr lang="en-US" sz="2800" dirty="0" smtClean="0"/>
              <a:t>A</a:t>
            </a:r>
            <a:r>
              <a:rPr lang="he-IL" sz="2800" dirty="0" smtClean="0"/>
              <a:t>. מטריצה שקולת לה שהיא בצורה מדורגת נקראת צורה מדורגת של </a:t>
            </a:r>
            <a:r>
              <a:rPr lang="en-US" sz="2800" dirty="0" smtClean="0"/>
              <a:t>A</a:t>
            </a:r>
            <a:r>
              <a:rPr lang="he-IL" sz="2800" dirty="0" smtClean="0"/>
              <a:t>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423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 animBg="1"/>
      <p:bldP spid="27" grpId="0"/>
      <p:bldP spid="30" grpId="0"/>
      <p:bldP spid="33" grpId="0" animBg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1" y="2517708"/>
            <a:ext cx="3968039" cy="1503731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47" y="2767910"/>
            <a:ext cx="3922776" cy="1003326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1" y="520467"/>
            <a:ext cx="3643655" cy="150373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53" y="522983"/>
            <a:ext cx="3968039" cy="150373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2" y="4722289"/>
            <a:ext cx="3319272" cy="150373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53" y="4512433"/>
            <a:ext cx="4571543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71342" y="323166"/>
            <a:ext cx="17285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651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82333" y="4185643"/>
            <a:ext cx="795525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he-IL" sz="3000" dirty="0" smtClean="0"/>
              <a:t>היא בצורה מדורגת</a:t>
            </a:r>
          </a:p>
          <a:p>
            <a:pPr marL="514350" indent="-514350">
              <a:buAutoNum type="arabicPeriod"/>
            </a:pPr>
            <a:r>
              <a:rPr lang="he-IL" sz="3000" dirty="0" smtClean="0"/>
              <a:t>מתחת ומעל לכל ציר יש רק אפסים.</a:t>
            </a:r>
          </a:p>
          <a:p>
            <a:pPr marL="514350" indent="-514350">
              <a:buAutoNum type="arabicPeriod"/>
            </a:pPr>
            <a:r>
              <a:rPr lang="he-IL" sz="3000" dirty="0" smtClean="0"/>
              <a:t>כל ציר =1</a:t>
            </a:r>
            <a:endParaRPr lang="he-IL" sz="30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grpSp>
        <p:nvGrpSpPr>
          <p:cNvPr id="49" name="קבוצה 48"/>
          <p:cNvGrpSpPr/>
          <p:nvPr/>
        </p:nvGrpSpPr>
        <p:grpSpPr>
          <a:xfrm>
            <a:off x="3363725" y="1982668"/>
            <a:ext cx="6119861" cy="1460049"/>
            <a:chOff x="3148550" y="1882932"/>
            <a:chExt cx="6119861" cy="1460049"/>
          </a:xfrm>
        </p:grpSpPr>
        <p:cxnSp>
          <p:nvCxnSpPr>
            <p:cNvPr id="37" name="מחבר ישר 36"/>
            <p:cNvCxnSpPr/>
            <p:nvPr/>
          </p:nvCxnSpPr>
          <p:spPr>
            <a:xfrm flipV="1">
              <a:off x="3148550" y="1882932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ישר 38"/>
            <p:cNvCxnSpPr/>
            <p:nvPr/>
          </p:nvCxnSpPr>
          <p:spPr>
            <a:xfrm>
              <a:off x="3945699" y="1882932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>
              <a:off x="3945699" y="2369615"/>
              <a:ext cx="1453019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ישר 43"/>
            <p:cNvCxnSpPr/>
            <p:nvPr/>
          </p:nvCxnSpPr>
          <p:spPr>
            <a:xfrm>
              <a:off x="5398718" y="2369615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ישר 44"/>
            <p:cNvCxnSpPr/>
            <p:nvPr/>
          </p:nvCxnSpPr>
          <p:spPr>
            <a:xfrm flipV="1">
              <a:off x="5398718" y="2856298"/>
              <a:ext cx="3068877" cy="219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ישר 46"/>
            <p:cNvCxnSpPr/>
            <p:nvPr/>
          </p:nvCxnSpPr>
          <p:spPr>
            <a:xfrm>
              <a:off x="8467595" y="2856298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/>
            <p:cNvCxnSpPr/>
            <p:nvPr/>
          </p:nvCxnSpPr>
          <p:spPr>
            <a:xfrm flipV="1">
              <a:off x="8471262" y="3335457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05" y="1459165"/>
            <a:ext cx="6248781" cy="2507056"/>
          </a:xfrm>
          <a:prstGeom prst="rect">
            <a:avLst/>
          </a:prstGeom>
        </p:spPr>
      </p:pic>
      <p:grpSp>
        <p:nvGrpSpPr>
          <p:cNvPr id="12" name="קבוצה 11"/>
          <p:cNvGrpSpPr/>
          <p:nvPr/>
        </p:nvGrpSpPr>
        <p:grpSpPr>
          <a:xfrm>
            <a:off x="322517" y="3380971"/>
            <a:ext cx="3178994" cy="2586457"/>
            <a:chOff x="184731" y="3062781"/>
            <a:chExt cx="3178994" cy="2586457"/>
          </a:xfrm>
        </p:grpSpPr>
        <p:sp>
          <p:nvSpPr>
            <p:cNvPr id="10" name="פיצוץ 1 9"/>
            <p:cNvSpPr/>
            <p:nvPr/>
          </p:nvSpPr>
          <p:spPr>
            <a:xfrm>
              <a:off x="184731" y="3062781"/>
              <a:ext cx="3178994" cy="2586457"/>
            </a:xfrm>
            <a:prstGeom prst="irregularSeal1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1953" y="3826718"/>
              <a:ext cx="2395631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dirty="0" smtClean="0"/>
                <a:t>הצורה הקנונית </a:t>
              </a:r>
            </a:p>
            <a:p>
              <a:pPr algn="ctr"/>
              <a:r>
                <a:rPr lang="he-IL" sz="2800" dirty="0" smtClean="0"/>
                <a:t>יחידה</a:t>
              </a:r>
              <a:endParaRPr lang="he-IL" sz="2800" dirty="0"/>
            </a:p>
          </p:txBody>
        </p:sp>
      </p:grpSp>
      <p:sp>
        <p:nvSpPr>
          <p:cNvPr id="23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הגדרה: מטריצה        תקרא בצורה מדורגת קנונית אם היא נקראת כך:</a:t>
            </a:r>
            <a:br>
              <a:rPr lang="he-IL" sz="2800" dirty="0" smtClean="0"/>
            </a:b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996" y="288118"/>
            <a:ext cx="289179" cy="299237"/>
          </a:xfrm>
          <a:prstGeom prst="rect">
            <a:avLst/>
          </a:prstGeom>
        </p:spPr>
      </p:pic>
      <p:sp>
        <p:nvSpPr>
          <p:cNvPr id="25" name="כותרת 1"/>
          <p:cNvSpPr txBox="1">
            <a:spLocks/>
          </p:cNvSpPr>
          <p:nvPr/>
        </p:nvSpPr>
        <p:spPr>
          <a:xfrm>
            <a:off x="92365" y="5807154"/>
            <a:ext cx="11805488" cy="127492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dirty="0" smtClean="0"/>
              <a:t>הגדרה: תהא מטריצה </a:t>
            </a:r>
            <a:r>
              <a:rPr lang="en-US" sz="2800" dirty="0" smtClean="0"/>
              <a:t>A</a:t>
            </a:r>
            <a:r>
              <a:rPr lang="he-IL" sz="2800" dirty="0" smtClean="0"/>
              <a:t>. מטריצה שקולת לה שהיא בצורה מדורגת קנונית </a:t>
            </a:r>
          </a:p>
          <a:p>
            <a:pPr algn="ctr"/>
            <a:r>
              <a:rPr lang="he-IL" sz="2800" dirty="0" smtClean="0"/>
              <a:t>נקראת </a:t>
            </a:r>
            <a:r>
              <a:rPr lang="he-IL" sz="2800" u="sng" dirty="0" smtClean="0"/>
              <a:t>ה</a:t>
            </a:r>
            <a:r>
              <a:rPr lang="he-IL" sz="2800" dirty="0" smtClean="0"/>
              <a:t>צורה </a:t>
            </a:r>
            <a:r>
              <a:rPr lang="he-IL" sz="2800" u="sng" dirty="0" smtClean="0"/>
              <a:t>ה</a:t>
            </a:r>
            <a:r>
              <a:rPr lang="he-IL" sz="2800" dirty="0" smtClean="0"/>
              <a:t>מדורגת קנונית </a:t>
            </a:r>
            <a:r>
              <a:rPr lang="he-IL" sz="2800" dirty="0" smtClean="0"/>
              <a:t>של </a:t>
            </a:r>
            <a:r>
              <a:rPr lang="en-US" sz="2800" dirty="0" smtClean="0"/>
              <a:t>A</a:t>
            </a:r>
            <a:r>
              <a:rPr lang="he-IL" sz="2800" dirty="0" smtClean="0"/>
              <a:t>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263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דוגמאות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77" y="1314624"/>
            <a:ext cx="2947111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62" y="1314624"/>
            <a:ext cx="2947111" cy="10033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88" y="3074693"/>
            <a:ext cx="2992374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גאוס לדירוג מטריצה: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886450" y="1825625"/>
            <a:ext cx="5467350" cy="4351338"/>
          </a:xfrm>
        </p:spPr>
        <p:txBody>
          <a:bodyPr>
            <a:normAutofit/>
          </a:bodyPr>
          <a:lstStyle/>
          <a:p>
            <a:r>
              <a:rPr lang="he-IL" dirty="0" smtClean="0"/>
              <a:t>חלק ראשון – "איפוס החצי התחתון":</a:t>
            </a:r>
          </a:p>
          <a:p>
            <a:pPr lvl="1"/>
            <a:r>
              <a:rPr lang="he-IL" dirty="0" smtClean="0"/>
              <a:t>בעזרת החלפת שורות, נדאג שהפינה השמאלית העליונה תהיה שונה מאפס.(אם כל העמודה אפסים, נעבור עמודה אחת ימינה).</a:t>
            </a:r>
          </a:p>
          <a:p>
            <a:pPr lvl="1"/>
            <a:r>
              <a:rPr lang="he-IL" dirty="0" smtClean="0"/>
              <a:t>בעזרתה נאפס את כל האיברים שמתחתיה.</a:t>
            </a:r>
          </a:p>
          <a:p>
            <a:pPr lvl="1"/>
            <a:r>
              <a:rPr lang="he-IL" dirty="0" smtClean="0"/>
              <a:t>נתעלם מהשורה הראשונה והעמודה הראשונה ונמשיך בצורה דומה עם המטריצה שנשארת. </a:t>
            </a:r>
          </a:p>
          <a:p>
            <a:r>
              <a:rPr lang="he-IL" dirty="0" smtClean="0"/>
              <a:t>בסוף חלק זה מגיעים לצורה מדורגת</a:t>
            </a:r>
          </a:p>
          <a:p>
            <a:pPr lvl="1"/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8" y="2289221"/>
            <a:ext cx="3760456" cy="2082754"/>
          </a:xfrm>
          <a:prstGeom prst="rect">
            <a:avLst/>
          </a:prstGeom>
        </p:spPr>
      </p:pic>
      <p:sp>
        <p:nvSpPr>
          <p:cNvPr id="6" name="כוכב עם 5 פינות 5"/>
          <p:cNvSpPr/>
          <p:nvPr/>
        </p:nvSpPr>
        <p:spPr>
          <a:xfrm>
            <a:off x="758825" y="2289221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911301" y="2907579"/>
            <a:ext cx="406536" cy="3836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946434" y="3888325"/>
            <a:ext cx="406536" cy="3836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927312" y="3397952"/>
            <a:ext cx="406536" cy="3836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2" name="קבוצה 11"/>
          <p:cNvGrpSpPr/>
          <p:nvPr/>
        </p:nvGrpSpPr>
        <p:grpSpPr>
          <a:xfrm>
            <a:off x="758825" y="2442935"/>
            <a:ext cx="3558964" cy="1929039"/>
            <a:chOff x="6980699" y="2461192"/>
            <a:chExt cx="3558964" cy="1558358"/>
          </a:xfrm>
        </p:grpSpPr>
        <p:cxnSp>
          <p:nvCxnSpPr>
            <p:cNvPr id="13" name="מחבר ישר 12"/>
            <p:cNvCxnSpPr/>
            <p:nvPr/>
          </p:nvCxnSpPr>
          <p:spPr>
            <a:xfrm flipV="1">
              <a:off x="6980699" y="2630905"/>
              <a:ext cx="3558964" cy="802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ישר 13"/>
            <p:cNvCxnSpPr/>
            <p:nvPr/>
          </p:nvCxnSpPr>
          <p:spPr>
            <a:xfrm flipH="1">
              <a:off x="7307179" y="2461192"/>
              <a:ext cx="2383" cy="143576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מלבן 14"/>
            <p:cNvSpPr/>
            <p:nvPr/>
          </p:nvSpPr>
          <p:spPr>
            <a:xfrm>
              <a:off x="7527471" y="2793100"/>
              <a:ext cx="3007179" cy="122645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6" name="כוכב עם 5 פינות 15"/>
          <p:cNvSpPr/>
          <p:nvPr/>
        </p:nvSpPr>
        <p:spPr>
          <a:xfrm>
            <a:off x="1387475" y="2746421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1575084" y="3888325"/>
            <a:ext cx="406536" cy="3836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1555962" y="3397952"/>
            <a:ext cx="406536" cy="3836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9" name="קבוצה 18"/>
          <p:cNvGrpSpPr/>
          <p:nvPr/>
        </p:nvGrpSpPr>
        <p:grpSpPr>
          <a:xfrm>
            <a:off x="1575224" y="2952750"/>
            <a:ext cx="2711026" cy="1419224"/>
            <a:chOff x="6980699" y="2461192"/>
            <a:chExt cx="3558964" cy="1558358"/>
          </a:xfrm>
        </p:grpSpPr>
        <p:cxnSp>
          <p:nvCxnSpPr>
            <p:cNvPr id="20" name="מחבר ישר 19"/>
            <p:cNvCxnSpPr/>
            <p:nvPr/>
          </p:nvCxnSpPr>
          <p:spPr>
            <a:xfrm flipV="1">
              <a:off x="6980699" y="2630905"/>
              <a:ext cx="3558964" cy="802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/>
            <p:cNvCxnSpPr/>
            <p:nvPr/>
          </p:nvCxnSpPr>
          <p:spPr>
            <a:xfrm flipH="1">
              <a:off x="7307179" y="2461192"/>
              <a:ext cx="2383" cy="143576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מלבן 21"/>
            <p:cNvSpPr/>
            <p:nvPr/>
          </p:nvSpPr>
          <p:spPr>
            <a:xfrm>
              <a:off x="7527471" y="2793100"/>
              <a:ext cx="3007179" cy="122645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4813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גאוס לדירוג מטריצה: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886450" y="1825625"/>
            <a:ext cx="5467350" cy="4351338"/>
          </a:xfrm>
        </p:spPr>
        <p:txBody>
          <a:bodyPr/>
          <a:lstStyle/>
          <a:p>
            <a:r>
              <a:rPr lang="he-IL" dirty="0" smtClean="0"/>
              <a:t>חלק שני:</a:t>
            </a:r>
          </a:p>
          <a:p>
            <a:pPr lvl="1"/>
            <a:r>
              <a:rPr lang="he-IL" dirty="0" smtClean="0"/>
              <a:t>בעזרת כפל </a:t>
            </a:r>
            <a:r>
              <a:rPr lang="he-IL" dirty="0" err="1" smtClean="0"/>
              <a:t>בסקלאר</a:t>
            </a:r>
            <a:r>
              <a:rPr lang="he-IL" dirty="0" smtClean="0"/>
              <a:t>, נדאג שבכל שורה שאינה שורת אפסים, האיבר המוביל יהיה 1. </a:t>
            </a:r>
          </a:p>
          <a:p>
            <a:pPr lvl="1"/>
            <a:r>
              <a:rPr lang="he-IL" dirty="0" smtClean="0"/>
              <a:t>החל מהאיבר המוביל הימני ביותר ועד השמאלי ביותר, נאפס את כל האיברים שמעליו.</a:t>
            </a:r>
          </a:p>
          <a:p>
            <a:r>
              <a:rPr lang="he-IL" dirty="0" smtClean="0"/>
              <a:t>בסוף חלק זה מגיעים לצורה המדורגת קנונית.</a:t>
            </a:r>
          </a:p>
          <a:p>
            <a:pPr lvl="1"/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3" y="1993946"/>
            <a:ext cx="3760456" cy="2082754"/>
          </a:xfrm>
          <a:prstGeom prst="rect">
            <a:avLst/>
          </a:prstGeom>
        </p:spPr>
      </p:pic>
      <p:sp>
        <p:nvSpPr>
          <p:cNvPr id="6" name="כוכב עם 5 פינות 5"/>
          <p:cNvSpPr/>
          <p:nvPr/>
        </p:nvSpPr>
        <p:spPr>
          <a:xfrm>
            <a:off x="701675" y="1993946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כוכב עם 5 פינות 22"/>
          <p:cNvSpPr/>
          <p:nvPr/>
        </p:nvSpPr>
        <p:spPr>
          <a:xfrm>
            <a:off x="2019498" y="2462359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כוכב עם 5 פינות 23"/>
          <p:cNvSpPr/>
          <p:nvPr/>
        </p:nvSpPr>
        <p:spPr>
          <a:xfrm>
            <a:off x="2667198" y="2995759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456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גאוס לדירוג מטריצה: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886450" y="1825625"/>
            <a:ext cx="5467350" cy="4351338"/>
          </a:xfrm>
        </p:spPr>
        <p:txBody>
          <a:bodyPr/>
          <a:lstStyle/>
          <a:p>
            <a:r>
              <a:rPr lang="he-IL" dirty="0" smtClean="0"/>
              <a:t>חלק שני:</a:t>
            </a:r>
          </a:p>
          <a:p>
            <a:pPr lvl="1"/>
            <a:r>
              <a:rPr lang="he-IL" dirty="0" smtClean="0"/>
              <a:t>בעזרת כפל </a:t>
            </a:r>
            <a:r>
              <a:rPr lang="he-IL" dirty="0" err="1" smtClean="0"/>
              <a:t>בסקלאר</a:t>
            </a:r>
            <a:r>
              <a:rPr lang="he-IL" dirty="0" smtClean="0"/>
              <a:t>, נדאג שבכל שורה שאינה שורת אפסים, האיבר המוביל יהיה 1. </a:t>
            </a:r>
          </a:p>
          <a:p>
            <a:pPr lvl="1"/>
            <a:r>
              <a:rPr lang="he-IL" dirty="0" smtClean="0"/>
              <a:t>החל מהאיבר המוביל הימני ביותר ועד השמאלי ביותר, נאפס את כל האיברים שמעליו.</a:t>
            </a:r>
          </a:p>
          <a:p>
            <a:r>
              <a:rPr lang="he-IL" dirty="0" smtClean="0"/>
              <a:t>בסוף חלק זה מגיעים לצורה המדורגת קנונית.</a:t>
            </a:r>
          </a:p>
          <a:p>
            <a:pPr lvl="1"/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3" y="1993946"/>
            <a:ext cx="3760456" cy="2082754"/>
          </a:xfrm>
          <a:prstGeom prst="rect">
            <a:avLst/>
          </a:prstGeom>
        </p:spPr>
      </p:pic>
      <p:sp>
        <p:nvSpPr>
          <p:cNvPr id="6" name="כוכב עם 5 פינות 5"/>
          <p:cNvSpPr/>
          <p:nvPr/>
        </p:nvSpPr>
        <p:spPr>
          <a:xfrm>
            <a:off x="701675" y="1993946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כוכב עם 5 פינות 22"/>
          <p:cNvSpPr/>
          <p:nvPr/>
        </p:nvSpPr>
        <p:spPr>
          <a:xfrm>
            <a:off x="2019498" y="2462359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כוכב עם 5 פינות 23"/>
          <p:cNvSpPr/>
          <p:nvPr/>
        </p:nvSpPr>
        <p:spPr>
          <a:xfrm>
            <a:off x="2667198" y="2995759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דוגמאות: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16" y="2302500"/>
            <a:ext cx="2411200" cy="125211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8" y="2302500"/>
            <a:ext cx="6258055" cy="75177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66" y="4567661"/>
            <a:ext cx="4048000" cy="125211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64804"/>
            <a:ext cx="3600457" cy="17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גאוס לדירוג מטריצה: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886450" y="1825625"/>
            <a:ext cx="5467350" cy="4351338"/>
          </a:xfrm>
        </p:spPr>
        <p:txBody>
          <a:bodyPr/>
          <a:lstStyle/>
          <a:p>
            <a:r>
              <a:rPr lang="he-IL" dirty="0" smtClean="0"/>
              <a:t>חלק שני:</a:t>
            </a:r>
          </a:p>
          <a:p>
            <a:pPr lvl="1"/>
            <a:r>
              <a:rPr lang="he-IL" dirty="0" smtClean="0"/>
              <a:t>בעזרת כפל </a:t>
            </a:r>
            <a:r>
              <a:rPr lang="he-IL" dirty="0" err="1" smtClean="0"/>
              <a:t>בסקלאר</a:t>
            </a:r>
            <a:r>
              <a:rPr lang="he-IL" dirty="0" smtClean="0"/>
              <a:t>, נדאג שבכל שורה שאינה שורת אפסים, האיבר המוביל יהיה 1. </a:t>
            </a:r>
          </a:p>
          <a:p>
            <a:pPr lvl="1"/>
            <a:r>
              <a:rPr lang="he-IL" dirty="0" smtClean="0"/>
              <a:t>החל מהאיבר המוביל הימני ביותר ועד השמאלי ביותר, נאפס את כל האיברים שמעליו.</a:t>
            </a:r>
          </a:p>
          <a:p>
            <a:r>
              <a:rPr lang="he-IL" dirty="0" smtClean="0"/>
              <a:t>בסוף חלק זה מגיעים לצורה המדורגת קנונית.</a:t>
            </a:r>
          </a:p>
          <a:p>
            <a:pPr lvl="1"/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3" y="1993946"/>
            <a:ext cx="3760456" cy="2082754"/>
          </a:xfrm>
          <a:prstGeom prst="rect">
            <a:avLst/>
          </a:prstGeom>
        </p:spPr>
      </p:pic>
      <p:sp>
        <p:nvSpPr>
          <p:cNvPr id="24" name="כוכב עם 5 פינות 23"/>
          <p:cNvSpPr/>
          <p:nvPr/>
        </p:nvSpPr>
        <p:spPr>
          <a:xfrm>
            <a:off x="2667198" y="2995759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2811592" y="2612122"/>
            <a:ext cx="406536" cy="3836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2811592" y="2049527"/>
            <a:ext cx="406536" cy="3836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912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גאוס לדירוג מטריצה: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886450" y="1825625"/>
            <a:ext cx="5467350" cy="4351338"/>
          </a:xfrm>
        </p:spPr>
        <p:txBody>
          <a:bodyPr/>
          <a:lstStyle/>
          <a:p>
            <a:r>
              <a:rPr lang="he-IL" dirty="0" smtClean="0"/>
              <a:t>חלק שני:</a:t>
            </a:r>
          </a:p>
          <a:p>
            <a:pPr lvl="1"/>
            <a:r>
              <a:rPr lang="he-IL" dirty="0" smtClean="0"/>
              <a:t>בעזרת כפל </a:t>
            </a:r>
            <a:r>
              <a:rPr lang="he-IL" dirty="0" err="1" smtClean="0"/>
              <a:t>בסקלאר</a:t>
            </a:r>
            <a:r>
              <a:rPr lang="he-IL" dirty="0" smtClean="0"/>
              <a:t>, נדאג שבכל שורה שאינה שורת אפסים, האיבר המוביל יהיה 1. </a:t>
            </a:r>
          </a:p>
          <a:p>
            <a:pPr lvl="1"/>
            <a:r>
              <a:rPr lang="he-IL" dirty="0" smtClean="0"/>
              <a:t>החל מהאיבר המוביל הימני ביותר ועד השמאלי ביותר, נאפס את כל האיברים שמעליו.</a:t>
            </a:r>
          </a:p>
          <a:p>
            <a:r>
              <a:rPr lang="he-IL" dirty="0" smtClean="0"/>
              <a:t>בסוף חלק זה מגיעים לצורה המדורגת קנונית.</a:t>
            </a:r>
          </a:p>
          <a:p>
            <a:pPr lvl="1"/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3" y="1993946"/>
            <a:ext cx="3760456" cy="2082754"/>
          </a:xfrm>
          <a:prstGeom prst="rect">
            <a:avLst/>
          </a:prstGeom>
        </p:spPr>
      </p:pic>
      <p:sp>
        <p:nvSpPr>
          <p:cNvPr id="24" name="כוכב עם 5 פינות 23"/>
          <p:cNvSpPr/>
          <p:nvPr/>
        </p:nvSpPr>
        <p:spPr>
          <a:xfrm>
            <a:off x="2009973" y="2414734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2144842" y="2049527"/>
            <a:ext cx="406536" cy="3836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66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כמו שראינו: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5" y="1690688"/>
            <a:ext cx="3968039" cy="150373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71" y="1690877"/>
            <a:ext cx="5735087" cy="150354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71" y="4089910"/>
            <a:ext cx="5086400" cy="15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1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תרגיל- פתור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49" y="378206"/>
            <a:ext cx="5464226" cy="1755191"/>
          </a:xfrm>
          <a:prstGeom prst="rect">
            <a:avLst/>
          </a:prstGeom>
        </p:spPr>
      </p:pic>
      <p:sp>
        <p:nvSpPr>
          <p:cNvPr id="17" name="כותרת 1"/>
          <p:cNvSpPr txBox="1">
            <a:spLocks/>
          </p:cNvSpPr>
          <p:nvPr/>
        </p:nvSpPr>
        <p:spPr>
          <a:xfrm>
            <a:off x="1002792" y="2440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 smtClean="0"/>
              <a:t>פתרון: נעבוד עם המטריצה</a:t>
            </a:r>
            <a:endParaRPr lang="he-IL" sz="4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49" y="4118877"/>
            <a:ext cx="4835576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נמשיך לפשט ע"י פעולות אלמנטריות: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2" y="1863347"/>
            <a:ext cx="11165944" cy="150354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2" y="4313937"/>
            <a:ext cx="5948800" cy="150354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76" y="4585381"/>
            <a:ext cx="1529079" cy="96084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63" y="4884750"/>
            <a:ext cx="3374593" cy="362102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2999232" y="5246852"/>
            <a:ext cx="322783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ברק 10"/>
          <p:cNvSpPr/>
          <p:nvPr/>
        </p:nvSpPr>
        <p:spPr>
          <a:xfrm>
            <a:off x="9718573" y="5400674"/>
            <a:ext cx="1019175" cy="1170051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8787" y="6047505"/>
            <a:ext cx="3374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אין פתרון למערכת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3092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תרגיל- פתור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74" y="539458"/>
            <a:ext cx="3319272" cy="1503731"/>
          </a:xfrm>
          <a:prstGeom prst="rect">
            <a:avLst/>
          </a:prstGeom>
        </p:spPr>
      </p:pic>
      <p:sp>
        <p:nvSpPr>
          <p:cNvPr id="17" name="כותרת 1"/>
          <p:cNvSpPr txBox="1">
            <a:spLocks/>
          </p:cNvSpPr>
          <p:nvPr/>
        </p:nvSpPr>
        <p:spPr>
          <a:xfrm>
            <a:off x="717042" y="13804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 smtClean="0"/>
              <a:t>פתרון:</a:t>
            </a:r>
            <a:endParaRPr lang="he-IL" sz="4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8" y="2884138"/>
            <a:ext cx="10026971" cy="150354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7" y="4882496"/>
            <a:ext cx="6273143" cy="15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נמשיך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558800"/>
            <a:ext cx="9478857" cy="15060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5" y="2968625"/>
            <a:ext cx="5581714" cy="151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03" y="1149456"/>
            <a:ext cx="3107657" cy="15161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994" y="1168522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הצבה 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8" y="1320855"/>
            <a:ext cx="890168" cy="26403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52" y="710684"/>
            <a:ext cx="130759" cy="26403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23" y="1795945"/>
            <a:ext cx="247142" cy="400263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" y="2353291"/>
            <a:ext cx="1966170" cy="1133943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65" y="3715149"/>
            <a:ext cx="247142" cy="4002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10507" y="6081674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אוסף </a:t>
            </a:r>
            <a:r>
              <a:rPr lang="he-IL" sz="2800" dirty="0" smtClean="0"/>
              <a:t>הפתרונות</a:t>
            </a:r>
            <a:endParaRPr lang="he-IL" sz="2800" b="1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" y="4284626"/>
            <a:ext cx="4352770" cy="15163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90883" y="512270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נציב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8" y="641823"/>
            <a:ext cx="945371" cy="2866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90883" y="1363493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 נקבל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42" y="1270327"/>
            <a:ext cx="1003199" cy="11339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43283" y="2638666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נציב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24" y="2768219"/>
            <a:ext cx="927771" cy="28411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743283" y="3489889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 נקבל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867" y="3396724"/>
            <a:ext cx="1309942" cy="11339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682634" y="4623832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נציב 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75" y="4753386"/>
            <a:ext cx="990628" cy="18857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682634" y="5475055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 נקבל 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18" y="5381891"/>
            <a:ext cx="1983770" cy="113394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-199248" y="483768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בכלליות: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8487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17" grpId="0"/>
      <p:bldP spid="22" grpId="0"/>
      <p:bldP spid="25" grpId="0"/>
      <p:bldP spid="27" grpId="0"/>
      <p:bldP spid="31" grpId="0"/>
      <p:bldP spid="33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284163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e-IL" sz="4000" dirty="0" smtClean="0"/>
              <a:t>במילים אחרות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2" y="1403350"/>
            <a:ext cx="8793551" cy="1516305"/>
          </a:xfrm>
          <a:prstGeom prst="rect">
            <a:avLst/>
          </a:prstGeom>
        </p:spPr>
      </p:pic>
      <p:sp>
        <p:nvSpPr>
          <p:cNvPr id="15" name="כותרת 1"/>
          <p:cNvSpPr txBox="1">
            <a:spLocks/>
          </p:cNvSpPr>
          <p:nvPr/>
        </p:nvSpPr>
        <p:spPr>
          <a:xfrm>
            <a:off x="838200" y="140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כל איבר ב</a:t>
            </a:r>
            <a:endParaRPr lang="he-IL" sz="2800" dirty="0"/>
          </a:p>
        </p:txBody>
      </p:sp>
      <p:sp>
        <p:nvSpPr>
          <p:cNvPr id="16" name="כותרת 1"/>
          <p:cNvSpPr txBox="1">
            <a:spLocks/>
          </p:cNvSpPr>
          <p:nvPr/>
        </p:nvSpPr>
        <p:spPr>
          <a:xfrm>
            <a:off x="838200" y="3641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הוא פתרון 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71" y="3767138"/>
            <a:ext cx="3319272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4619" y="-1093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e-IL" sz="4000" dirty="0" smtClean="0"/>
              <a:t>ספוילר: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7977"/>
            <a:ext cx="5894219" cy="1516305"/>
          </a:xfrm>
          <a:prstGeom prst="rect">
            <a:avLst/>
          </a:prstGeom>
        </p:spPr>
      </p:pic>
      <p:sp>
        <p:nvSpPr>
          <p:cNvPr id="15" name="כותרת 1 1"/>
          <p:cNvSpPr txBox="1">
            <a:spLocks/>
          </p:cNvSpPr>
          <p:nvPr/>
        </p:nvSpPr>
        <p:spPr>
          <a:xfrm>
            <a:off x="838200" y="140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39" y="1417454"/>
            <a:ext cx="3319272" cy="1503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275" y="3552289"/>
            <a:ext cx="106680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פתרון</a:t>
            </a:r>
          </a:p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פרטי</a:t>
            </a:r>
          </a:p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למקורית</a:t>
            </a:r>
            <a:endParaRPr lang="he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 flipH="1">
            <a:off x="1919289" y="3316068"/>
            <a:ext cx="9525" cy="110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סוגר מסולסל ימני 9"/>
          <p:cNvSpPr/>
          <p:nvPr/>
        </p:nvSpPr>
        <p:spPr>
          <a:xfrm rot="5400000">
            <a:off x="1752602" y="2486388"/>
            <a:ext cx="333375" cy="1123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4626627"/>
            <a:ext cx="3319272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14055" y="1427619"/>
            <a:ext cx="7715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פתרון</a:t>
            </a:r>
          </a:p>
          <a:p>
            <a:r>
              <a:rPr lang="he-IL" dirty="0" smtClean="0"/>
              <a:t>כללי</a:t>
            </a:r>
            <a:endParaRPr lang="he-IL" dirty="0"/>
          </a:p>
        </p:txBody>
      </p:sp>
      <p:cxnSp>
        <p:nvCxnSpPr>
          <p:cNvPr id="20" name="מחבר חץ ישר 19"/>
          <p:cNvCxnSpPr/>
          <p:nvPr/>
        </p:nvCxnSpPr>
        <p:spPr>
          <a:xfrm>
            <a:off x="7105650" y="2169319"/>
            <a:ext cx="14954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53003" y="3449973"/>
            <a:ext cx="1981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13FCF"/>
                </a:solidFill>
              </a:rPr>
              <a:t>פתרון כללי</a:t>
            </a:r>
          </a:p>
          <a:p>
            <a:r>
              <a:rPr lang="he-IL" dirty="0" smtClean="0">
                <a:solidFill>
                  <a:srgbClr val="F13FCF"/>
                </a:solidFill>
              </a:rPr>
              <a:t>להומוגנית</a:t>
            </a:r>
            <a:endParaRPr lang="he-IL" dirty="0">
              <a:solidFill>
                <a:srgbClr val="F13FCF"/>
              </a:solidFill>
            </a:endParaRPr>
          </a:p>
        </p:txBody>
      </p:sp>
      <p:sp>
        <p:nvSpPr>
          <p:cNvPr id="23" name="סוגר מסולסל ימני 22"/>
          <p:cNvSpPr/>
          <p:nvPr/>
        </p:nvSpPr>
        <p:spPr>
          <a:xfrm rot="5400000">
            <a:off x="3862386" y="1981563"/>
            <a:ext cx="333375" cy="2133599"/>
          </a:xfrm>
          <a:prstGeom prst="rightBrace">
            <a:avLst/>
          </a:prstGeom>
          <a:ln>
            <a:solidFill>
              <a:srgbClr val="F13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4" name="מחבר חץ ישר 23"/>
          <p:cNvCxnSpPr/>
          <p:nvPr/>
        </p:nvCxnSpPr>
        <p:spPr>
          <a:xfrm>
            <a:off x="4043363" y="3368388"/>
            <a:ext cx="2890837" cy="1104900"/>
          </a:xfrm>
          <a:prstGeom prst="straightConnector1">
            <a:avLst/>
          </a:prstGeom>
          <a:ln>
            <a:solidFill>
              <a:srgbClr val="F13F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תמונה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26627"/>
            <a:ext cx="3319272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מערכת משוואות לינארית מעל שדה 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1" y="1799336"/>
            <a:ext cx="6492697" cy="213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60736" y="4535424"/>
            <a:ext cx="1051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דוגמאות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41" y="884574"/>
            <a:ext cx="238887" cy="286664"/>
          </a:xfrm>
          <a:prstGeom prst="rect">
            <a:avLst/>
          </a:prstGeom>
        </p:spPr>
      </p:pic>
      <p:cxnSp>
        <p:nvCxnSpPr>
          <p:cNvPr id="6" name="מחבר ישר 5"/>
          <p:cNvCxnSpPr/>
          <p:nvPr/>
        </p:nvCxnSpPr>
        <p:spPr>
          <a:xfrm>
            <a:off x="2095500" y="1304925"/>
            <a:ext cx="248602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63" y="5112171"/>
            <a:ext cx="1118856" cy="36959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90" y="5112171"/>
            <a:ext cx="1101256" cy="28662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17" y="5029775"/>
            <a:ext cx="1093713" cy="3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73" y="3675935"/>
            <a:ext cx="3968039" cy="1503731"/>
          </a:xfrm>
          <a:prstGeom prst="rect">
            <a:avLst/>
          </a:prstGeom>
        </p:spPr>
      </p:pic>
      <p:cxnSp>
        <p:nvCxnSpPr>
          <p:cNvPr id="9" name="מחבר חץ ישר 8"/>
          <p:cNvCxnSpPr/>
          <p:nvPr/>
        </p:nvCxnSpPr>
        <p:spPr>
          <a:xfrm>
            <a:off x="5060515" y="2902823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69426" y="2148475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תלויים</a:t>
            </a:r>
            <a:endParaRPr lang="he-I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>
            <a:off x="5793609" y="2888176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6903741" y="2888176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72757" y="2140785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חופשים</a:t>
            </a:r>
            <a:endParaRPr lang="he-IL" sz="28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4525" y="392369"/>
            <a:ext cx="942264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משתנים המתאימים לעמודות שיש בהם ציר בצורה מדורגת נקראים משתנים תלויים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שאר המשתנים נקראים משתנים חופשיים</a:t>
            </a:r>
          </a:p>
          <a:p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1419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32" y="4274081"/>
            <a:ext cx="5522062" cy="15037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20052" y="2756266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חופשים</a:t>
            </a:r>
            <a:endParaRPr lang="he-IL" sz="2800" dirty="0">
              <a:solidFill>
                <a:srgbClr val="FFC000"/>
              </a:solidFill>
            </a:endParaRPr>
          </a:p>
        </p:txBody>
      </p:sp>
      <p:cxnSp>
        <p:nvCxnSpPr>
          <p:cNvPr id="10" name="מחבר חץ ישר 9"/>
          <p:cNvCxnSpPr/>
          <p:nvPr/>
        </p:nvCxnSpPr>
        <p:spPr>
          <a:xfrm>
            <a:off x="7509674" y="3473630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5889133" y="3497198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8456969" y="3443734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77457" y="2722168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תלויים</a:t>
            </a:r>
            <a:endParaRPr lang="he-I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מחבר חץ ישר 15"/>
          <p:cNvCxnSpPr/>
          <p:nvPr/>
        </p:nvCxnSpPr>
        <p:spPr>
          <a:xfrm>
            <a:off x="4619574" y="3507105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>
            <a:off x="5276875" y="3517567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6498861" y="3504522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14525" y="392369"/>
            <a:ext cx="942264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משתנים המתאימים לעמודות שיש בהם ציר בצורה מדורגת נקראים משתנים תלויים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שאר המשתנים נקראים משתנים חופשיים</a:t>
            </a:r>
          </a:p>
          <a:p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5631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03" y="1149456"/>
            <a:ext cx="3107657" cy="15161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994" y="1168522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הצבה 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8" y="1320855"/>
            <a:ext cx="890168" cy="26403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52" y="710684"/>
            <a:ext cx="130759" cy="26403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23" y="1795945"/>
            <a:ext cx="247142" cy="400263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" y="2353291"/>
            <a:ext cx="1966170" cy="1133943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65" y="3715149"/>
            <a:ext cx="247142" cy="4002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10507" y="6081674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אוסף </a:t>
            </a:r>
            <a:r>
              <a:rPr lang="he-IL" sz="2800" dirty="0" smtClean="0"/>
              <a:t>הפתרונות</a:t>
            </a:r>
            <a:endParaRPr lang="he-IL" sz="2800" b="1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" y="4284626"/>
            <a:ext cx="4352770" cy="15163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90883" y="512270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נציב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8" y="641823"/>
            <a:ext cx="945371" cy="2866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90883" y="1363493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 נקבל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42" y="1270327"/>
            <a:ext cx="1003199" cy="11339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43283" y="2638666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נציב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24" y="2768219"/>
            <a:ext cx="927771" cy="28411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743283" y="3489889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 נקבל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867" y="3396724"/>
            <a:ext cx="1309942" cy="11339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682634" y="4623832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נציב 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75" y="4753386"/>
            <a:ext cx="990628" cy="18857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682634" y="5475055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 נקבל 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18" y="5381891"/>
            <a:ext cx="1983770" cy="113394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-199248" y="483768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בכלליות: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9678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19921"/>
            <a:ext cx="11805488" cy="925338"/>
          </a:xfrm>
        </p:spPr>
        <p:txBody>
          <a:bodyPr>
            <a:normAutofit/>
          </a:bodyPr>
          <a:lstStyle/>
          <a:p>
            <a:pPr lvl="0" algn="ctr"/>
            <a:r>
              <a:rPr lang="he-IL" sz="3500" dirty="0" smtClean="0"/>
              <a:t>מהצורה המדורגת ניתן להסיק האם וכמה פתרונות יש  </a:t>
            </a:r>
            <a:endParaRPr lang="he-IL" sz="35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>
            <a:off x="7039627" y="745453"/>
            <a:ext cx="1716066" cy="6324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55693" y="1061658"/>
            <a:ext cx="15031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יש שורת סתירה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73" y="2149738"/>
            <a:ext cx="2187227" cy="74826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7" y="2381885"/>
            <a:ext cx="247142" cy="40026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86866" y="3101526"/>
            <a:ext cx="15031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פתרון למערכת</a:t>
            </a:r>
            <a:endParaRPr lang="he-IL" sz="2800" dirty="0"/>
          </a:p>
        </p:txBody>
      </p:sp>
      <p:cxnSp>
        <p:nvCxnSpPr>
          <p:cNvPr id="36" name="מחבר חץ ישר 35"/>
          <p:cNvCxnSpPr/>
          <p:nvPr/>
        </p:nvCxnSpPr>
        <p:spPr>
          <a:xfrm flipH="1">
            <a:off x="3805101" y="745453"/>
            <a:ext cx="3235514" cy="7932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01977" y="1169348"/>
            <a:ext cx="15031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שורת סתירה</a:t>
            </a:r>
            <a:endParaRPr lang="he-IL" sz="2800" dirty="0"/>
          </a:p>
        </p:txBody>
      </p:sp>
      <p:cxnSp>
        <p:nvCxnSpPr>
          <p:cNvPr id="40" name="מחבר חץ ישר 39"/>
          <p:cNvCxnSpPr/>
          <p:nvPr/>
        </p:nvCxnSpPr>
        <p:spPr>
          <a:xfrm>
            <a:off x="3532341" y="2149738"/>
            <a:ext cx="1716066" cy="6324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 flipH="1">
            <a:off x="1914584" y="2149738"/>
            <a:ext cx="1617757" cy="5847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17494" y="2987401"/>
            <a:ext cx="185385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יש משתנים חופשיים</a:t>
            </a:r>
            <a:endParaRPr lang="he-I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48122" y="2987402"/>
            <a:ext cx="185385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משתנים חופשיים</a:t>
            </a:r>
            <a:endParaRPr lang="he-IL" sz="2800" dirty="0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33" y="4160866"/>
            <a:ext cx="247142" cy="40026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150930" y="4780487"/>
            <a:ext cx="288869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יש אינסוף פתרונות (בקורס שלנו)</a:t>
            </a:r>
            <a:endParaRPr lang="he-IL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280386" y="4880698"/>
            <a:ext cx="28886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פתרון יחיד</a:t>
            </a:r>
            <a:endParaRPr lang="he-IL" sz="28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64" y="4239155"/>
            <a:ext cx="247142" cy="400263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45" y="5178156"/>
            <a:ext cx="3968039" cy="1503731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84" y="4507095"/>
            <a:ext cx="3643655" cy="1503731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34" y="1859924"/>
            <a:ext cx="1752553" cy="880695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" y="5199295"/>
            <a:ext cx="3968039" cy="150373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0" y="1901370"/>
            <a:ext cx="1381444" cy="9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8" grpId="0"/>
      <p:bldP spid="43" grpId="0"/>
      <p:bldP spid="46" grpId="0"/>
      <p:bldP spid="51" grpId="0"/>
      <p:bldP spid="5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תרגיל: עבור אילו ערכי      יש למערכת הבאה פתרון יחיד/אין סוף פתרונות/אין פתרון?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62" y="504739"/>
            <a:ext cx="191110" cy="29420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59" y="1765843"/>
            <a:ext cx="3057754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פתרון: נדרג לצורה </a:t>
            </a:r>
            <a:r>
              <a:rPr lang="he-IL" sz="2800" dirty="0" err="1" smtClean="0"/>
              <a:t>לצורה</a:t>
            </a:r>
            <a:r>
              <a:rPr lang="he-IL" sz="2800" dirty="0" smtClean="0"/>
              <a:t> מדורגת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30" y="1314625"/>
            <a:ext cx="7639355" cy="150373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7" y="3464457"/>
            <a:ext cx="6035040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9" y="372997"/>
            <a:ext cx="8164906" cy="1503731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7503090" y="2160875"/>
            <a:ext cx="1537918" cy="1355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86" y="2364006"/>
            <a:ext cx="940460" cy="294208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1883372" y="372997"/>
            <a:ext cx="546678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2609882" y="872500"/>
            <a:ext cx="1198030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3987744" y="1324354"/>
            <a:ext cx="3402612" cy="552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08" y="2523995"/>
            <a:ext cx="2992374" cy="150373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225" y="2179967"/>
            <a:ext cx="130759" cy="26403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33" y="2214646"/>
            <a:ext cx="155905" cy="18859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24" y="4337075"/>
            <a:ext cx="247142" cy="40026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85" y="5046687"/>
            <a:ext cx="3810221" cy="1506247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5483274" y="2163346"/>
            <a:ext cx="76507" cy="6955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2" y="2383919"/>
            <a:ext cx="1277416" cy="29420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58" y="3148994"/>
            <a:ext cx="3319272" cy="1503731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00" y="5024502"/>
            <a:ext cx="247142" cy="400263"/>
          </a:xfrm>
          <a:prstGeom prst="rect">
            <a:avLst/>
          </a:prstGeom>
        </p:spPr>
      </p:pic>
      <p:sp>
        <p:nvSpPr>
          <p:cNvPr id="31" name="מלבן 30"/>
          <p:cNvSpPr/>
          <p:nvPr/>
        </p:nvSpPr>
        <p:spPr>
          <a:xfrm>
            <a:off x="4146112" y="4106403"/>
            <a:ext cx="2827339" cy="552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4081319" y="5538200"/>
            <a:ext cx="18533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פתרון</a:t>
            </a:r>
            <a:endParaRPr lang="he-IL" sz="2800" dirty="0"/>
          </a:p>
        </p:txBody>
      </p:sp>
      <p:cxnSp>
        <p:nvCxnSpPr>
          <p:cNvPr id="33" name="מחבר חץ ישר 32"/>
          <p:cNvCxnSpPr/>
          <p:nvPr/>
        </p:nvCxnSpPr>
        <p:spPr>
          <a:xfrm flipH="1">
            <a:off x="2307436" y="1997501"/>
            <a:ext cx="749674" cy="733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תמונה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6" y="2347557"/>
            <a:ext cx="1672208" cy="389763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10" y="3008017"/>
            <a:ext cx="247142" cy="40026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75476" y="3408280"/>
            <a:ext cx="185335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שורת סתירה +</a:t>
            </a:r>
          </a:p>
          <a:p>
            <a:pPr algn="ctr"/>
            <a:r>
              <a:rPr lang="he-IL" sz="2800" dirty="0" smtClean="0"/>
              <a:t>אין משתנים חופשיים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10" y="5338068"/>
            <a:ext cx="247142" cy="40026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2904" y="5852237"/>
            <a:ext cx="18533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פתרון יחיד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0614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1" grpId="0" animBg="1"/>
      <p:bldP spid="32" grpId="0"/>
      <p:bldP spid="38" grpId="0"/>
      <p:bldP spid="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למערכת משוואות המיוצגת כמטריצה</a:t>
            </a:r>
            <a:r>
              <a:rPr lang="he-IL" altLang="he-IL" sz="2800" dirty="0">
                <a:latin typeface="Arial" panose="020B0604020202020204" pitchFamily="34" charset="0"/>
              </a:rPr>
              <a:t> </a:t>
            </a:r>
            <a:r>
              <a:rPr lang="he-IL" altLang="he-IL" sz="2800" dirty="0" smtClean="0">
                <a:latin typeface="Arial" panose="020B0604020202020204" pitchFamily="34" charset="0"/>
              </a:rPr>
              <a:t>              אין פתרון.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24" y="509767"/>
            <a:ext cx="897712" cy="284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95353" y="2204581"/>
            <a:ext cx="167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61" y="2261958"/>
            <a:ext cx="1740103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הצורה המדורגת יחידה.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5353" y="2204581"/>
            <a:ext cx="167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14" y="2338532"/>
            <a:ext cx="6135623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למטריצה מגודל                יש לכל היותר         צירים.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5353" y="2204581"/>
            <a:ext cx="167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נכון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25" y="546229"/>
            <a:ext cx="1106424" cy="21122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89" y="568860"/>
            <a:ext cx="344500" cy="1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דוגמאות: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16" y="2302500"/>
            <a:ext cx="2411200" cy="125211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8" y="2302500"/>
            <a:ext cx="6258055" cy="75177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66" y="4567661"/>
            <a:ext cx="4048000" cy="125211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64804"/>
            <a:ext cx="3600457" cy="175497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58" y="1690688"/>
            <a:ext cx="1118856" cy="36959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02" y="6144959"/>
            <a:ext cx="1101256" cy="28662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70" y="6225170"/>
            <a:ext cx="1101256" cy="28662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75" y="1758573"/>
            <a:ext cx="1093713" cy="3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למערכת משוואות עם אין סוף פתרונות תהיה לפחות שורת אפסים אחת במטריצה המקושרת אליה.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6175" y="2204581"/>
            <a:ext cx="39776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 במקרה הכללי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39" y="2204581"/>
            <a:ext cx="2761030" cy="502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96175" y="3321505"/>
            <a:ext cx="397766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נכון במקרה שמטריצת המקדמים ריבועית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0238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נכון/לא נכון: 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בצורה הקנונית יש איבר בכל טור יחיד ששונה מאפס</a:t>
            </a:r>
            <a:r>
              <a:rPr lang="he-IL" altLang="he-IL" sz="2800" dirty="0">
                <a:latin typeface="Arial" panose="020B0604020202020204" pitchFamily="34" charset="0"/>
              </a:rPr>
              <a:t>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101" y="2204581"/>
            <a:ext cx="44467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נכון- </a:t>
            </a:r>
          </a:p>
          <a:p>
            <a:r>
              <a:rPr lang="he-IL" sz="2800" dirty="0" smtClean="0"/>
              <a:t>רק בעמודות של הצירים</a:t>
            </a:r>
            <a:endParaRPr lang="he-IL" sz="28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2540000"/>
            <a:ext cx="2947111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77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319096"/>
            <a:ext cx="11810326" cy="6905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051" y="3724275"/>
            <a:ext cx="7715250" cy="245745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275" y="1119450"/>
            <a:ext cx="7248525" cy="234315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6826" y="6276975"/>
            <a:ext cx="5324475" cy="4953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18" y="5345021"/>
            <a:ext cx="748631" cy="836704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1933074" y="5811524"/>
            <a:ext cx="19892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כפל 5"/>
          <p:cNvSpPr/>
          <p:nvPr/>
        </p:nvSpPr>
        <p:spPr>
          <a:xfrm>
            <a:off x="1082428" y="5463339"/>
            <a:ext cx="673768" cy="71838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91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1" y="1799336"/>
            <a:ext cx="6492697" cy="213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9424" y="4654296"/>
            <a:ext cx="68397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המטרה- לפתור את המערכת.</a:t>
            </a:r>
            <a:endParaRPr lang="he-IL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755575"/>
            <a:ext cx="1032710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מציאת אלו (אם קיימות) הצבות ל                       (עם איברים מ    )</a:t>
            </a:r>
          </a:p>
          <a:p>
            <a:r>
              <a:rPr lang="he-IL" sz="2500" dirty="0" smtClean="0"/>
              <a:t>   </a:t>
            </a:r>
            <a:r>
              <a:rPr lang="he-IL" sz="2500" dirty="0" err="1" smtClean="0"/>
              <a:t>ייקימו</a:t>
            </a:r>
            <a:r>
              <a:rPr lang="he-IL" sz="2500" dirty="0" smtClean="0"/>
              <a:t> את כל    </a:t>
            </a:r>
            <a:r>
              <a:rPr lang="en-US" sz="2500" dirty="0" smtClean="0"/>
              <a:t>    </a:t>
            </a:r>
            <a:r>
              <a:rPr lang="he-IL" sz="2500" dirty="0" smtClean="0"/>
              <a:t>המשוואות 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37" y="5862085"/>
            <a:ext cx="1775308" cy="26403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244" y="6308997"/>
            <a:ext cx="344500" cy="188595"/>
          </a:xfrm>
          <a:prstGeom prst="rect">
            <a:avLst/>
          </a:prstGeom>
        </p:spPr>
      </p:pic>
      <p:sp>
        <p:nvSpPr>
          <p:cNvPr id="11" name="כותרת 1"/>
          <p:cNvSpPr txBox="1">
            <a:spLocks/>
          </p:cNvSpPr>
          <p:nvPr/>
        </p:nvSpPr>
        <p:spPr>
          <a:xfrm>
            <a:off x="619125" y="3672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 smtClean="0"/>
              <a:t>מערכת משוואות לינארית מעל שדה  </a:t>
            </a:r>
            <a:endParaRPr lang="he-IL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41" y="884574"/>
            <a:ext cx="238887" cy="28666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16" y="5867692"/>
            <a:ext cx="238887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איך? </a:t>
            </a:r>
            <a:br>
              <a:rPr lang="he-IL" dirty="0" smtClean="0"/>
            </a:br>
            <a:r>
              <a:rPr lang="he-IL" dirty="0" smtClean="0"/>
              <a:t>בעזרת פעולות על המערכת שלא משנות את פתרונה.</a:t>
            </a:r>
            <a:br>
              <a:rPr lang="he-IL" dirty="0" smtClean="0"/>
            </a:br>
            <a:r>
              <a:rPr lang="he-IL" dirty="0" smtClean="0"/>
              <a:t> פעולות אלו נקראות פעולות אלמנטריות.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549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פעולה 1- החלפת שתי שורות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464" y="824223"/>
            <a:ext cx="2048561" cy="543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82" y="3276482"/>
            <a:ext cx="2215362" cy="136794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8" y="3593549"/>
            <a:ext cx="1372972" cy="44759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44" y="3276482"/>
            <a:ext cx="2215362" cy="13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6.75"/>
  <p:tag name="ORIGINALWIDTH" val="1936.5"/>
  <p:tag name="OUTPUTDPI" val="1200"/>
  <p:tag name="LATEXADDIN" val="\documentclass{article}&#10;\usepackage{amsmath}&#10;\usepackage{amssymb}&#10;\usepackage{amsthm}&#10;\pagestyle{empty}&#10;\begin{document}&#10;&#10;&#10;$\begin{array}{c}&#10;a_{11}x_{1}+a_{12}x_{2}+\cdots+a_{1n}x_{n}=b_{1}\\&#10;a_{21}x_{1}+a_{22}x_{2}+\cdots+a_{2n}x_{n}=b_{2}\\&#10;\vdots\\&#10;a_{m1}x_{1}+a_{m2}x_{2}+\cdots+a_{mn}x_{n}=b_{m}&#10;\end{array}$&#10;\end{document}"/>
  <p:tag name="IGUANATEXSIZE" val="33"/>
  <p:tag name="IGUANATEXCURSOR" val="312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333.7083"/>
  <p:tag name="OUTPUTDPI" val="1200"/>
  <p:tag name="LATEXADDIN" val="\documentclass{article}&#10;\usepackage{amsmath}&#10;\usepackage{amssymb}&#10;\usepackage{amsthm}&#10;\pagestyle{empty}&#10;\begin{document}&#10;&#10;$\mathbb{F}=\mathbb{Q}$&#10;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86.75"/>
  <p:tag name="OUTPUTDPI" val="1200"/>
  <p:tag name="LATEXADDIN" val="\documentclass{article}&#10;\usepackage{amsmath}&#10;\usepackage{amssymb}&#10;\usepackage{amsthm}&#10;\pagestyle{empty}&#10;\begin{document}&#10;&#10;&#10;$&#10;\left(\begin{array}{cccc}&#10;1 &amp; 2 &amp; -1 &amp; -3\\&#10;0 &amp; 1 &amp; -2 &amp; -3\\&#10;0 &amp; 0 &amp; 1 &amp; \frac{1}{2}&#10;\end{array}\right)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-3 &amp; 6 &amp; 9\\&#10;0 &amp; 0 &amp; -6 &amp; -3&#10;\end{array}\right)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c}&#10;1 &amp; 3 &amp; 4 &amp; 2\\&#10;0 &amp; 0&amp; -8 &amp; 0\\&#10;0 &amp; 0 &amp; 0 &amp; 0&#10;\end{array}\right)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63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|c}&#10;1 &amp; 0 &amp; 0 &amp; 0 &amp; -1 &amp; 1\\&#10;0 &amp; 3 &amp; 0 &amp; 0 &amp; -4 &amp; 5\\&#10;0 &amp; 0 &amp; 0 &amp; 5 &amp; 0 &amp; 0&#10;\end{array}\right)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63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mathbf{\boldsymbol{1}} &amp; 0 &amp; \bullet &amp; 0 &amp; \bullet &amp; \bullet &amp; \bullet &amp; \bullet &amp; 0\\&#10;&#10;0 &amp; \mathbf{\boldsymbol{1}} &amp; \bullet &amp; 0 &amp; \bullet &amp; \bullet &amp; \bullet &amp; \bullet &amp; 0\\&#10;0 &amp; 0 &amp; 0 &amp; \mathbf{\boldsymbol{1}} &amp; \bullet &amp; \bullet &amp; \bullet &amp; \bullet &amp; 0\\&#10;0 &amp; 0 &amp; 0 &amp; 0 &amp; 0 &amp; 0 &amp; 0 &amp; 0 &amp; \mathbf{\boldsymbol{1}}\\&#10;0 &amp; 0 &amp; 0 &amp; 0 &amp; 0 &amp; 0 &amp; 0 &amp; 0 &amp; 0&#10;\end{array}\right)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7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0 &amp; 0 &amp; 0\\&#10;0 &amp; 1 &amp; 0 &amp; 0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7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2 &amp; 0 &amp; 0\\&#10;0 &amp; 0 &amp; 1 &amp; 0&#10;\end{array}\right)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328.459"/>
  <p:tag name="OUTPUTDPI" val="1200"/>
  <p:tag name="LATEXADDIN" val="\documentclass{article}&#10;\usepackage{amsmath}&#10;\usepackage{amssymb}&#10;\usepackage{amsthm}&#10;\pagestyle{empty}&#10;\begin{document}&#10;&#10;$\mathbb{F}=\mathbb{R}$&#10;&#10;\end{document}"/>
  <p:tag name="IGUANATEXSIZE" val="33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0 &amp; 0 &amp; 0\\&#10;0 &amp; 1 &amp; 0 &amp; 0 \\&#10;0 &amp; 0 &amp; 1 &amp; 0 \\&#10;0 &amp; 0 &amp; 0 &amp; 1 \\&#10;&#10;\end{array}\right)&#10;$&#10;\end{document}"/>
  <p:tag name="IGUANATEXSIZE" val="33"/>
  <p:tag name="IGUANATEXCURSOR" val="226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079.115"/>
  <p:tag name="LATEXADDIN" val="\documentclass{article}&#10;\usepackage{amsmath}&#10;\usepackage{amssymb}&#10;\usepackage{amsthm}&#10;\usepackage{xcolor}&#10;\pagestyle{empty}&#10;\begin{document}&#10;&#10;&#10;$\left(\begin{array}{ccccc}&#10;* &amp; * &amp; * &amp; * &amp; *\\&#10;* &amp; * &amp; * &amp; * &amp; *\\&#10;* &amp; * &amp; * &amp; * &amp; *\\&#10;* &amp; * &amp; * &amp; * &amp; *&#10;\end{array}\right)$&#10;\end{document}"/>
  <p:tag name="IGUANATEXSIZE" val="24"/>
  <p:tag name="IGUANATEXCURSOR" val="2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079.115"/>
  <p:tag name="LATEXADDIN" val="\documentclass{article}&#10;\usepackage{amsmath}&#10;\usepackage{amssymb}&#10;\usepackage{amsthm}&#10;\usepackage{xcolor}&#10;\pagestyle{empty}&#10;\begin{document}&#10;&#10;&#10;$\left(\begin{array}{ccccc}&#10;* &amp; * &amp; * &amp; * &amp; *\\&#10;0 &amp; 0 &amp; * &amp; * &amp; *\\&#10;0 &amp; 0 &amp; 0 &amp; * &amp; *\\&#10;0 &amp; 0 &amp; 0&amp; 0 &amp; 0&#10;\end{array}\right)$&#10;\end{document}"/>
  <p:tag name="IGUANATEXSIZE" val="24"/>
  <p:tag name="IGUANATEXCURSOR" val="2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079.115"/>
  <p:tag name="LATEXADDIN" val="\documentclass{article}&#10;\usepackage{amsmath}&#10;\usepackage{amssymb}&#10;\usepackage{amsthm}&#10;\usepackage{xcolor}&#10;\pagestyle{empty}&#10;\begin{document}&#10;&#10;&#10;$\left(\begin{array}{ccccc}&#10;1 &amp; * &amp; * &amp; * &amp; *\\&#10;0 &amp; 0 &amp; 1 &amp; * &amp; *\\&#10;0 &amp; 0 &amp; 0 &amp; 1 &amp; *\\&#10;0 &amp; 0 &amp; 0&amp; 0 &amp; 0&#10;\end{array}\right)$&#10;\end{document}"/>
  <p:tag name="IGUANATEXSIZE" val="24"/>
  <p:tag name="IGUANATEXCURSOR" val="2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079.115"/>
  <p:tag name="LATEXADDIN" val="\documentclass{article}&#10;\usepackage{amsmath}&#10;\usepackage{amssymb}&#10;\usepackage{amsthm}&#10;\usepackage{xcolor}&#10;\pagestyle{empty}&#10;\begin{document}&#10;&#10;&#10;$\left(\begin{array}{ccccc}&#10;1 &amp; * &amp; * &amp; * &amp; *\\&#10;0 &amp; 0 &amp; 1 &amp; * &amp; *\\&#10;0 &amp; 0 &amp; 0 &amp; 1 &amp; *\\&#10;0 &amp; 0 &amp; 0&amp; 0 &amp; 0&#10;\end{array}\right)$&#10;\end{document}"/>
  <p:tag name="IGUANATEXSIZE" val="24"/>
  <p:tag name="IGUANATEXCURSOR" val="2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079.115"/>
  <p:tag name="LATEXADDIN" val="\documentclass{article}&#10;\usepackage{amsmath}&#10;\usepackage{amssymb}&#10;\usepackage{amsthm}&#10;\usepackage{xcolor}&#10;\pagestyle{empty}&#10;\begin{document}&#10;&#10;&#10;$\left(\begin{array}{ccccc}&#10;1 &amp; * &amp; * &amp; * &amp; *\\&#10;0 &amp; 0 &amp; 1 &amp; * &amp; *\\&#10;0 &amp; 0 &amp; 0 &amp; 1 &amp; *\\&#10;0 &amp; 0 &amp; 0&amp; 0 &amp; 0&#10;\end{array}\right)$&#10;\end{document}"/>
  <p:tag name="IGUANATEXSIZE" val="24"/>
  <p:tag name="IGUANATEXCURSOR" val="2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1 &amp; -1 &amp; 5 &amp; 6\\&#10;2 &amp; 1 &amp; -2 &amp; 0&#10;\end{array}\right)&#10;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10.536"/>
  <p:tag name="LATEXADDIN" val="\documentclass{article}&#10;\usepackage{amsmath}&#10;\usepackage{amssymb}&#10;\usepackage{amsthm}&#10;\pagestyle{empty}&#10;\begin{document}&#10;&#10;&#10;$&#10;\to \cdots \to\left(\begin{array}{ccc|c}&#10;1 &amp; 2 &amp; -1 &amp; -3\\&#10;0 &amp; -3 &amp; 6 &amp; 9\\&#10;0 &amp; 0 &amp; -6 &amp; -3&#10;\end{array}\right)&#10;$&#10;\end{document}"/>
  <p:tag name="IGUANATEXSIZE" val="33"/>
  <p:tag name="IGUANATEXCURSOR" val="1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517.06"/>
  <p:tag name="LATEXADDIN" val="\documentclass{article}&#10;\usepackage{amsmath}&#10;\usepackage{amssymb}&#10;\usepackage{amsthm}&#10;\pagestyle{empty}&#10;\begin{document}&#10;&#10;&#10;$\to \cdots \to&#10;\left(\begin{array}{ccc|c}&#10;1 &amp; 0 &amp; 0 &amp; 1.5\\&#10;0 &amp; 1 &amp; 0 &amp; -2\\&#10;0 &amp; 0 &amp; 1 &amp; 0.5&#10;\end{array}\right)&#10;$&#10;\end{document}"/>
  <p:tag name="IGUANATEXSIZE" val="33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3.5"/>
  <p:tag name="ORIGINALWIDTH" val="1629.75"/>
  <p:tag name="OUTPUTDPI" val="1200"/>
  <p:tag name="LATEXADDIN" val="\documentclass{article}&#10;\usepackage{amsmath}&#10;\usepackage{amssymb}&#10;\usepackage{amsthm}&#10;\pagestyle{empty}&#10;\begin{document}&#10;&#10;&#10;$&#10;\begin{cases}&#10;ix+2y-z=-3\\&#10;\,\,\,\,\,y+5z=6\\&#10;x+(1-2i)y+(5+i)z=3i\text{}&#10;\end{cases}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98874"/>
  <p:tag name="ORIGINALWIDTH" val="326.2092"/>
  <p:tag name="OUTPUTDPI" val="1200"/>
  <p:tag name="LATEXADDIN" val="\documentclass{article}&#10;\usepackage{amsmath}&#10;\usepackage{amssymb}&#10;\usepackage{amsthm}&#10;\pagestyle{empty}&#10;\begin{document}&#10;&#10;$\mathbb{F}=\mathbb{C}$&#10;&#10;\end{document}"/>
  <p:tag name="IGUANATEXSIZE" val="33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42.25"/>
  <p:tag name="OUTPUTDPI" val="1200"/>
  <p:tag name="LATEXADDIN" val="\documentclass{article}&#10;\usepackage{amsmath}&#10;\usepackage{amssymb}&#10;\usepackage{amsthm}&#10;\pagestyle{empty}&#10;\begin{document}&#10;&#10;&#10;$&#10;\left(\begin{array}{ccc|c}&#10;i &amp; 2 &amp; -1 &amp; -3\\&#10;0 &amp; 1 &amp; 5 &amp; 6\\&#10;1 &amp; 1-2i &amp; 5+i &amp; 0&#10;\end{array}\right)$&#10;\end{document}"/>
  <p:tag name="IGUANATEXSIZE" val="33"/>
  <p:tag name="IGUANATEXCURSOR" val="223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330.334"/>
  <p:tag name="LATEXADDIN" val="\documentclass{article}&#10;\usepackage{amsmath}&#10;\usepackage{amssymb}&#10;\usepackage{amsthm}&#10;\pagestyle{empty}&#10;\begin{document}&#10;&#10;&#10;$&#10;\left(\begin{array}{ccc|c}&#10;i &amp; 2 &amp; -1 &amp; -3\\&#10;0 &amp; 1 &amp; 5 &amp; 6\\&#10;1 &amp; 1-2i &amp; 5+i &amp; 3i&#10;\end{array}\right)\xrightarrow{R_3\leftarrow R_{3}+iR_{1}}\left(\begin{array}{ccc|c}&#10;i &amp; 2 &amp; -1 &amp; -3\\&#10;0 &amp; 1 &amp; 5 &amp; 6\\&#10;0 &amp; 1 &amp; 5 &amp; 0&#10;\end{array}\right)$&#10;\end{document}"/>
  <p:tag name="IGUANATEXSIZE" val="33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74.278"/>
  <p:tag name="LATEXADDIN" val="\documentclass{article}&#10;\usepackage{amsmath}&#10;\usepackage{amssymb}&#10;\usepackage{amsthm}&#10;\pagestyle{empty}&#10;\begin{document}&#10;&#10;&#10;$&#10;\xrightarrow{R_3\leftarrow R_{3}-R_{2}}\left(\begin{array}{ccc|c}&#10;i &amp; 2 &amp; -1 &amp; -3\\&#10;0 &amp; 1 &amp; 5 &amp; 6\\&#10;0 &amp; 0 &amp; 0 &amp; -6&#10;\end{array}\right)&#10;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pagestyle{empty}&#10;\begin{document}&#10;&#10;&#10;$\Rightarrow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006.5"/>
  <p:tag name="OUTPUTDPI" val="1200"/>
  <p:tag name="LATEXADDIN" val="\documentclass{article}&#10;\usepackage{amsmath}&#10;\usepackage{amssymb}&#10;\usepackage{amsthm}&#10;\pagestyle{empty}&#10;\begin{document}&#10;&#10;&#10;$0x+0y+0z=-6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990.626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\xrightarrow[R_3\leftarrow R_{3}-3R_{1}]{R_2\leftarrow R_{2}-2R_{1}}\left(\begin{array}{ccc|c}&#10;1 &amp; 3 &amp; 4 &amp; 2\\&#10;0 &amp; -7 &amp; -8 &amp; -3\\&#10;0 &amp; -7 &amp; -8 &amp; -3&#10;\end{array}\right)&#10;$&#10;\end{document}"/>
  <p:tag name="IGUANATEXSIZE" val="33"/>
  <p:tag name="IGUANATEXCURSOR" val="2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871.016"/>
  <p:tag name="LATEXADDIN" val="\documentclass{article}&#10;\usepackage{amsmath}&#10;\usepackage{amssymb}&#10;\usepackage{amsthm}&#10;\pagestyle{empty}&#10;\begin{document}&#10;&#10;&#10;$&#10;\xrightarrow{R_3\leftarrow R_{3}-R_{2}}\left(\begin{array}{ccc|c}&#10;1 &amp; 3 &amp; 4 &amp; 2\\&#10;0 &amp; -7 &amp; -8 &amp; -3\\&#10;0 &amp; 0 &amp; 0 &amp; 0&#10;\end{array}\right)&#10;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827.146"/>
  <p:tag name="LATEXADDIN" val="\documentclass{article}&#10;\usepackage{amsmath}&#10;\usepackage{amssymb}&#10;\usepackage{amsthm}&#10;\pagestyle{empty}&#10;\begin{document}&#10;&#10;$&#10;\left(\begin{array}{ccc|c}&#10;1 &amp; 3 &amp; 4 &amp; 2\\&#10;0 &amp; -7 &amp; -8 &amp; -3\\&#10;0 &amp; 0 &amp; 0 &amp; 0&#10;\end{array}\right)\xrightarrow{R_{2}\leftarrow -\frac{1}{7} R_{2}}\left(\begin{array}{ccc|c}&#10;1 &amp; 3 &amp; 4 &amp; 2\\&#10;0 &amp; 1 &amp; \frac{8}{7} &amp; \frac{3}{7}\\&#10;0 &amp; 0 &amp; 0 &amp; 0&#10;\end{array}\right)&#10;$&#10;&#10;\end{document}"/>
  <p:tag name="IGUANATEXSIZE" val="33"/>
  <p:tag name="IGUANATEXCURSOR" val="2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.1935"/>
  <p:tag name="ORIGINALWIDTH" val="1664.792"/>
  <p:tag name="LATEXADDIN" val="\documentclass{article}&#10;\usepackage{amsmath}&#10;\usepackage{amssymb}&#10;\usepackage{amsthm}&#10;\pagestyle{empty}&#10;\begin{document}&#10;&#10;&#10;$&#10;\xrightarrow{R_1\leftarrow R_{1}-3R_{2}}\left(\begin{array}{ccc|c}&#10;1 &amp; 0 &amp; \frac{4}{7} &amp; \frac{5}{7}\\&#10;0 &amp; 1 &amp; \frac{8}{7} &amp; \frac{3}{7}\\&#10;0 &amp; 0 &amp; 0 &amp; 0&#10;\end{array}\right)&#10;$&#10;\end{document}"/>
  <p:tag name="IGUANATEXSIZE" val="33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4533"/>
  <p:tag name="ORIGINALWIDTH" val="719.1601"/>
  <p:tag name="OUTPUTDPI" val="1200"/>
  <p:tag name="LATEXADDIN" val="\documentclass{article}&#10;\usepackage{amsmath}&#10;\usepackage{amssymb}&#10;\usepackage{amsthm}&#10;\pagestyle{empty}&#10;\begin{document}&#10;&#10;&#10;$\begin{cases}&#10;2x+y=1\\&#10;5x+8y=0&#10;\end{cases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.1935"/>
  <p:tag name="ORIGINALWIDTH" val="926.8841"/>
  <p:tag name="LATEXADDIN" val="\documentclass{article}&#10;\usepackage{amsmath}&#10;\usepackage{amssymb}&#10;\usepackage{amsthm}&#10;\pagestyle{empty}&#10;\begin{document}&#10;&#10;&#10;$&#10;\left(\begin{array}{ccc|c}&#10;1 &amp; 0 &amp; \frac{4}{7} &amp; \frac{5}{7}\\&#10;0 &amp; 1 &amp; \frac{8}{7} &amp; \frac{3}{7}\\&#10;0 &amp; 0 &amp; 0 &amp; 0&#10;\end{array}\right)&#10;$&#10;\end{document}"/>
  <p:tag name="IGUANATEXSIZE" val="33"/>
  <p:tag name="IGUANATEXCURSOR" val="1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265.5"/>
  <p:tag name="OUTPUTDPI" val="1200"/>
  <p:tag name="LATEXADDIN" val="\documentclass{article}&#10;\usepackage{amsmath}&#10;\usepackage{amssymb}&#10;\usepackage{amsthm}&#10;\usepackage{xcolor}&#10;\pagestyle{empty}&#10;\begin{document}&#10;&#10;&#10;$z=\textcolor{blue}{t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8.2077"/>
  <p:tag name="ORIGINALWIDTH" val="586.4267"/>
  <p:tag name="LATEXADDIN" val="\documentclass{article}&#10;\usepackage{amsmath}&#10;\usepackage{amssymb}&#10;\usepackage{amsthm}&#10;\usepackage{xcolor}&#10;\pagestyle{empty}&#10;\begin{document}&#10;&#10;&#10;$&#10;\begin{array}{c}&#10;y=\frac{3}{7}-\frac{8}{7}\textcolor{blue}{t}&#10;\\[1mm]&#10;&#10;x= \frac{5}{7}-\frac{4}{7}\textcolor{blue}{t}&#10;&#10;\end{array}&#10;$&#10;\end{document}"/>
  <p:tag name="IGUANATEXSIZE" val="33"/>
  <p:tag name="IGUANATEXCURSOR" val="2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1298.2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-\frac{4}{7}\textcolor{blue}{t}\\&#10;\frac{3}{7}-\frac{8}{7}\textcolor{blue}{t}\\&#10;\textcolor{blue}{t}&#10;\end{array}\right)\; &#10;\left|&#10;\vphantom{&#10;\left(\begin{array}{c}&#10;4\\&#10;1&#10;\end{array}\right)&#10;}&#10; \right. &#10;\textcolor{blue}{t} \in \mathbb{R}&#10;\right\}&#10;$&#10;\end{document}"/>
  <p:tag name="IGUANATEXSIZE" val="33"/>
  <p:tag name="IGUANATEXCURSOR" val="305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1.9647"/>
  <p:tag name="LATEXADDIN" val="\documentclass{article}&#10;\usepackage{amsmath}&#10;\usepackage{amssymb}&#10;\usepackage{amsthm}&#10;\usepackage{xcolor}&#10;\pagestyle{empty}&#10;\begin{document}&#10;&#10;&#10;$z=0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8.2077"/>
  <p:tag name="ORIGINALWIDTH" val="299.2126"/>
  <p:tag name="LATEXADDIN" val="\documentclass{article}&#10;\usepackage{amsmath}&#10;\usepackage{amssymb}&#10;\usepackage{amsthm}&#10;\usepackage{xcolor}&#10;\pagestyle{empty}&#10;\begin{document}&#10;&#10;&#10;$&#10;\begin{array}{c}&#10;y=\frac{3}{7}&#10;\\[1mm]&#10;&#10;x= \frac{5}{7}\end{array}&#10;$&#10;\end{document}"/>
  <p:tag name="IGUANATEXSIZE" val="33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276.7154"/>
  <p:tag name="LATEXADDIN" val="\documentclass{article}&#10;\usepackage{amsmath}&#10;\usepackage{amssymb}&#10;\usepackage{amsthm}&#10;\usepackage{xcolor}&#10;\pagestyle{empty}&#10;\begin{document}&#10;&#10;&#10;$z=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.222"/>
  <p:tag name="ORIGINALWIDTH" val="1866.517"/>
  <p:tag name="OUTPUTDPI" val="1200"/>
  <p:tag name="LATEXADDIN" val="\documentclass{article}&#10;\usepackage{amsmath}&#10;\usepackage{amssymb}&#10;\usepackage{amsthm}&#10;\pagestyle{empty}&#10;\begin{document}&#10;&#10;&#10;$\begin{cases}x_{1}+(3+5i)x_{2}+x_{3}+x_{4}=1+i\end{cases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8.2077"/>
  <p:tag name="ORIGINALWIDTH" val="390.7012"/>
  <p:tag name="LATEXADDIN" val="\documentclass{article}&#10;\usepackage{amsmath}&#10;\usepackage{amssymb}&#10;\usepackage{amsthm}&#10;\usepackage{xcolor}&#10;\pagestyle{empty}&#10;\begin{document}&#10;&#10;&#10;$&#10;\begin{array}{c}&#10;y=-\frac{5}{7}&#10;\\[1mm]&#10;&#10;x= \frac{1}{7}\end{array}&#10;$&#10;\end{document}"/>
  <p:tag name="IGUANATEXSIZE" val="33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295.4631"/>
  <p:tag name="LATEXADDIN" val="\documentclass{article}&#10;\usepackage{amsmath}&#10;\usepackage{amssymb}&#10;\usepackage{amsthm}&#10;\usepackage{xcolor}&#10;\pagestyle{empty}&#10;\begin{document}&#10;&#10;&#10;$z=\pi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8.2077"/>
  <p:tag name="ORIGINALWIDTH" val="591.6761"/>
  <p:tag name="LATEXADDIN" val="\documentclass{article}&#10;\usepackage{amsmath}&#10;\usepackage{amssymb}&#10;\usepackage{amsthm}&#10;\usepackage{xcolor}&#10;\pagestyle{empty}&#10;\begin{document}&#10;&#10;&#10;$&#10;\begin{array}{c}&#10;y=\frac{3}{7}-\frac{8\pi}{7}&#10;\\[1mm]&#10;&#10;x= \frac{5}{7}-\frac{4\pi}{7}\end{array}&#10;$&#10;\end{document}"/>
  <p:tag name="IGUANATEXSIZE" val="33"/>
  <p:tag name="IGUANATEXCURSOR" val="2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2622.7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-\frac{4}{7}\textcolor{blue}{t}\\&#10;\frac{3}{7}-\frac{8}{7}\textcolor{blue}{t}\\&#10;\textcolor{blue}{t}&#10;\end{array}\right)=\left(\begin{array}{c}&#10;\frac{5}{7}\\&#10;\frac{3}{7}\\&#10;0&#10;\end{array}\right)+\textcolor{blue}{t}\left(\begin{array}{c}&#10;-\frac{4}{7}\\&#10;-\frac{8}{7}\\&#10;1&#10;\end{array}\right)&#10;\; &#10;\left|&#10;\vphantom{&#10;\left(\begin{array}{c}&#10;4\\&#10;1&#10;\end{array}\right)&#10;}&#10; \right. &#10;\textcolor{blue}{t} \in \mathbb{R}&#10;\right\}&#10;$&#10;\end{document}"/>
  <p:tag name="IGUANATEXSIZE" val="33"/>
  <p:tag name="IGUANATEXCURSOR" val="520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1758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\\&#10;\frac{3}{7}\\&#10;0&#10;\end{array}\right)&#10;+\textcolor{blue}{t}\left(\begin{array}{c}&#10;-\frac{4}{7}\\&#10;-\frac{8}{7}\\&#10;1&#10;\end{array}\right)&#10;\; &#10;\left|&#10;\vphantom{&#10;\left(\begin{array}{c}&#10;4\\&#10;1&#10;\end{array}\right)&#10;}&#10; \right. &#10;\textcolor{blue}{t} \in \mathbb{R}&#10;\right\}&#10;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3 &amp; 4 &amp; \textcolor{magenta}{0} \\&#10;2 &amp; -1 &amp; 0 &amp; \textcolor{magenta}{0} \\&#10;3 &amp; 2 &amp; 4 &amp; \textcolor{magenta}{0} &#10;\end{array}\right)$&#10;\end{document}"/>
  <p:tag name="IGUANATEXSIZE" val="33"/>
  <p:tag name="IGUANATEXCURSOR" val="282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4533"/>
  <p:tag name="ORIGINALWIDTH" val="1207.349"/>
  <p:tag name="OUTPUTDPI" val="1200"/>
  <p:tag name="LATEXADDIN" val="\documentclass{article}&#10;\usepackage{amsmath}&#10;\usepackage{amssymb}&#10;\usepackage{amsthm}&#10;\usepackage{xcolor}&#10;\pagestyle{empty}&#10;\begin{document}&#10;&#10;&#10;$\begin{cases}&#10;4x_{1}+2x_{2}+x_{3} &amp; =4\\&#10;x_{1}-3x_{2}-2x_{3} &amp; =0&#10;\end{cases}$&#10;\end{document}"/>
  <p:tag name="IGUANATEXSIZE" val="33"/>
  <p:tag name="IGUANATEXCURSOR" val="221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0 &amp; 0 &amp; 0 &amp; 0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47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|c}&#10;1 &amp; 0 &amp; 0 &amp; 0 &amp; -1&amp; -1  &amp; 1\\&#10;0 &amp; 3 &amp; 0 &amp; 0 &amp; -4&amp; -4  &amp; 5\\&#10;0 &amp; 0 &amp; 0 &amp; 5 &amp; 0 &amp; 2 &amp; 0&#10;\end{array}\right)&#10;$&#10;\end{document}"/>
  <p:tag name="IGUANATEXSIZE" val="33"/>
  <p:tag name="IGUANATEXCURSOR" val="256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.1935"/>
  <p:tag name="ORIGINALWIDTH" val="926.8841"/>
  <p:tag name="LATEXADDIN" val="\documentclass{article}&#10;\usepackage{amsmath}&#10;\usepackage{amssymb}&#10;\usepackage{amsthm}&#10;\pagestyle{empty}&#10;\begin{document}&#10;&#10;&#10;$&#10;\left(\begin{array}{ccc|c}&#10;1 &amp; 0 &amp; \frac{4}{7} &amp; \frac{5}{7}\\&#10;0 &amp; 1 &amp; \frac{8}{7} &amp; \frac{3}{7}\\&#10;0 &amp; 0 &amp; 0 &amp; 0&#10;\end{array}\right)&#10;$&#10;\end{document}"/>
  <p:tag name="IGUANATEXSIZE" val="33"/>
  <p:tag name="IGUANATEXCURSOR" val="1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265.5"/>
  <p:tag name="OUTPUTDPI" val="1200"/>
  <p:tag name="LATEXADDIN" val="\documentclass{article}&#10;\usepackage{amsmath}&#10;\usepackage{amssymb}&#10;\usepackage{amsthm}&#10;\usepackage{xcolor}&#10;\pagestyle{empty}&#10;\begin{document}&#10;&#10;&#10;$z=\textcolor{blue}{t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8.2077"/>
  <p:tag name="ORIGINALWIDTH" val="586.4267"/>
  <p:tag name="LATEXADDIN" val="\documentclass{article}&#10;\usepackage{amsmath}&#10;\usepackage{amssymb}&#10;\usepackage{amsthm}&#10;\usepackage{xcolor}&#10;\pagestyle{empty}&#10;\begin{document}&#10;&#10;&#10;$&#10;\begin{array}{c}&#10;y=\frac{3}{7}-\frac{8}{7}\textcolor{blue}{t}&#10;\\[1mm]&#10;&#10;x= \frac{5}{7}-\frac{4}{7}\textcolor{blue}{t}&#10;&#10;\end{array}&#10;$&#10;\end{document}"/>
  <p:tag name="IGUANATEXSIZE" val="33"/>
  <p:tag name="IGUANATEXCURSOR" val="2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1298.2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-\frac{4}{7}\textcolor{blue}{t}\\&#10;\frac{3}{7}-\frac{8}{7}\textcolor{blue}{t}\\&#10;\textcolor{blue}{t}&#10;\end{array}\right)\; &#10;\left|&#10;\vphantom{&#10;\left(\begin{array}{c}&#10;4\\&#10;1&#10;\end{array}\right)&#10;}&#10; \right. &#10;\textcolor{blue}{t} \in \mathbb{R}&#10;\right\}&#10;$&#10;\end{document}"/>
  <p:tag name="IGUANATEXSIZE" val="33"/>
  <p:tag name="IGUANATEXCURSOR" val="305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3.4346"/>
  <p:tag name="ORIGINALWIDTH" val="1073.866"/>
  <p:tag name="OUTPUTDPI" val="1200"/>
  <p:tag name="LATEXADDIN" val="\documentclass{article}&#10;\usepackage{amsmath}&#10;\usepackage{amssymb}&#10;\usepackage{amsthm}&#10;\usepackage{xcolor}&#10;\pagestyle{empty}&#10;\begin{document}&#10;&#10;&#10;$\begin{cases}&#10;\pi x_{1}+2x_{2} &amp; =4\\&#10;x_{1}+\ln(2)x_{2} &amp; =0\\&#10;-\frac{3}{2}x_1-2x_2&amp; = 5&#10;\end{cases}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1.9647"/>
  <p:tag name="LATEXADDIN" val="\documentclass{article}&#10;\usepackage{amsmath}&#10;\usepackage{amssymb}&#10;\usepackage{amsthm}&#10;\usepackage{xcolor}&#10;\pagestyle{empty}&#10;\begin{document}&#10;&#10;&#10;$z=0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8.2077"/>
  <p:tag name="ORIGINALWIDTH" val="299.2126"/>
  <p:tag name="LATEXADDIN" val="\documentclass{article}&#10;\usepackage{amsmath}&#10;\usepackage{amssymb}&#10;\usepackage{amsthm}&#10;\usepackage{xcolor}&#10;\pagestyle{empty}&#10;\begin{document}&#10;&#10;&#10;$&#10;\begin{array}{c}&#10;y=\frac{3}{7}&#10;\\[1mm]&#10;&#10;x= \frac{5}{7}\end{array}&#10;$&#10;\end{document}"/>
  <p:tag name="IGUANATEXSIZE" val="33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276.7154"/>
  <p:tag name="LATEXADDIN" val="\documentclass{article}&#10;\usepackage{amsmath}&#10;\usepackage{amssymb}&#10;\usepackage{amsthm}&#10;\usepackage{xcolor}&#10;\pagestyle{empty}&#10;\begin{document}&#10;&#10;&#10;$z=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8.2077"/>
  <p:tag name="ORIGINALWIDTH" val="390.7012"/>
  <p:tag name="LATEXADDIN" val="\documentclass{article}&#10;\usepackage{amsmath}&#10;\usepackage{amssymb}&#10;\usepackage{amsthm}&#10;\usepackage{xcolor}&#10;\pagestyle{empty}&#10;\begin{document}&#10;&#10;&#10;$&#10;\begin{array}{c}&#10;y=-\frac{5}{7}&#10;\\[1mm]&#10;&#10;x= \frac{1}{7}\end{array}&#10;$&#10;\end{document}"/>
  <p:tag name="IGUANATEXSIZE" val="33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295.4631"/>
  <p:tag name="LATEXADDIN" val="\documentclass{article}&#10;\usepackage{amsmath}&#10;\usepackage{amssymb}&#10;\usepackage{amsthm}&#10;\usepackage{xcolor}&#10;\pagestyle{empty}&#10;\begin{document}&#10;&#10;&#10;$z=\pi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8.2077"/>
  <p:tag name="ORIGINALWIDTH" val="591.6761"/>
  <p:tag name="LATEXADDIN" val="\documentclass{article}&#10;\usepackage{amsmath}&#10;\usepackage{amssymb}&#10;\usepackage{amsthm}&#10;\usepackage{xcolor}&#10;\pagestyle{empty}&#10;\begin{document}&#10;&#10;&#10;$&#10;\begin{array}{c}&#10;y=\frac{3}{7}-\frac{8\pi}{7}&#10;\\[1mm]&#10;&#10;x= \frac{5}{7}-\frac{4\pi}{7}\end{array}&#10;$&#10;\end{document}"/>
  <p:tag name="IGUANATEXSIZE" val="33"/>
  <p:tag name="IGUANATEXCURSOR" val="2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11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|c}&#10;* &amp; * &amp; * &amp; * &amp; *\\&#10;0 &amp; * &amp; * &amp; * &amp; *\\&#10;0 &amp; 0 &amp; 0 &amp; 0 &amp; a\neq 0&#10;\end{array}\right)&#10;$&#10;\end{document}"/>
  <p:tag name="IGUANATEXSIZE" val="33"/>
  <p:tag name="IGUANATEXCURSOR" val="236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333.7083"/>
  <p:tag name="OUTPUTDPI" val="1200"/>
  <p:tag name="LATEXADDIN" val="\documentclass{article}&#10;\usepackage{amsmath}&#10;\usepackage{amssymb}&#10;\usepackage{amsthm}&#10;\pagestyle{empty}&#10;\begin{document}&#10;&#10;$\mathbb{F}=\mathbb{Q}$&#10;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0 &amp; 0 &amp; 0 &amp; 0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86.7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1 &amp; 5 &amp; 6\\&#10;0 &amp; 0 &amp; 0 &amp; -6&#10;\end{array}\right)&#10;$&#10;\end{document}"/>
  <p:tag name="IGUANATEXSIZE" val="33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* &amp; * &amp; * &amp; *\\&#10;0 &amp; * &amp; * &amp; *\\&#10;0 &amp; 0 &amp; 0 &amp; 0&#10;\end{array}\right)&#10;$&#10;\end{document}"/>
  <p:tag name="IGUANATEXSIZE" val="33"/>
  <p:tag name="IGUANATEXCURSOR" val="236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-3 &amp; 6 &amp; 9\\&#10;0 &amp; 0 &amp; -6 &amp; -3&#10;\end{array}\right)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* &amp; * &amp; * &amp; *\\&#10;0 &amp; * &amp; * &amp; *\\&#10;0 &amp; 0 &amp; * &amp; *\\&#10;0 &amp; 0 &amp; 0 &amp; 0&#10;\end{array}\right)&#10;$&#10;\end{document}"/>
  <p:tag name="IGUANATEXSIZE" val="33"/>
  <p:tag name="IGUANATEXCURSOR" val="252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7"/>
  <p:tag name="OUTPUTDPI" val="1200"/>
  <p:tag name="LATEXADDIN" val="\documentclass{article}&#10;\usepackage{amsmath}&#10;\usepackage{amssymb}&#10;\usepackage{amsthm}&#10;\usepackage{xcolor}&#10;\pagestyle{empty}&#10;\begin{document}&#10;&#10;&#10;$k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12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k &amp; 1 &amp; 1 &amp; 1\\&#10;1 &amp; k &amp; 1 &amp; 1\\&#10;1 &amp; 1 &amp; k &amp; 1&#10;\end{array}\right)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328.459"/>
  <p:tag name="OUTPUTDPI" val="1200"/>
  <p:tag name="LATEXADDIN" val="\documentclass{article}&#10;\usepackage{amsmath}&#10;\usepackage{amssymb}&#10;\usepackage{amsthm}&#10;\pagestyle{empty}&#10;\begin{document}&#10;&#10;$\mathbb{F}=\mathbb{R}$&#10;&#10;\end{document}"/>
  <p:tag name="IGUANATEXSIZE" val="33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78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k &amp; 1 &amp; 1 &amp; 1\\&#10;1 &amp; k &amp; 1 &amp; 1\\&#10;1 &amp; 1 &amp; k &amp; 1&#10;\end{array}\right)\rightarrow\left(\begin{array}{ccc|c}&#10;1 &amp; 1 &amp; k &amp; 1\\&#10;1 &amp; k &amp; 1 &amp; 1\\&#10;k &amp; 1 &amp; 1 &amp; 1&#10;\end{array}\right)\rightarrow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00"/>
  <p:tag name="OUTPUTDPI" val="1200"/>
  <p:tag name="LATEXADDIN" val="\documentclass{article}&#10;\usepackage{amsmath}&#10;\usepackage{amssymb}&#10;\usepackage{amsthm}&#10;\usepackage{xcolor}&#10;\pagestyle{empty}&#10;\begin{document}&#10;&#10;&#10;$&#10;\rightarrow\left(\begin{array}{ccc|c}&#10;1 &amp; 1 &amp; k &amp; 1\\&#10;0 &amp; k-1 &amp; 1-k &amp; 0\\&#10;0 &amp; 1-k &amp; 1-k^{2} &amp; 1-k&#10;\end{array}\right)&#10;$&#10;\end{document}"/>
  <p:tag name="IGUANATEXSIZE" val="33"/>
  <p:tag name="IGUANATEXCURSOR" val="261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435.25"/>
  <p:tag name="OUTPUTDPI" val="1200"/>
  <p:tag name="LATEXADDIN" val="\documentclass{article}&#10;\usepackage{amsmath}&#10;\usepackage{amssymb}&#10;\usepackage{amsthm}&#10;\usepackage{xcolor}&#10;\pagestyle{empty}&#10;\begin{document}&#10;&#10;&#10;$&#10;\rightarrow\left(\begin{array}{ccc|c}&#10;1 &amp; 1 &amp; k &amp; 1\\&#10;0 &amp; k-1 &amp; 1-k &amp; 0\\&#10;0 &amp; 0 &amp; (1-k)(1+1+k) &amp; 1-k&#10;\end{array}\right)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280.5"/>
  <p:tag name="OUTPUTDPI" val="1200"/>
  <p:tag name="LATEXADDIN" val="\documentclass{article}&#10;\usepackage{amsmath}&#10;\usepackage{amssymb}&#10;\usepackage{amsthm}&#10;\usepackage{xcolor}&#10;\pagestyle{empty}&#10;\begin{document}&#10;&#10;&#10;$k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1 &amp; 1 &amp; 1\\&#10;0 &amp; 0 &amp; 0 &amp; 0\\&#10;0 &amp; 0 &amp; 0 &amp; 0&#10;\end{array}\right)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46.5"/>
  <p:tag name="OUTPUTDPI" val="1200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1525.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1-\textcolor{magenta}{s}-\textcolor{blue}{t}\\&#10;\textcolor{blue}{t}\\&#10;\textcolor{magenta}{s}&#10;\end{array}\right)\; &#10;\left|&#10;\vphantom{&#10;\left(\begin{array}{c}&#10;4\\&#10;1&#10;\end{array}\right)&#10;}&#10; \right. &#10;\textcolor{blue}{t},\textcolor{magenta}{s}\in \mathbb{R}&#10;\right\}&#10;$&#10;\end{document}"/>
  <p:tag name="IGUANATEXSIZE" val="33"/>
  <p:tag name="IGUANATEXCURSOR" val="242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1"/>
  <p:tag name="OUTPUTDPI" val="1200"/>
  <p:tag name="LATEXADDIN" val="\documentclass{article}&#10;\usepackage{amsmath}&#10;\usepackage{amssymb}&#10;\usepackage{amsthm}&#10;\usepackage{xcolor}&#10;\pagestyle{empty}&#10;\begin{document}&#10;&#10;&#10;$k=-2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328.459"/>
  <p:tag name="OUTPUTDPI" val="1200"/>
  <p:tag name="LATEXADDIN" val="\documentclass{article}&#10;\usepackage{amsmath}&#10;\usepackage{amssymb}&#10;\usepackage{amsthm}&#10;\pagestyle{empty}&#10;\begin{document}&#10;&#10;$\mathbb{F}=\mathbb{R}$&#10;&#10;\end{document}"/>
  <p:tag name="IGUANATEXSIZE" val="33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1 &amp; -2 &amp; 1\\&#10;0 &amp; *&amp; *&amp; *\\&#10;0 &amp; 0 &amp; 0 &amp; 3&#10;\end{array}\right)&#10;$&#10;\end{document}"/>
  <p:tag name="IGUANATEXSIZE" val="33"/>
  <p:tag name="IGUANATEXCURSOR" val="216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&#10;$k\neq 1,-2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67.75"/>
  <p:tag name="OUTPUTDPI" val="1200"/>
  <p:tag name="LATEXADDIN" val="\documentclass{article}&#10;\usepackage{amsmath}&#10;\usepackage{amssymb}&#10;\usepackage{amsthm}&#10;\usepackage{xcolor}&#10;\pagestyle{empty}&#10;\begin{document}&#10;&#10;&#10;$4\times 2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51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0 &amp; 0\\&#10;0 &amp; 0\\&#10;0 &amp; 0\\&#10;0 &amp; 0&#10;\end{array}\right)&#10;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3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2 &amp; 0 &amp; 0 &amp; 0\\&#10;0 &amp; 1 &amp; 0 &amp; 0&#10;\end{array}\right)&#10; \left(\begin{array}{cccc}&#10;1 &amp; 0 &amp; 0 &amp; 0\\&#10;0 &amp; 1 &amp; 0 &amp; 0&#10;\end{array}\right)&#10; $&#10;\end{document}"/>
  <p:tag name="IGUANATEXSIZE" val="33"/>
  <p:tag name="IGUANATEXCURSOR" val="297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99"/>
  <p:tag name="OUTPUTDPI" val="1200"/>
  <p:tag name="LATEXADDIN" val="\documentclass{article}&#10;\usepackage{amsmath}&#10;\usepackage{amssymb}&#10;\usepackage{amsthm}&#10;\pagestyle{empty}&#10;\begin{document}&#10;&#10;&#10;$x_i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98874"/>
  <p:tag name="ORIGINALWIDTH" val="326.2092"/>
  <p:tag name="OUTPUTDPI" val="1200"/>
  <p:tag name="LATEXADDIN" val="\documentclass{article}&#10;\usepackage{amsmath}&#10;\usepackage{amssymb}&#10;\usepackage{amsthm}&#10;\pagestyle{empty}&#10;\begin{document}&#10;&#10;$\mathbb{F}=\mathbb{C}$&#10;&#10;\end{document}"/>
  <p:tag name="IGUANATEXSIZE" val="33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"/>
  <p:tag name="ORIGINALWIDTH" val="330"/>
  <p:tag name="OUTPUTDPI" val="1200"/>
  <p:tag name="LATEXADDIN" val="\documentclass{article}&#10;\usepackage{amsmath}&#10;\usepackage{amssymb}&#10;\usepackage{amsthm}&#10;\usepackage{xcolor}&#10;\pagestyle{empty}&#10;\begin{document}&#10;&#10;&#10;$m\times n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823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1 &amp; 1 &amp; 3\\&#10;\end{array}\right)&#10; 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7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0 &amp; 2 &amp; 0\\&#10;0 &amp; 1 &amp; 3 &amp; 0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76.49047"/>
  <p:tag name="LATEXADDIN" val="\documentclass{article}&#10;\usepackage{amsmath}&#10;\usepackage{amssymb}&#10;\usepackage{amsthm}&#10;\usepackage{xcolor}&#10;\pagestyle{empty}&#10;\begin{document}&#10;&#10;&#10;$\mathbb{Z}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6.75"/>
  <p:tag name="ORIGINALWIDTH" val="1936.5"/>
  <p:tag name="OUTPUTDPI" val="1200"/>
  <p:tag name="LATEXADDIN" val="\documentclass{article}&#10;\usepackage{amsmath}&#10;\usepackage{amssymb}&#10;\usepackage{amsthm}&#10;\pagestyle{empty}&#10;\begin{document}&#10;&#10;&#10;$\begin{array}{c}&#10;a_{11}x_{1}+a_{12}x_{2}+\cdots+a_{1n}x_{n}=b_{1}\\&#10;a_{21}x_{1}+a_{22}x_{2}+\cdots+a_{2n}x_{n}=b_{2}\\&#10;\vdots\\&#10;a_{m1}x_{1}+a_{m2}x_{2}+\cdots+a_{mn}x_{n}=b_{m}&#10;\end{array}$&#10;\end{document}"/>
  <p:tag name="IGUANATEXSIZE" val="33"/>
  <p:tag name="IGUANATEXCURSOR" val="312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529.5"/>
  <p:tag name="OUTPUTDPI" val="1200"/>
  <p:tag name="LATEXADDIN" val="\documentclass{article}&#10;\usepackage{amsmath}&#10;\usepackage{amssymb}&#10;\usepackage{amsthm}&#10;\pagestyle{empty}&#10;\begin{document}&#10;&#10;&#10;$x_1,\dots,x_n$&#10;\end{document}"/>
  <p:tag name="IGUANATEXSIZE" val="33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pagestyle{empty}&#10;\begin{document}&#10;&#10;&#10;$m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pagestyle{empty}&#10;\begin{document}&#10;&#10;$\mathbb{F}$&#10;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pagestyle{empty}&#10;\begin{document}&#10;&#10;$\mathbb{F}$&#10;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5"/>
  <p:tag name="ORIGINALWIDTH" val="458.25"/>
  <p:tag name="OUTPUTDPI" val="1200"/>
  <p:tag name="LATEXADDIN" val="\documentclass{article}&#10;\usepackage{amsmath}&#10;\usepackage{amssymb}&#10;\usepackage{amsthm}&#10;\pagestyle{empty}&#10;\begin{document}&#10;&#10;&#10;$R_i\leftrightarrow R_j$&#10;\end{document}"/>
  <p:tag name="IGUANATEXSIZE" val="44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409.5"/>
  <p:tag name="OUTPUTDPI" val="1200"/>
  <p:tag name="LATEXADDIN" val="\documentclass{article}&#10;\usepackage{amsmath}&#10;\usepackage{amssymb}&#10;\usepackage{amsthm}&#10;\pagestyle{empty}&#10;\begin{document}&#10;&#10;&#10;$\xrightarrow{R_{1}\leftrightarrow R_{3}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"/>
  <p:tag name="ORIGINALWIDTH" val="288.75"/>
  <p:tag name="OUTPUTDPI" val="1200"/>
  <p:tag name="LATEXADDIN" val="\documentclass{article}&#10;\usepackage{amsmath}&#10;\usepackage{amssymb}&#10;\usepackage{amsthm}&#10;\pagestyle{empty}&#10;\begin{document}&#10;&#10;&#10;$a_{ij},b_{i}$&#10;\end{document}"/>
  <p:tag name="IGUANATEXSIZE" val="33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7.25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-3x -y =2\\&#10;5x+8y=0 \\&#10;2x+y=1&#10;&#10;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37"/>
  <p:tag name="ORIGINALWIDTH" val="530.9336"/>
  <p:tag name="OUTPUTDPI" val="1200"/>
  <p:tag name="LATEXADDIN" val="\documentclass{article}&#10;\usepackage{amsmath}&#10;\usepackage{amssymb}&#10;\usepackage{amsthm}&#10;\pagestyle{empty}&#10;\begin{document}&#10;&#10;&#10;$R_i\leftarrow \alpha R_i$&#10;\end{document}"/>
  <p:tag name="IGUANATEXSIZE" val="44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458.9426"/>
  <p:tag name="OUTPUTDPI" val="1200"/>
  <p:tag name="LATEXADDIN" val="\documentclass{article}&#10;\usepackage{amsmath}&#10;\usepackage{amssymb}&#10;\usepackage{amsthm}&#10;\pagestyle{empty}&#10;\begin{document}&#10;&#10;&#10;$\xrightarrow{R_{1}\leftarrow 2R_{1}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9.25"/>
  <p:tag name="OUTPUTDPI" val="1200"/>
  <p:tag name="LATEXADDIN" val="\documentclass{article}&#10;\usepackage{amsmath}&#10;\usepackage{amssymb}&#10;\usepackage{amsthm}&#10;\pagestyle{empty}&#10;\begin{document}&#10;&#10;&#10;$ \alpha\neq 0$&#10;\end{document}"/>
  <p:tag name="IGUANATEXSIZE" val="22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9.5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4x+2y=2\\&#10;5x+8y=0 \\&#10;-3x -y =2&#10;\end{array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4848"/>
  <p:tag name="ORIGINALWIDTH" val="826.3967"/>
  <p:tag name="OUTPUTDPI" val="1200"/>
  <p:tag name="LATEXADDIN" val="\documentclass{article}&#10;\usepackage{amsmath}&#10;\usepackage{amssymb}&#10;\usepackage{amsthm}&#10;\pagestyle{empty}&#10;\begin{document}&#10;&#10;&#10;$R_i\leftarrow R_{i}+\alpha R_{j}$&#10;\end{document}"/>
  <p:tag name="IGUANATEXSIZE" val="44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659.1675"/>
  <p:tag name="OUTPUTDPI" val="1200"/>
  <p:tag name="LATEXADDIN" val="\documentclass{article}&#10;\usepackage{amsmath}&#10;\usepackage{amssymb}&#10;\usepackage{amsthm}&#10;\pagestyle{empty}&#10;\begin{document}&#10;&#10;&#10;$\xrightarrow{R_1 \leftarrow  R_{1}+2R_2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.75"/>
  <p:tag name="ORIGINALWIDTH" val="745.5"/>
  <p:tag name="OUTPUTDPI" val="1200"/>
  <p:tag name="LATEXADDIN" val="\documentclass{article}&#10;\usepackage{amsmath}&#10;\usepackage{amssymb}&#10;\usepackage{amsthm}&#10;\pagestyle{empty}&#10;\begin{document}&#10;&#10;&#10;$\negthickspace\begin{array}{c}&#10;12x+17y=1\\&#10;5x+8y=0 \\&#10;-3x -y =2&#10;\end{array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4533"/>
  <p:tag name="ORIGINALWIDTH" val="719.1601"/>
  <p:tag name="OUTPUTDPI" val="1200"/>
  <p:tag name="LATEXADDIN" val="\documentclass{article}&#10;\usepackage{amsmath}&#10;\usepackage{amssymb}&#10;\usepackage{amsthm}&#10;\pagestyle{empty}&#10;\begin{document}&#10;&#10;&#10;$\begin{cases}&#10;2x+y=1\\&#10;5x+8y=0&#10;\end{cases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pagestyle{empty}&#10;\begin{document}&#10;&#10;&#10;$&#10;\left(\begin{array}{cc|c}&#10;2 &amp; 1 &amp; 1\\&#10;5 &amp; 8&amp; 0\\&#10;-3 &amp; -1 &amp; 2&#10;\end{array}\right)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pagestyle{empty}&#10;\begin{document}&#10;&#10;&#10;$&#10;\left(\begin{array}{cc|c}&#10;2 &amp; 1 &amp; 1\\&#10;5 &amp; 8&amp; 0\\&#10;-3 &amp; -1 &amp; 2&#10;\end{array}\right)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.222"/>
  <p:tag name="ORIGINALWIDTH" val="1866.517"/>
  <p:tag name="OUTPUTDPI" val="1200"/>
  <p:tag name="LATEXADDIN" val="\documentclass{article}&#10;\usepackage{amsmath}&#10;\usepackage{amssymb}&#10;\usepackage{amsthm}&#10;\pagestyle{empty}&#10;\begin{document}&#10;&#10;&#10;$\begin{cases}x_{1}+(3+5i)x_{2}+x_{3}+x_{4}=1+i\end{cases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pagestyle{empty}&#10;\begin{document}&#10;&#10;&#10;$&#10;\left(\begin{array}{cc|c}&#10;2 &amp; 1 &amp; 1\\&#10;5 &amp; 8&amp; 0\\&#10;-3 &amp; -1 &amp; 2&#10;\end{array}\right)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659.1675"/>
  <p:tag name="OUTPUTDPI" val="1200"/>
  <p:tag name="LATEXADDIN" val="\documentclass{article}&#10;\usepackage{amsmath}&#10;\usepackage{amssymb}&#10;\usepackage{amsthm}&#10;\pagestyle{empty}&#10;\begin{document}&#10;&#10;&#10;$\xrightarrow{R_1 \leftarrow R_{1}+2R_2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.75"/>
  <p:tag name="ORIGINALWIDTH" val="745.5"/>
  <p:tag name="OUTPUTDPI" val="1200"/>
  <p:tag name="LATEXADDIN" val="\documentclass{article}&#10;\usepackage{amsmath}&#10;\usepackage{amssymb}&#10;\usepackage{amsthm}&#10;\pagestyle{empty}&#10;\begin{document}&#10;&#10;&#10;$\negthickspace\begin{array}{c}&#10;12x+17y=1\\&#10;5x+8y=0 \\&#10;-3x -y =2&#10;\end{array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899.8875"/>
  <p:tag name="OUTPUTDPI" val="1200"/>
  <p:tag name="LATEXADDIN" val="\documentclass{article}&#10;\usepackage{amsmath}&#10;\usepackage{amssymb}&#10;\usepackage{amsthm}&#10;\pagestyle{empty}&#10;\begin{document}&#10;&#10;&#10;$&#10;\left(\begin{array}{cc|c}&#10;12 &amp; 17 &amp; 1\\&#10;5 &amp; 8&amp; 0\\&#10;-3 &amp; -1 &amp; 2&#10;\end{array}\right)&#10;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659.1675"/>
  <p:tag name="OUTPUTDPI" val="1200"/>
  <p:tag name="LATEXADDIN" val="\documentclass{article}&#10;\usepackage{amsmath}&#10;\usepackage{amssymb}&#10;\usepackage{amsthm}&#10;\pagestyle{empty}&#10;\begin{document}&#10;&#10;&#10;$\xrightarrow{R_1 \leftarrow R_{1}+2R_2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pagestyle{empty}&#10;\begin{document}&#10;&#10;&#10;$&#10;\left(\begin{array}{cc|c}&#10;2 &amp; 1 &amp; 1\\&#10;5 &amp; 8&amp; 0\\&#10;-3 &amp; -1 &amp; 2&#10;\end{array}\right)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458.9426"/>
  <p:tag name="OUTPUTDPI" val="1200"/>
  <p:tag name="LATEXADDIN" val="\documentclass{article}&#10;\usepackage{amsmath}&#10;\usepackage{amssymb}&#10;\usepackage{amsthm}&#10;\pagestyle{empty}&#10;\begin{document}&#10;&#10;&#10;$\xrightarrow{R_{1}\leftarrow 2R_{1}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4533"/>
  <p:tag name="ORIGINALWIDTH" val="1207.349"/>
  <p:tag name="OUTPUTDPI" val="1200"/>
  <p:tag name="LATEXADDIN" val="\documentclass{article}&#10;\usepackage{amsmath}&#10;\usepackage{amssymb}&#10;\usepackage{amsthm}&#10;\usepackage{xcolor}&#10;\pagestyle{empty}&#10;\begin{document}&#10;&#10;&#10;$\begin{cases}&#10;4x_{1}+2x_{2}+x_{3} &amp; =4\\&#10;x_{1}-3x_{2}-2x_{3} &amp; =0&#10;\end{cases}$&#10;\end{document}"/>
  <p:tag name="IGUANATEXSIZE" val="33"/>
  <p:tag name="IGUANATEXCURSOR" val="221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9.4488"/>
  <p:tag name="ORIGINALWIDTH" val="660.6674"/>
  <p:tag name="OUTPUTDPI" val="1200"/>
  <p:tag name="LATEXADDIN" val="\documentclass{article}&#10;\usepackage{amsmath}&#10;\usepackage{amssymb}&#10;\usepackage{amsthm}&#10;\pagestyle{empty}&#10;\begin{document}&#10;&#10;&#10;$\negthickspace\begin{array}{c}&#10;4x+2y=2\\&#10;5x+8y=0 \\&#10;-3x -y =2&#10;\end{array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899.8875"/>
  <p:tag name="OUTPUTDPI" val="1200"/>
  <p:tag name="LATEXADDIN" val="\documentclass{article}&#10;\usepackage{amsmath}&#10;\usepackage{amssymb}&#10;\usepackage{amsthm}&#10;\pagestyle{empty}&#10;\begin{document}&#10;&#10;&#10;$&#10;\left(\begin{array}{cc|c}&#10;4 &amp; 2 &amp; 2\\&#10;5 &amp; 8&amp; 0\\&#10;-3 &amp; -1 &amp; 2&#10;\end{array}\right)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458.9426"/>
  <p:tag name="OUTPUTDPI" val="1200"/>
  <p:tag name="LATEXADDIN" val="\documentclass{article}&#10;\usepackage{amsmath}&#10;\usepackage{amssymb}&#10;\usepackage{amsthm}&#10;\pagestyle{empty}&#10;\begin{document}&#10;&#10;&#10;$\xrightarrow{R_{1}\leftarrow 2R_{1}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012.373"/>
  <p:tag name="LATEXADDIN" val="\documentclass{article}&#10;\usepackage{amsmath}&#10;\usepackage{amssymb}&#10;\usepackage{amsthm}&#10;\usepackage{xcolor}&#10;\pagestyle{empty}&#10;\begin{document}&#10;&#10;&#10;$A\xrightarrow{\rho_{1}}\xrightarrow{\rho_{2}}\cdots\xrightarrow{\rho_{k}}B$&#10;\end{document}"/>
  <p:tag name="IGUANATEXSIZE" val="44"/>
  <p:tag name="IGUANATEXCURSOR" val="2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012.373"/>
  <p:tag name="LATEXADDIN" val="\documentclass{article}&#10;\usepackage{amsmath}&#10;\usepackage{amssymb}&#10;\usepackage{amsthm}&#10;\usepackage{xcolor}&#10;\pagestyle{empty}&#10;\begin{document}&#10;&#10;&#10;$A\xrightarrow{\rho_{1}}\xrightarrow{\rho_{2}}\cdots\xrightarrow{\rho_{k}}B$&#10;\end{document}"/>
  <p:tag name="IGUANATEXSIZE" val="44"/>
  <p:tag name="IGUANATEXCURSOR" val="2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4784"/>
  <p:tag name="ORIGINALWIDTH" val="1208.849"/>
  <p:tag name="LATEXADDIN" val="\documentclass{article}&#10;\usepackage{amsmath}&#10;\usepackage{amssymb}&#10;\usepackage{amsthm}&#10;\usepackage{xcolor}&#10;\pagestyle{empty}&#10;\begin{document}&#10;&#10;&#10;$A\xleftarrow{\rho_{1}^{-1}}\xleftarrow{\rho_{2}^{-1}}\cdots\xleftarrow{\rho_{k}^{-1}}B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012.373"/>
  <p:tag name="LATEXADDIN" val="\documentclass{article}&#10;\usepackage{amsmath}&#10;\usepackage{amssymb}&#10;\usepackage{amsthm}&#10;\usepackage{xcolor}&#10;\pagestyle{empty}&#10;\begin{document}&#10;&#10;&#10;$A\xrightarrow{\rho_{1}}\xrightarrow{\rho_{2}}\cdots\xrightarrow{\rho_{k}}B$&#10;\end{document}"/>
  <p:tag name="IGUANATEXSIZE" val="44"/>
  <p:tag name="IGUANATEXCURSOR" val="2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012.373"/>
  <p:tag name="LATEXADDIN" val="\documentclass{article}&#10;\usepackage{amsmath}&#10;\usepackage{amssymb}&#10;\usepackage{amsthm}&#10;\usepackage{xcolor}&#10;\pagestyle{empty}&#10;\begin{document}&#10;&#10;&#10;$A\xrightarrow{\rho_{1}}\xrightarrow{\rho_{2}}\cdots\xrightarrow{\rho_{k}}B$&#10;\end{document}"/>
  <p:tag name="IGUANATEXSIZE" val="44"/>
  <p:tag name="IGUANATEXCURSOR" val="2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3.4346"/>
  <p:tag name="ORIGINALWIDTH" val="1073.866"/>
  <p:tag name="OUTPUTDPI" val="1200"/>
  <p:tag name="LATEXADDIN" val="\documentclass{article}&#10;\usepackage{amsmath}&#10;\usepackage{amssymb}&#10;\usepackage{amsthm}&#10;\usepackage{xcolor}&#10;\pagestyle{empty}&#10;\begin{document}&#10;&#10;&#10;$\begin{cases}&#10;\pi x_{1}+2x_{2} &amp; =4\\&#10;x_{1}+\ln(2)x_{2} &amp; =0\\&#10;-\frac{3}{2}x_1-2x_2&amp; = 5&#10;\end{cases}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1013.123"/>
  <p:tag name="LATEXADDIN" val="\documentclass{article}&#10;\usepackage{amsmath}&#10;\usepackage{amssymb}&#10;\usepackage{amsthm}&#10;\usepackage{xcolor}&#10;\pagestyle{empty}&#10;\begin{document}&#10;&#10;&#10;$B\xrightarrow{\rho'_{1}}\xrightarrow{\rho'_{2}}\cdots\xrightarrow{\rho'_{s}}C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1765.279"/>
  <p:tag name="LATEXADDIN" val="\documentclass{article}&#10;\usepackage{amsmath}&#10;\usepackage{amssymb}&#10;\usepackage{amsthm}&#10;\usepackage{xcolor}&#10;\pagestyle{empty}&#10;\begin{document}&#10;&#10;&#10;$A\xrightarrow{\rho_{1}}\xrightarrow{\rho_{2}}\cdots\xrightarrow{\rho_{k}}\xrightarrow{\rho'_{1}}\xrightarrow{\rho'_{2}}\cdots\xrightarrow{\rho'_{s}}C$&#10;\end{document}"/>
  <p:tag name="IGUANATEXSIZE" val="44"/>
  <p:tag name="IGUANATEXCURSOR" val="2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3.5"/>
  <p:tag name="ORIGINALWIDTH" val="976.5"/>
  <p:tag name="OUTPUTDPI" val="1200"/>
  <p:tag name="LATEXADDIN" val="\documentclass{article}&#10;\usepackage{amsmath}&#10;\usepackage{amssymb}&#10;\usepackage{amsthm}&#10;\pagestyle{empty}&#10;\begin{document}&#10;&#10;&#10;$&#10;\begin{cases}&#10;x+2y-z=-3\\&#10;x-y+5z=6\\&#10;2x+y-2z=0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1 &amp; -1 &amp; 5 &amp; 6\\&#10;2 &amp; 1 &amp; -2 &amp; 0&#10;\end{array}\right)&#10;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183.352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1 &amp; -1 &amp; 5 &amp; 6\\&#10;2 &amp; 1 &amp; -2 &amp; 0&#10;\end{array}\right)&#10;$&#10;\end{document}"/>
  <p:tag name="IGUANATEXSIZE" val="33"/>
  <p:tag name="IGUANATEXCURSOR" val="221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871.016"/>
  <p:tag name="LATEXADDIN" val="\documentclass{article}&#10;\usepackage{amsmath}&#10;\usepackage{amssymb}&#10;\usepackage{amsthm}&#10;\usepackage{xcolor}&#10;\pagestyle{empty}&#10;\begin{document}&#10;&#10;&#10;$&#10;\xrightarrow[]{R_2 \leftarrow R_{2}-R_{1}}\left(\begin{array}{ccc|c}&#10;1 &amp; 2 &amp; -1 &amp; -3\\&#10;0 &amp; -3 &amp; 6 &amp; 9\\&#10;2 &amp; 1 &amp; -2 &amp; 0&#10;\end{array}\right)&#10;$&#10;\end{document}"/>
  <p:tag name="IGUANATEXSIZE" val="33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20.51"/>
  <p:tag name="LATEXADDIN" val="\documentclass{article}&#10;\usepackage{amsmath}&#10;\usepackage{amssymb}&#10;\usepackage{amsthm}&#10;\usepackage{xcolor}&#10;\pagestyle{empty}&#10;\begin{document}&#10;&#10;&#10;$&#10;\xrightarrow[]{R_3\leftarrow R_{3}-2R_{1}}\left(\begin{array}{ccc|c}&#10;1 &amp; 2 &amp; -1 &amp; -3\\&#10;0 &amp; -3 &amp; 6 &amp; 9\\&#10;0 &amp; -3 &amp; 0 &amp; 6&#10;\end{array}\right)&#10;$&#10;\end{document}"/>
  <p:tag name="IGUANATEXSIZE" val="33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871.016"/>
  <p:tag name="LATEXADDIN" val="\documentclass{article}&#10;\usepackage{amsmath}&#10;\usepackage{amssymb}&#10;\usepackage{amsthm}&#10;\pagestyle{empty}&#10;\begin{document}&#10;&#10;&#10;$&#10;\xrightarrow{R_3\leftarrow R_{3}-R_{2}}\left(\begin{array}{ccc|c}&#10;1 &amp; 2 &amp; -1 &amp; -3\\&#10;0 &amp; -3 &amp; 6 &amp; 9\\&#10;0 &amp; 0 &amp; -6 &amp; -3&#10;\end{array}\right)&#10;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183.352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-3 &amp; 6 &amp; 9\\&#10;0 &amp; 0 &amp; -6 &amp; -3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6.75"/>
  <p:tag name="ORIGINALWIDTH" val="1936.5"/>
  <p:tag name="OUTPUTDPI" val="1200"/>
  <p:tag name="LATEXADDIN" val="\documentclass{article}&#10;\usepackage{amsmath}&#10;\usepackage{amssymb}&#10;\usepackage{amsthm}&#10;\pagestyle{empty}&#10;\begin{document}&#10;&#10;&#10;$\begin{array}{c}&#10;a_{11}x_{1}+a_{12}x_{2}+\cdots+a_{1n}x_{n}=b_{1}\\&#10;a_{21}x_{1}+a_{22}x_{2}+\cdots+a_{2n}x_{n}=b_{2}\\&#10;\vdots\\&#10;a_{m1}x_{1}+a_{m2}x_{2}+\cdots+a_{mn}x_{n}=b_{m}&#10;\end{array}$&#10;\end{document}"/>
  <p:tag name="IGUANATEXSIZE" val="33"/>
  <p:tag name="IGUANATEXCURSOR" val="312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723.285"/>
  <p:tag name="LATEXADDIN" val="\documentclass{article}&#10;\usepackage{amsmath}&#10;\usepackage{amssymb}&#10;\usepackage{amsthm}&#10;\pagestyle{empty}&#10;\begin{document}&#10;&#10;&#10;$&#10;\xrightarrow[]{R_{3}\leftarrow -\frac{1}{6}R_{3}}\left(\begin{array}{ccc|c}&#10;1 &amp; 2 &amp; -1 &amp; -3\\&#10;0 &amp; 1 &amp; -2 &amp; -3\\&#10;0 &amp; 0 &amp; 1 &amp; \frac{1}{2}&#10;\end{array}\right)&#10;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23.285"/>
  <p:tag name="LATEXADDIN" val="\documentclass{article}&#10;\usepackage{amsmath}&#10;\usepackage{amssymb}&#10;\usepackage{amsthm}&#10;\pagestyle{empty}&#10;\begin{document}&#10;&#10;&#10;$&#10;\xrightarrow[]{R_{2}\leftarrow -\frac{1}{3}R_{2}}\left(\begin{array}{ccc|c}&#10;1 &amp; 2 &amp; -1 &amp; -3\\&#10;0 &amp; 1 &amp; -2 &amp; -3\\&#10;0 &amp; 0 &amp; -6 &amp; -3&#10;\end{array}\right)&#10;$&#10;\end{document}"/>
  <p:tag name="IGUANATEXSIZE" val="33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1938"/>
  <p:tag name="ORIGINALWIDTH" val="1086.614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1 &amp; -2 &amp; -3\\&#10;0 &amp; 0 &amp; 1 &amp; \frac{1}{2}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72.778"/>
  <p:tag name="LATEXADDIN" val="\documentclass{article}&#10;\usepackage{amsmath}&#10;\usepackage{amssymb}&#10;\usepackage{amsthm}&#10;\pagestyle{empty}&#10;\begin{document}&#10;&#10;&#10;$&#10;\xrightarrow[]{R_1\leftarrow R_{1}+R_{3}}\left(\begin{array}{ccc|c}&#10;1 &amp; 2 &amp; 0 &amp; -2.5\\&#10;0 &amp; 1 &amp; 0 &amp; -2\\&#10;0 &amp; 0 &amp; 1 &amp; 0.5&#10;\end{array}\right)&#10;$&#10;\end{document}"/>
  <p:tag name="IGUANATEXSIZE" val="33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822.272"/>
  <p:tag name="LATEXADDIN" val="\documentclass{article}&#10;\usepackage{amsmath}&#10;\usepackage{amssymb}&#10;\usepackage{amsthm}&#10;\pagestyle{empty}&#10;\begin{document}&#10;&#10;&#10;$&#10;\xrightarrow[]{R_2\leftarrow R_{2}+2R_{3}}\left(\begin{array}{ccc|c}&#10;1 &amp; 2 &amp; -1 &amp; -3\\&#10;0 &amp; 1 &amp; 0 &amp; -2\\&#10;0 &amp; 0 &amp; 1 &amp; 0.5&#10;\end{array}\right)&#10;$&#10;\end{document}"/>
  <p:tag name="IGUANATEXSIZE" val="33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27.034"/>
  <p:tag name="LATEXADDIN" val="\documentclass{article}&#10;\usepackage{amsmath}&#10;\usepackage{amssymb}&#10;\usepackage{amsthm}&#10;\pagestyle{empty}&#10;\begin{document}&#10;&#10;&#10;$&#10;\xrightarrow{R_1\leftarrow R_{1}-2R_{2}}\left(\begin{array}{ccc|c}&#10;1 &amp; 0 &amp; 0 &amp; 1.5\\&#10;0 &amp; 1 &amp; 0 &amp; -2\\&#10;0 &amp; 0 &amp; 1 &amp; 0.5&#10;\end{array}\right)&#10;$&#10;\end{document}"/>
  <p:tag name="IGUANATEXSIZE" val="33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989.8762"/>
  <p:tag name="OUTPUTDPI" val="1200"/>
  <p:tag name="LATEXADDIN" val="\documentclass{article}&#10;\usepackage{amsmath}&#10;\usepackage{amssymb}&#10;\usepackage{amsthm}&#10;\pagestyle{empty}&#10;\begin{document}&#10;&#10;&#10;$&#10;\left(\begin{array}{ccc|c}&#10;1 &amp; 0 &amp; 0 &amp; 1.5\\&#10;0 &amp; 1 &amp; 0 &amp; -2\\&#10;0 &amp; 0 &amp; 1 &amp; 0.5&#10;\end{array}\right)&#10;$&#10;\end{document}"/>
  <p:tag name="IGUANATEXSIZE" val="33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pagestyle{empty}&#10;\begin{document}&#10;&#10;&#10;$\Rightarrow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5.5"/>
  <p:tag name="ORIGINALWIDTH" val="387"/>
  <p:tag name="OUTPUTDPI" val="1200"/>
  <p:tag name="LATEXADDIN" val="\documentclass{article}&#10;\usepackage{amsmath}&#10;\usepackage{amssymb}&#10;\usepackage{amsthm}&#10;\pagestyle{empty}&#10;\begin{document}&#10;&#10;$&#10;\begin{array}{c}&#10;x=1.5&#10;\\&#10;y= -2 \\&#10;z= 0.5&#10;\end{array}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3.5"/>
  <p:tag name="ORIGINALWIDTH" val="976.5"/>
  <p:tag name="OUTPUTDPI" val="1200"/>
  <p:tag name="LATEXADDIN" val="\documentclass{article}&#10;\usepackage{amsmath}&#10;\usepackage{amssymb}&#10;\usepackage{amsthm}&#10;\pagestyle{empty}&#10;\begin{document}&#10;&#10;&#10;$&#10;\begin{cases}&#10;x+2y-z=-3\\&#10;x-y+5z=6\\&#10;2x+y-2z=0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pagestyle{empty}&#10;\begin{document}&#10;&#10;$\mathbb{F}$&#10;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5.5"/>
  <p:tag name="ORIGINALWIDTH" val="387"/>
  <p:tag name="OUTPUTDPI" val="1200"/>
  <p:tag name="LATEXADDIN" val="\documentclass{article}&#10;\usepackage{amsmath}&#10;\usepackage{amssymb}&#10;\usepackage{amsthm}&#10;\pagestyle{empty}&#10;\begin{document}&#10;&#10;$&#10;\begin{array}{c}&#10;x=1.5&#10;\\&#10;y= -2 \\&#10;z= 0.5&#10;\end{array}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63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textcolor{blue}{\mathbf{\boldsymbol{*}}} &amp; \bullet &amp; \bullet &amp; \bullet &amp; \bullet &amp; \bullet &amp; \bullet &amp; \bullet &amp; \bullet\\&#10;0 &amp; \textcolor{blue}{\mathbf{\boldsymbol{*}}} &amp; \bullet &amp; \bullet &amp; \bullet &amp; \bullet &amp; \bullet &amp; \bullet &amp; \bullet\\&#10;0 &amp; 0 &amp; 0 &amp; \textcolor{blue}{\mathbf{\boldsymbol{*}}} &amp; \bullet &amp; \bullet &amp; \bullet &amp; \bullet &amp; \bullet\\&#10;0 &amp; 0 &amp; 0 &amp; 0 &amp; 0 &amp; 0 &amp; 0 &amp; 0 &amp; \textcolor{blue}{\mathbf{\boldsymbol{*}}} \\&#10;0 &amp; 0 &amp; 0 &amp; 0 &amp; 0 &amp; 0 &amp; 0 &amp; 0 &amp; 0&#10;\end{array}\right)&#10;$&#10;\end{document}"/>
  <p:tag name="IGUANATEXSIZE" val="33"/>
  <p:tag name="IGUANATEXCURSOR" val="598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25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.75"/>
  <p:tag name="ORIGINALWIDTH" val="48.75"/>
  <p:tag name="OUTPUTDPI" val="1200"/>
  <p:tag name="LATEXADDIN" val="\documentclass{article}&#10;\usepackage{amsmath}&#10;\usepackage{amssymb}&#10;\usepackage{amsthm}&#10;\usepackage{xcolor}&#10;\pagestyle{empty}&#10;\begin{document}&#10;&#10;&#10;$&#10;\bullet&#10;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0 &amp; 0 &amp; 0 &amp; 0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7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&#10;\end{array}\right)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909</Words>
  <Application>Microsoft Office PowerPoint</Application>
  <PresentationFormat>מסך רחב</PresentationFormat>
  <Paragraphs>172</Paragraphs>
  <Slides>52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David</vt:lpstr>
      <vt:lpstr>Times New Roman</vt:lpstr>
      <vt:lpstr>ערכת נושא Office</vt:lpstr>
      <vt:lpstr>מערכת משוואות לינאריות</vt:lpstr>
      <vt:lpstr>מערכת משוואות לינארית </vt:lpstr>
      <vt:lpstr>דוגמאות:</vt:lpstr>
      <vt:lpstr>מערכת משוואות לינארית מעל שדה  </vt:lpstr>
      <vt:lpstr>דוגמאות:</vt:lpstr>
      <vt:lpstr>מצגת של PowerPoint</vt:lpstr>
      <vt:lpstr>מצגת של PowerPoint</vt:lpstr>
      <vt:lpstr>איך?  בעזרת פעולות על המערכת שלא משנות את פתרונה.  פעולות אלו נקראות פעולות אלמנטריות.</vt:lpstr>
      <vt:lpstr>פעולה 1- החלפת שתי שורות </vt:lpstr>
      <vt:lpstr>פעולה 2- הכפלה בסקלאר שונה מאפס </vt:lpstr>
      <vt:lpstr>פעולה 3- הוספת מכפלה של שורה אחת לשורה אחרת  </vt:lpstr>
      <vt:lpstr>בנוסף לפעולות אלו – נשתמש בכתיב מטריצי </vt:lpstr>
      <vt:lpstr>בנוסף לפעולות אלו – נשתמש בכתיב מטריצי </vt:lpstr>
      <vt:lpstr>מצגת של PowerPoint</vt:lpstr>
      <vt:lpstr>מצגת של PowerPoint</vt:lpstr>
      <vt:lpstr>הגדרה: מטריצה B תקרא שקולה (שורה) למטריצה A אם </vt:lpstr>
      <vt:lpstr>הגדרה: מטריצה B תקרא שקולה (שורה) למטריצה A אם </vt:lpstr>
      <vt:lpstr>תרגיל- פתור</vt:lpstr>
      <vt:lpstr>מצגת של PowerPoint</vt:lpstr>
      <vt:lpstr>מצגת של PowerPoint</vt:lpstr>
      <vt:lpstr>מצגת של PowerPoint</vt:lpstr>
      <vt:lpstr>מצגת של PowerPoint</vt:lpstr>
      <vt:lpstr>הגדרה: מטריצה        תקרא בצורה מדורגת אם היא נקראת כך: </vt:lpstr>
      <vt:lpstr>מצגת של PowerPoint</vt:lpstr>
      <vt:lpstr>הגדרה: מטריצה        תקרא בצורה מדורגת קנונית אם היא נקראת כך: </vt:lpstr>
      <vt:lpstr>דוגמאות</vt:lpstr>
      <vt:lpstr>אלגוריתם גאוס לדירוג מטריצה:</vt:lpstr>
      <vt:lpstr>אלגוריתם גאוס לדירוג מטריצה:</vt:lpstr>
      <vt:lpstr>אלגוריתם גאוס לדירוג מטריצה:</vt:lpstr>
      <vt:lpstr>אלגוריתם גאוס לדירוג מטריצה:</vt:lpstr>
      <vt:lpstr>אלגוריתם גאוס לדירוג מטריצה:</vt:lpstr>
      <vt:lpstr>כמו שראינו:</vt:lpstr>
      <vt:lpstr>תרגיל- פתור</vt:lpstr>
      <vt:lpstr>נמשיך לפשט ע"י פעולות אלמנטריות:</vt:lpstr>
      <vt:lpstr>תרגיל- פתור</vt:lpstr>
      <vt:lpstr>נמשיך</vt:lpstr>
      <vt:lpstr>מצגת של PowerPoint</vt:lpstr>
      <vt:lpstr>במילים אחרות</vt:lpstr>
      <vt:lpstr>ספוילר:</vt:lpstr>
      <vt:lpstr>מצגת של PowerPoint</vt:lpstr>
      <vt:lpstr>מצגת של PowerPoint</vt:lpstr>
      <vt:lpstr>מצגת של PowerPoint</vt:lpstr>
      <vt:lpstr>מהצורה המדורגת ניתן להסיק האם וכמה פתרונות יש  </vt:lpstr>
      <vt:lpstr>תרגיל: עבור אילו ערכי      יש למערכת הבאה פתרון יחיד/אין סוף פתרונות/אין פתרון?</vt:lpstr>
      <vt:lpstr>פתרון: נדרג לצורה לצורה מדורגת</vt:lpstr>
      <vt:lpstr>מצגת של PowerPoint</vt:lpstr>
      <vt:lpstr>תרגיל – נכון/לא נכון: למערכת משוואות המיוצגת כמטריצה               אין פתרון. </vt:lpstr>
      <vt:lpstr>תרגיל – נכון/לא נכון: הצורה המדורגת יחידה.</vt:lpstr>
      <vt:lpstr>תרגיל – נכון/לא נכון: למטריצה מגודל                יש לכל היותר         צירים. </vt:lpstr>
      <vt:lpstr>תרגיל – נכון/לא נכון: למערכת משוואות עם אין סוף פתרונות תהיה לפחות שורת אפסים אחת במטריצה המקושרת אליה.</vt:lpstr>
      <vt:lpstr>תרגיל – נכון/לא נכון: בצורה הקנונית יש איבר בכל טור יחיד ששונה מאפס  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109</cp:revision>
  <dcterms:created xsi:type="dcterms:W3CDTF">2016-09-11T18:49:07Z</dcterms:created>
  <dcterms:modified xsi:type="dcterms:W3CDTF">2020-03-24T17:23:06Z</dcterms:modified>
</cp:coreProperties>
</file>