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7"/>
  </p:notesMasterIdLst>
  <p:sldIdLst>
    <p:sldId id="293" r:id="rId2"/>
    <p:sldId id="489" r:id="rId3"/>
    <p:sldId id="448" r:id="rId4"/>
    <p:sldId id="447" r:id="rId5"/>
    <p:sldId id="451" r:id="rId6"/>
    <p:sldId id="453" r:id="rId7"/>
    <p:sldId id="452" r:id="rId8"/>
    <p:sldId id="454" r:id="rId9"/>
    <p:sldId id="457" r:id="rId10"/>
    <p:sldId id="466" r:id="rId11"/>
    <p:sldId id="490" r:id="rId12"/>
    <p:sldId id="459" r:id="rId13"/>
    <p:sldId id="471" r:id="rId14"/>
    <p:sldId id="460" r:id="rId15"/>
    <p:sldId id="461" r:id="rId16"/>
    <p:sldId id="462" r:id="rId17"/>
    <p:sldId id="463" r:id="rId18"/>
    <p:sldId id="464" r:id="rId19"/>
    <p:sldId id="465" r:id="rId20"/>
    <p:sldId id="467" r:id="rId21"/>
    <p:sldId id="468" r:id="rId22"/>
    <p:sldId id="469" r:id="rId23"/>
    <p:sldId id="470" r:id="rId24"/>
    <p:sldId id="472" r:id="rId25"/>
    <p:sldId id="443" r:id="rId26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13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EBF40A4-110F-4731-AB11-06F3C35A5761}" type="datetimeFigureOut">
              <a:rPr lang="he-IL" smtClean="0"/>
              <a:t>ד'/סיון/תש"פ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5D7530B-516A-4166-903C-DA51AD92F9F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7949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ד'/סיון/תש"פ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67808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ד'/סיון/תש"פ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1398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ד'/סיון/תש"פ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4396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ד'/סיון/תש"פ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7114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ד'/סיון/תש"פ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00737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ד'/סיון/תש"פ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19715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ד'/סיון/תש"פ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33984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ד'/סיון/תש"פ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7832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ד'/סיון/תש"פ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47102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ד'/סיון/תש"פ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22836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ד'/סיון/תש"פ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328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EFD59-2158-46F5-B251-85859E4573C0}" type="datetimeFigureOut">
              <a:rPr lang="he-IL" smtClean="0"/>
              <a:t>ד'/סיון/תש"פ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64101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49.xml"/><Relationship Id="rId13" Type="http://schemas.openxmlformats.org/officeDocument/2006/relationships/slideLayout" Target="../slideLayouts/slideLayout6.xml"/><Relationship Id="rId18" Type="http://schemas.openxmlformats.org/officeDocument/2006/relationships/image" Target="../media/image27.png"/><Relationship Id="rId3" Type="http://schemas.openxmlformats.org/officeDocument/2006/relationships/tags" Target="../tags/tag44.xml"/><Relationship Id="rId21" Type="http://schemas.openxmlformats.org/officeDocument/2006/relationships/image" Target="../media/image30.png"/><Relationship Id="rId7" Type="http://schemas.openxmlformats.org/officeDocument/2006/relationships/tags" Target="../tags/tag48.xml"/><Relationship Id="rId12" Type="http://schemas.openxmlformats.org/officeDocument/2006/relationships/tags" Target="../tags/tag53.xml"/><Relationship Id="rId17" Type="http://schemas.openxmlformats.org/officeDocument/2006/relationships/image" Target="../media/image18.png"/><Relationship Id="rId2" Type="http://schemas.openxmlformats.org/officeDocument/2006/relationships/tags" Target="../tags/tag43.xml"/><Relationship Id="rId16" Type="http://schemas.openxmlformats.org/officeDocument/2006/relationships/image" Target="../media/image6.png"/><Relationship Id="rId20" Type="http://schemas.openxmlformats.org/officeDocument/2006/relationships/image" Target="../media/image29.png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11" Type="http://schemas.openxmlformats.org/officeDocument/2006/relationships/tags" Target="../tags/tag52.xml"/><Relationship Id="rId24" Type="http://schemas.openxmlformats.org/officeDocument/2006/relationships/image" Target="../media/image33.png"/><Relationship Id="rId5" Type="http://schemas.openxmlformats.org/officeDocument/2006/relationships/tags" Target="../tags/tag46.xml"/><Relationship Id="rId15" Type="http://schemas.openxmlformats.org/officeDocument/2006/relationships/image" Target="../media/image4.png"/><Relationship Id="rId23" Type="http://schemas.openxmlformats.org/officeDocument/2006/relationships/image" Target="../media/image32.png"/><Relationship Id="rId10" Type="http://schemas.openxmlformats.org/officeDocument/2006/relationships/tags" Target="../tags/tag51.xml"/><Relationship Id="rId19" Type="http://schemas.openxmlformats.org/officeDocument/2006/relationships/image" Target="../media/image28.png"/><Relationship Id="rId4" Type="http://schemas.openxmlformats.org/officeDocument/2006/relationships/tags" Target="../tags/tag45.xml"/><Relationship Id="rId9" Type="http://schemas.openxmlformats.org/officeDocument/2006/relationships/tags" Target="../tags/tag50.xml"/><Relationship Id="rId14" Type="http://schemas.openxmlformats.org/officeDocument/2006/relationships/image" Target="../media/image3.png"/><Relationship Id="rId22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66.xml"/><Relationship Id="rId18" Type="http://schemas.openxmlformats.org/officeDocument/2006/relationships/tags" Target="../tags/tag71.xml"/><Relationship Id="rId26" Type="http://schemas.openxmlformats.org/officeDocument/2006/relationships/image" Target="../media/image34.png"/><Relationship Id="rId21" Type="http://schemas.openxmlformats.org/officeDocument/2006/relationships/slideLayout" Target="../slideLayouts/slideLayout6.xml"/><Relationship Id="rId34" Type="http://schemas.openxmlformats.org/officeDocument/2006/relationships/image" Target="../media/image42.png"/><Relationship Id="rId7" Type="http://schemas.openxmlformats.org/officeDocument/2006/relationships/tags" Target="../tags/tag60.xml"/><Relationship Id="rId12" Type="http://schemas.openxmlformats.org/officeDocument/2006/relationships/tags" Target="../tags/tag65.xml"/><Relationship Id="rId17" Type="http://schemas.openxmlformats.org/officeDocument/2006/relationships/tags" Target="../tags/tag70.xml"/><Relationship Id="rId25" Type="http://schemas.openxmlformats.org/officeDocument/2006/relationships/image" Target="../media/image18.png"/><Relationship Id="rId33" Type="http://schemas.openxmlformats.org/officeDocument/2006/relationships/image" Target="../media/image41.png"/><Relationship Id="rId38" Type="http://schemas.openxmlformats.org/officeDocument/2006/relationships/image" Target="../media/image46.png"/><Relationship Id="rId2" Type="http://schemas.openxmlformats.org/officeDocument/2006/relationships/tags" Target="../tags/tag55.xml"/><Relationship Id="rId16" Type="http://schemas.openxmlformats.org/officeDocument/2006/relationships/tags" Target="../tags/tag69.xml"/><Relationship Id="rId20" Type="http://schemas.openxmlformats.org/officeDocument/2006/relationships/tags" Target="../tags/tag73.xml"/><Relationship Id="rId29" Type="http://schemas.openxmlformats.org/officeDocument/2006/relationships/image" Target="../media/image37.png"/><Relationship Id="rId1" Type="http://schemas.openxmlformats.org/officeDocument/2006/relationships/tags" Target="../tags/tag54.xml"/><Relationship Id="rId6" Type="http://schemas.openxmlformats.org/officeDocument/2006/relationships/tags" Target="../tags/tag59.xml"/><Relationship Id="rId11" Type="http://schemas.openxmlformats.org/officeDocument/2006/relationships/tags" Target="../tags/tag64.xml"/><Relationship Id="rId24" Type="http://schemas.openxmlformats.org/officeDocument/2006/relationships/image" Target="../media/image6.png"/><Relationship Id="rId32" Type="http://schemas.openxmlformats.org/officeDocument/2006/relationships/image" Target="../media/image40.png"/><Relationship Id="rId37" Type="http://schemas.openxmlformats.org/officeDocument/2006/relationships/image" Target="../media/image45.png"/><Relationship Id="rId5" Type="http://schemas.openxmlformats.org/officeDocument/2006/relationships/tags" Target="../tags/tag58.xml"/><Relationship Id="rId15" Type="http://schemas.openxmlformats.org/officeDocument/2006/relationships/tags" Target="../tags/tag68.xml"/><Relationship Id="rId23" Type="http://schemas.openxmlformats.org/officeDocument/2006/relationships/image" Target="../media/image4.png"/><Relationship Id="rId28" Type="http://schemas.openxmlformats.org/officeDocument/2006/relationships/image" Target="../media/image36.png"/><Relationship Id="rId36" Type="http://schemas.openxmlformats.org/officeDocument/2006/relationships/image" Target="../media/image44.png"/><Relationship Id="rId10" Type="http://schemas.openxmlformats.org/officeDocument/2006/relationships/tags" Target="../tags/tag63.xml"/><Relationship Id="rId19" Type="http://schemas.openxmlformats.org/officeDocument/2006/relationships/tags" Target="../tags/tag72.xml"/><Relationship Id="rId31" Type="http://schemas.openxmlformats.org/officeDocument/2006/relationships/image" Target="../media/image39.png"/><Relationship Id="rId4" Type="http://schemas.openxmlformats.org/officeDocument/2006/relationships/tags" Target="../tags/tag57.xml"/><Relationship Id="rId9" Type="http://schemas.openxmlformats.org/officeDocument/2006/relationships/tags" Target="../tags/tag62.xml"/><Relationship Id="rId14" Type="http://schemas.openxmlformats.org/officeDocument/2006/relationships/tags" Target="../tags/tag67.xml"/><Relationship Id="rId22" Type="http://schemas.openxmlformats.org/officeDocument/2006/relationships/image" Target="../media/image3.png"/><Relationship Id="rId27" Type="http://schemas.openxmlformats.org/officeDocument/2006/relationships/image" Target="../media/image35.png"/><Relationship Id="rId30" Type="http://schemas.openxmlformats.org/officeDocument/2006/relationships/image" Target="../media/image38.png"/><Relationship Id="rId35" Type="http://schemas.openxmlformats.org/officeDocument/2006/relationships/image" Target="../media/image43.png"/><Relationship Id="rId8" Type="http://schemas.openxmlformats.org/officeDocument/2006/relationships/tags" Target="../tags/tag61.xml"/><Relationship Id="rId3" Type="http://schemas.openxmlformats.org/officeDocument/2006/relationships/tags" Target="../tags/tag5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7" Type="http://schemas.openxmlformats.org/officeDocument/2006/relationships/image" Target="../media/image47.png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51.png"/><Relationship Id="rId3" Type="http://schemas.openxmlformats.org/officeDocument/2006/relationships/tags" Target="../tags/tag79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50.png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tags" Target="../tags/tag82.xml"/><Relationship Id="rId11" Type="http://schemas.openxmlformats.org/officeDocument/2006/relationships/image" Target="../media/image49.png"/><Relationship Id="rId5" Type="http://schemas.openxmlformats.org/officeDocument/2006/relationships/tags" Target="../tags/tag81.xml"/><Relationship Id="rId10" Type="http://schemas.openxmlformats.org/officeDocument/2006/relationships/image" Target="../media/image48.png"/><Relationship Id="rId4" Type="http://schemas.openxmlformats.org/officeDocument/2006/relationships/tags" Target="../tags/tag80.xml"/><Relationship Id="rId9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90.xml"/><Relationship Id="rId13" Type="http://schemas.openxmlformats.org/officeDocument/2006/relationships/image" Target="../media/image53.png"/><Relationship Id="rId18" Type="http://schemas.openxmlformats.org/officeDocument/2006/relationships/image" Target="../media/image58.png"/><Relationship Id="rId3" Type="http://schemas.openxmlformats.org/officeDocument/2006/relationships/tags" Target="../tags/tag85.xml"/><Relationship Id="rId7" Type="http://schemas.openxmlformats.org/officeDocument/2006/relationships/tags" Target="../tags/tag89.xml"/><Relationship Id="rId12" Type="http://schemas.openxmlformats.org/officeDocument/2006/relationships/image" Target="../media/image52.png"/><Relationship Id="rId17" Type="http://schemas.openxmlformats.org/officeDocument/2006/relationships/image" Target="../media/image57.png"/><Relationship Id="rId2" Type="http://schemas.openxmlformats.org/officeDocument/2006/relationships/tags" Target="../tags/tag84.xml"/><Relationship Id="rId16" Type="http://schemas.openxmlformats.org/officeDocument/2006/relationships/image" Target="../media/image56.png"/><Relationship Id="rId1" Type="http://schemas.openxmlformats.org/officeDocument/2006/relationships/tags" Target="../tags/tag83.xml"/><Relationship Id="rId6" Type="http://schemas.openxmlformats.org/officeDocument/2006/relationships/tags" Target="../tags/tag88.xml"/><Relationship Id="rId11" Type="http://schemas.openxmlformats.org/officeDocument/2006/relationships/image" Target="../media/image8.png"/><Relationship Id="rId5" Type="http://schemas.openxmlformats.org/officeDocument/2006/relationships/tags" Target="../tags/tag87.xml"/><Relationship Id="rId15" Type="http://schemas.openxmlformats.org/officeDocument/2006/relationships/image" Target="../media/image55.png"/><Relationship Id="rId10" Type="http://schemas.openxmlformats.org/officeDocument/2006/relationships/slideLayout" Target="../slideLayouts/slideLayout6.xml"/><Relationship Id="rId4" Type="http://schemas.openxmlformats.org/officeDocument/2006/relationships/tags" Target="../tags/tag86.xml"/><Relationship Id="rId9" Type="http://schemas.openxmlformats.org/officeDocument/2006/relationships/tags" Target="../tags/tag91.xml"/><Relationship Id="rId14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53.png"/><Relationship Id="rId18" Type="http://schemas.openxmlformats.org/officeDocument/2006/relationships/image" Target="../media/image58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../media/image60.png"/><Relationship Id="rId17" Type="http://schemas.openxmlformats.org/officeDocument/2006/relationships/image" Target="../media/image18.png"/><Relationship Id="rId2" Type="http://schemas.openxmlformats.org/officeDocument/2006/relationships/tags" Target="../tags/tag94.xml"/><Relationship Id="rId16" Type="http://schemas.openxmlformats.org/officeDocument/2006/relationships/image" Target="../media/image59.png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8.png"/><Relationship Id="rId5" Type="http://schemas.openxmlformats.org/officeDocument/2006/relationships/tags" Target="../tags/tag97.xml"/><Relationship Id="rId15" Type="http://schemas.openxmlformats.org/officeDocument/2006/relationships/image" Target="../media/image62.png"/><Relationship Id="rId10" Type="http://schemas.openxmlformats.org/officeDocument/2006/relationships/slideLayout" Target="../slideLayouts/slideLayout6.xml"/><Relationship Id="rId19" Type="http://schemas.openxmlformats.org/officeDocument/2006/relationships/image" Target="../media/image63.png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../media/image6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13" Type="http://schemas.openxmlformats.org/officeDocument/2006/relationships/image" Target="../media/image60.png"/><Relationship Id="rId18" Type="http://schemas.openxmlformats.org/officeDocument/2006/relationships/image" Target="../media/image58.png"/><Relationship Id="rId3" Type="http://schemas.openxmlformats.org/officeDocument/2006/relationships/tags" Target="../tags/tag104.xml"/><Relationship Id="rId21" Type="http://schemas.openxmlformats.org/officeDocument/2006/relationships/image" Target="../media/image67.png"/><Relationship Id="rId7" Type="http://schemas.openxmlformats.org/officeDocument/2006/relationships/tags" Target="../tags/tag108.xml"/><Relationship Id="rId12" Type="http://schemas.openxmlformats.org/officeDocument/2006/relationships/image" Target="../media/image8.png"/><Relationship Id="rId17" Type="http://schemas.openxmlformats.org/officeDocument/2006/relationships/image" Target="../media/image59.png"/><Relationship Id="rId2" Type="http://schemas.openxmlformats.org/officeDocument/2006/relationships/tags" Target="../tags/tag103.xml"/><Relationship Id="rId16" Type="http://schemas.openxmlformats.org/officeDocument/2006/relationships/image" Target="../media/image63.png"/><Relationship Id="rId20" Type="http://schemas.openxmlformats.org/officeDocument/2006/relationships/image" Target="../media/image66.png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106.xml"/><Relationship Id="rId15" Type="http://schemas.openxmlformats.org/officeDocument/2006/relationships/image" Target="../media/image64.png"/><Relationship Id="rId10" Type="http://schemas.openxmlformats.org/officeDocument/2006/relationships/tags" Target="../tags/tag111.xml"/><Relationship Id="rId19" Type="http://schemas.openxmlformats.org/officeDocument/2006/relationships/image" Target="../media/image65.png"/><Relationship Id="rId4" Type="http://schemas.openxmlformats.org/officeDocument/2006/relationships/tags" Target="../tags/tag105.xml"/><Relationship Id="rId9" Type="http://schemas.openxmlformats.org/officeDocument/2006/relationships/tags" Target="../tags/tag110.xml"/><Relationship Id="rId14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19.xml"/><Relationship Id="rId13" Type="http://schemas.openxmlformats.org/officeDocument/2006/relationships/image" Target="../media/image53.png"/><Relationship Id="rId18" Type="http://schemas.openxmlformats.org/officeDocument/2006/relationships/image" Target="../media/image58.png"/><Relationship Id="rId3" Type="http://schemas.openxmlformats.org/officeDocument/2006/relationships/tags" Target="../tags/tag114.xml"/><Relationship Id="rId7" Type="http://schemas.openxmlformats.org/officeDocument/2006/relationships/tags" Target="../tags/tag118.xml"/><Relationship Id="rId12" Type="http://schemas.openxmlformats.org/officeDocument/2006/relationships/image" Target="../media/image69.png"/><Relationship Id="rId17" Type="http://schemas.openxmlformats.org/officeDocument/2006/relationships/image" Target="../media/image18.png"/><Relationship Id="rId2" Type="http://schemas.openxmlformats.org/officeDocument/2006/relationships/tags" Target="../tags/tag113.xml"/><Relationship Id="rId16" Type="http://schemas.openxmlformats.org/officeDocument/2006/relationships/image" Target="../media/image59.png"/><Relationship Id="rId1" Type="http://schemas.openxmlformats.org/officeDocument/2006/relationships/tags" Target="../tags/tag112.xml"/><Relationship Id="rId6" Type="http://schemas.openxmlformats.org/officeDocument/2006/relationships/tags" Target="../tags/tag117.xml"/><Relationship Id="rId11" Type="http://schemas.openxmlformats.org/officeDocument/2006/relationships/image" Target="../media/image68.png"/><Relationship Id="rId5" Type="http://schemas.openxmlformats.org/officeDocument/2006/relationships/tags" Target="../tags/tag116.xml"/><Relationship Id="rId15" Type="http://schemas.openxmlformats.org/officeDocument/2006/relationships/image" Target="../media/image71.png"/><Relationship Id="rId10" Type="http://schemas.openxmlformats.org/officeDocument/2006/relationships/slideLayout" Target="../slideLayouts/slideLayout6.xml"/><Relationship Id="rId19" Type="http://schemas.openxmlformats.org/officeDocument/2006/relationships/image" Target="../media/image72.png"/><Relationship Id="rId4" Type="http://schemas.openxmlformats.org/officeDocument/2006/relationships/tags" Target="../tags/tag115.xml"/><Relationship Id="rId9" Type="http://schemas.openxmlformats.org/officeDocument/2006/relationships/tags" Target="../tags/tag120.xml"/><Relationship Id="rId14" Type="http://schemas.openxmlformats.org/officeDocument/2006/relationships/image" Target="../media/image7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28.xml"/><Relationship Id="rId13" Type="http://schemas.openxmlformats.org/officeDocument/2006/relationships/image" Target="../media/image53.png"/><Relationship Id="rId18" Type="http://schemas.openxmlformats.org/officeDocument/2006/relationships/image" Target="../media/image74.png"/><Relationship Id="rId3" Type="http://schemas.openxmlformats.org/officeDocument/2006/relationships/tags" Target="../tags/tag123.xml"/><Relationship Id="rId7" Type="http://schemas.openxmlformats.org/officeDocument/2006/relationships/tags" Target="../tags/tag127.xml"/><Relationship Id="rId12" Type="http://schemas.openxmlformats.org/officeDocument/2006/relationships/image" Target="../media/image69.png"/><Relationship Id="rId17" Type="http://schemas.openxmlformats.org/officeDocument/2006/relationships/image" Target="../media/image72.png"/><Relationship Id="rId2" Type="http://schemas.openxmlformats.org/officeDocument/2006/relationships/tags" Target="../tags/tag122.xml"/><Relationship Id="rId16" Type="http://schemas.openxmlformats.org/officeDocument/2006/relationships/image" Target="../media/image58.png"/><Relationship Id="rId1" Type="http://schemas.openxmlformats.org/officeDocument/2006/relationships/tags" Target="../tags/tag121.xml"/><Relationship Id="rId6" Type="http://schemas.openxmlformats.org/officeDocument/2006/relationships/tags" Target="../tags/tag126.xml"/><Relationship Id="rId11" Type="http://schemas.openxmlformats.org/officeDocument/2006/relationships/image" Target="../media/image68.png"/><Relationship Id="rId5" Type="http://schemas.openxmlformats.org/officeDocument/2006/relationships/tags" Target="../tags/tag125.xml"/><Relationship Id="rId15" Type="http://schemas.openxmlformats.org/officeDocument/2006/relationships/image" Target="../media/image59.png"/><Relationship Id="rId10" Type="http://schemas.openxmlformats.org/officeDocument/2006/relationships/slideLayout" Target="../slideLayouts/slideLayout6.xml"/><Relationship Id="rId19" Type="http://schemas.openxmlformats.org/officeDocument/2006/relationships/image" Target="../media/image75.png"/><Relationship Id="rId4" Type="http://schemas.openxmlformats.org/officeDocument/2006/relationships/tags" Target="../tags/tag124.xml"/><Relationship Id="rId9" Type="http://schemas.openxmlformats.org/officeDocument/2006/relationships/tags" Target="../tags/tag129.xml"/><Relationship Id="rId14" Type="http://schemas.openxmlformats.org/officeDocument/2006/relationships/image" Target="../media/image7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image" Target="../media/image64.png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image" Target="../media/image53.png"/><Relationship Id="rId17" Type="http://schemas.openxmlformats.org/officeDocument/2006/relationships/image" Target="../media/image18.png"/><Relationship Id="rId2" Type="http://schemas.openxmlformats.org/officeDocument/2006/relationships/tags" Target="../tags/tag131.xml"/><Relationship Id="rId16" Type="http://schemas.openxmlformats.org/officeDocument/2006/relationships/image" Target="../media/image58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image" Target="../media/image60.png"/><Relationship Id="rId5" Type="http://schemas.openxmlformats.org/officeDocument/2006/relationships/tags" Target="../tags/tag134.xml"/><Relationship Id="rId15" Type="http://schemas.openxmlformats.org/officeDocument/2006/relationships/image" Target="../media/image59.png"/><Relationship Id="rId10" Type="http://schemas.openxmlformats.org/officeDocument/2006/relationships/image" Target="../media/image8.png"/><Relationship Id="rId4" Type="http://schemas.openxmlformats.org/officeDocument/2006/relationships/tags" Target="../tags/tag133.xm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6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145.xml"/><Relationship Id="rId13" Type="http://schemas.openxmlformats.org/officeDocument/2006/relationships/image" Target="../media/image76.png"/><Relationship Id="rId18" Type="http://schemas.openxmlformats.org/officeDocument/2006/relationships/image" Target="../media/image81.png"/><Relationship Id="rId3" Type="http://schemas.openxmlformats.org/officeDocument/2006/relationships/tags" Target="../tags/tag140.xml"/><Relationship Id="rId21" Type="http://schemas.openxmlformats.org/officeDocument/2006/relationships/image" Target="../media/image18.png"/><Relationship Id="rId7" Type="http://schemas.openxmlformats.org/officeDocument/2006/relationships/tags" Target="../tags/tag144.xml"/><Relationship Id="rId12" Type="http://schemas.openxmlformats.org/officeDocument/2006/relationships/slideLayout" Target="../slideLayouts/slideLayout6.xml"/><Relationship Id="rId17" Type="http://schemas.openxmlformats.org/officeDocument/2006/relationships/image" Target="../media/image80.png"/><Relationship Id="rId2" Type="http://schemas.openxmlformats.org/officeDocument/2006/relationships/tags" Target="../tags/tag139.xml"/><Relationship Id="rId16" Type="http://schemas.openxmlformats.org/officeDocument/2006/relationships/image" Target="../media/image79.png"/><Relationship Id="rId20" Type="http://schemas.openxmlformats.org/officeDocument/2006/relationships/image" Target="../media/image6.png"/><Relationship Id="rId1" Type="http://schemas.openxmlformats.org/officeDocument/2006/relationships/tags" Target="../tags/tag138.xml"/><Relationship Id="rId6" Type="http://schemas.openxmlformats.org/officeDocument/2006/relationships/tags" Target="../tags/tag143.xml"/><Relationship Id="rId11" Type="http://schemas.openxmlformats.org/officeDocument/2006/relationships/tags" Target="../tags/tag148.xml"/><Relationship Id="rId5" Type="http://schemas.openxmlformats.org/officeDocument/2006/relationships/tags" Target="../tags/tag142.xml"/><Relationship Id="rId15" Type="http://schemas.openxmlformats.org/officeDocument/2006/relationships/image" Target="../media/image78.png"/><Relationship Id="rId10" Type="http://schemas.openxmlformats.org/officeDocument/2006/relationships/tags" Target="../tags/tag147.xml"/><Relationship Id="rId19" Type="http://schemas.openxmlformats.org/officeDocument/2006/relationships/image" Target="../media/image82.png"/><Relationship Id="rId4" Type="http://schemas.openxmlformats.org/officeDocument/2006/relationships/tags" Target="../tags/tag141.xml"/><Relationship Id="rId9" Type="http://schemas.openxmlformats.org/officeDocument/2006/relationships/tags" Target="../tags/tag146.xml"/><Relationship Id="rId14" Type="http://schemas.openxmlformats.org/officeDocument/2006/relationships/image" Target="../media/image77.png"/><Relationship Id="rId22" Type="http://schemas.openxmlformats.org/officeDocument/2006/relationships/image" Target="../media/image8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156.xml"/><Relationship Id="rId13" Type="http://schemas.openxmlformats.org/officeDocument/2006/relationships/tags" Target="../tags/tag161.xml"/><Relationship Id="rId18" Type="http://schemas.openxmlformats.org/officeDocument/2006/relationships/image" Target="../media/image79.png"/><Relationship Id="rId26" Type="http://schemas.openxmlformats.org/officeDocument/2006/relationships/image" Target="../media/image87.png"/><Relationship Id="rId3" Type="http://schemas.openxmlformats.org/officeDocument/2006/relationships/tags" Target="../tags/tag151.xml"/><Relationship Id="rId21" Type="http://schemas.openxmlformats.org/officeDocument/2006/relationships/image" Target="../media/image6.png"/><Relationship Id="rId7" Type="http://schemas.openxmlformats.org/officeDocument/2006/relationships/tags" Target="../tags/tag155.xml"/><Relationship Id="rId12" Type="http://schemas.openxmlformats.org/officeDocument/2006/relationships/tags" Target="../tags/tag160.xml"/><Relationship Id="rId17" Type="http://schemas.openxmlformats.org/officeDocument/2006/relationships/image" Target="../media/image78.png"/><Relationship Id="rId25" Type="http://schemas.openxmlformats.org/officeDocument/2006/relationships/image" Target="../media/image86.png"/><Relationship Id="rId2" Type="http://schemas.openxmlformats.org/officeDocument/2006/relationships/tags" Target="../tags/tag150.xml"/><Relationship Id="rId16" Type="http://schemas.openxmlformats.org/officeDocument/2006/relationships/image" Target="../media/image77.png"/><Relationship Id="rId20" Type="http://schemas.openxmlformats.org/officeDocument/2006/relationships/image" Target="../media/image81.png"/><Relationship Id="rId1" Type="http://schemas.openxmlformats.org/officeDocument/2006/relationships/tags" Target="../tags/tag149.xml"/><Relationship Id="rId6" Type="http://schemas.openxmlformats.org/officeDocument/2006/relationships/tags" Target="../tags/tag154.xml"/><Relationship Id="rId11" Type="http://schemas.openxmlformats.org/officeDocument/2006/relationships/tags" Target="../tags/tag159.xml"/><Relationship Id="rId24" Type="http://schemas.openxmlformats.org/officeDocument/2006/relationships/image" Target="../media/image85.png"/><Relationship Id="rId5" Type="http://schemas.openxmlformats.org/officeDocument/2006/relationships/tags" Target="../tags/tag153.xml"/><Relationship Id="rId15" Type="http://schemas.openxmlformats.org/officeDocument/2006/relationships/image" Target="../media/image76.png"/><Relationship Id="rId23" Type="http://schemas.openxmlformats.org/officeDocument/2006/relationships/image" Target="../media/image84.png"/><Relationship Id="rId10" Type="http://schemas.openxmlformats.org/officeDocument/2006/relationships/tags" Target="../tags/tag158.xml"/><Relationship Id="rId19" Type="http://schemas.openxmlformats.org/officeDocument/2006/relationships/image" Target="../media/image80.png"/><Relationship Id="rId4" Type="http://schemas.openxmlformats.org/officeDocument/2006/relationships/tags" Target="../tags/tag152.xml"/><Relationship Id="rId9" Type="http://schemas.openxmlformats.org/officeDocument/2006/relationships/tags" Target="../tags/tag157.xml"/><Relationship Id="rId14" Type="http://schemas.openxmlformats.org/officeDocument/2006/relationships/slideLayout" Target="../slideLayouts/slideLayout6.xml"/><Relationship Id="rId22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169.xml"/><Relationship Id="rId13" Type="http://schemas.openxmlformats.org/officeDocument/2006/relationships/tags" Target="../tags/tag174.xml"/><Relationship Id="rId18" Type="http://schemas.openxmlformats.org/officeDocument/2006/relationships/image" Target="../media/image76.png"/><Relationship Id="rId26" Type="http://schemas.openxmlformats.org/officeDocument/2006/relationships/image" Target="../media/image84.png"/><Relationship Id="rId3" Type="http://schemas.openxmlformats.org/officeDocument/2006/relationships/tags" Target="../tags/tag164.xml"/><Relationship Id="rId21" Type="http://schemas.openxmlformats.org/officeDocument/2006/relationships/image" Target="../media/image79.png"/><Relationship Id="rId7" Type="http://schemas.openxmlformats.org/officeDocument/2006/relationships/tags" Target="../tags/tag168.xml"/><Relationship Id="rId12" Type="http://schemas.openxmlformats.org/officeDocument/2006/relationships/tags" Target="../tags/tag173.xml"/><Relationship Id="rId17" Type="http://schemas.openxmlformats.org/officeDocument/2006/relationships/slideLayout" Target="../slideLayouts/slideLayout6.xml"/><Relationship Id="rId25" Type="http://schemas.openxmlformats.org/officeDocument/2006/relationships/image" Target="../media/image18.png"/><Relationship Id="rId2" Type="http://schemas.openxmlformats.org/officeDocument/2006/relationships/tags" Target="../tags/tag163.xml"/><Relationship Id="rId16" Type="http://schemas.openxmlformats.org/officeDocument/2006/relationships/tags" Target="../tags/tag177.xml"/><Relationship Id="rId20" Type="http://schemas.openxmlformats.org/officeDocument/2006/relationships/image" Target="../media/image78.png"/><Relationship Id="rId29" Type="http://schemas.openxmlformats.org/officeDocument/2006/relationships/image" Target="../media/image88.png"/><Relationship Id="rId1" Type="http://schemas.openxmlformats.org/officeDocument/2006/relationships/tags" Target="../tags/tag162.xml"/><Relationship Id="rId6" Type="http://schemas.openxmlformats.org/officeDocument/2006/relationships/tags" Target="../tags/tag167.xml"/><Relationship Id="rId11" Type="http://schemas.openxmlformats.org/officeDocument/2006/relationships/tags" Target="../tags/tag172.xml"/><Relationship Id="rId24" Type="http://schemas.openxmlformats.org/officeDocument/2006/relationships/image" Target="../media/image6.png"/><Relationship Id="rId32" Type="http://schemas.openxmlformats.org/officeDocument/2006/relationships/image" Target="../media/image8.png"/><Relationship Id="rId5" Type="http://schemas.openxmlformats.org/officeDocument/2006/relationships/tags" Target="../tags/tag166.xml"/><Relationship Id="rId15" Type="http://schemas.openxmlformats.org/officeDocument/2006/relationships/tags" Target="../tags/tag176.xml"/><Relationship Id="rId23" Type="http://schemas.openxmlformats.org/officeDocument/2006/relationships/image" Target="../media/image81.png"/><Relationship Id="rId28" Type="http://schemas.openxmlformats.org/officeDocument/2006/relationships/image" Target="../media/image86.png"/><Relationship Id="rId10" Type="http://schemas.openxmlformats.org/officeDocument/2006/relationships/tags" Target="../tags/tag171.xml"/><Relationship Id="rId19" Type="http://schemas.openxmlformats.org/officeDocument/2006/relationships/image" Target="../media/image77.png"/><Relationship Id="rId31" Type="http://schemas.openxmlformats.org/officeDocument/2006/relationships/image" Target="../media/image52.png"/><Relationship Id="rId4" Type="http://schemas.openxmlformats.org/officeDocument/2006/relationships/tags" Target="../tags/tag165.xml"/><Relationship Id="rId9" Type="http://schemas.openxmlformats.org/officeDocument/2006/relationships/tags" Target="../tags/tag170.xml"/><Relationship Id="rId14" Type="http://schemas.openxmlformats.org/officeDocument/2006/relationships/tags" Target="../tags/tag175.xml"/><Relationship Id="rId22" Type="http://schemas.openxmlformats.org/officeDocument/2006/relationships/image" Target="../media/image80.png"/><Relationship Id="rId27" Type="http://schemas.openxmlformats.org/officeDocument/2006/relationships/image" Target="../media/image85.png"/><Relationship Id="rId30" Type="http://schemas.openxmlformats.org/officeDocument/2006/relationships/image" Target="../media/image6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185.xml"/><Relationship Id="rId13" Type="http://schemas.openxmlformats.org/officeDocument/2006/relationships/image" Target="../media/image87.png"/><Relationship Id="rId3" Type="http://schemas.openxmlformats.org/officeDocument/2006/relationships/tags" Target="../tags/tag180.xml"/><Relationship Id="rId7" Type="http://schemas.openxmlformats.org/officeDocument/2006/relationships/tags" Target="../tags/tag184.xml"/><Relationship Id="rId12" Type="http://schemas.openxmlformats.org/officeDocument/2006/relationships/image" Target="../media/image90.png"/><Relationship Id="rId2" Type="http://schemas.openxmlformats.org/officeDocument/2006/relationships/tags" Target="../tags/tag179.xml"/><Relationship Id="rId1" Type="http://schemas.openxmlformats.org/officeDocument/2006/relationships/tags" Target="../tags/tag178.xml"/><Relationship Id="rId6" Type="http://schemas.openxmlformats.org/officeDocument/2006/relationships/tags" Target="../tags/tag183.xml"/><Relationship Id="rId11" Type="http://schemas.openxmlformats.org/officeDocument/2006/relationships/image" Target="../media/image89.png"/><Relationship Id="rId5" Type="http://schemas.openxmlformats.org/officeDocument/2006/relationships/tags" Target="../tags/tag182.xml"/><Relationship Id="rId15" Type="http://schemas.openxmlformats.org/officeDocument/2006/relationships/image" Target="../media/image91.png"/><Relationship Id="rId10" Type="http://schemas.openxmlformats.org/officeDocument/2006/relationships/slideLayout" Target="../slideLayouts/slideLayout6.xml"/><Relationship Id="rId4" Type="http://schemas.openxmlformats.org/officeDocument/2006/relationships/tags" Target="../tags/tag181.xml"/><Relationship Id="rId9" Type="http://schemas.openxmlformats.org/officeDocument/2006/relationships/tags" Target="../tags/tag186.xml"/><Relationship Id="rId1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5.xml"/><Relationship Id="rId7" Type="http://schemas.openxmlformats.org/officeDocument/2006/relationships/image" Target="../media/image3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7.png"/><Relationship Id="rId5" Type="http://schemas.openxmlformats.org/officeDocument/2006/relationships/tags" Target="../tags/tag7.xml"/><Relationship Id="rId10" Type="http://schemas.openxmlformats.org/officeDocument/2006/relationships/image" Target="../media/image6.png"/><Relationship Id="rId4" Type="http://schemas.openxmlformats.org/officeDocument/2006/relationships/tags" Target="../tags/tag6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10.xml"/><Relationship Id="rId7" Type="http://schemas.openxmlformats.org/officeDocument/2006/relationships/image" Target="../media/image8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2.png"/><Relationship Id="rId5" Type="http://schemas.openxmlformats.org/officeDocument/2006/relationships/tags" Target="../tags/tag12.xml"/><Relationship Id="rId10" Type="http://schemas.openxmlformats.org/officeDocument/2006/relationships/image" Target="../media/image11.png"/><Relationship Id="rId4" Type="http://schemas.openxmlformats.org/officeDocument/2006/relationships/tags" Target="../tags/tag11.xml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7" Type="http://schemas.openxmlformats.org/officeDocument/2006/relationships/image" Target="../media/image9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7" Type="http://schemas.openxmlformats.org/officeDocument/2006/relationships/image" Target="../media/image10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7" Type="http://schemas.openxmlformats.org/officeDocument/2006/relationships/image" Target="../media/image13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15.png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12" Type="http://schemas.openxmlformats.org/officeDocument/2006/relationships/image" Target="../media/image1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image" Target="../media/image5.png"/><Relationship Id="rId5" Type="http://schemas.openxmlformats.org/officeDocument/2006/relationships/tags" Target="../tags/tag26.xml"/><Relationship Id="rId15" Type="http://schemas.openxmlformats.org/officeDocument/2006/relationships/image" Target="../media/image17.png"/><Relationship Id="rId10" Type="http://schemas.openxmlformats.org/officeDocument/2006/relationships/image" Target="../media/image4.png"/><Relationship Id="rId4" Type="http://schemas.openxmlformats.org/officeDocument/2006/relationships/tags" Target="../tags/tag25.xml"/><Relationship Id="rId9" Type="http://schemas.openxmlformats.org/officeDocument/2006/relationships/image" Target="../media/image3.png"/><Relationship Id="rId1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13" Type="http://schemas.openxmlformats.org/officeDocument/2006/relationships/tags" Target="../tags/tag41.xml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tags" Target="../tags/tag31.xml"/><Relationship Id="rId21" Type="http://schemas.openxmlformats.org/officeDocument/2006/relationships/image" Target="../media/image21.png"/><Relationship Id="rId7" Type="http://schemas.openxmlformats.org/officeDocument/2006/relationships/tags" Target="../tags/tag35.xml"/><Relationship Id="rId12" Type="http://schemas.openxmlformats.org/officeDocument/2006/relationships/tags" Target="../tags/tag40.xml"/><Relationship Id="rId17" Type="http://schemas.openxmlformats.org/officeDocument/2006/relationships/image" Target="../media/image6.png"/><Relationship Id="rId25" Type="http://schemas.openxmlformats.org/officeDocument/2006/relationships/image" Target="../media/image25.png"/><Relationship Id="rId2" Type="http://schemas.openxmlformats.org/officeDocument/2006/relationships/tags" Target="../tags/tag30.xml"/><Relationship Id="rId16" Type="http://schemas.openxmlformats.org/officeDocument/2006/relationships/image" Target="../media/image4.png"/><Relationship Id="rId20" Type="http://schemas.openxmlformats.org/officeDocument/2006/relationships/image" Target="../media/image20.png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tags" Target="../tags/tag39.xml"/><Relationship Id="rId24" Type="http://schemas.openxmlformats.org/officeDocument/2006/relationships/image" Target="../media/image24.png"/><Relationship Id="rId5" Type="http://schemas.openxmlformats.org/officeDocument/2006/relationships/tags" Target="../tags/tag33.xml"/><Relationship Id="rId15" Type="http://schemas.openxmlformats.org/officeDocument/2006/relationships/image" Target="../media/image3.png"/><Relationship Id="rId23" Type="http://schemas.openxmlformats.org/officeDocument/2006/relationships/image" Target="../media/image23.png"/><Relationship Id="rId10" Type="http://schemas.openxmlformats.org/officeDocument/2006/relationships/tags" Target="../tags/tag38.xml"/><Relationship Id="rId19" Type="http://schemas.openxmlformats.org/officeDocument/2006/relationships/image" Target="../media/image19.png"/><Relationship Id="rId4" Type="http://schemas.openxmlformats.org/officeDocument/2006/relationships/tags" Target="../tags/tag32.xml"/><Relationship Id="rId9" Type="http://schemas.openxmlformats.org/officeDocument/2006/relationships/tags" Target="../tags/tag37.xml"/><Relationship Id="rId14" Type="http://schemas.openxmlformats.org/officeDocument/2006/relationships/slideLayout" Target="../slideLayouts/slideLayout6.xml"/><Relationship Id="rId22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1"/>
          <p:cNvSpPr txBox="1">
            <a:spLocks/>
          </p:cNvSpPr>
          <p:nvPr/>
        </p:nvSpPr>
        <p:spPr>
          <a:xfrm>
            <a:off x="1520952" y="1357059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1" anchor="b">
            <a:normAutofit fontScale="90000" lnSpcReduction="100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10000" dirty="0" smtClean="0"/>
              <a:t>תלות לינארית,</a:t>
            </a:r>
          </a:p>
          <a:p>
            <a:r>
              <a:rPr lang="he-IL" sz="10000" dirty="0" smtClean="0"/>
              <a:t>בסיס </a:t>
            </a:r>
            <a:r>
              <a:rPr lang="he-IL" sz="10000" dirty="0" err="1" smtClean="0"/>
              <a:t>ומימד</a:t>
            </a:r>
            <a:endParaRPr lang="he-IL" sz="10000" dirty="0"/>
          </a:p>
        </p:txBody>
      </p:sp>
    </p:spTree>
    <p:extLst>
      <p:ext uri="{BB962C8B-B14F-4D97-AF65-F5344CB8AC3E}">
        <p14:creationId xmlns:p14="http://schemas.microsoft.com/office/powerpoint/2010/main" val="409819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676007" y="513343"/>
            <a:ext cx="20465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טענה: יהא  </a:t>
            </a:r>
            <a:endParaRPr lang="he-IL" sz="28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226" y="682257"/>
            <a:ext cx="253867" cy="249600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217" y="651323"/>
            <a:ext cx="2568533" cy="31146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258050" y="513343"/>
            <a:ext cx="158414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וקטורים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737422" y="513343"/>
            <a:ext cx="81891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800" dirty="0" smtClean="0"/>
              <a:t>מ"ו,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609975" y="513343"/>
            <a:ext cx="110490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אזי:</a:t>
            </a:r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692" y="1746698"/>
            <a:ext cx="1834666" cy="224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258049" y="1568513"/>
            <a:ext cx="79207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ת"ל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767" y="1728971"/>
            <a:ext cx="612266" cy="1984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43255" y="1450317"/>
            <a:ext cx="4341537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אחד </a:t>
            </a:r>
            <a:r>
              <a:rPr lang="he-IL" sz="2800" dirty="0" err="1" smtClean="0"/>
              <a:t>מהוקטורים</a:t>
            </a:r>
            <a:r>
              <a:rPr lang="he-IL" sz="2800" dirty="0" smtClean="0"/>
              <a:t> הוא </a:t>
            </a:r>
            <a:r>
              <a:rPr lang="he-IL" sz="2800" dirty="0" err="1" smtClean="0"/>
              <a:t>צי"ל</a:t>
            </a:r>
            <a:endParaRPr lang="he-IL" sz="2800" dirty="0" smtClean="0"/>
          </a:p>
          <a:p>
            <a:pPr algn="ctr"/>
            <a:r>
              <a:rPr lang="he-IL" sz="2800" dirty="0" smtClean="0"/>
              <a:t> של האחרים</a:t>
            </a:r>
            <a:endParaRPr lang="he-IL" sz="2800" dirty="0"/>
          </a:p>
        </p:txBody>
      </p:sp>
      <p:sp>
        <p:nvSpPr>
          <p:cNvPr id="28" name="TextBox 27"/>
          <p:cNvSpPr txBox="1"/>
          <p:nvPr/>
        </p:nvSpPr>
        <p:spPr>
          <a:xfrm>
            <a:off x="9723159" y="2775007"/>
            <a:ext cx="20465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מקרה פרטי: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493" y="2946605"/>
            <a:ext cx="693333" cy="20000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6783850" y="2768420"/>
            <a:ext cx="792073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ת"ל</a:t>
            </a:r>
            <a:endParaRPr lang="he-IL" sz="25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778" y="2928879"/>
            <a:ext cx="546667" cy="177143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512065" y="2768420"/>
            <a:ext cx="4951358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500" dirty="0" smtClean="0"/>
              <a:t>אחד </a:t>
            </a:r>
            <a:r>
              <a:rPr lang="he-IL" sz="2500" dirty="0" err="1" smtClean="0"/>
              <a:t>מהוקטורים</a:t>
            </a:r>
            <a:r>
              <a:rPr lang="he-IL" sz="2500" dirty="0" smtClean="0"/>
              <a:t> הוא כפולה של השני</a:t>
            </a:r>
            <a:endParaRPr lang="he-IL" sz="25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7908" y="3807261"/>
            <a:ext cx="1651809" cy="911238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455" y="3825583"/>
            <a:ext cx="2046476" cy="911238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7358" y="5362464"/>
            <a:ext cx="1651809" cy="911238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180" y="5367938"/>
            <a:ext cx="1651809" cy="911238"/>
          </a:xfrm>
          <a:prstGeom prst="rect">
            <a:avLst/>
          </a:prstGeom>
        </p:spPr>
      </p:pic>
      <p:pic>
        <p:nvPicPr>
          <p:cNvPr id="17" name="תמונה 16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0" y="3807261"/>
            <a:ext cx="1651809" cy="911238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99" y="5362464"/>
            <a:ext cx="1651809" cy="911238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10610403" y="3438622"/>
            <a:ext cx="66681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>
                <a:solidFill>
                  <a:srgbClr val="FF0000"/>
                </a:solidFill>
              </a:rPr>
              <a:t>ת"ל</a:t>
            </a:r>
            <a:endParaRPr lang="he-IL" sz="2000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221676" y="3438622"/>
            <a:ext cx="66681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>
                <a:solidFill>
                  <a:srgbClr val="FF0000"/>
                </a:solidFill>
              </a:rPr>
              <a:t>ת"ל</a:t>
            </a:r>
            <a:endParaRPr lang="he-IL" sz="2000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221676" y="4923727"/>
            <a:ext cx="66681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>
                <a:solidFill>
                  <a:srgbClr val="FF0000"/>
                </a:solidFill>
              </a:rPr>
              <a:t>ת"ל</a:t>
            </a:r>
            <a:endParaRPr lang="he-IL" sz="2000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0610402" y="4923727"/>
            <a:ext cx="66681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>
                <a:solidFill>
                  <a:srgbClr val="FF0000"/>
                </a:solidFill>
              </a:rPr>
              <a:t>ת"ל</a:t>
            </a:r>
            <a:endParaRPr lang="he-IL" sz="2000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218752" y="4923727"/>
            <a:ext cx="90532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he-IL" sz="2000" dirty="0" smtClean="0">
                <a:solidFill>
                  <a:schemeClr val="accent6"/>
                </a:solidFill>
              </a:rPr>
              <a:t>לא ת"ל</a:t>
            </a:r>
            <a:endParaRPr lang="he-IL" sz="2000" dirty="0">
              <a:solidFill>
                <a:schemeClr val="accent6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218752" y="3438622"/>
            <a:ext cx="90532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he-IL" sz="2000" dirty="0" smtClean="0">
                <a:solidFill>
                  <a:schemeClr val="accent6"/>
                </a:solidFill>
              </a:rPr>
              <a:t>לא ת"ל</a:t>
            </a:r>
            <a:endParaRPr lang="he-IL" sz="20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036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0" grpId="0"/>
      <p:bldP spid="42" grpId="0"/>
      <p:bldP spid="45" grpId="0"/>
      <p:bldP spid="46" grpId="0"/>
      <p:bldP spid="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676007" y="513343"/>
            <a:ext cx="2046558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טענה: יהא  </a:t>
            </a:r>
            <a:endParaRPr lang="he-IL" sz="25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126" y="682258"/>
            <a:ext cx="226667" cy="222857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117" y="651324"/>
            <a:ext cx="2293333" cy="27809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600950" y="513343"/>
            <a:ext cx="1584147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וקטורים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080322" y="513343"/>
            <a:ext cx="818914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500" dirty="0" smtClean="0"/>
              <a:t>מ"ו,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952875" y="513343"/>
            <a:ext cx="1104901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אזי:</a:t>
            </a:r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693" y="1670498"/>
            <a:ext cx="1638095" cy="200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258049" y="1492313"/>
            <a:ext cx="792073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ת"ל</a:t>
            </a:r>
            <a:endParaRPr lang="he-IL" sz="2500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767" y="1652772"/>
            <a:ext cx="546667" cy="17714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43255" y="1374117"/>
            <a:ext cx="4341537" cy="8617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500" dirty="0" smtClean="0"/>
              <a:t>אחד </a:t>
            </a:r>
            <a:r>
              <a:rPr lang="he-IL" sz="2500" dirty="0" err="1" smtClean="0"/>
              <a:t>מהוקטורים</a:t>
            </a:r>
            <a:r>
              <a:rPr lang="he-IL" sz="2500" dirty="0" smtClean="0"/>
              <a:t> הוא </a:t>
            </a:r>
            <a:r>
              <a:rPr lang="he-IL" sz="2500" dirty="0" err="1" smtClean="0"/>
              <a:t>צי"ל</a:t>
            </a:r>
            <a:endParaRPr lang="he-IL" sz="2500" dirty="0" smtClean="0"/>
          </a:p>
          <a:p>
            <a:pPr algn="ctr"/>
            <a:r>
              <a:rPr lang="he-IL" sz="2500" dirty="0" smtClean="0"/>
              <a:t> של האחרים</a:t>
            </a:r>
            <a:endParaRPr lang="he-IL" sz="2500" dirty="0"/>
          </a:p>
        </p:txBody>
      </p:sp>
      <p:sp>
        <p:nvSpPr>
          <p:cNvPr id="33" name="TextBox 32"/>
          <p:cNvSpPr txBox="1"/>
          <p:nvPr/>
        </p:nvSpPr>
        <p:spPr>
          <a:xfrm>
            <a:off x="9676007" y="2756617"/>
            <a:ext cx="2046558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טענה: יהא  </a:t>
            </a:r>
            <a:endParaRPr lang="he-IL" sz="2500" dirty="0"/>
          </a:p>
        </p:txBody>
      </p:sp>
      <p:pic>
        <p:nvPicPr>
          <p:cNvPr id="34" name="תמונה 3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126" y="2925532"/>
            <a:ext cx="226667" cy="222857"/>
          </a:xfrm>
          <a:prstGeom prst="rect">
            <a:avLst/>
          </a:prstGeom>
        </p:spPr>
      </p:pic>
      <p:pic>
        <p:nvPicPr>
          <p:cNvPr id="35" name="תמונה 3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117" y="2894598"/>
            <a:ext cx="2293333" cy="278095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7600950" y="2756617"/>
            <a:ext cx="1584147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וקטורים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080322" y="2756617"/>
            <a:ext cx="818914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500" dirty="0" smtClean="0"/>
              <a:t>מ"ו,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952875" y="2756617"/>
            <a:ext cx="1104901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אזי:</a:t>
            </a:r>
          </a:p>
        </p:txBody>
      </p:sp>
      <p:pic>
        <p:nvPicPr>
          <p:cNvPr id="13" name="תמונה 1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7862" y="3719355"/>
            <a:ext cx="291429" cy="188571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8353029" y="3560032"/>
            <a:ext cx="2967319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500" dirty="0" smtClean="0"/>
              <a:t>הוא </a:t>
            </a:r>
            <a:r>
              <a:rPr lang="he-IL" sz="2500" dirty="0" err="1" smtClean="0"/>
              <a:t>צי"ל</a:t>
            </a:r>
            <a:r>
              <a:rPr lang="he-IL" sz="2500" dirty="0" smtClean="0"/>
              <a:t> של האחרים</a:t>
            </a:r>
            <a:endParaRPr lang="he-IL" sz="2500" dirty="0"/>
          </a:p>
        </p:txBody>
      </p:sp>
      <p:pic>
        <p:nvPicPr>
          <p:cNvPr id="47" name="תמונה 4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049" y="3733433"/>
            <a:ext cx="546667" cy="177143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55" y="3693691"/>
            <a:ext cx="6049525" cy="316190"/>
          </a:xfrm>
          <a:prstGeom prst="rect">
            <a:avLst/>
          </a:prstGeom>
        </p:spPr>
      </p:pic>
      <p:pic>
        <p:nvPicPr>
          <p:cNvPr id="62" name="תמונה 6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412" y="5379105"/>
            <a:ext cx="679999" cy="314286"/>
          </a:xfrm>
          <a:prstGeom prst="rect">
            <a:avLst/>
          </a:prstGeom>
        </p:spPr>
      </p:pic>
      <p:pic>
        <p:nvPicPr>
          <p:cNvPr id="61" name="תמונה 60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412" y="4548293"/>
            <a:ext cx="679999" cy="314286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8808371" y="5293855"/>
            <a:ext cx="1627041" cy="12464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500" dirty="0" smtClean="0"/>
              <a:t>נוכיח בהכלה דו כיוונית</a:t>
            </a:r>
            <a:endParaRPr lang="he-IL" sz="25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600" y="4563385"/>
            <a:ext cx="6049526" cy="318095"/>
          </a:xfrm>
          <a:prstGeom prst="rect">
            <a:avLst/>
          </a:prstGeom>
        </p:spPr>
      </p:pic>
      <p:pic>
        <p:nvPicPr>
          <p:cNvPr id="19" name="תמונה 18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071" y="5379105"/>
            <a:ext cx="430476" cy="314286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5533767" y="5293855"/>
            <a:ext cx="2270949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תמיד מתקיימת</a:t>
            </a:r>
            <a:endParaRPr lang="he-IL" sz="2500" dirty="0"/>
          </a:p>
        </p:txBody>
      </p:sp>
      <p:pic>
        <p:nvPicPr>
          <p:cNvPr id="59" name="תמונה 58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217" y="6035779"/>
            <a:ext cx="430476" cy="314286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6128089" y="5954395"/>
            <a:ext cx="1676627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לפי ההנחה</a:t>
            </a:r>
            <a:endParaRPr lang="he-IL" sz="2500" dirty="0"/>
          </a:p>
        </p:txBody>
      </p:sp>
      <p:pic>
        <p:nvPicPr>
          <p:cNvPr id="67" name="תמונה 66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819" y="6051191"/>
            <a:ext cx="2565714" cy="316190"/>
          </a:xfrm>
          <a:prstGeom prst="rect">
            <a:avLst/>
          </a:prstGeom>
        </p:spPr>
      </p:pic>
      <p:pic>
        <p:nvPicPr>
          <p:cNvPr id="69" name="תמונה 68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09" y="6076656"/>
            <a:ext cx="2333332" cy="316190"/>
          </a:xfrm>
          <a:prstGeom prst="rect">
            <a:avLst/>
          </a:prstGeom>
        </p:spPr>
      </p:pic>
      <p:pic>
        <p:nvPicPr>
          <p:cNvPr id="71" name="תמונה 70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046" y="6121667"/>
            <a:ext cx="196190" cy="245714"/>
          </a:xfrm>
          <a:prstGeom prst="rect">
            <a:avLst/>
          </a:prstGeom>
        </p:spPr>
      </p:pic>
      <p:pic>
        <p:nvPicPr>
          <p:cNvPr id="74" name="תמונה 73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95" y="6180489"/>
            <a:ext cx="1704761" cy="200000"/>
          </a:xfrm>
          <a:prstGeom prst="rect">
            <a:avLst/>
          </a:prstGeom>
        </p:spPr>
      </p:pic>
      <p:pic>
        <p:nvPicPr>
          <p:cNvPr id="75" name="תמונה 74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96" y="6168554"/>
            <a:ext cx="617143" cy="201905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141" y="4642226"/>
            <a:ext cx="590476" cy="22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714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6" grpId="0"/>
      <p:bldP spid="6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676007" y="513343"/>
            <a:ext cx="20465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הגדרה: יהא  </a:t>
            </a:r>
            <a:endParaRPr lang="he-IL" sz="28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226" y="682257"/>
            <a:ext cx="253867" cy="249600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217" y="651323"/>
            <a:ext cx="2568533" cy="31146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258050" y="513343"/>
            <a:ext cx="158414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וקטורים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737422" y="513343"/>
            <a:ext cx="81891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800" dirty="0" smtClean="0"/>
              <a:t>מ"ו,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575305" y="1290583"/>
            <a:ext cx="712398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יקראו בלתי תלויים לינארית (</a:t>
            </a:r>
            <a:r>
              <a:rPr lang="he-IL" sz="2800" dirty="0" err="1" smtClean="0"/>
              <a:t>בת"ל</a:t>
            </a:r>
            <a:r>
              <a:rPr lang="he-IL" sz="2800" dirty="0" smtClean="0"/>
              <a:t>) אם הם לא ת"ל.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946260" y="2563817"/>
            <a:ext cx="286202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אבחנות: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48056" y="2557801"/>
            <a:ext cx="9000531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2500" dirty="0" smtClean="0"/>
              <a:t>כל קבוצה שמוכלת בקבוצה </a:t>
            </a:r>
            <a:r>
              <a:rPr lang="he-IL" sz="2500" dirty="0" err="1" smtClean="0"/>
              <a:t>בת"ל</a:t>
            </a:r>
            <a:r>
              <a:rPr lang="he-IL" sz="2500" dirty="0" smtClean="0"/>
              <a:t> היא בעצמה </a:t>
            </a:r>
            <a:r>
              <a:rPr lang="he-IL" sz="2500" dirty="0" err="1" smtClean="0"/>
              <a:t>בת"ל</a:t>
            </a:r>
            <a:endParaRPr lang="he-IL" sz="2500" dirty="0" smtClean="0"/>
          </a:p>
        </p:txBody>
      </p:sp>
      <p:sp>
        <p:nvSpPr>
          <p:cNvPr id="37" name="TextBox 36"/>
          <p:cNvSpPr txBox="1"/>
          <p:nvPr/>
        </p:nvSpPr>
        <p:spPr>
          <a:xfrm>
            <a:off x="8058150" y="3166877"/>
            <a:ext cx="1390438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2500" dirty="0" smtClean="0"/>
              <a:t>וקטור </a:t>
            </a:r>
          </a:p>
        </p:txBody>
      </p:sp>
      <p:pic>
        <p:nvPicPr>
          <p:cNvPr id="45" name="תמונה 4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307" y="3333975"/>
            <a:ext cx="140952" cy="142857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2028717" y="3166877"/>
            <a:ext cx="5581651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שאינו וקטור האפס הוא </a:t>
            </a:r>
            <a:r>
              <a:rPr lang="he-IL" sz="2500" dirty="0" err="1" smtClean="0"/>
              <a:t>בת"ל</a:t>
            </a:r>
            <a:endParaRPr lang="he-IL" sz="2500" dirty="0" smtClean="0"/>
          </a:p>
        </p:txBody>
      </p:sp>
    </p:spTree>
    <p:extLst>
      <p:ext uri="{BB962C8B-B14F-4D97-AF65-F5344CB8AC3E}">
        <p14:creationId xmlns:p14="http://schemas.microsoft.com/office/powerpoint/2010/main" val="1264546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676007" y="513343"/>
            <a:ext cx="20465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הגדרה: יהא  </a:t>
            </a:r>
            <a:endParaRPr lang="he-IL" sz="28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226" y="682257"/>
            <a:ext cx="253867" cy="249600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217" y="651323"/>
            <a:ext cx="2568533" cy="31146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258050" y="513343"/>
            <a:ext cx="158414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וקטורים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737422" y="513343"/>
            <a:ext cx="81891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800" dirty="0" smtClean="0"/>
              <a:t>מ"ו,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575305" y="1290583"/>
            <a:ext cx="712398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יקראו בלתי תלויים לינארית (</a:t>
            </a:r>
            <a:r>
              <a:rPr lang="he-IL" sz="2800" dirty="0" err="1" smtClean="0"/>
              <a:t>בת"ל</a:t>
            </a:r>
            <a:r>
              <a:rPr lang="he-IL" sz="2800" dirty="0" smtClean="0"/>
              <a:t>) אם הם לא ת"ל.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816679" y="2413157"/>
            <a:ext cx="384148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באופן שקול: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04" y="3455462"/>
            <a:ext cx="4922971" cy="341943"/>
          </a:xfrm>
          <a:prstGeom prst="rect">
            <a:avLst/>
          </a:prstGeom>
        </p:spPr>
      </p:pic>
      <p:sp>
        <p:nvSpPr>
          <p:cNvPr id="22" name="סוגר מסולסל ימני 21"/>
          <p:cNvSpPr/>
          <p:nvPr/>
        </p:nvSpPr>
        <p:spPr>
          <a:xfrm rot="5400000">
            <a:off x="3702067" y="1320634"/>
            <a:ext cx="289642" cy="552671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TextBox 22"/>
          <p:cNvSpPr txBox="1"/>
          <p:nvPr/>
        </p:nvSpPr>
        <p:spPr>
          <a:xfrm>
            <a:off x="960120" y="4412921"/>
            <a:ext cx="399609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מההנחה כי </a:t>
            </a:r>
            <a:r>
              <a:rPr lang="he-IL" sz="2800" dirty="0" err="1" smtClean="0"/>
              <a:t>שצי"ל</a:t>
            </a:r>
            <a:r>
              <a:rPr lang="he-IL" sz="2800" dirty="0" smtClean="0"/>
              <a:t> מתאפס</a:t>
            </a:r>
            <a:endParaRPr lang="he-IL" sz="2800" dirty="0"/>
          </a:p>
        </p:txBody>
      </p:sp>
      <p:sp>
        <p:nvSpPr>
          <p:cNvPr id="24" name="סוגר מסולסל ימני 23"/>
          <p:cNvSpPr/>
          <p:nvPr/>
        </p:nvSpPr>
        <p:spPr>
          <a:xfrm rot="5400000">
            <a:off x="7395205" y="3768258"/>
            <a:ext cx="393192" cy="73174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7" name="TextBox 26"/>
          <p:cNvSpPr txBox="1"/>
          <p:nvPr/>
        </p:nvSpPr>
        <p:spPr>
          <a:xfrm>
            <a:off x="6739128" y="4546949"/>
            <a:ext cx="129709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גוררים</a:t>
            </a:r>
            <a:endParaRPr lang="he-IL" sz="2800" dirty="0"/>
          </a:p>
        </p:txBody>
      </p:sp>
      <p:sp>
        <p:nvSpPr>
          <p:cNvPr id="28" name="סוגר מסולסל ימני 27"/>
          <p:cNvSpPr/>
          <p:nvPr/>
        </p:nvSpPr>
        <p:spPr>
          <a:xfrm rot="5400000">
            <a:off x="9704855" y="3074875"/>
            <a:ext cx="393192" cy="211850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9" name="TextBox 28"/>
          <p:cNvSpPr txBox="1"/>
          <p:nvPr/>
        </p:nvSpPr>
        <p:spPr>
          <a:xfrm>
            <a:off x="8726997" y="4693407"/>
            <a:ext cx="1898233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מדובר </a:t>
            </a:r>
            <a:r>
              <a:rPr lang="he-IL" sz="2800" dirty="0" err="1" smtClean="0"/>
              <a:t>בצי"ל</a:t>
            </a:r>
            <a:r>
              <a:rPr lang="he-IL" sz="2800" dirty="0" smtClean="0"/>
              <a:t> הטריוויאלי</a:t>
            </a:r>
            <a:endParaRPr lang="he-IL" sz="28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678" y="3516637"/>
            <a:ext cx="372114" cy="233828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321" y="3455461"/>
            <a:ext cx="1141486" cy="341943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8403" y="3492444"/>
            <a:ext cx="354514" cy="29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675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 animBg="1"/>
      <p:bldP spid="23" grpId="0"/>
      <p:bldP spid="24" grpId="0" animBg="1"/>
      <p:bldP spid="27" grpId="0"/>
      <p:bldP spid="28" grpId="0" animBg="1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0496550" y="1463674"/>
            <a:ext cx="1226014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פתרון:</a:t>
            </a:r>
            <a:endParaRPr lang="he-IL" sz="2500" dirty="0"/>
          </a:p>
        </p:txBody>
      </p:sp>
      <p:sp>
        <p:nvSpPr>
          <p:cNvPr id="33" name="TextBox 32"/>
          <p:cNvSpPr txBox="1"/>
          <p:nvPr/>
        </p:nvSpPr>
        <p:spPr>
          <a:xfrm>
            <a:off x="9676007" y="513343"/>
            <a:ext cx="2046558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תרגיל: יהא  </a:t>
            </a:r>
            <a:endParaRPr lang="he-IL" sz="25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7552" y="634632"/>
            <a:ext cx="1122135" cy="3008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380357" y="513343"/>
            <a:ext cx="2046558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הוכיחו כי </a:t>
            </a:r>
            <a:endParaRPr lang="he-IL" sz="2500" dirty="0"/>
          </a:p>
        </p:txBody>
      </p:sp>
      <p:pic>
        <p:nvPicPr>
          <p:cNvPr id="20" name="תמונה 1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985" y="324626"/>
            <a:ext cx="3022857" cy="10479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61765" y="513343"/>
            <a:ext cx="2046558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err="1" smtClean="0"/>
              <a:t>בת"ל</a:t>
            </a:r>
            <a:r>
              <a:rPr lang="he-IL" sz="2500" dirty="0" smtClean="0"/>
              <a:t>.</a:t>
            </a:r>
            <a:endParaRPr lang="he-IL" sz="25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04" y="6429949"/>
            <a:ext cx="4696380" cy="25142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265450" y="1463674"/>
            <a:ext cx="2126338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נניח כי</a:t>
            </a:r>
            <a:endParaRPr lang="he-IL" sz="2500" dirty="0"/>
          </a:p>
        </p:txBody>
      </p:sp>
      <p:pic>
        <p:nvPicPr>
          <p:cNvPr id="18" name="תמונה 1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090" y="2097297"/>
            <a:ext cx="5113905" cy="911238"/>
          </a:xfrm>
          <a:prstGeom prst="rect">
            <a:avLst/>
          </a:prstGeom>
        </p:spPr>
      </p:pic>
      <p:pic>
        <p:nvPicPr>
          <p:cNvPr id="19" name="תמונה 1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540" y="2097297"/>
            <a:ext cx="1150476" cy="911238"/>
          </a:xfrm>
          <a:prstGeom prst="rect">
            <a:avLst/>
          </a:prstGeom>
        </p:spPr>
      </p:pic>
      <p:pic>
        <p:nvPicPr>
          <p:cNvPr id="21" name="תמונה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079" y="3409762"/>
            <a:ext cx="175238" cy="283810"/>
          </a:xfrm>
          <a:prstGeom prst="rect">
            <a:avLst/>
          </a:prstGeom>
        </p:spPr>
      </p:pic>
      <p:pic>
        <p:nvPicPr>
          <p:cNvPr id="22" name="תמונה 2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698" y="3887165"/>
            <a:ext cx="1984000" cy="911238"/>
          </a:xfrm>
          <a:prstGeom prst="rect">
            <a:avLst/>
          </a:prstGeom>
        </p:spPr>
      </p:pic>
      <p:pic>
        <p:nvPicPr>
          <p:cNvPr id="24" name="תמונה 2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079" y="5149823"/>
            <a:ext cx="175238" cy="283810"/>
          </a:xfrm>
          <a:prstGeom prst="rect">
            <a:avLst/>
          </a:prstGeom>
        </p:spPr>
      </p:pic>
      <p:pic>
        <p:nvPicPr>
          <p:cNvPr id="23" name="תמונה 2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507" y="5546557"/>
            <a:ext cx="2432381" cy="26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4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תמונה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427" y="1916177"/>
            <a:ext cx="1289524" cy="20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86324" y="2456096"/>
            <a:ext cx="3533775" cy="8617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500" dirty="0" smtClean="0"/>
              <a:t>שקול לקיומו של פתרון לא טריוויאלי למערכת משוואות</a:t>
            </a:r>
            <a:endParaRPr lang="he-IL" sz="2500" dirty="0"/>
          </a:p>
        </p:txBody>
      </p:sp>
      <p:sp>
        <p:nvSpPr>
          <p:cNvPr id="8" name="מלבן 7"/>
          <p:cNvSpPr/>
          <p:nvPr/>
        </p:nvSpPr>
        <p:spPr>
          <a:xfrm>
            <a:off x="4914900" y="1576258"/>
            <a:ext cx="3409949" cy="189547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83555" y="1757909"/>
            <a:ext cx="1400524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500" dirty="0" err="1" smtClean="0"/>
              <a:t>בת"ל</a:t>
            </a:r>
            <a:endParaRPr lang="he-IL" sz="2500" dirty="0"/>
          </a:p>
        </p:txBody>
      </p:sp>
      <p:sp>
        <p:nvSpPr>
          <p:cNvPr id="10" name="TextBox 9"/>
          <p:cNvSpPr txBox="1"/>
          <p:nvPr/>
        </p:nvSpPr>
        <p:spPr>
          <a:xfrm>
            <a:off x="7220299" y="1757909"/>
            <a:ext cx="1400524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500" dirty="0" smtClean="0"/>
              <a:t>האם</a:t>
            </a:r>
            <a:endParaRPr lang="he-IL" sz="2500" dirty="0"/>
          </a:p>
        </p:txBody>
      </p:sp>
    </p:spTree>
    <p:extLst>
      <p:ext uri="{BB962C8B-B14F-4D97-AF65-F5344CB8AC3E}">
        <p14:creationId xmlns:p14="http://schemas.microsoft.com/office/powerpoint/2010/main" val="292361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0496550" y="1463674"/>
            <a:ext cx="1226014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פתרון:</a:t>
            </a:r>
            <a:endParaRPr lang="he-IL" sz="2500" dirty="0"/>
          </a:p>
        </p:txBody>
      </p:sp>
      <p:sp>
        <p:nvSpPr>
          <p:cNvPr id="33" name="TextBox 32"/>
          <p:cNvSpPr txBox="1"/>
          <p:nvPr/>
        </p:nvSpPr>
        <p:spPr>
          <a:xfrm>
            <a:off x="9676007" y="513343"/>
            <a:ext cx="2046558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תרגיל: יהא  </a:t>
            </a:r>
            <a:endParaRPr lang="he-IL" sz="25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7552" y="634632"/>
            <a:ext cx="1122135" cy="3008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380357" y="513343"/>
            <a:ext cx="2046558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 האם</a:t>
            </a:r>
            <a:endParaRPr lang="he-IL" sz="25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760" y="324626"/>
            <a:ext cx="3476724" cy="10479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61765" y="513343"/>
            <a:ext cx="2046558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err="1" smtClean="0"/>
              <a:t>בת"ל</a:t>
            </a:r>
            <a:r>
              <a:rPr lang="he-IL" sz="2500" dirty="0" smtClean="0"/>
              <a:t>?</a:t>
            </a:r>
            <a:endParaRPr lang="he-IL" sz="25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04" y="6429949"/>
            <a:ext cx="4696380" cy="25142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001338" y="1463674"/>
            <a:ext cx="1390449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נניח כי</a:t>
            </a:r>
            <a:endParaRPr lang="he-IL" sz="2500" dirty="0"/>
          </a:p>
        </p:txBody>
      </p:sp>
      <p:pic>
        <p:nvPicPr>
          <p:cNvPr id="29" name="תמונה 2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090" y="2097296"/>
            <a:ext cx="5507048" cy="911238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942" y="2097296"/>
            <a:ext cx="2573713" cy="911238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405" y="5603536"/>
            <a:ext cx="1031619" cy="160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9001339" y="5968715"/>
            <a:ext cx="353377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שקול לקיומו של פתרון לא טריוויאלי למערכת משוואות</a:t>
            </a:r>
            <a:endParaRPr lang="he-IL" sz="2000" dirty="0"/>
          </a:p>
        </p:txBody>
      </p:sp>
      <p:sp>
        <p:nvSpPr>
          <p:cNvPr id="26" name="מלבן 25"/>
          <p:cNvSpPr/>
          <p:nvPr/>
        </p:nvSpPr>
        <p:spPr>
          <a:xfrm>
            <a:off x="9285990" y="5273648"/>
            <a:ext cx="2906010" cy="153961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9086501" y="5445699"/>
            <a:ext cx="140052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 smtClean="0"/>
              <a:t>בת"ל</a:t>
            </a:r>
            <a:endParaRPr lang="he-IL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11087450" y="5455298"/>
            <a:ext cx="140052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האם</a:t>
            </a:r>
            <a:endParaRPr lang="he-IL" sz="2000" dirty="0"/>
          </a:p>
        </p:txBody>
      </p:sp>
      <p:pic>
        <p:nvPicPr>
          <p:cNvPr id="13" name="תמונה 1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79233" y="3825393"/>
            <a:ext cx="437333" cy="14171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-90971" y="4315405"/>
            <a:ext cx="3406555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האם יש פתרון נוסף מלבד</a:t>
            </a:r>
            <a:endParaRPr lang="he-IL" sz="2500" dirty="0"/>
          </a:p>
        </p:txBody>
      </p:sp>
      <p:pic>
        <p:nvPicPr>
          <p:cNvPr id="31" name="תמונה 3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48" y="4911288"/>
            <a:ext cx="2432381" cy="260952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219960" y="5239768"/>
            <a:ext cx="514007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?</a:t>
            </a:r>
            <a:endParaRPr lang="he-IL" sz="2500" dirty="0"/>
          </a:p>
        </p:txBody>
      </p:sp>
      <p:pic>
        <p:nvPicPr>
          <p:cNvPr id="34" name="תמונה 3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809" y="4382080"/>
            <a:ext cx="2517333" cy="106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5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0" grpId="0"/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0496550" y="1463674"/>
            <a:ext cx="1226014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פתרון:</a:t>
            </a:r>
            <a:endParaRPr lang="he-IL" sz="2500" dirty="0"/>
          </a:p>
        </p:txBody>
      </p:sp>
      <p:sp>
        <p:nvSpPr>
          <p:cNvPr id="33" name="TextBox 32"/>
          <p:cNvSpPr txBox="1"/>
          <p:nvPr/>
        </p:nvSpPr>
        <p:spPr>
          <a:xfrm>
            <a:off x="9676007" y="513343"/>
            <a:ext cx="2046558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תרגיל: יהא  </a:t>
            </a:r>
            <a:endParaRPr lang="he-IL" sz="25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7552" y="634632"/>
            <a:ext cx="1122135" cy="3008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380357" y="513343"/>
            <a:ext cx="2046558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 האם</a:t>
            </a:r>
            <a:endParaRPr lang="he-IL" sz="25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760" y="324626"/>
            <a:ext cx="3476724" cy="10479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61765" y="513343"/>
            <a:ext cx="2046558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err="1" smtClean="0"/>
              <a:t>בת"ל</a:t>
            </a:r>
            <a:r>
              <a:rPr lang="he-IL" sz="2500" dirty="0" smtClean="0"/>
              <a:t>?</a:t>
            </a:r>
            <a:endParaRPr lang="he-IL" sz="25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04" y="6429949"/>
            <a:ext cx="4696380" cy="251428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29" y="2255450"/>
            <a:ext cx="2207998" cy="911238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809" y="4382080"/>
            <a:ext cx="2517333" cy="1063619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405" y="5603536"/>
            <a:ext cx="1031619" cy="160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9001339" y="5968715"/>
            <a:ext cx="353377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שקול לקיומו של פתרון לא טריוויאלי למערכת משוואות</a:t>
            </a:r>
            <a:endParaRPr lang="he-IL" sz="2000" dirty="0"/>
          </a:p>
        </p:txBody>
      </p:sp>
      <p:sp>
        <p:nvSpPr>
          <p:cNvPr id="26" name="מלבן 25"/>
          <p:cNvSpPr/>
          <p:nvPr/>
        </p:nvSpPr>
        <p:spPr>
          <a:xfrm>
            <a:off x="9285990" y="5273648"/>
            <a:ext cx="2906010" cy="153961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9086501" y="5445699"/>
            <a:ext cx="140052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 smtClean="0"/>
              <a:t>בת"ל</a:t>
            </a:r>
            <a:endParaRPr lang="he-IL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11087450" y="5455298"/>
            <a:ext cx="140052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האם</a:t>
            </a:r>
            <a:endParaRPr lang="he-IL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-90971" y="4315405"/>
            <a:ext cx="3406555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האם יש פתרון נוסף מלבד</a:t>
            </a:r>
            <a:endParaRPr lang="he-IL" sz="2500" dirty="0"/>
          </a:p>
        </p:txBody>
      </p:sp>
      <p:pic>
        <p:nvPicPr>
          <p:cNvPr id="31" name="תמונה 3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48" y="4911288"/>
            <a:ext cx="2432381" cy="260952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219960" y="5239768"/>
            <a:ext cx="514007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?</a:t>
            </a:r>
            <a:endParaRPr lang="he-IL" sz="2500" dirty="0"/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323" y="2255450"/>
            <a:ext cx="2884569" cy="911238"/>
          </a:xfrm>
          <a:prstGeom prst="rect">
            <a:avLst/>
          </a:prstGeom>
        </p:spPr>
      </p:pic>
      <p:sp>
        <p:nvSpPr>
          <p:cNvPr id="29" name="כפל 28"/>
          <p:cNvSpPr/>
          <p:nvPr/>
        </p:nvSpPr>
        <p:spPr>
          <a:xfrm>
            <a:off x="1536848" y="345362"/>
            <a:ext cx="714375" cy="81301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10496550" y="2051653"/>
            <a:ext cx="1226014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למשל </a:t>
            </a:r>
            <a:endParaRPr lang="he-IL" sz="2500" dirty="0"/>
          </a:p>
        </p:txBody>
      </p:sp>
      <p:pic>
        <p:nvPicPr>
          <p:cNvPr id="19" name="תמונה 1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700" y="2186382"/>
            <a:ext cx="2898285" cy="216381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7975250" y="2565809"/>
            <a:ext cx="3747314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פתרון לא טריוויאלי למערכת,</a:t>
            </a:r>
            <a:endParaRPr lang="he-IL" sz="2500" dirty="0"/>
          </a:p>
        </p:txBody>
      </p:sp>
      <p:sp>
        <p:nvSpPr>
          <p:cNvPr id="36" name="TextBox 35"/>
          <p:cNvSpPr txBox="1"/>
          <p:nvPr/>
        </p:nvSpPr>
        <p:spPr>
          <a:xfrm>
            <a:off x="6937732" y="2563155"/>
            <a:ext cx="1226014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ואכן</a:t>
            </a:r>
            <a:endParaRPr lang="he-IL" sz="2500" dirty="0"/>
          </a:p>
        </p:txBody>
      </p:sp>
      <p:pic>
        <p:nvPicPr>
          <p:cNvPr id="16" name="תמונה 15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868" y="3405665"/>
            <a:ext cx="5246476" cy="91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74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4" grpId="0"/>
      <p:bldP spid="35" grpId="0"/>
      <p:bldP spid="3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0496550" y="1463674"/>
            <a:ext cx="1226014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פתרון:</a:t>
            </a:r>
            <a:endParaRPr lang="he-IL" sz="2500" dirty="0"/>
          </a:p>
        </p:txBody>
      </p:sp>
      <p:sp>
        <p:nvSpPr>
          <p:cNvPr id="33" name="TextBox 32"/>
          <p:cNvSpPr txBox="1"/>
          <p:nvPr/>
        </p:nvSpPr>
        <p:spPr>
          <a:xfrm>
            <a:off x="9676007" y="513343"/>
            <a:ext cx="2046558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תרגיל: יהא  </a:t>
            </a:r>
            <a:endParaRPr lang="he-IL" sz="25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753" y="634632"/>
            <a:ext cx="1482669" cy="3008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380357" y="513343"/>
            <a:ext cx="2046558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 האם</a:t>
            </a:r>
            <a:endParaRPr lang="he-IL" sz="25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360" y="419876"/>
            <a:ext cx="4365181" cy="699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66465" y="513343"/>
            <a:ext cx="2046558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err="1" smtClean="0"/>
              <a:t>בת"ל</a:t>
            </a:r>
            <a:r>
              <a:rPr lang="he-IL" sz="2500" dirty="0" smtClean="0"/>
              <a:t>?</a:t>
            </a:r>
            <a:endParaRPr lang="he-IL" sz="25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04" y="6429949"/>
            <a:ext cx="4696380" cy="25142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001338" y="1463674"/>
            <a:ext cx="1390449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נניח כי</a:t>
            </a:r>
            <a:endParaRPr lang="he-IL" sz="25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091" y="2097296"/>
            <a:ext cx="6569145" cy="608000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17" y="2097295"/>
            <a:ext cx="3637330" cy="608000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405" y="5603536"/>
            <a:ext cx="1031619" cy="160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9001339" y="5968715"/>
            <a:ext cx="353377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שקול לקיומו של פתרון לא טריוויאלי למערכת משוואות</a:t>
            </a:r>
            <a:endParaRPr lang="he-IL" sz="2000" dirty="0"/>
          </a:p>
        </p:txBody>
      </p:sp>
      <p:sp>
        <p:nvSpPr>
          <p:cNvPr id="26" name="מלבן 25"/>
          <p:cNvSpPr/>
          <p:nvPr/>
        </p:nvSpPr>
        <p:spPr>
          <a:xfrm>
            <a:off x="9285990" y="5273648"/>
            <a:ext cx="2906010" cy="153961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9086501" y="5445699"/>
            <a:ext cx="140052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 smtClean="0"/>
              <a:t>בת"ל</a:t>
            </a:r>
            <a:endParaRPr lang="he-IL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11087450" y="5455298"/>
            <a:ext cx="140052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האם</a:t>
            </a:r>
            <a:endParaRPr lang="he-IL" sz="2000" dirty="0"/>
          </a:p>
        </p:txBody>
      </p:sp>
      <p:pic>
        <p:nvPicPr>
          <p:cNvPr id="13" name="תמונה 1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79233" y="3825393"/>
            <a:ext cx="437333" cy="14171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-90971" y="4315405"/>
            <a:ext cx="3406555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האם יש פתרון נוסף מלבד</a:t>
            </a:r>
            <a:endParaRPr lang="he-IL" sz="2500" dirty="0"/>
          </a:p>
        </p:txBody>
      </p:sp>
      <p:pic>
        <p:nvPicPr>
          <p:cNvPr id="31" name="תמונה 3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48" y="4911288"/>
            <a:ext cx="2432381" cy="260952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219960" y="5239768"/>
            <a:ext cx="514007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?</a:t>
            </a:r>
            <a:endParaRPr lang="he-IL" sz="2500" dirty="0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809" y="4382080"/>
            <a:ext cx="2390857" cy="136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77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0" grpId="0"/>
      <p:bldP spid="3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0496550" y="1463674"/>
            <a:ext cx="1226014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פתרון:</a:t>
            </a:r>
            <a:endParaRPr lang="he-IL" sz="2500" dirty="0"/>
          </a:p>
        </p:txBody>
      </p:sp>
      <p:sp>
        <p:nvSpPr>
          <p:cNvPr id="33" name="TextBox 32"/>
          <p:cNvSpPr txBox="1"/>
          <p:nvPr/>
        </p:nvSpPr>
        <p:spPr>
          <a:xfrm>
            <a:off x="9676007" y="513343"/>
            <a:ext cx="2046558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תרגיל: יהא  </a:t>
            </a:r>
            <a:endParaRPr lang="he-IL" sz="25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753" y="634632"/>
            <a:ext cx="1482669" cy="3008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380357" y="513343"/>
            <a:ext cx="2046558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 האם</a:t>
            </a:r>
            <a:endParaRPr lang="he-IL" sz="25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360" y="419876"/>
            <a:ext cx="4365181" cy="699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66465" y="513343"/>
            <a:ext cx="2046558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err="1" smtClean="0"/>
              <a:t>בת"ל</a:t>
            </a:r>
            <a:r>
              <a:rPr lang="he-IL" sz="2500" dirty="0" smtClean="0"/>
              <a:t>?</a:t>
            </a:r>
            <a:endParaRPr lang="he-IL" sz="25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04" y="6429949"/>
            <a:ext cx="4696380" cy="251428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18" y="2097295"/>
            <a:ext cx="2011427" cy="1216000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405" y="5603536"/>
            <a:ext cx="1031619" cy="160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9001339" y="5968715"/>
            <a:ext cx="353377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שקול לקיומו של פתרון לא טריוויאלי למערכת משוואות</a:t>
            </a:r>
            <a:endParaRPr lang="he-IL" sz="2000" dirty="0"/>
          </a:p>
        </p:txBody>
      </p:sp>
      <p:sp>
        <p:nvSpPr>
          <p:cNvPr id="26" name="מלבן 25"/>
          <p:cNvSpPr/>
          <p:nvPr/>
        </p:nvSpPr>
        <p:spPr>
          <a:xfrm>
            <a:off x="9285990" y="5273648"/>
            <a:ext cx="2906010" cy="153961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9086501" y="5445699"/>
            <a:ext cx="140052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 smtClean="0"/>
              <a:t>בת"ל</a:t>
            </a:r>
            <a:endParaRPr lang="he-IL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11087450" y="5455298"/>
            <a:ext cx="140052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האם</a:t>
            </a:r>
            <a:endParaRPr lang="he-IL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-90971" y="4315405"/>
            <a:ext cx="3406555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האם יש פתרון נוסף מלבד</a:t>
            </a:r>
            <a:endParaRPr lang="he-IL" sz="2500" dirty="0"/>
          </a:p>
        </p:txBody>
      </p:sp>
      <p:pic>
        <p:nvPicPr>
          <p:cNvPr id="31" name="תמונה 3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48" y="4911288"/>
            <a:ext cx="2432381" cy="260952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219960" y="5239768"/>
            <a:ext cx="514007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?</a:t>
            </a:r>
            <a:endParaRPr lang="he-IL" sz="2500" dirty="0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809" y="4382080"/>
            <a:ext cx="2390857" cy="1366857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744" y="2097293"/>
            <a:ext cx="3082666" cy="1216000"/>
          </a:xfrm>
          <a:prstGeom prst="rect">
            <a:avLst/>
          </a:prstGeom>
        </p:spPr>
      </p:pic>
      <p:pic>
        <p:nvPicPr>
          <p:cNvPr id="29" name="תמונה 2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88" y="353835"/>
            <a:ext cx="640544" cy="640544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6471641" y="2388959"/>
            <a:ext cx="3704680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יש רק את הפתרון </a:t>
            </a:r>
            <a:r>
              <a:rPr lang="he-IL" sz="2500" dirty="0" err="1" smtClean="0"/>
              <a:t>הטריוואלי</a:t>
            </a:r>
            <a:endParaRPr lang="he-IL" sz="2500" dirty="0"/>
          </a:p>
        </p:txBody>
      </p:sp>
      <p:pic>
        <p:nvPicPr>
          <p:cNvPr id="35" name="תמונה 3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790" y="3038064"/>
            <a:ext cx="2432381" cy="26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221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30" y="2003768"/>
            <a:ext cx="8422095" cy="912762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0599" y="2003768"/>
            <a:ext cx="3206095" cy="9127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67928" y="513343"/>
            <a:ext cx="315463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תזכורת: ראינו כי 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179129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9285990" y="513343"/>
            <a:ext cx="2436575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כמו שראינו: </a:t>
            </a:r>
            <a:endParaRPr lang="he-IL" sz="25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7552" y="634632"/>
            <a:ext cx="1122135" cy="3008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380357" y="513343"/>
            <a:ext cx="2046558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 האם</a:t>
            </a:r>
            <a:endParaRPr lang="he-IL" sz="25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760" y="324626"/>
            <a:ext cx="3476724" cy="10479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61765" y="513343"/>
            <a:ext cx="2046558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err="1" smtClean="0"/>
              <a:t>בת"ל</a:t>
            </a:r>
            <a:r>
              <a:rPr lang="he-IL" sz="2500" dirty="0" smtClean="0"/>
              <a:t>?</a:t>
            </a:r>
            <a:endParaRPr lang="he-IL" sz="25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04" y="6429949"/>
            <a:ext cx="4696380" cy="251428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584" y="3060208"/>
            <a:ext cx="2207998" cy="911238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799" y="4396371"/>
            <a:ext cx="2517333" cy="1063619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405" y="5603536"/>
            <a:ext cx="1031619" cy="160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9001339" y="5968715"/>
            <a:ext cx="353377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שקול לקיומו של פתרון לא טריוויאלי למערכת משוואות</a:t>
            </a:r>
            <a:endParaRPr lang="he-IL" sz="2000" dirty="0"/>
          </a:p>
        </p:txBody>
      </p:sp>
      <p:sp>
        <p:nvSpPr>
          <p:cNvPr id="26" name="מלבן 25"/>
          <p:cNvSpPr/>
          <p:nvPr/>
        </p:nvSpPr>
        <p:spPr>
          <a:xfrm>
            <a:off x="9285990" y="5273648"/>
            <a:ext cx="2906010" cy="153961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9086501" y="5445699"/>
            <a:ext cx="140052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 smtClean="0"/>
              <a:t>בת"ל</a:t>
            </a:r>
            <a:endParaRPr lang="he-IL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11087450" y="5455298"/>
            <a:ext cx="140052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האם</a:t>
            </a:r>
            <a:endParaRPr lang="he-IL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6109804" y="3028987"/>
            <a:ext cx="3406555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האם יש פתרון נוסף מלבד</a:t>
            </a:r>
            <a:endParaRPr lang="he-IL" sz="2500" dirty="0"/>
          </a:p>
        </p:txBody>
      </p:sp>
      <p:pic>
        <p:nvPicPr>
          <p:cNvPr id="31" name="תמונה 3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323" y="3624870"/>
            <a:ext cx="2432381" cy="260952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7420735" y="3953350"/>
            <a:ext cx="514007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?</a:t>
            </a:r>
            <a:endParaRPr lang="he-IL" sz="2500" dirty="0"/>
          </a:p>
        </p:txBody>
      </p:sp>
      <p:pic>
        <p:nvPicPr>
          <p:cNvPr id="37" name="תמונה 3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93655" y="2360051"/>
            <a:ext cx="437333" cy="14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52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676007" y="513343"/>
            <a:ext cx="20465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טענה: יהא  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976" y="682257"/>
            <a:ext cx="1194668" cy="249600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067" y="651324"/>
            <a:ext cx="2752000" cy="31146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038975" y="513343"/>
            <a:ext cx="158414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ווקטורים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352800" y="513343"/>
            <a:ext cx="110490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אזי: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723159" y="4641907"/>
            <a:ext cx="20465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הוכחה:</a:t>
            </a:r>
            <a:endParaRPr lang="he-IL" sz="2800" dirty="0"/>
          </a:p>
        </p:txBody>
      </p:sp>
      <p:pic>
        <p:nvPicPr>
          <p:cNvPr id="57" name="תמונה 5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551890"/>
            <a:ext cx="977143" cy="234286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106245" y="1953218"/>
            <a:ext cx="3733800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500" dirty="0" smtClean="0"/>
              <a:t>יש רק את הפתרון הטריוויאלי</a:t>
            </a:r>
            <a:endParaRPr lang="he-IL" sz="2500" dirty="0"/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078" y="2084128"/>
            <a:ext cx="740953" cy="217143"/>
          </a:xfrm>
          <a:prstGeom prst="rect">
            <a:avLst/>
          </a:prstGeom>
        </p:spPr>
      </p:pic>
      <p:pic>
        <p:nvPicPr>
          <p:cNvPr id="17" name="תמונה 1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42" y="2652665"/>
            <a:ext cx="3961906" cy="911238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503774" y="2869873"/>
            <a:ext cx="1489117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500" dirty="0" smtClean="0"/>
              <a:t>כאשר</a:t>
            </a:r>
            <a:endParaRPr lang="he-IL" sz="2500" dirty="0"/>
          </a:p>
        </p:txBody>
      </p:sp>
      <p:sp>
        <p:nvSpPr>
          <p:cNvPr id="38" name="TextBox 37"/>
          <p:cNvSpPr txBox="1"/>
          <p:nvPr/>
        </p:nvSpPr>
        <p:spPr>
          <a:xfrm>
            <a:off x="3600451" y="3915297"/>
            <a:ext cx="264009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500" dirty="0" smtClean="0"/>
              <a:t>(כלומר לאחר דירוג</a:t>
            </a:r>
            <a:endParaRPr lang="he-IL" sz="2500" dirty="0"/>
          </a:p>
        </p:txBody>
      </p:sp>
      <p:pic>
        <p:nvPicPr>
          <p:cNvPr id="18" name="תמונה 1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118" y="4089363"/>
            <a:ext cx="533333" cy="252952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88866" y="3915297"/>
            <a:ext cx="2906759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500" dirty="0" smtClean="0"/>
              <a:t>אין משתנים חופשיים)</a:t>
            </a:r>
            <a:endParaRPr lang="he-IL" sz="2500" dirty="0"/>
          </a:p>
        </p:txBody>
      </p:sp>
      <p:pic>
        <p:nvPicPr>
          <p:cNvPr id="24" name="תמונה 2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880" y="5046446"/>
            <a:ext cx="2305524" cy="1062095"/>
          </a:xfrm>
          <a:prstGeom prst="rect">
            <a:avLst/>
          </a:prstGeom>
        </p:spPr>
      </p:pic>
      <p:pic>
        <p:nvPicPr>
          <p:cNvPr id="59" name="תמונה 5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596" y="2883306"/>
            <a:ext cx="1638095" cy="200000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7940670" y="2705121"/>
            <a:ext cx="1023279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err="1" smtClean="0"/>
              <a:t>בת"ל</a:t>
            </a:r>
            <a:endParaRPr lang="he-IL" sz="2500" dirty="0"/>
          </a:p>
        </p:txBody>
      </p:sp>
      <p:pic>
        <p:nvPicPr>
          <p:cNvPr id="58" name="תמונה 5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308" y="2864507"/>
            <a:ext cx="546667" cy="177143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4473104" y="1416714"/>
            <a:ext cx="1489117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500" dirty="0" smtClean="0"/>
              <a:t>למערכת</a:t>
            </a:r>
            <a:endParaRPr lang="he-IL" sz="2500" dirty="0"/>
          </a:p>
        </p:txBody>
      </p:sp>
      <p:pic>
        <p:nvPicPr>
          <p:cNvPr id="37" name="תמונה 36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244" y="5561514"/>
            <a:ext cx="546667" cy="177143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305" y="5046446"/>
            <a:ext cx="3882668" cy="1062095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892666" y="4960721"/>
            <a:ext cx="822290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500" dirty="0" smtClean="0"/>
              <a:t>כפל עמודה</a:t>
            </a:r>
            <a:endParaRPr lang="he-IL" sz="1500" dirty="0"/>
          </a:p>
        </p:txBody>
      </p:sp>
    </p:spTree>
    <p:extLst>
      <p:ext uri="{BB962C8B-B14F-4D97-AF65-F5344CB8AC3E}">
        <p14:creationId xmlns:p14="http://schemas.microsoft.com/office/powerpoint/2010/main" val="3259960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4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676007" y="513343"/>
            <a:ext cx="20465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טענה: יהא  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976" y="682257"/>
            <a:ext cx="1194668" cy="249600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067" y="651324"/>
            <a:ext cx="2752000" cy="31146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038975" y="513343"/>
            <a:ext cx="158414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ווקטורים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352800" y="513343"/>
            <a:ext cx="110490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אזי: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723159" y="4641907"/>
            <a:ext cx="2046558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מסקנה: אם</a:t>
            </a:r>
            <a:endParaRPr lang="he-IL" sz="2500" dirty="0"/>
          </a:p>
        </p:txBody>
      </p:sp>
      <p:pic>
        <p:nvPicPr>
          <p:cNvPr id="57" name="תמונה 5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551890"/>
            <a:ext cx="977143" cy="234286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106245" y="1953218"/>
            <a:ext cx="3733800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500" dirty="0" smtClean="0"/>
              <a:t>יש רק את הפתרון הטריוויאלי</a:t>
            </a:r>
            <a:endParaRPr lang="he-IL" sz="2500" dirty="0"/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078" y="2084128"/>
            <a:ext cx="740953" cy="217143"/>
          </a:xfrm>
          <a:prstGeom prst="rect">
            <a:avLst/>
          </a:prstGeom>
        </p:spPr>
      </p:pic>
      <p:pic>
        <p:nvPicPr>
          <p:cNvPr id="17" name="תמונה 1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42" y="2652665"/>
            <a:ext cx="3961906" cy="911238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503774" y="2869873"/>
            <a:ext cx="1489117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500" dirty="0" smtClean="0"/>
              <a:t>כאשר</a:t>
            </a:r>
            <a:endParaRPr lang="he-IL" sz="2500" dirty="0"/>
          </a:p>
        </p:txBody>
      </p:sp>
      <p:sp>
        <p:nvSpPr>
          <p:cNvPr id="38" name="TextBox 37"/>
          <p:cNvSpPr txBox="1"/>
          <p:nvPr/>
        </p:nvSpPr>
        <p:spPr>
          <a:xfrm>
            <a:off x="3600451" y="3915297"/>
            <a:ext cx="264009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500" dirty="0" smtClean="0"/>
              <a:t>(כלומר לאחר דירוג</a:t>
            </a:r>
            <a:endParaRPr lang="he-IL" sz="2500" dirty="0"/>
          </a:p>
        </p:txBody>
      </p:sp>
      <p:pic>
        <p:nvPicPr>
          <p:cNvPr id="18" name="תמונה 1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118" y="4089363"/>
            <a:ext cx="533333" cy="252952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88866" y="3915297"/>
            <a:ext cx="2906759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500" dirty="0" smtClean="0"/>
              <a:t>אין משתנים חופשיים)</a:t>
            </a:r>
            <a:endParaRPr lang="he-IL" sz="2500" dirty="0"/>
          </a:p>
        </p:txBody>
      </p:sp>
      <p:pic>
        <p:nvPicPr>
          <p:cNvPr id="59" name="תמונה 5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596" y="2883306"/>
            <a:ext cx="1638095" cy="200000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7940670" y="2705121"/>
            <a:ext cx="1023279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err="1" smtClean="0"/>
              <a:t>בת"ל</a:t>
            </a:r>
            <a:endParaRPr lang="he-IL" sz="2500" dirty="0"/>
          </a:p>
        </p:txBody>
      </p:sp>
      <p:pic>
        <p:nvPicPr>
          <p:cNvPr id="58" name="תמונה 5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308" y="2864507"/>
            <a:ext cx="546667" cy="177143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4473104" y="1416714"/>
            <a:ext cx="1489117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500" dirty="0" smtClean="0"/>
              <a:t>למערכת</a:t>
            </a:r>
            <a:endParaRPr lang="he-IL" sz="25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7684" y="4820609"/>
            <a:ext cx="872381" cy="182857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7705724" y="4641907"/>
            <a:ext cx="1287495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(יותר מ </a:t>
            </a:r>
            <a:endParaRPr lang="he-IL" sz="25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709" y="4830135"/>
            <a:ext cx="260952" cy="142857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5741669" y="4641907"/>
            <a:ext cx="1690847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וקטורים ב</a:t>
            </a:r>
            <a:endParaRPr lang="he-IL" sz="25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066" y="4772986"/>
            <a:ext cx="403809" cy="217143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5181600" y="4641907"/>
            <a:ext cx="335233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500" dirty="0" smtClean="0"/>
              <a:t>(</a:t>
            </a:r>
            <a:endParaRPr lang="he-IL" sz="2500" dirty="0"/>
          </a:p>
        </p:txBody>
      </p:sp>
      <p:sp>
        <p:nvSpPr>
          <p:cNvPr id="53" name="TextBox 52"/>
          <p:cNvSpPr txBox="1"/>
          <p:nvPr/>
        </p:nvSpPr>
        <p:spPr>
          <a:xfrm>
            <a:off x="4473103" y="4641907"/>
            <a:ext cx="668033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אז</a:t>
            </a:r>
            <a:endParaRPr lang="he-IL" sz="25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708" y="4832636"/>
            <a:ext cx="1638095" cy="200000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1981329" y="4654451"/>
            <a:ext cx="755731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ת"ל</a:t>
            </a:r>
            <a:endParaRPr lang="he-IL" sz="2500" dirty="0"/>
          </a:p>
        </p:txBody>
      </p:sp>
      <p:sp>
        <p:nvSpPr>
          <p:cNvPr id="63" name="TextBox 62"/>
          <p:cNvSpPr txBox="1"/>
          <p:nvPr/>
        </p:nvSpPr>
        <p:spPr>
          <a:xfrm>
            <a:off x="10420349" y="5772794"/>
            <a:ext cx="1349367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במטריצה</a:t>
            </a:r>
            <a:endParaRPr lang="he-IL" sz="2500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065" y="5897988"/>
            <a:ext cx="219048" cy="226666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6364358" y="5772794"/>
            <a:ext cx="3376817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יש יותר עמודות משורות</a:t>
            </a:r>
            <a:endParaRPr lang="he-IL" sz="2500" dirty="0"/>
          </a:p>
        </p:txBody>
      </p:sp>
      <p:sp>
        <p:nvSpPr>
          <p:cNvPr id="66" name="TextBox 65"/>
          <p:cNvSpPr txBox="1"/>
          <p:nvPr/>
        </p:nvSpPr>
        <p:spPr>
          <a:xfrm>
            <a:off x="1508861" y="5772794"/>
            <a:ext cx="507823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ולכן בצורה מדורגת יהיה משתנה חופשי.</a:t>
            </a:r>
            <a:endParaRPr lang="he-IL" sz="2500" dirty="0"/>
          </a:p>
        </p:txBody>
      </p:sp>
      <p:sp>
        <p:nvSpPr>
          <p:cNvPr id="67" name="TextBox 66"/>
          <p:cNvSpPr txBox="1"/>
          <p:nvPr/>
        </p:nvSpPr>
        <p:spPr>
          <a:xfrm>
            <a:off x="9723159" y="5207350"/>
            <a:ext cx="2046558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הוכחה:</a:t>
            </a:r>
            <a:endParaRPr lang="he-IL" sz="2500" dirty="0"/>
          </a:p>
        </p:txBody>
      </p:sp>
    </p:spTree>
    <p:extLst>
      <p:ext uri="{BB962C8B-B14F-4D97-AF65-F5344CB8AC3E}">
        <p14:creationId xmlns:p14="http://schemas.microsoft.com/office/powerpoint/2010/main" val="596644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5" grpId="0"/>
      <p:bldP spid="6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676007" y="513343"/>
            <a:ext cx="20465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טענה: יהא  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976" y="682257"/>
            <a:ext cx="1194668" cy="249600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067" y="651324"/>
            <a:ext cx="2752000" cy="31146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038975" y="513343"/>
            <a:ext cx="158414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ווקטורים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352800" y="513343"/>
            <a:ext cx="110490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אזי: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723159" y="4641907"/>
            <a:ext cx="2046558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מסקנה: אם</a:t>
            </a:r>
            <a:endParaRPr lang="he-IL" sz="2500" dirty="0"/>
          </a:p>
        </p:txBody>
      </p:sp>
      <p:pic>
        <p:nvPicPr>
          <p:cNvPr id="57" name="תמונה 5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551890"/>
            <a:ext cx="977143" cy="234286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106245" y="1953218"/>
            <a:ext cx="3733800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500" dirty="0" smtClean="0"/>
              <a:t>יש רק את הפתרון הטריוויאלי</a:t>
            </a:r>
            <a:endParaRPr lang="he-IL" sz="2500" dirty="0"/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078" y="2084128"/>
            <a:ext cx="740953" cy="217143"/>
          </a:xfrm>
          <a:prstGeom prst="rect">
            <a:avLst/>
          </a:prstGeom>
        </p:spPr>
      </p:pic>
      <p:pic>
        <p:nvPicPr>
          <p:cNvPr id="17" name="תמונה 1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42" y="2652665"/>
            <a:ext cx="3961906" cy="911238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503774" y="2869873"/>
            <a:ext cx="1489117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500" dirty="0" smtClean="0"/>
              <a:t>כאשר</a:t>
            </a:r>
            <a:endParaRPr lang="he-IL" sz="2500" dirty="0"/>
          </a:p>
        </p:txBody>
      </p:sp>
      <p:sp>
        <p:nvSpPr>
          <p:cNvPr id="38" name="TextBox 37"/>
          <p:cNvSpPr txBox="1"/>
          <p:nvPr/>
        </p:nvSpPr>
        <p:spPr>
          <a:xfrm>
            <a:off x="3600451" y="3915297"/>
            <a:ext cx="264009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500" dirty="0" smtClean="0"/>
              <a:t>(כלומר לאחר דירוג</a:t>
            </a:r>
            <a:endParaRPr lang="he-IL" sz="2500" dirty="0"/>
          </a:p>
        </p:txBody>
      </p:sp>
      <p:pic>
        <p:nvPicPr>
          <p:cNvPr id="18" name="תמונה 1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118" y="4089363"/>
            <a:ext cx="533333" cy="252952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88866" y="3915297"/>
            <a:ext cx="2906759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500" dirty="0" smtClean="0"/>
              <a:t>אין משתנים חופשיים)</a:t>
            </a:r>
            <a:endParaRPr lang="he-IL" sz="2500" dirty="0"/>
          </a:p>
        </p:txBody>
      </p:sp>
      <p:pic>
        <p:nvPicPr>
          <p:cNvPr id="59" name="תמונה 5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596" y="2883306"/>
            <a:ext cx="1638095" cy="200000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7940670" y="2705121"/>
            <a:ext cx="1023279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err="1" smtClean="0"/>
              <a:t>בת"ל</a:t>
            </a:r>
            <a:endParaRPr lang="he-IL" sz="2500" dirty="0"/>
          </a:p>
        </p:txBody>
      </p:sp>
      <p:pic>
        <p:nvPicPr>
          <p:cNvPr id="58" name="תמונה 5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308" y="2864507"/>
            <a:ext cx="546667" cy="177143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4473104" y="1416714"/>
            <a:ext cx="1489117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500" dirty="0" smtClean="0"/>
              <a:t>למערכת</a:t>
            </a:r>
            <a:endParaRPr lang="he-IL" sz="25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7684" y="4820609"/>
            <a:ext cx="872381" cy="182857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7705724" y="4641907"/>
            <a:ext cx="1287495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(יותר מ </a:t>
            </a:r>
            <a:endParaRPr lang="he-IL" sz="25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709" y="4830135"/>
            <a:ext cx="260952" cy="142857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5741669" y="4641907"/>
            <a:ext cx="1690847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וקטורים ב</a:t>
            </a:r>
            <a:endParaRPr lang="he-IL" sz="25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066" y="4772986"/>
            <a:ext cx="403809" cy="217143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5181600" y="4641907"/>
            <a:ext cx="335233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500" dirty="0" smtClean="0"/>
              <a:t>(</a:t>
            </a:r>
            <a:endParaRPr lang="he-IL" sz="2500" dirty="0"/>
          </a:p>
        </p:txBody>
      </p:sp>
      <p:sp>
        <p:nvSpPr>
          <p:cNvPr id="53" name="TextBox 52"/>
          <p:cNvSpPr txBox="1"/>
          <p:nvPr/>
        </p:nvSpPr>
        <p:spPr>
          <a:xfrm>
            <a:off x="4473103" y="4641907"/>
            <a:ext cx="668033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אז</a:t>
            </a:r>
            <a:endParaRPr lang="he-IL" sz="25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708" y="4832636"/>
            <a:ext cx="1638095" cy="200000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1981329" y="4654451"/>
            <a:ext cx="755731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ת"ל</a:t>
            </a:r>
            <a:endParaRPr lang="he-IL" sz="2500" dirty="0"/>
          </a:p>
        </p:txBody>
      </p:sp>
      <p:sp>
        <p:nvSpPr>
          <p:cNvPr id="34" name="TextBox 33"/>
          <p:cNvSpPr txBox="1"/>
          <p:nvPr/>
        </p:nvSpPr>
        <p:spPr>
          <a:xfrm>
            <a:off x="10101921" y="5300895"/>
            <a:ext cx="644517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אם</a:t>
            </a:r>
            <a:endParaRPr lang="he-IL" sz="2500" dirty="0"/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7684" y="5416565"/>
            <a:ext cx="872381" cy="245714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6362701" y="5300895"/>
            <a:ext cx="2582680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אז צריך לבדוק</a:t>
            </a:r>
            <a:endParaRPr lang="he-IL" sz="2500" dirty="0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73" y="5428374"/>
            <a:ext cx="2267429" cy="683429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487" y="5470100"/>
            <a:ext cx="1971428" cy="683429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716542" y="6273701"/>
            <a:ext cx="755731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ת"ל</a:t>
            </a:r>
            <a:endParaRPr lang="he-IL" sz="2500" dirty="0"/>
          </a:p>
        </p:txBody>
      </p:sp>
      <p:pic>
        <p:nvPicPr>
          <p:cNvPr id="13" name="תמונה 12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833" y="5522957"/>
            <a:ext cx="1122135" cy="300800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4866814" y="6273701"/>
            <a:ext cx="1027253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err="1" smtClean="0"/>
              <a:t>בת"ל</a:t>
            </a:r>
            <a:endParaRPr lang="he-IL" sz="2500" dirty="0"/>
          </a:p>
        </p:txBody>
      </p:sp>
    </p:spTree>
    <p:extLst>
      <p:ext uri="{BB962C8B-B14F-4D97-AF65-F5344CB8AC3E}">
        <p14:creationId xmlns:p14="http://schemas.microsoft.com/office/powerpoint/2010/main" val="2908165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380" y="553037"/>
            <a:ext cx="1465600" cy="2730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81501" y="461866"/>
            <a:ext cx="714375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500" dirty="0" smtClean="0"/>
              <a:t>משפט: עבור                  מטריצה ריבועית, מתקיים:</a:t>
            </a:r>
            <a:endParaRPr lang="en-US" sz="2500" dirty="0"/>
          </a:p>
        </p:txBody>
      </p:sp>
      <p:sp>
        <p:nvSpPr>
          <p:cNvPr id="18" name="TextBox 17"/>
          <p:cNvSpPr txBox="1"/>
          <p:nvPr/>
        </p:nvSpPr>
        <p:spPr>
          <a:xfrm>
            <a:off x="327404" y="1975624"/>
            <a:ext cx="68675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he-IL" sz="2800" dirty="0" smtClean="0"/>
              <a:t> </a:t>
            </a:r>
            <a:r>
              <a:rPr lang="en-US" sz="2800" dirty="0" smtClean="0"/>
              <a:t>A</a:t>
            </a:r>
            <a:r>
              <a:rPr lang="he-IL" sz="2800" dirty="0" smtClean="0"/>
              <a:t> הפיכה.</a:t>
            </a:r>
          </a:p>
          <a:p>
            <a:pPr marL="514350" indent="-514350">
              <a:buFont typeface="+mj-lt"/>
              <a:buAutoNum type="arabicPeriod"/>
            </a:pPr>
            <a:r>
              <a:rPr lang="he-IL" sz="2800" dirty="0" smtClean="0"/>
              <a:t>לכל מערכת              </a:t>
            </a:r>
            <a:r>
              <a:rPr lang="en-US" sz="2800" dirty="0" smtClean="0"/>
              <a:t> </a:t>
            </a:r>
            <a:r>
              <a:rPr lang="he-IL" sz="2800" dirty="0" smtClean="0"/>
              <a:t>יש פתרון יחיד</a:t>
            </a:r>
          </a:p>
          <a:p>
            <a:pPr marL="514350" indent="-514350">
              <a:buFont typeface="+mj-lt"/>
              <a:buAutoNum type="arabicPeriod"/>
            </a:pPr>
            <a:r>
              <a:rPr lang="he-IL" sz="2800" dirty="0" smtClean="0"/>
              <a:t>קיימת מערכת</a:t>
            </a:r>
            <a:r>
              <a:rPr lang="en-US" sz="2800" dirty="0" smtClean="0"/>
              <a:t>    </a:t>
            </a:r>
            <a:r>
              <a:rPr lang="he-IL" sz="2800" dirty="0" smtClean="0"/>
              <a:t>           שיש לה פתרון יחיד</a:t>
            </a:r>
          </a:p>
          <a:p>
            <a:pPr marL="514350" indent="-514350">
              <a:buFont typeface="+mj-lt"/>
              <a:buAutoNum type="arabicPeriod"/>
            </a:pPr>
            <a:r>
              <a:rPr lang="he-IL" sz="2800" dirty="0" smtClean="0"/>
              <a:t>בצורה מדורגת של </a:t>
            </a:r>
            <a:r>
              <a:rPr lang="en-US" sz="2800" dirty="0" smtClean="0"/>
              <a:t>A</a:t>
            </a:r>
            <a:r>
              <a:rPr lang="he-IL" sz="2800" dirty="0" smtClean="0"/>
              <a:t> אין משתנים חופשיים</a:t>
            </a:r>
          </a:p>
          <a:p>
            <a:pPr marL="514350" indent="-514350">
              <a:buFont typeface="+mj-lt"/>
              <a:buAutoNum type="arabicPeriod"/>
            </a:pPr>
            <a:r>
              <a:rPr lang="he-IL" sz="2800" dirty="0" smtClean="0"/>
              <a:t>בצורה מדורגת של </a:t>
            </a:r>
            <a:r>
              <a:rPr lang="en-US" sz="2800" dirty="0" smtClean="0"/>
              <a:t>A</a:t>
            </a:r>
            <a:r>
              <a:rPr lang="he-IL" sz="2800" dirty="0" smtClean="0"/>
              <a:t> אין שורת אפסים</a:t>
            </a:r>
          </a:p>
          <a:p>
            <a:pPr marL="514350" indent="-514350">
              <a:buFont typeface="+mj-lt"/>
              <a:buAutoNum type="arabicPeriod"/>
            </a:pPr>
            <a:r>
              <a:rPr lang="he-IL" sz="2800" dirty="0" smtClean="0"/>
              <a:t>הצורה המדורגת קנונית של </a:t>
            </a:r>
            <a:r>
              <a:rPr lang="en-US" sz="2800" dirty="0" smtClean="0"/>
              <a:t>A</a:t>
            </a:r>
            <a:r>
              <a:rPr lang="he-IL" sz="2800" dirty="0" smtClean="0"/>
              <a:t> היא </a:t>
            </a:r>
            <a:r>
              <a:rPr lang="en-US" sz="2800" dirty="0" smtClean="0"/>
              <a:t>I</a:t>
            </a:r>
            <a:endParaRPr lang="he-IL" sz="2800" dirty="0" smtClean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831" y="2506009"/>
            <a:ext cx="1077333" cy="258133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556" y="2923772"/>
            <a:ext cx="1077333" cy="25813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201150" y="1258637"/>
            <a:ext cx="114999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500" dirty="0" smtClean="0"/>
              <a:t>הפיכה</a:t>
            </a:r>
            <a:endParaRPr lang="en-US" sz="25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650" y="1402880"/>
            <a:ext cx="219048" cy="226667"/>
          </a:xfrm>
          <a:prstGeom prst="rect">
            <a:avLst/>
          </a:prstGeom>
        </p:spPr>
      </p:pic>
      <p:pic>
        <p:nvPicPr>
          <p:cNvPr id="23" name="תמונה 2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512" y="1452404"/>
            <a:ext cx="546667" cy="177143"/>
          </a:xfrm>
          <a:prstGeom prst="rect">
            <a:avLst/>
          </a:prstGeom>
        </p:spPr>
      </p:pic>
      <p:pic>
        <p:nvPicPr>
          <p:cNvPr id="24" name="תמונה 2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18" y="1359874"/>
            <a:ext cx="375466" cy="2432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7756146" y="3263486"/>
            <a:ext cx="302895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500" dirty="0" smtClean="0"/>
              <a:t>עמודות </a:t>
            </a:r>
            <a:r>
              <a:rPr lang="en-US" sz="2500" dirty="0" smtClean="0"/>
              <a:t>A</a:t>
            </a:r>
            <a:r>
              <a:rPr lang="he-IL" sz="2500" dirty="0" smtClean="0"/>
              <a:t> </a:t>
            </a:r>
            <a:r>
              <a:rPr lang="he-IL" sz="2500" dirty="0" err="1" smtClean="0"/>
              <a:t>בת"ל</a:t>
            </a:r>
            <a:endParaRPr lang="en-US" sz="2500" dirty="0"/>
          </a:p>
        </p:txBody>
      </p:sp>
      <p:sp>
        <p:nvSpPr>
          <p:cNvPr id="28" name="TextBox 27"/>
          <p:cNvSpPr txBox="1"/>
          <p:nvPr/>
        </p:nvSpPr>
        <p:spPr>
          <a:xfrm>
            <a:off x="695326" y="1219864"/>
            <a:ext cx="35623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500" dirty="0"/>
              <a:t>עמודות </a:t>
            </a:r>
            <a:r>
              <a:rPr lang="en-US" sz="2500" dirty="0"/>
              <a:t>A</a:t>
            </a:r>
            <a:r>
              <a:rPr lang="he-IL" sz="2500" dirty="0"/>
              <a:t> פורשות את </a:t>
            </a:r>
          </a:p>
        </p:txBody>
      </p:sp>
      <p:pic>
        <p:nvPicPr>
          <p:cNvPr id="29" name="תמונה 2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640" y="1452404"/>
            <a:ext cx="546667" cy="177143"/>
          </a:xfrm>
          <a:prstGeom prst="rect">
            <a:avLst/>
          </a:prstGeom>
        </p:spPr>
      </p:pic>
      <p:pic>
        <p:nvPicPr>
          <p:cNvPr id="30" name="תמונה 2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5054" y="1359874"/>
            <a:ext cx="375466" cy="2432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6019800" y="1986930"/>
            <a:ext cx="550545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500" dirty="0" smtClean="0"/>
              <a:t>הוכחה: ראינו כי הבאים שקולים</a:t>
            </a:r>
            <a:endParaRPr lang="en-US" sz="2500" dirty="0"/>
          </a:p>
        </p:txBody>
      </p:sp>
      <p:sp>
        <p:nvSpPr>
          <p:cNvPr id="32" name="TextBox 31"/>
          <p:cNvSpPr txBox="1"/>
          <p:nvPr/>
        </p:nvSpPr>
        <p:spPr>
          <a:xfrm>
            <a:off x="4968128" y="1277761"/>
            <a:ext cx="302895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500" dirty="0" smtClean="0"/>
              <a:t>עמודות </a:t>
            </a:r>
            <a:r>
              <a:rPr lang="en-US" sz="2500" dirty="0" smtClean="0"/>
              <a:t>A</a:t>
            </a:r>
            <a:r>
              <a:rPr lang="he-IL" sz="2500" dirty="0" smtClean="0"/>
              <a:t> </a:t>
            </a:r>
            <a:r>
              <a:rPr lang="he-IL" sz="2500" dirty="0" err="1" smtClean="0"/>
              <a:t>בת"ל</a:t>
            </a:r>
            <a:endParaRPr lang="en-US" sz="2500" dirty="0"/>
          </a:p>
        </p:txBody>
      </p:sp>
      <p:pic>
        <p:nvPicPr>
          <p:cNvPr id="33" name="תמונה 3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219" y="3853888"/>
            <a:ext cx="375466" cy="24320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9023179" y="3740540"/>
            <a:ext cx="29044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500" dirty="0"/>
              <a:t>עמודות </a:t>
            </a:r>
            <a:r>
              <a:rPr lang="en-US" sz="2500" dirty="0"/>
              <a:t>A</a:t>
            </a:r>
            <a:r>
              <a:rPr lang="he-IL" sz="2500" dirty="0"/>
              <a:t> פורשות את </a:t>
            </a:r>
          </a:p>
        </p:txBody>
      </p:sp>
      <p:cxnSp>
        <p:nvCxnSpPr>
          <p:cNvPr id="15" name="מחבר חץ ישר 14"/>
          <p:cNvCxnSpPr/>
          <p:nvPr/>
        </p:nvCxnSpPr>
        <p:spPr>
          <a:xfrm>
            <a:off x="7280653" y="3544759"/>
            <a:ext cx="1072772" cy="0"/>
          </a:xfrm>
          <a:prstGeom prst="straightConnector1">
            <a:avLst/>
          </a:prstGeom>
          <a:ln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מחבר חץ ישר 36"/>
          <p:cNvCxnSpPr/>
          <p:nvPr/>
        </p:nvCxnSpPr>
        <p:spPr>
          <a:xfrm>
            <a:off x="7280653" y="3925759"/>
            <a:ext cx="1072772" cy="0"/>
          </a:xfrm>
          <a:prstGeom prst="straightConnector1">
            <a:avLst/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162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6" grpId="0"/>
      <p:bldP spid="31" grpId="0"/>
      <p:bldP spid="3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תמונה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367" y="4410842"/>
            <a:ext cx="1682499" cy="1682499"/>
          </a:xfrm>
          <a:prstGeom prst="rect">
            <a:avLst/>
          </a:prstGeom>
        </p:spPr>
      </p:pic>
      <p:sp>
        <p:nvSpPr>
          <p:cNvPr id="4" name="כותרת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64171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676007" y="513343"/>
            <a:ext cx="20465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תזכורת: יהא  </a:t>
            </a:r>
            <a:endParaRPr lang="he-IL" sz="28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226" y="682257"/>
            <a:ext cx="253867" cy="249600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867" y="651323"/>
            <a:ext cx="2568533" cy="31146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153400" y="513343"/>
            <a:ext cx="58402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ו-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860536" y="513343"/>
            <a:ext cx="69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800" dirty="0" smtClean="0"/>
              <a:t>מ"ו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171700" y="513343"/>
            <a:ext cx="31718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אז מתקיים כי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48056" y="3372177"/>
            <a:ext cx="11622023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err="1" smtClean="0"/>
              <a:t>צי"ל</a:t>
            </a:r>
            <a:r>
              <a:rPr lang="he-IL" sz="2800" dirty="0" smtClean="0"/>
              <a:t> זה (כל המקדמים שווים לאפס) נקרא הצירוף הלינארי </a:t>
            </a:r>
            <a:r>
              <a:rPr lang="he-IL" sz="2800" dirty="0" err="1" smtClean="0"/>
              <a:t>הטריוואלי</a:t>
            </a:r>
            <a:r>
              <a:rPr lang="he-IL" sz="2800" dirty="0" smtClean="0"/>
              <a:t> והוא שווה </a:t>
            </a:r>
            <a:r>
              <a:rPr lang="he-IL" sz="2800" dirty="0" err="1" smtClean="0"/>
              <a:t>לוקטור</a:t>
            </a:r>
            <a:r>
              <a:rPr lang="he-IL" sz="2800" dirty="0" smtClean="0"/>
              <a:t> האפס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219950" y="1310135"/>
            <a:ext cx="347933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2800" dirty="0" smtClean="0"/>
              <a:t>      הוא </a:t>
            </a:r>
            <a:r>
              <a:rPr lang="he-IL" sz="2800" dirty="0" err="1" smtClean="0"/>
              <a:t>צי"ל</a:t>
            </a:r>
            <a:r>
              <a:rPr lang="he-IL" sz="2800" dirty="0" smtClean="0"/>
              <a:t> של</a:t>
            </a:r>
          </a:p>
        </p:txBody>
      </p:sp>
      <p:pic>
        <p:nvPicPr>
          <p:cNvPr id="24" name="תמונה 2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7934" y="1484947"/>
            <a:ext cx="377601" cy="292267"/>
          </a:xfrm>
          <a:prstGeom prst="rect">
            <a:avLst/>
          </a:prstGeom>
        </p:spPr>
      </p:pic>
      <p:pic>
        <p:nvPicPr>
          <p:cNvPr id="40" name="תמונה 3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92" y="1448713"/>
            <a:ext cx="1834666" cy="224000"/>
          </a:xfrm>
          <a:prstGeom prst="rect">
            <a:avLst/>
          </a:prstGeom>
        </p:spPr>
      </p:pic>
      <p:pic>
        <p:nvPicPr>
          <p:cNvPr id="23" name="תמונה 2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007" y="2362501"/>
            <a:ext cx="3680000" cy="260952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946261" y="2145273"/>
            <a:ext cx="286202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כי: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48056" y="5029968"/>
            <a:ext cx="1162202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שאלה: האם וקטור האפס יכול להתקבל מצירוף לינארי לא </a:t>
            </a:r>
            <a:r>
              <a:rPr lang="he-IL" sz="2800" dirty="0" err="1" smtClean="0"/>
              <a:t>טריוואלי</a:t>
            </a:r>
            <a:r>
              <a:rPr lang="he-IL" sz="2800" dirty="0" smtClean="0"/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8056" y="5764138"/>
            <a:ext cx="1162202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תשובה: לפעמים כן ולפעמים לא.</a:t>
            </a:r>
          </a:p>
        </p:txBody>
      </p:sp>
    </p:spTree>
    <p:extLst>
      <p:ext uri="{BB962C8B-B14F-4D97-AF65-F5344CB8AC3E}">
        <p14:creationId xmlns:p14="http://schemas.microsoft.com/office/powerpoint/2010/main" val="304951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48056" y="238893"/>
            <a:ext cx="1162202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שאלה: האם וקטור האפס יכול להתקבל מצירוף לינארי לא </a:t>
            </a:r>
            <a:r>
              <a:rPr lang="he-IL" sz="2800" dirty="0" err="1" smtClean="0"/>
              <a:t>טריוואלי</a:t>
            </a:r>
            <a:r>
              <a:rPr lang="he-IL" sz="2800" dirty="0" smtClean="0"/>
              <a:t>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676007" y="951493"/>
            <a:ext cx="2046558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דוגמה: עבור  </a:t>
            </a:r>
            <a:endParaRPr lang="he-IL" sz="2500" dirty="0"/>
          </a:p>
        </p:txBody>
      </p:sp>
      <p:pic>
        <p:nvPicPr>
          <p:cNvPr id="32" name="תמונה 3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227" y="1039620"/>
            <a:ext cx="1122135" cy="300800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26" y="996949"/>
            <a:ext cx="6558095" cy="1139048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26" y="2863467"/>
            <a:ext cx="8182857" cy="1139048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26" y="4729985"/>
            <a:ext cx="4300952" cy="1139048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370" y="4729985"/>
            <a:ext cx="4205714" cy="113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340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676007" y="513343"/>
            <a:ext cx="20465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הגדרה: יהא  </a:t>
            </a:r>
            <a:endParaRPr lang="he-IL" sz="28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226" y="682257"/>
            <a:ext cx="253867" cy="249600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217" y="651323"/>
            <a:ext cx="2568533" cy="31146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258050" y="513343"/>
            <a:ext cx="158414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וקטורים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737422" y="513343"/>
            <a:ext cx="81891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800" dirty="0" smtClean="0"/>
              <a:t>מ"ו,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61925" y="513343"/>
            <a:ext cx="455295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יקראו תלויים לינארית (ת"ל) אם: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8056" y="1486227"/>
            <a:ext cx="1162202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קיים </a:t>
            </a:r>
            <a:r>
              <a:rPr lang="he-IL" sz="2800" dirty="0" err="1" smtClean="0"/>
              <a:t>צי"ל</a:t>
            </a:r>
            <a:r>
              <a:rPr lang="he-IL" sz="2800" dirty="0" smtClean="0"/>
              <a:t> לא </a:t>
            </a:r>
            <a:r>
              <a:rPr lang="he-IL" sz="2800" dirty="0" err="1" smtClean="0"/>
              <a:t>טריוואלי</a:t>
            </a:r>
            <a:r>
              <a:rPr lang="he-IL" sz="2800" dirty="0" smtClean="0"/>
              <a:t> שלהם ששווה </a:t>
            </a:r>
            <a:r>
              <a:rPr lang="he-IL" sz="2800" dirty="0" err="1" smtClean="0"/>
              <a:t>לוקטור</a:t>
            </a:r>
            <a:r>
              <a:rPr lang="he-IL" sz="2800" dirty="0" smtClean="0"/>
              <a:t> האפס</a:t>
            </a:r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311" y="2532882"/>
            <a:ext cx="6558097" cy="1139048"/>
          </a:xfrm>
          <a:prstGeom prst="rect">
            <a:avLst/>
          </a:prstGeom>
        </p:spPr>
      </p:pic>
      <p:cxnSp>
        <p:nvCxnSpPr>
          <p:cNvPr id="3" name="מחבר חץ ישר 2"/>
          <p:cNvCxnSpPr/>
          <p:nvPr/>
        </p:nvCxnSpPr>
        <p:spPr>
          <a:xfrm flipV="1">
            <a:off x="5172075" y="4114802"/>
            <a:ext cx="323850" cy="4762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מחבר חץ ישר 4"/>
          <p:cNvCxnSpPr/>
          <p:nvPr/>
        </p:nvCxnSpPr>
        <p:spPr>
          <a:xfrm flipV="1">
            <a:off x="4069204" y="3886202"/>
            <a:ext cx="0" cy="6762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מחבר חץ ישר 6"/>
          <p:cNvCxnSpPr/>
          <p:nvPr/>
        </p:nvCxnSpPr>
        <p:spPr>
          <a:xfrm flipH="1" flipV="1">
            <a:off x="2486025" y="3952877"/>
            <a:ext cx="838200" cy="6381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324225" y="4843420"/>
            <a:ext cx="152590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ת"ל</a:t>
            </a:r>
          </a:p>
        </p:txBody>
      </p:sp>
    </p:spTree>
    <p:extLst>
      <p:ext uri="{BB962C8B-B14F-4D97-AF65-F5344CB8AC3E}">
        <p14:creationId xmlns:p14="http://schemas.microsoft.com/office/powerpoint/2010/main" val="1716324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676007" y="513343"/>
            <a:ext cx="20465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הגדרה: יהא  </a:t>
            </a:r>
            <a:endParaRPr lang="he-IL" sz="28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226" y="682257"/>
            <a:ext cx="253867" cy="249600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217" y="651323"/>
            <a:ext cx="2568533" cy="31146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258050" y="513343"/>
            <a:ext cx="158414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וקטורים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737422" y="513343"/>
            <a:ext cx="81891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800" dirty="0" smtClean="0"/>
              <a:t>מ"ו,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61925" y="513343"/>
            <a:ext cx="455295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יקראו תלויים לינארית (ת"ל) אם: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8056" y="1486227"/>
            <a:ext cx="1162202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קיים </a:t>
            </a:r>
            <a:r>
              <a:rPr lang="he-IL" sz="2800" dirty="0" err="1" smtClean="0"/>
              <a:t>צי"ל</a:t>
            </a:r>
            <a:r>
              <a:rPr lang="he-IL" sz="2800" dirty="0" smtClean="0"/>
              <a:t> לא </a:t>
            </a:r>
            <a:r>
              <a:rPr lang="he-IL" sz="2800" dirty="0" err="1" smtClean="0"/>
              <a:t>טריוואלי</a:t>
            </a:r>
            <a:r>
              <a:rPr lang="he-IL" sz="2800" dirty="0" smtClean="0"/>
              <a:t> שלהם ששווה </a:t>
            </a:r>
            <a:r>
              <a:rPr lang="he-IL" sz="2800" dirty="0" err="1" smtClean="0"/>
              <a:t>לוקטור</a:t>
            </a:r>
            <a:r>
              <a:rPr lang="he-IL" sz="2800" dirty="0" smtClean="0"/>
              <a:t> האפס</a:t>
            </a:r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310" y="2532883"/>
            <a:ext cx="8182859" cy="1139048"/>
          </a:xfrm>
          <a:prstGeom prst="rect">
            <a:avLst/>
          </a:prstGeom>
        </p:spPr>
      </p:pic>
      <p:cxnSp>
        <p:nvCxnSpPr>
          <p:cNvPr id="3" name="מחבר חץ ישר 2"/>
          <p:cNvCxnSpPr/>
          <p:nvPr/>
        </p:nvCxnSpPr>
        <p:spPr>
          <a:xfrm flipV="1">
            <a:off x="5172075" y="4114802"/>
            <a:ext cx="323850" cy="4762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מחבר חץ ישר 4"/>
          <p:cNvCxnSpPr/>
          <p:nvPr/>
        </p:nvCxnSpPr>
        <p:spPr>
          <a:xfrm flipV="1">
            <a:off x="4069204" y="3886202"/>
            <a:ext cx="0" cy="6762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מחבר חץ ישר 6"/>
          <p:cNvCxnSpPr/>
          <p:nvPr/>
        </p:nvCxnSpPr>
        <p:spPr>
          <a:xfrm flipH="1" flipV="1">
            <a:off x="2486025" y="3952877"/>
            <a:ext cx="838200" cy="6381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324225" y="4843420"/>
            <a:ext cx="152590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ת"ל</a:t>
            </a:r>
          </a:p>
        </p:txBody>
      </p:sp>
      <p:cxnSp>
        <p:nvCxnSpPr>
          <p:cNvPr id="29" name="מחבר חץ ישר 28"/>
          <p:cNvCxnSpPr/>
          <p:nvPr/>
        </p:nvCxnSpPr>
        <p:spPr>
          <a:xfrm flipV="1">
            <a:off x="5172075" y="4033839"/>
            <a:ext cx="2127072" cy="9096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023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676007" y="513343"/>
            <a:ext cx="20465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הגדרה: יהא  </a:t>
            </a:r>
            <a:endParaRPr lang="he-IL" sz="28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226" y="682257"/>
            <a:ext cx="253867" cy="249600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217" y="651323"/>
            <a:ext cx="2568533" cy="31146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258050" y="513343"/>
            <a:ext cx="158414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וקטורים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737422" y="513343"/>
            <a:ext cx="81891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800" dirty="0" smtClean="0"/>
              <a:t>מ"ו,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61925" y="513343"/>
            <a:ext cx="455295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יקראו תלויים לינארית (ת"ל) אם: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8056" y="1486227"/>
            <a:ext cx="1162202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קיים </a:t>
            </a:r>
            <a:r>
              <a:rPr lang="he-IL" sz="2800" dirty="0" err="1" smtClean="0"/>
              <a:t>צי"ל</a:t>
            </a:r>
            <a:r>
              <a:rPr lang="he-IL" sz="2800" dirty="0" smtClean="0"/>
              <a:t> לא </a:t>
            </a:r>
            <a:r>
              <a:rPr lang="he-IL" sz="2800" dirty="0" err="1" smtClean="0"/>
              <a:t>טריוואלי</a:t>
            </a:r>
            <a:r>
              <a:rPr lang="he-IL" sz="2800" dirty="0" smtClean="0"/>
              <a:t> שלהם ששווה </a:t>
            </a:r>
            <a:r>
              <a:rPr lang="he-IL" sz="2800" dirty="0" err="1" smtClean="0"/>
              <a:t>לוקטור</a:t>
            </a:r>
            <a:r>
              <a:rPr lang="he-IL" sz="2800" dirty="0" smtClean="0"/>
              <a:t> האפס</a:t>
            </a:r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310" y="2532884"/>
            <a:ext cx="9807621" cy="1139048"/>
          </a:xfrm>
          <a:prstGeom prst="rect">
            <a:avLst/>
          </a:prstGeom>
        </p:spPr>
      </p:pic>
      <p:cxnSp>
        <p:nvCxnSpPr>
          <p:cNvPr id="3" name="מחבר חץ ישר 2"/>
          <p:cNvCxnSpPr/>
          <p:nvPr/>
        </p:nvCxnSpPr>
        <p:spPr>
          <a:xfrm flipV="1">
            <a:off x="5172075" y="4114802"/>
            <a:ext cx="323850" cy="4762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מחבר חץ ישר 4"/>
          <p:cNvCxnSpPr/>
          <p:nvPr/>
        </p:nvCxnSpPr>
        <p:spPr>
          <a:xfrm flipV="1">
            <a:off x="4069204" y="3886202"/>
            <a:ext cx="0" cy="6762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מחבר חץ ישר 6"/>
          <p:cNvCxnSpPr/>
          <p:nvPr/>
        </p:nvCxnSpPr>
        <p:spPr>
          <a:xfrm flipH="1" flipV="1">
            <a:off x="2486025" y="3952877"/>
            <a:ext cx="838200" cy="6381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324225" y="4843420"/>
            <a:ext cx="152590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ת"ל</a:t>
            </a:r>
          </a:p>
        </p:txBody>
      </p:sp>
      <p:cxnSp>
        <p:nvCxnSpPr>
          <p:cNvPr id="29" name="מחבר חץ ישר 28"/>
          <p:cNvCxnSpPr/>
          <p:nvPr/>
        </p:nvCxnSpPr>
        <p:spPr>
          <a:xfrm flipV="1">
            <a:off x="5172075" y="4033839"/>
            <a:ext cx="2127072" cy="9096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מחבר חץ ישר 17"/>
          <p:cNvCxnSpPr/>
          <p:nvPr/>
        </p:nvCxnSpPr>
        <p:spPr>
          <a:xfrm flipV="1">
            <a:off x="5324475" y="3952877"/>
            <a:ext cx="3667125" cy="1143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270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676007" y="513343"/>
            <a:ext cx="20465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הגדרה: יהא  </a:t>
            </a:r>
            <a:endParaRPr lang="he-IL" sz="28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226" y="682257"/>
            <a:ext cx="253867" cy="249600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217" y="651323"/>
            <a:ext cx="2568533" cy="31146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258050" y="513343"/>
            <a:ext cx="158414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וקטורים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737422" y="513343"/>
            <a:ext cx="81891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800" dirty="0" smtClean="0"/>
              <a:t>מ"ו,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61925" y="513343"/>
            <a:ext cx="455295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יקראו תלויים לינארית (ת"ל) אם: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8056" y="1486227"/>
            <a:ext cx="1162202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קיים </a:t>
            </a:r>
            <a:r>
              <a:rPr lang="he-IL" sz="2800" dirty="0" err="1" smtClean="0"/>
              <a:t>צי"ל</a:t>
            </a:r>
            <a:r>
              <a:rPr lang="he-IL" sz="2800" dirty="0" smtClean="0"/>
              <a:t> לא </a:t>
            </a:r>
            <a:r>
              <a:rPr lang="he-IL" sz="2800" dirty="0" err="1" smtClean="0"/>
              <a:t>טריוואלי</a:t>
            </a:r>
            <a:r>
              <a:rPr lang="he-IL" sz="2800" dirty="0" smtClean="0"/>
              <a:t> שלהם ששווה </a:t>
            </a:r>
            <a:r>
              <a:rPr lang="he-IL" sz="2800" dirty="0" err="1" smtClean="0"/>
              <a:t>לוקטור</a:t>
            </a:r>
            <a:r>
              <a:rPr lang="he-IL" sz="2800" dirty="0" smtClean="0"/>
              <a:t> האפס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946260" y="2563817"/>
            <a:ext cx="286202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אבחנות: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924175" y="2557801"/>
            <a:ext cx="652441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2500" dirty="0" smtClean="0"/>
              <a:t>כל קבוצה שמכילה קבוצה ת"ל היא בעצמה ת"ל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00826" y="3166877"/>
            <a:ext cx="284776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2500" dirty="0" smtClean="0"/>
              <a:t>וקטור האפס</a:t>
            </a:r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852" y="3303207"/>
            <a:ext cx="337143" cy="260952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019175" y="3166877"/>
            <a:ext cx="5581651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ת"ל, ולכן כל קבוצה שמכילה את 0 ת"ל</a:t>
            </a:r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467" y="4228101"/>
            <a:ext cx="1523810" cy="262857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617" y="4228102"/>
            <a:ext cx="651429" cy="257143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486" y="4228103"/>
            <a:ext cx="653334" cy="260953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119" y="4228104"/>
            <a:ext cx="1495238" cy="25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71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676007" y="513343"/>
            <a:ext cx="2046558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טענה: יהא  </a:t>
            </a:r>
            <a:endParaRPr lang="he-IL" sz="25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126" y="682258"/>
            <a:ext cx="226667" cy="222857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117" y="651324"/>
            <a:ext cx="2293333" cy="27809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600950" y="513343"/>
            <a:ext cx="1584147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וקטורים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080322" y="513343"/>
            <a:ext cx="818914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500" dirty="0" smtClean="0"/>
              <a:t>מ"ו,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952875" y="513343"/>
            <a:ext cx="1104901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אזי:</a:t>
            </a:r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693" y="1670498"/>
            <a:ext cx="1638095" cy="200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258049" y="1492313"/>
            <a:ext cx="792073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ת"ל</a:t>
            </a:r>
            <a:endParaRPr lang="he-IL" sz="2500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767" y="1652772"/>
            <a:ext cx="546667" cy="17714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43255" y="1374117"/>
            <a:ext cx="4341537" cy="8617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500" dirty="0" smtClean="0"/>
              <a:t>אחד </a:t>
            </a:r>
            <a:r>
              <a:rPr lang="he-IL" sz="2500" dirty="0" err="1" smtClean="0"/>
              <a:t>מהוקטורים</a:t>
            </a:r>
            <a:r>
              <a:rPr lang="he-IL" sz="2500" dirty="0" smtClean="0"/>
              <a:t> הוא </a:t>
            </a:r>
            <a:r>
              <a:rPr lang="he-IL" sz="2500" dirty="0" err="1" smtClean="0"/>
              <a:t>צי"ל</a:t>
            </a:r>
            <a:endParaRPr lang="he-IL" sz="2500" dirty="0" smtClean="0"/>
          </a:p>
          <a:p>
            <a:pPr algn="ctr"/>
            <a:r>
              <a:rPr lang="he-IL" sz="2500" dirty="0" smtClean="0"/>
              <a:t> של האחרים</a:t>
            </a:r>
            <a:endParaRPr lang="he-IL" sz="2500" dirty="0"/>
          </a:p>
        </p:txBody>
      </p:sp>
      <p:sp>
        <p:nvSpPr>
          <p:cNvPr id="28" name="TextBox 27"/>
          <p:cNvSpPr txBox="1"/>
          <p:nvPr/>
        </p:nvSpPr>
        <p:spPr>
          <a:xfrm>
            <a:off x="9723159" y="2546407"/>
            <a:ext cx="2046558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הוכחה:</a:t>
            </a:r>
            <a:endParaRPr lang="he-IL" sz="2500" dirty="0"/>
          </a:p>
        </p:txBody>
      </p:sp>
      <p:sp>
        <p:nvSpPr>
          <p:cNvPr id="29" name="TextBox 28"/>
          <p:cNvSpPr txBox="1"/>
          <p:nvPr/>
        </p:nvSpPr>
        <p:spPr>
          <a:xfrm>
            <a:off x="8306241" y="2546407"/>
            <a:ext cx="767160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אם</a:t>
            </a:r>
            <a:endParaRPr lang="he-IL" sz="2500" dirty="0"/>
          </a:p>
        </p:txBody>
      </p:sp>
      <p:pic>
        <p:nvPicPr>
          <p:cNvPr id="30" name="תמונה 2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262" y="2696017"/>
            <a:ext cx="1834666" cy="224000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847" y="2703684"/>
            <a:ext cx="500952" cy="31428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316779" y="2569490"/>
            <a:ext cx="792073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ת"ל</a:t>
            </a:r>
            <a:endParaRPr lang="he-IL" sz="2500" dirty="0"/>
          </a:p>
        </p:txBody>
      </p:sp>
      <p:sp>
        <p:nvSpPr>
          <p:cNvPr id="23" name="TextBox 22"/>
          <p:cNvSpPr txBox="1"/>
          <p:nvPr/>
        </p:nvSpPr>
        <p:spPr>
          <a:xfrm>
            <a:off x="-592384" y="2549750"/>
            <a:ext cx="5911101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אז קיים </a:t>
            </a:r>
            <a:r>
              <a:rPr lang="he-IL" sz="2500" dirty="0" err="1" smtClean="0"/>
              <a:t>צי"ל</a:t>
            </a:r>
            <a:r>
              <a:rPr lang="he-IL" sz="2500" dirty="0" smtClean="0"/>
              <a:t> לא </a:t>
            </a:r>
            <a:r>
              <a:rPr lang="he-IL" sz="2500" dirty="0" err="1" smtClean="0"/>
              <a:t>טריוואלי</a:t>
            </a:r>
            <a:r>
              <a:rPr lang="he-IL" sz="2500" dirty="0" smtClean="0"/>
              <a:t> ששווה לאפס </a:t>
            </a:r>
            <a:endParaRPr lang="he-IL" sz="2500" dirty="0"/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704" y="3446594"/>
            <a:ext cx="4062857" cy="25904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8050122" y="4775301"/>
            <a:ext cx="995804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למשל, </a:t>
            </a:r>
            <a:endParaRPr lang="he-IL" sz="2500" dirty="0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238" y="4915624"/>
            <a:ext cx="900952" cy="295238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4371527" y="4775301"/>
            <a:ext cx="147937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אז</a:t>
            </a:r>
            <a:endParaRPr lang="he-IL" sz="2500" dirty="0"/>
          </a:p>
        </p:txBody>
      </p:sp>
      <p:pic>
        <p:nvPicPr>
          <p:cNvPr id="38" name="תמונה 3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52" y="4907387"/>
            <a:ext cx="4495238" cy="371429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975104" y="3326435"/>
            <a:ext cx="2530221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כאשר </a:t>
            </a:r>
            <a:r>
              <a:rPr lang="en-US" sz="2500" dirty="0" smtClean="0"/>
              <a:t> </a:t>
            </a:r>
            <a:r>
              <a:rPr lang="he-IL" sz="2500" dirty="0" smtClean="0"/>
              <a:t>קיים מקדם</a:t>
            </a:r>
            <a:endParaRPr lang="he-IL" sz="25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53" y="3446594"/>
            <a:ext cx="864762" cy="295239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984791" y="3971034"/>
            <a:ext cx="4061135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ואז נוכל להעביר אגף, להכפיל ב </a:t>
            </a:r>
            <a:endParaRPr lang="he-IL" sz="25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285" y="3971034"/>
            <a:ext cx="495238" cy="37143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2852928" y="3971034"/>
            <a:ext cx="1284288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ולקבל ש</a:t>
            </a:r>
            <a:endParaRPr lang="he-IL" sz="2500" dirty="0"/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465" y="4130702"/>
            <a:ext cx="222857" cy="188572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0" y="3971034"/>
            <a:ext cx="2363166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err="1" smtClean="0"/>
              <a:t>צי"ל</a:t>
            </a:r>
            <a:r>
              <a:rPr lang="he-IL" sz="2500" dirty="0" smtClean="0"/>
              <a:t> של האחרים</a:t>
            </a:r>
            <a:endParaRPr lang="he-IL" sz="25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847" y="5702916"/>
            <a:ext cx="500952" cy="314286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6718737" y="5579568"/>
            <a:ext cx="2327189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תרגיל</a:t>
            </a:r>
            <a:endParaRPr lang="he-IL" sz="2500" dirty="0"/>
          </a:p>
        </p:txBody>
      </p:sp>
      <p:sp>
        <p:nvSpPr>
          <p:cNvPr id="46" name="TextBox 45"/>
          <p:cNvSpPr txBox="1"/>
          <p:nvPr/>
        </p:nvSpPr>
        <p:spPr>
          <a:xfrm>
            <a:off x="6983831" y="4745299"/>
            <a:ext cx="1150458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במידה ו</a:t>
            </a:r>
            <a:endParaRPr lang="he-IL" sz="2500" dirty="0"/>
          </a:p>
        </p:txBody>
      </p:sp>
    </p:spTree>
    <p:extLst>
      <p:ext uri="{BB962C8B-B14F-4D97-AF65-F5344CB8AC3E}">
        <p14:creationId xmlns:p14="http://schemas.microsoft.com/office/powerpoint/2010/main" val="3396842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2" grpId="0"/>
      <p:bldP spid="23" grpId="0"/>
      <p:bldP spid="24" grpId="0"/>
      <p:bldP spid="27" grpId="0"/>
      <p:bldP spid="32" grpId="0"/>
      <p:bldP spid="36" grpId="0"/>
      <p:bldP spid="39" grpId="0"/>
      <p:bldP spid="43" grpId="0"/>
      <p:bldP spid="45" grpId="0"/>
      <p:bldP spid="4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9.1938"/>
  <p:tag name="ORIGINALWIDTH" val="4144.732"/>
  <p:tag name="LATEXADDIN" val="\documentclass{article}&#10;\usepackage{amsmath}&#10;\usepackage{amssymb}&#10;\usepackage{amsthm}&#10;\usepackage{xcolor}&#10;\pagestyle{empty}&#10;\begin{document}&#10;&#10;&#10;$\text{span}\left\{&#10;\left(\begin{array}{c}&#10;1\\&#10;-1\\&#10;0&#10;\end{array}\right),\left(\begin{array}{c}&#10;1\\&#10;1\\&#10;2&#10;\end{array}\right),\left(\begin{array}{c}&#10;2\\&#10;0\\&#10;2&#10;\end{array}\right),\left(\begin{array}{c}&#10;8\\&#10;-2\\&#10;6&#10;\end{array}\right)&#10;\right\}=&#10;\left\{&#10;\left(\begin{array}{c}&#10;x\\&#10;y\\&#10;z&#10;\end{array}\right)&#10;\mid z-x-y=0&#10;\right\}&#10;$&#10;\end{document}"/>
  <p:tag name="IGUANATEXSIZE" val="20"/>
  <p:tag name="IGUANATEXCURSOR" val="46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3221.597"/>
  <p:tag name="LATEXADDIN" val="\documentclass{article}&#10;\usepackage{amsmath}&#10;\usepackage{amssymb}&#10;\usepackage{amsthm}&#10;\usepackage{xcolor}&#10;\pagestyle{empty}&#10;\begin{document}&#10;&#10;&#10;$-2\left(\begin{array}{c}&#10;1\\&#10;2\\&#10;3&#10;\end{array}\right)+3\left(\begin{array}{c}&#10;2\\&#10;-4\\&#10;1&#10;\end{array}\right)+2\left(\begin{array}{c}&#10;-2\\&#10;8\\&#10;1.5&#10;\end{array}\right)+0\left(\begin{array}{c}&#10;5\\&#10;6\\&#10;7&#10;\end{array}\right)=\left(\begin{array}{c}&#10;0\\&#10;0\\&#10;0&#10;\end{array}\right)$&#10;\end{document}"/>
  <p:tag name="IGUANATEXSIZE" val="25"/>
  <p:tag name="IGUANATEXCURSOR" val="41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.7372"/>
  <p:tag name="ORIGINALWIDTH" val="957.6303"/>
  <p:tag name="LATEXADDIN" val="\documentclass{article}&#10;\usepackage{amsmath}&#10;\usepackage{amssymb}&#10;\usepackage{amsthm}&#10;\usepackage{xcolor}&#10;\pagestyle{empty}&#10;\begin{document}&#10;&#10;&#10;$\alpha_1 =\alpha_2 =\alpha_3=0$&#10;\end{document}"/>
  <p:tag name="IGUANATEXSIZE" val="25"/>
  <p:tag name="IGUANATEXCURSOR" val="17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23.4346"/>
  <p:tag name="ORIGINALWIDTH" val="1238.845"/>
  <p:tag name="LATEXADDIN" val="\documentclass{article}&#10;\usepackage{amsmath}&#10;\usepackage{amssymb}&#10;\usepackage{amsthm}&#10;\usepackage{xcolor}&#10;\pagestyle{empty}&#10;\begin{document}&#10;&#10;&#10;$\begin{cases}&#10;\alpha_{1}-\alpha_{2} &amp; =0\\&#10;2\alpha_{1}-3\alpha_{2}-\alpha_{3} &amp; =0\\&#10;\alpha_{1}+\alpha_{3} &amp; =0&#10;\end{cases}$&#10;\end{document}"/>
  <p:tag name="IGUANATEXSIZE" val="20"/>
  <p:tag name="IGUANATEXCURSOR" val="26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.7368"/>
  <p:tag name="ORIGINALWIDTH" val="394.4507"/>
  <p:tag name="LATEXADDIN" val="\documentclass{article}&#10;\usepackage{amsmath}&#10;\usepackage{amssymb}&#10;\usepackage{amsthm}&#10;\usepackage{xcolor}&#10;\pagestyle{empty}&#10;\begin{document}&#10;&#10;&#10;$V=\mathbb{R}^{3}$&#10;\end{document}"/>
  <p:tag name="IGUANATEXSIZE" val="28"/>
  <p:tag name="IGUANATEXCURSOR" val="16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487.814"/>
  <p:tag name="LATEXADDIN" val="\documentclass{article}&#10;\usepackage{amsmath}&#10;\usepackage{amssymb}&#10;\usepackage{amsthm}&#10;\usepackage{xcolor}&#10;\pagestyle{empty}&#10;\begin{document}&#10;&#10;&#10;$\left(\begin{array}{c}&#10;1\\&#10;2\\&#10;1&#10;\end{array}\right),\left(\begin{array}{c}&#10;-1\\&#10;-3\\&#10;0&#10;\end{array}\right),\left(\begin{array}{c}&#10;0\\&#10;-1\\&#10;1&#10;\end{array}\right)$&#10;\end{document}"/>
  <p:tag name="IGUANATEXSIZE" val="23"/>
  <p:tag name="IGUANATEXCURSOR" val="30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2311.211"/>
  <p:tag name="LATEXADDIN" val="\documentclass{article}&#10;\usepackage{amsmath}&#10;\usepackage{amssymb}&#10;\usepackage{amsthm}&#10;\usepackage{xcolor}&#10;\pagestyle{empty}&#10;\begin{document}&#10;&#10;&#10;$[\alpha_{1}v_{1}+\alpha_{2}v_{2}+\cdots\alpha_{n}v_{n}=0]&#10;\Rightarrow [\forall i\;\; \alpha_i=0]$&#10;\end{document}"/>
  <p:tag name="IGUANATEXSIZE" val="20"/>
  <p:tag name="IGUANATEXCURSOR" val="22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086.614"/>
  <p:tag name="LATEXADDIN" val="\documentclass{article}&#10;\usepackage{amsmath}&#10;\usepackage{amssymb}&#10;\usepackage{amsthm}&#10;\usepackage{xcolor}&#10;\pagestyle{empty}&#10;\begin{document}&#10;&#10;&#10;$\left(\begin{array}{ccc|c}&#10;1 &amp; -1 &amp; 0 &amp; 0\\&#10;2 &amp; -3 &amp; -1 &amp; 0\\&#10;1 &amp; 0 &amp; 1 &amp; 0&#10;\end{array}\right)$&#10;\end{document}"/>
  <p:tag name="IGUANATEXSIZE" val="20"/>
  <p:tag name="IGUANATEXCURSOR" val="23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23.4346"/>
  <p:tag name="ORIGINALWIDTH" val="1238.845"/>
  <p:tag name="LATEXADDIN" val="\documentclass{article}&#10;\usepackage{amsmath}&#10;\usepackage{amssymb}&#10;\usepackage{amsthm}&#10;\usepackage{xcolor}&#10;\pagestyle{empty}&#10;\begin{document}&#10;&#10;&#10;$\begin{cases}&#10;\alpha_{1}-\alpha_{2} &amp; =0\\&#10;2\alpha_{1}-3\alpha_{2}-\alpha_{3} &amp; =0\\&#10;\alpha_{1}+\alpha_{3} &amp; =0&#10;\end{cases}$&#10;\end{document}"/>
  <p:tag name="IGUANATEXSIZE" val="20"/>
  <p:tag name="IGUANATEXCURSOR" val="26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.74016"/>
  <p:tag name="ORIGINALWIDTH" val="507.6865"/>
  <p:tag name="LATEXADDIN" val="\documentclass{article}&#10;\usepackage{amsmath}&#10;\usepackage{amssymb}&#10;\usepackage{amsthm}&#10;\usepackage{xcolor}&#10;\pagestyle{empty}&#10;\begin{document}&#10;&#10;&#10;$ v_{1},\dots,v_{n}$&#10;\end{document}"/>
  <p:tag name="IGUANATEXSIZE" val="20"/>
  <p:tag name="IGUANATEXCURSOR" val="16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.7372"/>
  <p:tag name="ORIGINALWIDTH" val="957.6303"/>
  <p:tag name="LATEXADDIN" val="\documentclass{article}&#10;\usepackage{amsmath}&#10;\usepackage{amssymb}&#10;\usepackage{amsthm}&#10;\usepackage{xcolor}&#10;\pagestyle{empty}&#10;\begin{document}&#10;&#10;&#10;$\alpha_1 =\alpha_2 =\alpha_3=0$&#10;\end{document}"/>
  <p:tag name="IGUANATEXSIZE" val="25"/>
  <p:tag name="IGUANATEXCURSOR" val="17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419.573"/>
  <p:tag name="LATEXADDIN" val="\documentclass{article}&#10;\usepackage{amsmath}&#10;\usepackage{amssymb}&#10;\usepackage{amsthm}&#10;\usepackage{xcolor}&#10;\pagestyle{empty}&#10;\begin{document}&#10;&#10;&#10;$\to \cdots \to \left(\begin{array}{ccc|c}&#10;1 &amp; 0 &amp; 1 &amp; 0\\&#10;0 &amp; 1 &amp; 1 &amp; 0\\&#10;0 &amp; 0 &amp; 0 &amp; 0&#10;\end{array}\right)$&#10;\end{document}"/>
  <p:tag name="IGUANATEXSIZE" val="20"/>
  <p:tag name="IGUANATEXCURSOR" val="25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693.288"/>
  <p:tag name="LATEXADDIN" val="\documentclass{article}&#10;\usepackage{amsmath}&#10;\usepackage{amssymb}&#10;\usepackage{amsthm}&#10;\usepackage{xcolor}&#10;\pagestyle{empty}&#10;\begin{document}&#10;&#10;&#10;$– -2\left(\begin{array}{c}&#10;1\\&#10;2\\&#10;3&#10;\end{array}\right)+\left(\begin{array}{c}&#10;2\\&#10;4\\&#10;6&#10;\end{array}\right)=\left(\begin{array}{c}&#10;0\\&#10;0\\&#10;0&#10;\end{array}\right)$&#10;\end{document}"/>
  <p:tag name="IGUANATEXSIZE" val="25"/>
  <p:tag name="IGUANATEXCURSOR" val="30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.4867"/>
  <p:tag name="ORIGINALWIDTH" val="1426.322"/>
  <p:tag name="LATEXADDIN" val="\documentclass{article}&#10;\usepackage{amsmath}&#10;\usepackage{amssymb}&#10;\usepackage{amsthm}&#10;\usepackage{xcolor}&#10;\pagestyle{empty}&#10;\begin{document}&#10;&#10;&#10;$ \alpha_{1}=-2,\,\alpha_{2}=-2,\, \alpha_{3}=2$&#10;\end{document}"/>
  <p:tag name="IGUANATEXSIZE" val="20"/>
  <p:tag name="IGUANATEXCURSOR" val="19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2581.927"/>
  <p:tag name="LATEXADDIN" val="\documentclass{article}&#10;\usepackage{amsmath}&#10;\usepackage{amssymb}&#10;\usepackage{amsthm}&#10;\usepackage{xcolor}&#10;\pagestyle{empty}&#10;\begin{document}&#10;&#10;&#10;$-2\left(\begin{array}{c}&#10;1\\&#10;2\\&#10;1&#10;\end{array}\right)-2\left(\begin{array}{c}&#10;-1\\&#10;-3\\&#10;0&#10;\end{array}\right)+2\left(\begin{array}{c}&#10;0\\&#10;-1\\&#10;1&#10;\end{array}\right)=\left(\begin{array}{c}&#10;0\\&#10;0\\&#10;0&#10;\end{array}\right)$&#10;\end{document}"/>
  <p:tag name="IGUANATEXSIZE" val="20"/>
  <p:tag name="IGUANATEXCURSOR" val="35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.7368"/>
  <p:tag name="ORIGINALWIDTH" val="521.1849"/>
  <p:tag name="LATEXADDIN" val="\documentclass{article}&#10;\usepackage{amsmath}&#10;\usepackage{amssymb}&#10;\usepackage{amsthm}&#10;\usepackage{xcolor}&#10;\pagestyle{empty}&#10;\begin{document}&#10;&#10;&#10;$V=\mathbb{R}^{2\times2}$&#10;\end{document}"/>
  <p:tag name="IGUANATEXSIZE" val="28"/>
  <p:tag name="IGUANATEXCURSOR" val="16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1868.016"/>
  <p:tag name="LATEXADDIN" val="\documentclass{article}&#10;\usepackage{amsmath}&#10;\usepackage{amssymb}&#10;\usepackage{amsthm}&#10;\usepackage{xcolor}&#10;\pagestyle{empty}&#10;\begin{document}&#10;&#10;&#10;$\left(\begin{array}{cc}&#10;1 &amp; 1\\&#10;0 &amp; 1&#10;\end{array}\right),\left(\begin{array}{cc}&#10;2 &amp; 0\\&#10;1 &amp; 3&#10;\end{array}\right),\left(\begin{array}{cc}&#10;1 &amp; -1\\&#10;1 &amp; 0&#10;\end{array}\right)$&#10;\end{document}"/>
  <p:tag name="IGUANATEXSIZE" val="23"/>
  <p:tag name="IGUANATEXCURSOR" val="31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2311.211"/>
  <p:tag name="LATEXADDIN" val="\documentclass{article}&#10;\usepackage{amsmath}&#10;\usepackage{amssymb}&#10;\usepackage{amsthm}&#10;\usepackage{xcolor}&#10;\pagestyle{empty}&#10;\begin{document}&#10;&#10;&#10;$[\alpha_{1}v_{1}+\alpha_{2}v_{2}+\cdots\alpha_{n}v_{n}=0]&#10;\Rightarrow [\forall i\;\; \alpha_i=0]$&#10;\end{document}"/>
  <p:tag name="IGUANATEXSIZE" val="20"/>
  <p:tag name="IGUANATEXCURSOR" val="22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3232.846"/>
  <p:tag name="LATEXADDIN" val="\documentclass{article}&#10;\usepackage{amsmath}&#10;\usepackage{amssymb}&#10;\usepackage{amsthm}&#10;\usepackage{xcolor}&#10;\pagestyle{empty}&#10;\begin{document}&#10;&#10;&#10;$\alpha_{1}\left(\begin{array}{cc}&#10;1 &amp; 1\\&#10;0 &amp; 1&#10;\end{array}\right)+\alpha_{2}\left(\begin{array}{cc}&#10;2 &amp; 0\\&#10;1 &amp; 3&#10;\end{array}\right)+\alpha_{3}\left(\begin{array}{cc}&#10;1 &amp; -1\\&#10;1 &amp; 0&#10;\end{array}\right)=\left(\begin{array}{cc}&#10;0 &amp; 0\\&#10;0 &amp; 0&#10;\end{array}\right)$&#10;\end{document}"/>
  <p:tag name="IGUANATEXSIZE" val="20"/>
  <p:tag name="IGUANATEXCURSOR" val="21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1790.026"/>
  <p:tag name="LATEXADDIN" val="\documentclass{article}&#10;\usepackage{amsmath}&#10;\usepackage{amssymb}&#10;\usepackage{amsthm}&#10;\usepackage{xcolor}&#10;\pagestyle{empty}&#10;\begin{document}&#10;&#10;&#10;$\left(\begin{array}{cc}&#10;\alpha_{1}+2\alpha_{2}+\alpha_{3} &amp; \alpha_{1}-\alpha_{3}\\&#10;\alpha_{2}+\alpha_{3} &amp; \alpha_{1}+3\alpha_{2}&#10;\end{array}\right)=$&#10;\end{document}"/>
  <p:tag name="IGUANATEXSIZE" val="20"/>
  <p:tag name="IGUANATEXCURSOR" val="29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.74016"/>
  <p:tag name="ORIGINALWIDTH" val="507.6865"/>
  <p:tag name="LATEXADDIN" val="\documentclass{article}&#10;\usepackage{amsmath}&#10;\usepackage{amssymb}&#10;\usepackage{amsthm}&#10;\usepackage{xcolor}&#10;\pagestyle{empty}&#10;\begin{document}&#10;&#10;&#10;$ v_{1},\dots,v_{n}$&#10;\end{document}"/>
  <p:tag name="IGUANATEXSIZE" val="20"/>
  <p:tag name="IGUANATEXCURSOR" val="16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.74126"/>
  <p:tag name="ORIGINALWIDTH" val="215.2231"/>
  <p:tag name="LATEXADDIN" val="\documentclass{article}&#10;\usepackage{amsmath}&#10;\usepackage{amssymb}&#10;\usepackage{amsthm}&#10;\usepackage{xcolor}&#10;\pagestyle{empty}&#10;\begin{document}&#10;&#10;&#10;$\iff$&#10;\end{document}"/>
  <p:tag name="IGUANATEXSIZE" val="20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.7372"/>
  <p:tag name="ORIGINALWIDTH" val="957.6303"/>
  <p:tag name="LATEXADDIN" val="\documentclass{article}&#10;\usepackage{amsmath}&#10;\usepackage{amssymb}&#10;\usepackage{amsthm}&#10;\usepackage{xcolor}&#10;\pagestyle{empty}&#10;\begin{document}&#10;&#10;&#10;$\alpha_1 =\alpha_2 =\alpha_3=0$&#10;\end{document}"/>
  <p:tag name="IGUANATEXSIZE" val="25"/>
  <p:tag name="IGUANATEXCURSOR" val="17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655.793"/>
  <p:tag name="LATEXADDIN" val="\documentclass{article}&#10;\usepackage{amsmath}&#10;\usepackage{amssymb}&#10;\usepackage{amsthm}&#10;\usepackage{xcolor}&#10;\pagestyle{empty}&#10;\begin{document}&#10;&#10;&#10;$5\left(\begin{array}{c}&#10;0\\&#10;0\\&#10;0&#10;\end{array}\right)+0\left(\begin{array}{c}&#10;1\\&#10;2\\&#10;3&#10;\end{array}\right)=\left(\begin{array}{c}&#10;0\\&#10;0\\&#10;0&#10;\end{array}\right)$&#10;\end{document}"/>
  <p:tag name="IGUANATEXSIZE" val="25"/>
  <p:tag name="IGUANATEXCURSOR" val="30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72.6659"/>
  <p:tag name="ORIGINALWIDTH" val="1176.603"/>
  <p:tag name="LATEXADDIN" val="\documentclass{article}&#10;\usepackage{amsmath}&#10;\usepackage{amssymb}&#10;\usepackage{amsthm}&#10;\usepackage{xcolor}&#10;\pagestyle{empty}&#10;\begin{document}&#10;&#10;&#10;$\begin{cases}&#10;\alpha_{1}+2\alpha_{2}+\alpha_{3} &amp; =0\\&#10;\alpha_{1}-\alpha_{3} &amp; =0\\&#10;\alpha_{2}+\alpha_{3} &amp; =0\\&#10;\alpha_{1}+3\alpha_{2} &amp; =0&#10;\end{cases}$&#10;\end{document}"/>
  <p:tag name="IGUANATEXSIZE" val="20"/>
  <p:tag name="IGUANATEXCURSOR" val="29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.7368"/>
  <p:tag name="ORIGINALWIDTH" val="521.1849"/>
  <p:tag name="LATEXADDIN" val="\documentclass{article}&#10;\usepackage{amsmath}&#10;\usepackage{amssymb}&#10;\usepackage{amsthm}&#10;\usepackage{xcolor}&#10;\pagestyle{empty}&#10;\begin{document}&#10;&#10;&#10;$V=\mathbb{R}^{2\times2}$&#10;\end{document}"/>
  <p:tag name="IGUANATEXSIZE" val="28"/>
  <p:tag name="IGUANATEXCURSOR" val="16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1868.016"/>
  <p:tag name="LATEXADDIN" val="\documentclass{article}&#10;\usepackage{amsmath}&#10;\usepackage{amssymb}&#10;\usepackage{amsthm}&#10;\usepackage{xcolor}&#10;\pagestyle{empty}&#10;\begin{document}&#10;&#10;&#10;$\left(\begin{array}{cc}&#10;1 &amp; 1\\&#10;0 &amp; 1&#10;\end{array}\right),\left(\begin{array}{cc}&#10;2 &amp; 0\\&#10;1 &amp; 3&#10;\end{array}\right),\left(\begin{array}{cc}&#10;1 &amp; -1\\&#10;1 &amp; 0&#10;\end{array}\right)$&#10;\end{document}"/>
  <p:tag name="IGUANATEXSIZE" val="23"/>
  <p:tag name="IGUANATEXCURSOR" val="31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2311.211"/>
  <p:tag name="LATEXADDIN" val="\documentclass{article}&#10;\usepackage{amsmath}&#10;\usepackage{amssymb}&#10;\usepackage{amsthm}&#10;\usepackage{xcolor}&#10;\pagestyle{empty}&#10;\begin{document}&#10;&#10;&#10;$[\alpha_{1}v_{1}+\alpha_{2}v_{2}+\cdots\alpha_{n}v_{n}=0]&#10;\Rightarrow [\forall i\;\; \alpha_i=0]$&#10;\end{document}"/>
  <p:tag name="IGUANATEXSIZE" val="20"/>
  <p:tag name="IGUANATEXCURSOR" val="22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8.4252"/>
  <p:tag name="ORIGINALWIDTH" val="989.8762"/>
  <p:tag name="LATEXADDIN" val="\documentclass{article}&#10;\usepackage{amsmath}&#10;\usepackage{amssymb}&#10;\usepackage{amsthm}&#10;\usepackage{xcolor}&#10;\pagestyle{empty}&#10;\begin{document}&#10;&#10;&#10;$\left(\begin{array}{ccc|c}&#10;1 &amp; 2 &amp; 1 &amp; 0\\&#10;1 &amp; 0 &amp; -1 &amp; 0\\&#10;0 &amp; 1 &amp; 1 &amp; 0\\&#10;1 &amp; 3 &amp; 0 &amp; 0&#10;\end{array}\right)$&#10;\end{document}"/>
  <p:tag name="IGUANATEXSIZE" val="20"/>
  <p:tag name="IGUANATEXCURSOR" val="25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.74016"/>
  <p:tag name="ORIGINALWIDTH" val="507.6865"/>
  <p:tag name="LATEXADDIN" val="\documentclass{article}&#10;\usepackage{amsmath}&#10;\usepackage{amssymb}&#10;\usepackage{amsthm}&#10;\usepackage{xcolor}&#10;\pagestyle{empty}&#10;\begin{document}&#10;&#10;&#10;$ v_{1},\dots,v_{n}$&#10;\end{document}"/>
  <p:tag name="IGUANATEXSIZE" val="20"/>
  <p:tag name="IGUANATEXCURSOR" val="16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.7372"/>
  <p:tag name="ORIGINALWIDTH" val="957.6303"/>
  <p:tag name="LATEXADDIN" val="\documentclass{article}&#10;\usepackage{amsmath}&#10;\usepackage{amssymb}&#10;\usepackage{amsthm}&#10;\usepackage{xcolor}&#10;\pagestyle{empty}&#10;\begin{document}&#10;&#10;&#10;$\alpha_1 =\alpha_2 =\alpha_3=0$&#10;\end{document}"/>
  <p:tag name="IGUANATEXSIZE" val="25"/>
  <p:tag name="IGUANATEXCURSOR" val="17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72.6659"/>
  <p:tag name="ORIGINALWIDTH" val="1176.603"/>
  <p:tag name="LATEXADDIN" val="\documentclass{article}&#10;\usepackage{amsmath}&#10;\usepackage{amssymb}&#10;\usepackage{amsthm}&#10;\usepackage{xcolor}&#10;\pagestyle{empty}&#10;\begin{document}&#10;&#10;&#10;$\begin{cases}&#10;\alpha_{1}+2\alpha_{2}+\alpha_{3} &amp; =0\\&#10;\alpha_{1}-\alpha_{3} &amp; =0\\&#10;\alpha_{2}+\alpha_{3} &amp; =0\\&#10;\alpha_{1}+3\alpha_{2} &amp; =0&#10;\end{cases}$&#10;\end{document}"/>
  <p:tag name="IGUANATEXSIZE" val="20"/>
  <p:tag name="IGUANATEXCURSOR" val="29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8.4252"/>
  <p:tag name="ORIGINALWIDTH" val="1517.06"/>
  <p:tag name="LATEXADDIN" val="\documentclass{article}&#10;\usepackage{amsmath}&#10;\usepackage{amssymb}&#10;\usepackage{amsthm}&#10;\usepackage{xcolor}&#10;\pagestyle{empty}&#10;\begin{document}&#10;&#10;&#10;$\to \cdots \to \left(\begin{array}{ccc|c}&#10;1 &amp; 2 &amp; 1 &amp; 0\\&#10;0 &amp; 1 &amp; 1 &amp; 0\\&#10;0 &amp; 0 &amp; -2 &amp; 0\\&#10;0 &amp; 0 &amp; 0 &amp; 0&#10;\end{array}\right)$&#10;\end{document}"/>
  <p:tag name="IGUANATEXSIZE" val="20"/>
  <p:tag name="IGUANATEXCURSOR" val="26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.7372"/>
  <p:tag name="ORIGINALWIDTH" val="957.6303"/>
  <p:tag name="LATEXADDIN" val="\documentclass{article}&#10;\usepackage{amsmath}&#10;\usepackage{amssymb}&#10;\usepackage{amsthm}&#10;\usepackage{xcolor}&#10;\pagestyle{empty}&#10;\begin{document}&#10;&#10;&#10;$\alpha_1 =\alpha_2 =\alpha_3=0$&#10;\end{document}"/>
  <p:tag name="IGUANATEXSIZE" val="25"/>
  <p:tag name="IGUANATEXCURSOR" val="17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9.23882"/>
  <p:tag name="LATEXADDIN" val="\documentclass{article}&#10;\usepackage{amsmath}&#10;\usepackage{amssymb}&#10;\usepackage{amsthm}&#10;\usepackage{xcolor}&#10;\pagestyle{empty}&#10;\begin{document}&#10;&#10;&#10;$V$&#10;\end{document}"/>
  <p:tag name="IGUANATEXSIZE" val="28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.7368"/>
  <p:tag name="ORIGINALWIDTH" val="394.4507"/>
  <p:tag name="LATEXADDIN" val="\documentclass{article}&#10;\usepackage{amsmath}&#10;\usepackage{amssymb}&#10;\usepackage{amsthm}&#10;\usepackage{xcolor}&#10;\pagestyle{empty}&#10;\begin{document}&#10;&#10;&#10;$V=\mathbb{R}^{3}$&#10;\end{document}"/>
  <p:tag name="IGUANATEXSIZE" val="28"/>
  <p:tag name="IGUANATEXCURSOR" val="16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487.814"/>
  <p:tag name="LATEXADDIN" val="\documentclass{article}&#10;\usepackage{amsmath}&#10;\usepackage{amssymb}&#10;\usepackage{amsthm}&#10;\usepackage{xcolor}&#10;\pagestyle{empty}&#10;\begin{document}&#10;&#10;&#10;$\left(\begin{array}{c}&#10;1\\&#10;2\\&#10;1&#10;\end{array}\right),\left(\begin{array}{c}&#10;-1\\&#10;-3\\&#10;0&#10;\end{array}\right),\left(\begin{array}{c}&#10;0\\&#10;-1\\&#10;1&#10;\end{array}\right)$&#10;\end{document}"/>
  <p:tag name="IGUANATEXSIZE" val="23"/>
  <p:tag name="IGUANATEXCURSOR" val="30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2311.211"/>
  <p:tag name="LATEXADDIN" val="\documentclass{article}&#10;\usepackage{amsmath}&#10;\usepackage{amssymb}&#10;\usepackage{amsthm}&#10;\usepackage{xcolor}&#10;\pagestyle{empty}&#10;\begin{document}&#10;&#10;&#10;$[\alpha_{1}v_{1}+\alpha_{2}v_{2}+\cdots\alpha_{n}v_{n}=0]&#10;\Rightarrow [\forall i\;\; \alpha_i=0]$&#10;\end{document}"/>
  <p:tag name="IGUANATEXSIZE" val="20"/>
  <p:tag name="IGUANATEXCURSOR" val="22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086.614"/>
  <p:tag name="LATEXADDIN" val="\documentclass{article}&#10;\usepackage{amsmath}&#10;\usepackage{amssymb}&#10;\usepackage{amsthm}&#10;\usepackage{xcolor}&#10;\pagestyle{empty}&#10;\begin{document}&#10;&#10;&#10;$\left(\begin{array}{ccc|c}&#10;1 &amp; -1 &amp; 0 &amp; 0\\&#10;2 &amp; -3 &amp; -1 &amp; 0\\&#10;1 &amp; 0 &amp; 1 &amp; 0&#10;\end{array}\right)$&#10;\end{document}"/>
  <p:tag name="IGUANATEXSIZE" val="20"/>
  <p:tag name="IGUANATEXCURSOR" val="23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23.4346"/>
  <p:tag name="ORIGINALWIDTH" val="1238.845"/>
  <p:tag name="LATEXADDIN" val="\documentclass{article}&#10;\usepackage{amsmath}&#10;\usepackage{amssymb}&#10;\usepackage{amsthm}&#10;\usepackage{xcolor}&#10;\pagestyle{empty}&#10;\begin{document}&#10;&#10;&#10;$\begin{cases}&#10;\alpha_{1}-\alpha_{2} &amp; =0\\&#10;2\alpha_{1}-3\alpha_{2}-\alpha_{3} &amp; =0\\&#10;\alpha_{1}+\alpha_{3} &amp; =0&#10;\end{cases}$&#10;\end{document}"/>
  <p:tag name="IGUANATEXSIZE" val="20"/>
  <p:tag name="IGUANATEXCURSOR" val="26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.74016"/>
  <p:tag name="ORIGINALWIDTH" val="507.6865"/>
  <p:tag name="LATEXADDIN" val="\documentclass{article}&#10;\usepackage{amsmath}&#10;\usepackage{amssymb}&#10;\usepackage{amsthm}&#10;\usepackage{xcolor}&#10;\pagestyle{empty}&#10;\begin{document}&#10;&#10;&#10;$ v_{1},\dots,v_{n}$&#10;\end{document}"/>
  <p:tag name="IGUANATEXSIZE" val="20"/>
  <p:tag name="IGUANATEXCURSOR" val="16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.7372"/>
  <p:tag name="ORIGINALWIDTH" val="957.6303"/>
  <p:tag name="LATEXADDIN" val="\documentclass{article}&#10;\usepackage{amsmath}&#10;\usepackage{amssymb}&#10;\usepackage{amsthm}&#10;\usepackage{xcolor}&#10;\pagestyle{empty}&#10;\begin{document}&#10;&#10;&#10;$\alpha_1 =\alpha_2 =\alpha_3=0$&#10;\end{document}"/>
  <p:tag name="IGUANATEXSIZE" val="25"/>
  <p:tag name="IGUANATEXCURSOR" val="17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.74126"/>
  <p:tag name="ORIGINALWIDTH" val="215.2231"/>
  <p:tag name="LATEXADDIN" val="\documentclass{article}&#10;\usepackage{amsmath}&#10;\usepackage{amssymb}&#10;\usepackage{amsthm}&#10;\usepackage{xcolor}&#10;\pagestyle{empty}&#10;\begin{document}&#10;&#10;&#10;$\iff$&#10;\end{document}"/>
  <p:tag name="IGUANATEXSIZE" val="20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419.9475"/>
  <p:tag name="LATEXADDIN" val="\documentclass{article}&#10;\usepackage{amsmath}&#10;\usepackage{amssymb}&#10;\usepackage{amsthm}&#10;\usepackage{xcolor}&#10;\pagestyle{empty}&#10;\begin{document}&#10;&#10;&#10;$V=\mathbb{F}^{m}$&#10;\end{document}"/>
  <p:tag name="IGUANATEXSIZE" val="28"/>
  <p:tag name="IGUANATEXCURSOR" val="16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9.4863"/>
  <p:tag name="ORIGINALWIDTH" val="967.379"/>
  <p:tag name="LATEXADDIN" val="\documentclass{article}&#10;\usepackage{amsmath}&#10;\usepackage{amssymb}&#10;\usepackage{amsthm}&#10;\usepackage{xcolor}&#10;\pagestyle{empty}&#10;\begin{document}&#10;&#10;&#10;$v_{1},v_{2}\dots,v_{n}\in \mathbb{F}^{m}$&#10;\end{document}"/>
  <p:tag name="IGUANATEXSIZE" val="28"/>
  <p:tag name="IGUANATEXCURSOR" val="18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9.4863"/>
  <p:tag name="ORIGINALWIDTH" val="902.8871"/>
  <p:tag name="LATEXADDIN" val="\documentclass{article}&#10;\usepackage{amsmath}&#10;\usepackage{amssymb}&#10;\usepackage{amsthm}&#10;\usepackage{xcolor}&#10;\pagestyle{empty}&#10;\begin{document}&#10;&#10;&#10;$v_{1},v_{2}\dots,v_{n}\in V$&#10;\end{document}"/>
  <p:tag name="IGUANATEXSIZE" val="28"/>
  <p:tag name="IGUANATEXCURSOR" val="17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2385"/>
  <p:tag name="ORIGINALWIDTH" val="384.7019"/>
  <p:tag name="LATEXADDIN" val="\documentclass{article}&#10;\usepackage{amsmath}&#10;\usepackage{amssymb}&#10;\usepackage{amsthm}&#10;\usepackage{xcolor}&#10;\pagestyle{empty}&#10;\begin{document}&#10;&#10;&#10;$Ax=0$&#10;\end{document}"/>
  <p:tag name="IGUANATEXSIZE" val="25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291.7135"/>
  <p:tag name="LATEXADDIN" val="\documentclass{article}&#10;\usepackage{amsmath}&#10;\usepackage{amssymb}&#10;\usepackage{amsthm}&#10;\usepackage{xcolor}&#10;\pagestyle{empty}&#10;\begin{document}&#10;&#10;&#10;$x=0$&#10;\end{document}"/>
  <p:tag name="IGUANATEXSIZE" val="25"/>
  <p:tag name="IGUANATEXCURSOR" val="1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949.756"/>
  <p:tag name="LATEXADDIN" val="\documentclass{article}&#10;\usepackage{amsmath}&#10;\usepackage{amssymb}&#10;\usepackage{amsthm}&#10;\usepackage{xcolor}&#10;\pagestyle{empty}&#10;\begin{document}&#10;&#10;&#10;$A=\left(\begin{array}{cccc}&#10;| &amp; | &amp;  &amp; |\\&#10;v_{1} &amp; v_{2} &amp; \cdots &amp; v_{n}\\&#10;| &amp; | &amp;  &amp; |&#10;\end{array}\right)\in\mathbb{F}^{m\times n}$&#10;\end{document}"/>
  <p:tag name="IGUANATEXSIZE" val="20"/>
  <p:tag name="IGUANATEXCURSOR" val="27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262.4672"/>
  <p:tag name="LATEXADDIN" val="\documentclass{article}&#10;\usepackage{amsmath}&#10;\usepackage{amssymb}&#10;\usepackage{amsthm}&#10;\usepackage{xcolor}&#10;\pagestyle{empty}&#10;\begin{document}&#10;&#10;&#10;$\left(A|0\right)$&#10;\end{document}"/>
  <p:tag name="IGUANATEXSIZE" val="20"/>
  <p:tag name="IGUANATEXCURSOR" val="16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22.6846"/>
  <p:tag name="ORIGINALWIDTH" val="1134.608"/>
  <p:tag name="LATEXADDIN" val="\documentclass{article}&#10;\usepackage{amsmath}&#10;\usepackage{amssymb}&#10;\usepackage{amsthm}&#10;\usepackage{xcolor}&#10;\pagestyle{empty}&#10;\begin{document}&#10;&#10;&#10;$A\left(\begin{array}{c}&#10;\alpha_{1}\\&#10;\vdots\\&#10;\alpha_{n}&#10;\end{array}\right)=\left(\begin{array}{c}&#10;0\\&#10;\vdots\\&#10;0&#10;\end{array}\right)$&#10;\end{document}"/>
  <p:tag name="IGUANATEXSIZE" val="20"/>
  <p:tag name="IGUANATEXCURSOR" val="27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.74016"/>
  <p:tag name="ORIGINALWIDTH" val="644.9194"/>
  <p:tag name="LATEXADDIN" val="\documentclass{article}&#10;\usepackage{amsmath}&#10;\usepackage{amssymb}&#10;\usepackage{amsthm}&#10;\usepackage{xcolor}&#10;\pagestyle{empty}&#10;\begin{document}&#10;&#10;&#10;$v_{1},v_{2}\dots,v_{n}$&#10;\end{document}"/>
  <p:tag name="IGUANATEXSIZE" val="25"/>
  <p:tag name="IGUANATEXCURSOR" val="16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.74126"/>
  <p:tag name="ORIGINALWIDTH" val="215.2231"/>
  <p:tag name="LATEXADDIN" val="\documentclass{article}&#10;\usepackage{amsmath}&#10;\usepackage{amssymb}&#10;\usepackage{amsthm}&#10;\usepackage{xcolor}&#10;\pagestyle{empty}&#10;\begin{document}&#10;&#10;&#10;$\iff $&#10;\end{document}"/>
  <p:tag name="IGUANATEXSIZE" val="25"/>
  <p:tag name="IGUANATEXCURSOR" val="1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.74126"/>
  <p:tag name="ORIGINALWIDTH" val="215.2231"/>
  <p:tag name="LATEXADDIN" val="\documentclass{article}&#10;\usepackage{amsmath}&#10;\usepackage{amssymb}&#10;\usepackage{amsthm}&#10;\usepackage{xcolor}&#10;\pagestyle{empty}&#10;\begin{document}&#10;&#10;&#10;$\iff $&#10;\end{document}"/>
  <p:tag name="IGUANATEXSIZE" val="25"/>
  <p:tag name="IGUANATEXCURSOR" val="1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22.6846"/>
  <p:tag name="ORIGINALWIDTH" val="1910.761"/>
  <p:tag name="LATEXADDIN" val="\documentclass{article}&#10;\usepackage{amsmath}&#10;\usepackage{amssymb}&#10;\usepackage{amsthm}&#10;\usepackage{xcolor}&#10;\pagestyle{empty}&#10;\begin{document}&#10;&#10;&#10;$\alpha_1v_1+\alpha_2v_2+\cdots+\alpha_nv_n=\left(\begin{array}{c}&#10;0\\&#10;\vdots\\&#10;0&#10;\end{array}\right)$&#10;\end{document}"/>
  <p:tag name="IGUANATEXSIZE" val="20"/>
  <p:tag name="IGUANATEXCURSOR" val="18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419.9475"/>
  <p:tag name="LATEXADDIN" val="\documentclass{article}&#10;\usepackage{amsmath}&#10;\usepackage{amssymb}&#10;\usepackage{amsthm}&#10;\usepackage{xcolor}&#10;\pagestyle{empty}&#10;\begin{document}&#10;&#10;&#10;$V=\mathbb{F}^{m}$&#10;\end{document}"/>
  <p:tag name="IGUANATEXSIZE" val="28"/>
  <p:tag name="IGUANATEXCURSOR" val="16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2581.927"/>
  <p:tag name="LATEXADDIN" val="\documentclass{article}&#10;\usepackage{amsmath}&#10;\usepackage{amssymb}&#10;\usepackage{amsthm}&#10;\usepackage{xcolor}&#10;\pagestyle{empty}&#10;\begin{document}&#10;&#10;&#10;$-2\left(\begin{array}{c}&#10;1\\&#10;2\\&#10;3&#10;\end{array}\right)+3\left(\begin{array}{c}&#10;2\\&#10;-4\\&#10;1&#10;\end{array}\right)+2\left(\begin{array}{c}&#10;-2\\&#10;8\\&#10;1.5&#10;\end{array}\right)=\left(\begin{array}{c}&#10;0\\&#10;0\\&#10;0&#10;\end{array}\right)$&#10;\end{document}"/>
  <p:tag name="IGUANATEXSIZE" val="25"/>
  <p:tag name="IGUANATEXCURSOR" val="30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9.4863"/>
  <p:tag name="ORIGINALWIDTH" val="967.379"/>
  <p:tag name="LATEXADDIN" val="\documentclass{article}&#10;\usepackage{amsmath}&#10;\usepackage{amssymb}&#10;\usepackage{amsthm}&#10;\usepackage{xcolor}&#10;\pagestyle{empty}&#10;\begin{document}&#10;&#10;&#10;$v_{1},v_{2}\dots,v_{n}\in \mathbb{F}^{m}$&#10;\end{document}"/>
  <p:tag name="IGUANATEXSIZE" val="28"/>
  <p:tag name="IGUANATEXCURSOR" val="18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2385"/>
  <p:tag name="ORIGINALWIDTH" val="384.7019"/>
  <p:tag name="LATEXADDIN" val="\documentclass{article}&#10;\usepackage{amsmath}&#10;\usepackage{amssymb}&#10;\usepackage{amsthm}&#10;\usepackage{xcolor}&#10;\pagestyle{empty}&#10;\begin{document}&#10;&#10;&#10;$Ax=0$&#10;\end{document}"/>
  <p:tag name="IGUANATEXSIZE" val="25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291.7135"/>
  <p:tag name="LATEXADDIN" val="\documentclass{article}&#10;\usepackage{amsmath}&#10;\usepackage{amssymb}&#10;\usepackage{amsthm}&#10;\usepackage{xcolor}&#10;\pagestyle{empty}&#10;\begin{document}&#10;&#10;&#10;$x=0$&#10;\end{document}"/>
  <p:tag name="IGUANATEXSIZE" val="25"/>
  <p:tag name="IGUANATEXCURSOR" val="1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949.756"/>
  <p:tag name="LATEXADDIN" val="\documentclass{article}&#10;\usepackage{amsmath}&#10;\usepackage{amssymb}&#10;\usepackage{amsthm}&#10;\usepackage{xcolor}&#10;\pagestyle{empty}&#10;\begin{document}&#10;&#10;&#10;$A=\left(\begin{array}{cccc}&#10;| &amp; | &amp;  &amp; |\\&#10;v_{1} &amp; v_{2} &amp; \cdots &amp; v_{n}\\&#10;| &amp; | &amp;  &amp; |&#10;\end{array}\right)\in\mathbb{F}^{m\times n}$&#10;\end{document}"/>
  <p:tag name="IGUANATEXSIZE" val="20"/>
  <p:tag name="IGUANATEXCURSOR" val="27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262.4672"/>
  <p:tag name="LATEXADDIN" val="\documentclass{article}&#10;\usepackage{amsmath}&#10;\usepackage{amssymb}&#10;\usepackage{amsthm}&#10;\usepackage{xcolor}&#10;\pagestyle{empty}&#10;\begin{document}&#10;&#10;&#10;$\left(A|0\right)$&#10;\end{document}"/>
  <p:tag name="IGUANATEXSIZE" val="20"/>
  <p:tag name="IGUANATEXCURSOR" val="16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.74016"/>
  <p:tag name="ORIGINALWIDTH" val="644.9194"/>
  <p:tag name="LATEXADDIN" val="\documentclass{article}&#10;\usepackage{amsmath}&#10;\usepackage{amssymb}&#10;\usepackage{amsthm}&#10;\usepackage{xcolor}&#10;\pagestyle{empty}&#10;\begin{document}&#10;&#10;&#10;$v_{1},v_{2}\dots,v_{n}$&#10;\end{document}"/>
  <p:tag name="IGUANATEXSIZE" val="25"/>
  <p:tag name="IGUANATEXCURSOR" val="16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.74126"/>
  <p:tag name="ORIGINALWIDTH" val="215.2231"/>
  <p:tag name="LATEXADDIN" val="\documentclass{article}&#10;\usepackage{amsmath}&#10;\usepackage{amssymb}&#10;\usepackage{amsthm}&#10;\usepackage{xcolor}&#10;\pagestyle{empty}&#10;\begin{document}&#10;&#10;&#10;$\iff $&#10;\end{document}"/>
  <p:tag name="IGUANATEXSIZE" val="25"/>
  <p:tag name="IGUANATEXCURSOR" val="1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1.99102"/>
  <p:tag name="ORIGINALWIDTH" val="343.4571"/>
  <p:tag name="LATEXADDIN" val="\documentclass{article}&#10;\usepackage{amsmath}&#10;\usepackage{amssymb}&#10;\usepackage{amsthm}&#10;\usepackage{xcolor}&#10;\pagestyle{empty}&#10;\begin{document}&#10;&#10;&#10;$m&lt;n$&#10;\end{document}"/>
  <p:tag name="IGUANATEXSIZE" val="25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102.7372"/>
  <p:tag name="LATEXADDIN" val="\documentclass{article}&#10;\usepackage{amsmath}&#10;\usepackage{amssymb}&#10;\usepackage{amsthm}&#10;\usepackage{xcolor}&#10;\pagestyle{empty}&#10;\begin{document}&#10;&#10;&#10;$m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158.9802"/>
  <p:tag name="LATEXADDIN" val="\documentclass{article}&#10;\usepackage{amsmath}&#10;\usepackage{amssymb}&#10;\usepackage{amsthm}&#10;\usepackage{xcolor}&#10;\pagestyle{empty}&#10;\begin{document}&#10;&#10;&#10;$\mathbb{F}^m$&#10;\end{document}"/>
  <p:tag name="IGUANATEXSIZE" val="25"/>
  <p:tag name="IGUANATEXCURSOR" val="15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9.23882"/>
  <p:tag name="LATEXADDIN" val="\documentclass{article}&#10;\usepackage{amsmath}&#10;\usepackage{amssymb}&#10;\usepackage{amsthm}&#10;\usepackage{xcolor}&#10;\pagestyle{empty}&#10;\begin{document}&#10;&#10;&#10;$V$&#10;\end{document}"/>
  <p:tag name="IGUANATEXSIZE" val="28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.74016"/>
  <p:tag name="ORIGINALWIDTH" val="644.9194"/>
  <p:tag name="LATEXADDIN" val="\documentclass{article}&#10;\usepackage{amsmath}&#10;\usepackage{amssymb}&#10;\usepackage{amsthm}&#10;\usepackage{xcolor}&#10;\pagestyle{empty}&#10;\begin{document}&#10;&#10;&#10;$v_{1},v_{2}\dots,v_{n}$&#10;\end{document}"/>
  <p:tag name="IGUANATEXSIZE" val="25"/>
  <p:tag name="IGUANATEXCURSOR" val="16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86.23921"/>
  <p:tag name="LATEXADDIN" val="\documentclass{article}&#10;\usepackage{amsmath}&#10;\usepackage{amssymb}&#10;\usepackage{amsthm}&#10;\usepackage{xcolor}&#10;\pagestyle{empty}&#10;\begin{document}&#10;&#10;&#10;$A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419.9475"/>
  <p:tag name="LATEXADDIN" val="\documentclass{article}&#10;\usepackage{amsmath}&#10;\usepackage{amssymb}&#10;\usepackage{amsthm}&#10;\usepackage{xcolor}&#10;\pagestyle{empty}&#10;\begin{document}&#10;&#10;&#10;$V=\mathbb{F}^{m}$&#10;\end{document}"/>
  <p:tag name="IGUANATEXSIZE" val="28"/>
  <p:tag name="IGUANATEXCURSOR" val="16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9.4863"/>
  <p:tag name="ORIGINALWIDTH" val="967.379"/>
  <p:tag name="LATEXADDIN" val="\documentclass{article}&#10;\usepackage{amsmath}&#10;\usepackage{amssymb}&#10;\usepackage{amsthm}&#10;\usepackage{xcolor}&#10;\pagestyle{empty}&#10;\begin{document}&#10;&#10;&#10;$v_{1},v_{2}\dots,v_{n}\in \mathbb{F}^{m}$&#10;\end{document}"/>
  <p:tag name="IGUANATEXSIZE" val="28"/>
  <p:tag name="IGUANATEXCURSOR" val="18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2385"/>
  <p:tag name="ORIGINALWIDTH" val="384.7019"/>
  <p:tag name="LATEXADDIN" val="\documentclass{article}&#10;\usepackage{amsmath}&#10;\usepackage{amssymb}&#10;\usepackage{amsthm}&#10;\usepackage{xcolor}&#10;\pagestyle{empty}&#10;\begin{document}&#10;&#10;&#10;$Ax=0$&#10;\end{document}"/>
  <p:tag name="IGUANATEXSIZE" val="25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291.7135"/>
  <p:tag name="LATEXADDIN" val="\documentclass{article}&#10;\usepackage{amsmath}&#10;\usepackage{amssymb}&#10;\usepackage{amsthm}&#10;\usepackage{xcolor}&#10;\pagestyle{empty}&#10;\begin{document}&#10;&#10;&#10;$x=0$&#10;\end{document}"/>
  <p:tag name="IGUANATEXSIZE" val="25"/>
  <p:tag name="IGUANATEXCURSOR" val="1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949.756"/>
  <p:tag name="LATEXADDIN" val="\documentclass{article}&#10;\usepackage{amsmath}&#10;\usepackage{amssymb}&#10;\usepackage{amsthm}&#10;\usepackage{xcolor}&#10;\pagestyle{empty}&#10;\begin{document}&#10;&#10;&#10;$A=\left(\begin{array}{cccc}&#10;| &amp; | &amp;  &amp; |\\&#10;v_{1} &amp; v_{2} &amp; \cdots &amp; v_{n}\\&#10;| &amp; | &amp;  &amp; |&#10;\end{array}\right)\in\mathbb{F}^{m\times n}$&#10;\end{document}"/>
  <p:tag name="IGUANATEXSIZE" val="20"/>
  <p:tag name="IGUANATEXCURSOR" val="27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262.4672"/>
  <p:tag name="LATEXADDIN" val="\documentclass{article}&#10;\usepackage{amsmath}&#10;\usepackage{amssymb}&#10;\usepackage{amsthm}&#10;\usepackage{xcolor}&#10;\pagestyle{empty}&#10;\begin{document}&#10;&#10;&#10;$\left(A|0\right)$&#10;\end{document}"/>
  <p:tag name="IGUANATEXSIZE" val="20"/>
  <p:tag name="IGUANATEXCURSOR" val="16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.74016"/>
  <p:tag name="ORIGINALWIDTH" val="644.9194"/>
  <p:tag name="LATEXADDIN" val="\documentclass{article}&#10;\usepackage{amsmath}&#10;\usepackage{amssymb}&#10;\usepackage{amsthm}&#10;\usepackage{xcolor}&#10;\pagestyle{empty}&#10;\begin{document}&#10;&#10;&#10;$v_{1},v_{2}\dots,v_{n}$&#10;\end{document}"/>
  <p:tag name="IGUANATEXSIZE" val="25"/>
  <p:tag name="IGUANATEXCURSOR" val="16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.74126"/>
  <p:tag name="ORIGINALWIDTH" val="215.2231"/>
  <p:tag name="LATEXADDIN" val="\documentclass{article}&#10;\usepackage{amsmath}&#10;\usepackage{amssymb}&#10;\usepackage{amsthm}&#10;\usepackage{xcolor}&#10;\pagestyle{empty}&#10;\begin{document}&#10;&#10;&#10;$\iff $&#10;\end{document}"/>
  <p:tag name="IGUANATEXSIZE" val="25"/>
  <p:tag name="IGUANATEXCURSOR" val="1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9.4863"/>
  <p:tag name="ORIGINALWIDTH" val="902.8871"/>
  <p:tag name="LATEXADDIN" val="\documentclass{article}&#10;\usepackage{amsmath}&#10;\usepackage{amssymb}&#10;\usepackage{amsthm}&#10;\usepackage{xcolor}&#10;\pagestyle{empty}&#10;\begin{document}&#10;&#10;&#10;$v_{1},v_{2}\dots,v_{n}\in V$&#10;\end{document}"/>
  <p:tag name="IGUANATEXSIZE" val="28"/>
  <p:tag name="IGUANATEXCURSOR" val="17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1.99102"/>
  <p:tag name="ORIGINALWIDTH" val="343.4571"/>
  <p:tag name="LATEXADDIN" val="\documentclass{article}&#10;\usepackage{amsmath}&#10;\usepackage{amssymb}&#10;\usepackage{amsthm}&#10;\usepackage{xcolor}&#10;\pagestyle{empty}&#10;\begin{document}&#10;&#10;&#10;$m&lt;n$&#10;\end{document}"/>
  <p:tag name="IGUANATEXSIZE" val="25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102.7372"/>
  <p:tag name="LATEXADDIN" val="\documentclass{article}&#10;\usepackage{amsmath}&#10;\usepackage{amssymb}&#10;\usepackage{amsthm}&#10;\usepackage{xcolor}&#10;\pagestyle{empty}&#10;\begin{document}&#10;&#10;&#10;$m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158.9802"/>
  <p:tag name="LATEXADDIN" val="\documentclass{article}&#10;\usepackage{amsmath}&#10;\usepackage{amssymb}&#10;\usepackage{amsthm}&#10;\usepackage{xcolor}&#10;\pagestyle{empty}&#10;\begin{document}&#10;&#10;&#10;$\mathbb{F}^m$&#10;\end{document}"/>
  <p:tag name="IGUANATEXSIZE" val="25"/>
  <p:tag name="IGUANATEXCURSOR" val="15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.74016"/>
  <p:tag name="ORIGINALWIDTH" val="644.9194"/>
  <p:tag name="LATEXADDIN" val="\documentclass{article}&#10;\usepackage{amsmath}&#10;\usepackage{amssymb}&#10;\usepackage{amsthm}&#10;\usepackage{xcolor}&#10;\pagestyle{empty}&#10;\begin{document}&#10;&#10;&#10;$v_{1},v_{2}\dots,v_{n}$&#10;\end{document}"/>
  <p:tag name="IGUANATEXSIZE" val="25"/>
  <p:tag name="IGUANATEXCURSOR" val="16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6.73788"/>
  <p:tag name="ORIGINALWIDTH" val="343.4571"/>
  <p:tag name="LATEXADDIN" val="\documentclass{article}&#10;\usepackage{amsmath}&#10;\usepackage{amssymb}&#10;\usepackage{amsthm}&#10;\usepackage{xcolor}&#10;\pagestyle{empty}&#10;\begin{document}&#10;&#10;&#10;$n\leq m$&#10;\end{document}"/>
  <p:tag name="IGUANATEXSIZE" val="25"/>
  <p:tag name="IGUANATEXCURSOR" val="1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487.814"/>
  <p:tag name="LATEXADDIN" val="\documentclass{article}&#10;\usepackage{amsmath}&#10;\usepackage{amssymb}&#10;\usepackage{amsthm}&#10;\usepackage{xcolor}&#10;\pagestyle{empty}&#10;\begin{document}&#10;&#10;&#10;$\left(\begin{array}{c}&#10;1\\&#10;2\\&#10;1&#10;\end{array}\right),\left(\begin{array}{c}&#10;-1\\&#10;-3\\&#10;0&#10;\end{array}\right),\left(\begin{array}{c}&#10;0\\&#10;-1\\&#10;1&#10;\end{array}\right)$&#10;\end{document}"/>
  <p:tag name="IGUANATEXSIZE" val="15"/>
  <p:tag name="IGUANATEXCURSOR" val="30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293.588"/>
  <p:tag name="LATEXADDIN" val="\documentclass{article}&#10;\usepackage{amsmath}&#10;\usepackage{amssymb}&#10;\usepackage{amsthm}&#10;\usepackage{xcolor}&#10;\pagestyle{empty}&#10;\begin{document}&#10;&#10;&#10;$\left(\begin{array}{c}&#10;1\\&#10;0\\&#10;0&#10;\end{array}\right),\left(\begin{array}{c}&#10;0\\&#10;1\\&#10;0&#10;\end{array}\right),\left(\begin{array}{c}&#10;0\\&#10;0\\&#10;1&#10;\end{array}\right)$&#10;\end{document}"/>
  <p:tag name="IGUANATEXSIZE" val="15"/>
  <p:tag name="IGUANATEXCURSOR" val="29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.7368"/>
  <p:tag name="ORIGINALWIDTH" val="394.4507"/>
  <p:tag name="LATEXADDIN" val="\documentclass{article}&#10;\usepackage{amsmath}&#10;\usepackage{amssymb}&#10;\usepackage{amsthm}&#10;\usepackage{xcolor}&#10;\pagestyle{empty}&#10;\begin{document}&#10;&#10;&#10;$V=\mathbb{R}^{3}$&#10;\end{document}"/>
  <p:tag name="IGUANATEXSIZE" val="28"/>
  <p:tag name="IGUANATEXCURSOR" val="15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5.98803"/>
  <p:tag name="ORIGINALWIDTH" val="515.1856"/>
  <p:tag name="LATEXADDIN" val="\documentclass{article}&#10;\usepackage{amsmath}&#10;\usepackage{amssymb}&#10;\usepackage{amsthm}&#10;\usepackage{xcolor}&#10;\pagestyle{empty}&#10;\begin{document}&#10;&#10;&#10;$A\in \mathbb{F}^{n\times n}$&#10;\end{document}"/>
  <p:tag name="IGUANATEXSIZE" val="28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378.7027"/>
  <p:tag name="LATEXADDIN" val="\documentclass{article}&#10;\usepackage{amsmath}&#10;\usepackage{amssymb}&#10;\usepackage{amsthm}&#10;\usepackage{xcolor}&#10;\pagestyle{empty}&#10;\begin{document}&#10;&#10;&#10;$Ax=b$&#10;\end{document}"/>
  <p:tag name="IGUANATEXSIZE" val="28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3221.597"/>
  <p:tag name="LATEXADDIN" val="\documentclass{article}&#10;\usepackage{amsmath}&#10;\usepackage{amssymb}&#10;\usepackage{amsthm}&#10;\usepackage{xcolor}&#10;\pagestyle{empty}&#10;\begin{document}&#10;&#10;&#10;$-2\left(\begin{array}{c}&#10;1\\&#10;2\\&#10;3&#10;\end{array}\right)+3\left(\begin{array}{c}&#10;2\\&#10;-4\\&#10;1&#10;\end{array}\right)+2\left(\begin{array}{c}&#10;-2\\&#10;8\\&#10;1.5&#10;\end{array}\right)+0\left(\begin{array}{c}&#10;5\\&#10;6\\&#10;7&#10;\end{array}\right)=\left(\begin{array}{c}&#10;0\\&#10;0\\&#10;0&#10;\end{array}\right)$&#10;\end{document}"/>
  <p:tag name="IGUANATEXSIZE" val="25"/>
  <p:tag name="IGUANATEXCURSOR" val="36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378.7027"/>
  <p:tag name="LATEXADDIN" val="\documentclass{article}&#10;\usepackage{amsmath}&#10;\usepackage{amssymb}&#10;\usepackage{amsthm}&#10;\usepackage{xcolor}&#10;\pagestyle{empty}&#10;\begin{document}&#10;&#10;&#10;$Ax=b$&#10;\end{document}"/>
  <p:tag name="IGUANATEXSIZE" val="28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86.23921"/>
  <p:tag name="LATEXADDIN" val="\documentclass{article}&#10;\usepackage{amsmath}&#10;\usepackage{amssymb}&#10;\usepackage{amsthm}&#10;\usepackage{xcolor}&#10;\pagestyle{empty}&#10;\begin{document}&#10;&#10;&#10;$A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.74126"/>
  <p:tag name="ORIGINALWIDTH" val="215.2231"/>
  <p:tag name="LATEXADDIN" val="\documentclass{article}&#10;\usepackage{amsmath}&#10;\usepackage{amssymb}&#10;\usepackage{amsthm}&#10;\usepackage{xcolor}&#10;\pagestyle{empty}&#10;\begin{document}&#10;&#10;&#10;$\iff $&#10;\end{document}"/>
  <p:tag name="IGUANATEXSIZE" val="25"/>
  <p:tag name="IGUANATEXCURSOR" val="1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131.9835"/>
  <p:tag name="LATEXADDIN" val="\documentclass{article}&#10;\usepackage{amsmath}&#10;\usepackage{amssymb}&#10;\usepackage{amsthm}&#10;\usepackage{xcolor}&#10;\pagestyle{empty}&#10;\begin{document}&#10;&#10;&#10;$\mathbb{F}^n$&#10;\end{document}"/>
  <p:tag name="IGUANATEXSIZE" val="28"/>
  <p:tag name="IGUANATEXCURSOR" val="15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.74126"/>
  <p:tag name="ORIGINALWIDTH" val="215.2231"/>
  <p:tag name="LATEXADDIN" val="\documentclass{article}&#10;\usepackage{amsmath}&#10;\usepackage{amssymb}&#10;\usepackage{amsthm}&#10;\usepackage{xcolor}&#10;\pagestyle{empty}&#10;\begin{document}&#10;&#10;&#10;$\iff $&#10;\end{document}"/>
  <p:tag name="IGUANATEXSIZE" val="25"/>
  <p:tag name="IGUANATEXCURSOR" val="1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131.9835"/>
  <p:tag name="LATEXADDIN" val="\documentclass{article}&#10;\usepackage{amsmath}&#10;\usepackage{amssymb}&#10;\usepackage{amsthm}&#10;\usepackage{xcolor}&#10;\pagestyle{empty}&#10;\begin{document}&#10;&#10;&#10;$\mathbb{F}^n$&#10;\end{document}"/>
  <p:tag name="IGUANATEXSIZE" val="28"/>
  <p:tag name="IGUANATEXCURSOR" val="15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131.9835"/>
  <p:tag name="LATEXADDIN" val="\documentclass{article}&#10;\usepackage{amsmath}&#10;\usepackage{amssymb}&#10;\usepackage{amsthm}&#10;\usepackage{xcolor}&#10;\pagestyle{empty}&#10;\begin{document}&#10;&#10;&#10;$\mathbb{F}^n$&#10;\end{document}"/>
  <p:tag name="IGUANATEXSIZE" val="28"/>
  <p:tag name="IGUANATEXCURSOR" val="15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9.23882"/>
  <p:tag name="LATEXADDIN" val="\documentclass{article}&#10;\usepackage{amsmath}&#10;\usepackage{amssymb}&#10;\usepackage{amsthm}&#10;\usepackage{xcolor}&#10;\pagestyle{empty}&#10;\begin{document}&#10;&#10;&#10;$V$&#10;\end{document}"/>
  <p:tag name="IGUANATEXSIZE" val="28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9.1938"/>
  <p:tag name="ORIGINALWIDTH" val="1577.803"/>
  <p:tag name="LATEXADDIN" val="\documentclass{article}&#10;\usepackage{amsmath}&#10;\usepackage{amssymb}&#10;\usepackage{amsthm}&#10;\usepackage{xcolor}&#10;\pagestyle{empty}&#10;\begin{document}&#10;&#10;&#10;$=\text{span}\left\{ \left(\begin{array}{c}&#10;1\\&#10;-1\\&#10;0&#10;\end{array}\right),\left(\begin{array}{c}&#10;1\\&#10;1\\&#10;2&#10;\end{array}\right)\right\} $&#10;\end{document}"/>
  <p:tag name="IGUANATEXSIZE" val="20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9.4863"/>
  <p:tag name="ORIGINALWIDTH" val="902.8871"/>
  <p:tag name="LATEXADDIN" val="\documentclass{article}&#10;\usepackage{amsmath}&#10;\usepackage{amssymb}&#10;\usepackage{amsthm}&#10;\usepackage{xcolor}&#10;\pagestyle{empty}&#10;\begin{document}&#10;&#10;&#10;$v_{1},v_{2}\dots,v_{n}\in V$&#10;\end{document}"/>
  <p:tag name="IGUANATEXSIZE" val="28"/>
  <p:tag name="IGUANATEXCURSOR" val="17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3861.267"/>
  <p:tag name="LATEXADDIN" val="\documentclass{article}&#10;\usepackage{amsmath}&#10;\usepackage{amssymb}&#10;\usepackage{amsthm}&#10;\usepackage{xcolor}&#10;\pagestyle{empty}&#10;\begin{document}&#10;&#10;&#10;$-2\left(\begin{array}{c}&#10;1\\&#10;2\\&#10;3&#10;\end{array}\right)+3\left(\begin{array}{c}&#10;2\\&#10;-4\\&#10;1&#10;\end{array}\right)+2\left(\begin{array}{c}&#10;-2\\&#10;8\\&#10;1.5&#10;\end{array}\right)+0\left(\begin{array}{c}&#10;5\\&#10;6\\&#10;7&#10;\end{array}\right)+0\left(\begin{array}{c}&#10;2\\&#10;1\\&#10;2&#10;\end{array}\right)=\left(\begin{array}{c}&#10;0\\&#10;0\\&#10;0&#10;\end{array}\right)$&#10;\end{document}"/>
  <p:tag name="IGUANATEXSIZE" val="25"/>
  <p:tag name="IGUANATEXCURSOR" val="39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9.23882"/>
  <p:tag name="LATEXADDIN" val="\documentclass{article}&#10;\usepackage{amsmath}&#10;\usepackage{amssymb}&#10;\usepackage{amsthm}&#10;\usepackage{xcolor}&#10;\pagestyle{empty}&#10;\begin{document}&#10;&#10;&#10;$V$&#10;\end{document}"/>
  <p:tag name="IGUANATEXSIZE" val="28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9.4863"/>
  <p:tag name="ORIGINALWIDTH" val="902.8871"/>
  <p:tag name="LATEXADDIN" val="\documentclass{article}&#10;\usepackage{amsmath}&#10;\usepackage{amssymb}&#10;\usepackage{amsthm}&#10;\usepackage{xcolor}&#10;\pagestyle{empty}&#10;\begin{document}&#10;&#10;&#10;$v_{1},v_{2}\dots,v_{n}\in V$&#10;\end{document}"/>
  <p:tag name="IGUANATEXSIZE" val="28"/>
  <p:tag name="IGUANATEXCURSOR" val="17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.7372"/>
  <p:tag name="ORIGINALWIDTH" val="132.7334"/>
  <p:tag name="LATEXADDIN" val="\documentclass{article}&#10;\usepackage{amsmath}&#10;\usepackage{amssymb}&#10;\usepackage{amsthm}&#10;\usepackage{xcolor}&#10;\pagestyle{empty}&#10;\begin{document}&#10;&#10;&#10;$0_V$&#10;\end{document}"/>
  <p:tag name="IGUANATEXSIZE" val="25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599.925"/>
  <p:tag name="LATEXADDIN" val="\documentclass{article}&#10;\usepackage{amsmath}&#10;\usepackage{amssymb}&#10;\usepackage{amsthm}&#10;\usepackage{xcolor}&#10;\pagestyle{empty}&#10;\begin{document}&#10;&#10;&#10;$0_V=1\cdot0_{V}$&#10;\end{document}"/>
  <p:tag name="IGUANATEXSIZE" val="25"/>
  <p:tag name="IGUANATEXCURSOR" val="15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1.2373"/>
  <p:tag name="ORIGINALWIDTH" val="256.468"/>
  <p:tag name="LATEXADDIN" val="\documentclass{article}&#10;\usepackage{amsmath}&#10;\usepackage{amssymb}&#10;\usepackage{amsthm}&#10;\usepackage{xcolor}&#10;\pagestyle{empty}&#10;\begin{document}&#10;&#10;&#10;$+0v_{2}$&#10;\end{document}"/>
  <p:tag name="IGUANATEXSIZE" val="25"/>
  <p:tag name="IGUANATEXCURSOR" val="1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.7372"/>
  <p:tag name="ORIGINALWIDTH" val="257.2179"/>
  <p:tag name="LATEXADDIN" val="\documentclass{article}&#10;\usepackage{amsmath}&#10;\usepackage{amssymb}&#10;\usepackage{amsthm}&#10;\usepackage{xcolor}&#10;\pagestyle{empty}&#10;\begin{document}&#10;&#10;&#10;$+0v_{3}$&#10;\end{document}"/>
  <p:tag name="IGUANATEXSIZE" val="25"/>
  <p:tag name="IGUANATEXCURSOR" val="15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1.9872"/>
  <p:tag name="ORIGINALWIDTH" val="588.6764"/>
  <p:tag name="LATEXADDIN" val="\documentclass{article}&#10;\usepackage{amsmath}&#10;\usepackage{amssymb}&#10;\usepackage{amsthm}&#10;\usepackage{xcolor}&#10;\pagestyle{empty}&#10;\begin{document}&#10;&#10;&#10;$+\cdots +0v_{n}$&#10;\end{document}"/>
  <p:tag name="IGUANATEXSIZE" val="25"/>
  <p:tag name="IGUANATEXCURSOR" val="15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9.23882"/>
  <p:tag name="LATEXADDIN" val="\documentclass{article}&#10;\usepackage{amsmath}&#10;\usepackage{amssymb}&#10;\usepackage{amsthm}&#10;\usepackage{xcolor}&#10;\pagestyle{empty}&#10;\begin{document}&#10;&#10;&#10;$V$&#10;\end{document}"/>
  <p:tag name="IGUANATEXSIZE" val="25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9.23882"/>
  <p:tag name="LATEXADDIN" val="\documentclass{article}&#10;\usepackage{amsmath}&#10;\usepackage{amssymb}&#10;\usepackage{amsthm}&#10;\usepackage{xcolor}&#10;\pagestyle{empty}&#10;\begin{document}&#10;&#10;&#10;$V$&#10;\end{document}"/>
  <p:tag name="IGUANATEXSIZE" val="28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9.4863"/>
  <p:tag name="ORIGINALWIDTH" val="902.8871"/>
  <p:tag name="LATEXADDIN" val="\documentclass{article}&#10;\usepackage{amsmath}&#10;\usepackage{amssymb}&#10;\usepackage{amsthm}&#10;\usepackage{xcolor}&#10;\pagestyle{empty}&#10;\begin{document}&#10;&#10;&#10;$v_{1},v_{2}\dots,v_{n}\in V$&#10;\end{document}"/>
  <p:tag name="IGUANATEXSIZE" val="25"/>
  <p:tag name="IGUANATEXCURSOR" val="17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.74016"/>
  <p:tag name="ORIGINALWIDTH" val="644.9194"/>
  <p:tag name="LATEXADDIN" val="\documentclass{article}&#10;\usepackage{amsmath}&#10;\usepackage{amssymb}&#10;\usepackage{amsthm}&#10;\usepackage{xcolor}&#10;\pagestyle{empty}&#10;\begin{document}&#10;&#10;&#10;$v_{1},v_{2}\dots,v_{n}$&#10;\end{document}"/>
  <p:tag name="IGUANATEXSIZE" val="25"/>
  <p:tag name="IGUANATEXCURSOR" val="16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.74126"/>
  <p:tag name="ORIGINALWIDTH" val="215.2231"/>
  <p:tag name="LATEXADDIN" val="\documentclass{article}&#10;\usepackage{amsmath}&#10;\usepackage{amssymb}&#10;\usepackage{amsthm}&#10;\usepackage{xcolor}&#10;\pagestyle{empty}&#10;\begin{document}&#10;&#10;&#10;$\iff $&#10;\end{document}"/>
  <p:tag name="IGUANATEXSIZE" val="25"/>
  <p:tag name="IGUANATEXCURSOR" val="1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.74016"/>
  <p:tag name="ORIGINALWIDTH" val="644.9194"/>
  <p:tag name="LATEXADDIN" val="\documentclass{article}&#10;\usepackage{amsmath}&#10;\usepackage{amssymb}&#10;\usepackage{amsthm}&#10;\usepackage{xcolor}&#10;\pagestyle{empty}&#10;\begin{document}&#10;&#10;&#10;$v_{1},v_{2}\dots,v_{n}$&#10;\end{document}"/>
  <p:tag name="IGUANATEXSIZE" val="28"/>
  <p:tag name="IGUANATEXCURSOR" val="16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197.2254"/>
  <p:tag name="LATEXADDIN" val="\documentclass{article}&#10;\usepackage{amsmath}&#10;\usepackage{amssymb}&#10;\usepackage{amsthm}&#10;\usepackage{xcolor}&#10;\pagestyle{empty}&#10;\begin{document}&#10;&#10;&#10;$(\Leftarrow)$&#10;\end{document}"/>
  <p:tag name="IGUANATEXSIZE" val="25"/>
  <p:tag name="IGUANATEXCURSOR" val="15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1.9872"/>
  <p:tag name="ORIGINALWIDTH" val="1599.55"/>
  <p:tag name="LATEXADDIN" val="\documentclass{article}&#10;\usepackage{amsmath}&#10;\usepackage{amssymb}&#10;\usepackage{amsthm}&#10;\usepackage{xcolor}&#10;\pagestyle{empty}&#10;\begin{document}&#10;&#10;&#10;$\alpha_1 v_1 +\alpha_2v_2 +\cdots +\alpha_nv_n=0$&#10;\end{document}"/>
  <p:tag name="IGUANATEXSIZE" val="25"/>
  <p:tag name="IGUANATEXCURSOR" val="19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6.2354"/>
  <p:tag name="ORIGINALWIDTH" val="354.7057"/>
  <p:tag name="LATEXADDIN" val="\documentclass{article}&#10;\usepackage{amsmath}&#10;\usepackage{amssymb}&#10;\usepackage{amsthm}&#10;\usepackage{xcolor}&#10;\pagestyle{empty}&#10;\begin{document}&#10;&#10;&#10;$\alpha_1\neq 0$&#10;\end{document}"/>
  <p:tag name="IGUANATEXSIZE" val="25"/>
  <p:tag name="IGUANATEXCURSOR" val="15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6.2317"/>
  <p:tag name="ORIGINALWIDTH" val="1769.779"/>
  <p:tag name="LATEXADDIN" val="\documentclass{article}&#10;\usepackage{amsmath}&#10;\usepackage{amssymb}&#10;\usepackage{amsthm}&#10;\usepackage{xcolor}&#10;\pagestyle{empty}&#10;\begin{document}&#10;&#10;&#10;$v_1 =-\frac{\alpha_2}{\alpha_1}v_2 -\frac{\alpha_3}{\alpha_1}v_3 -\cdots -\frac{\alpha_n}{\alpha_1}v_n$&#10;\end{document}"/>
  <p:tag name="IGUANATEXSIZE" val="25"/>
  <p:tag name="IGUANATEXCURSOR" val="2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6.2354"/>
  <p:tag name="ORIGINALWIDTH" val="340.4574"/>
  <p:tag name="LATEXADDIN" val="\documentclass{article}&#10;\usepackage{amsmath}&#10;\usepackage{amssymb}&#10;\usepackage{amsthm}&#10;\usepackage{xcolor}&#10;\pagestyle{empty}&#10;\begin{document}&#10;&#10;&#10;$\alpha_i\neq 0$&#10;\end{document}"/>
  <p:tag name="IGUANATEXSIZE" val="25"/>
  <p:tag name="IGUANATEXCURSOR" val="15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6.2317"/>
  <p:tag name="ORIGINALWIDTH" val="194.9756"/>
  <p:tag name="LATEXADDIN" val="\documentclass{article}&#10;\usepackage{amsmath}&#10;\usepackage{amssymb}&#10;\usepackage{amsthm}&#10;\usepackage{xcolor}&#10;\pagestyle{empty}&#10;\begin{document}&#10;&#10;&#10;$\alpha_i^{-1}$&#10;\end{document}"/>
  <p:tag name="IGUANATEXSIZE" val="25"/>
  <p:tag name="IGUANATEXCURSOR" val="15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9.4863"/>
  <p:tag name="ORIGINALWIDTH" val="902.8871"/>
  <p:tag name="LATEXADDIN" val="\documentclass{article}&#10;\usepackage{amsmath}&#10;\usepackage{amssymb}&#10;\usepackage{amsthm}&#10;\usepackage{xcolor}&#10;\pagestyle{empty}&#10;\begin{document}&#10;&#10;&#10;$v_{1},v_{2}\dots,v_{n}\in V$&#10;\end{document}"/>
  <p:tag name="IGUANATEXSIZE" val="28"/>
  <p:tag name="IGUANATEXCURSOR" val="17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.24071"/>
  <p:tag name="ORIGINALWIDTH" val="87.73905"/>
  <p:tag name="LATEXADDIN" val="\documentclass{article}&#10;\usepackage{amsmath}&#10;\usepackage{amssymb}&#10;\usepackage{amsthm}&#10;\usepackage{xcolor}&#10;\pagestyle{empty}&#10;\begin{document}&#10;&#10;&#10;$v_i$&#10;\end{document}"/>
  <p:tag name="IGUANATEXSIZE" val="25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197.2254"/>
  <p:tag name="LATEXADDIN" val="\documentclass{article}&#10;\usepackage{amsmath}&#10;\usepackage{amssymb}&#10;\usepackage{amsthm}&#10;\usepackage{xcolor}&#10;\pagestyle{empty}&#10;\begin{document}&#10;&#10;&#10;$(\Rightarrow)$&#10;\end{document}"/>
  <p:tag name="IGUANATEXSIZE" val="25"/>
  <p:tag name="IGUANATEXCURSOR" val="1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9.23882"/>
  <p:tag name="LATEXADDIN" val="\documentclass{article}&#10;\usepackage{amsmath}&#10;\usepackage{amssymb}&#10;\usepackage{amsthm}&#10;\usepackage{xcolor}&#10;\pagestyle{empty}&#10;\begin{document}&#10;&#10;&#10;$V$&#10;\end{document}"/>
  <p:tag name="IGUANATEXSIZE" val="28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9.4863"/>
  <p:tag name="ORIGINALWIDTH" val="902.8871"/>
  <p:tag name="LATEXADDIN" val="\documentclass{article}&#10;\usepackage{amsmath}&#10;\usepackage{amssymb}&#10;\usepackage{amsthm}&#10;\usepackage{xcolor}&#10;\pagestyle{empty}&#10;\begin{document}&#10;&#10;&#10;$v_{1},v_{2}\dots,v_{n}\in V$&#10;\end{document}"/>
  <p:tag name="IGUANATEXSIZE" val="28"/>
  <p:tag name="IGUANATEXCURSOR" val="17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.74016"/>
  <p:tag name="ORIGINALWIDTH" val="644.9194"/>
  <p:tag name="LATEXADDIN" val="\documentclass{article}&#10;\usepackage{amsmath}&#10;\usepackage{amssymb}&#10;\usepackage{amsthm}&#10;\usepackage{xcolor}&#10;\pagestyle{empty}&#10;\begin{document}&#10;&#10;&#10;$v_{1},v_{2}\dots,v_{n}$&#10;\end{document}"/>
  <p:tag name="IGUANATEXSIZE" val="28"/>
  <p:tag name="IGUANATEXCURSOR" val="16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.74126"/>
  <p:tag name="ORIGINALWIDTH" val="215.2231"/>
  <p:tag name="LATEXADDIN" val="\documentclass{article}&#10;\usepackage{amsmath}&#10;\usepackage{amssymb}&#10;\usepackage{amsthm}&#10;\usepackage{xcolor}&#10;\pagestyle{empty}&#10;\begin{document}&#10;&#10;&#10;$\iff $&#10;\end{document}"/>
  <p:tag name="IGUANATEXSIZE" val="28"/>
  <p:tag name="IGUANATEXCURSOR" val="1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.74016"/>
  <p:tag name="ORIGINALWIDTH" val="272.9659"/>
  <p:tag name="LATEXADDIN" val="\documentclass{article}&#10;\usepackage{amsmath}&#10;\usepackage{amssymb}&#10;\usepackage{amsthm}&#10;\usepackage{xcolor}&#10;\pagestyle{empty}&#10;\begin{document}&#10;&#10;&#10;$v_{1},v_{2}$&#10;\end{document}"/>
  <p:tag name="IGUANATEXSIZE" val="25"/>
  <p:tag name="IGUANATEXCURSOR" val="15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.74126"/>
  <p:tag name="ORIGINALWIDTH" val="215.2231"/>
  <p:tag name="LATEXADDIN" val="\documentclass{article}&#10;\usepackage{amsmath}&#10;\usepackage{amssymb}&#10;\usepackage{amsthm}&#10;\usepackage{xcolor}&#10;\pagestyle{empty}&#10;\begin{document}&#10;&#10;&#10;$\iff $&#10;\end{document}"/>
  <p:tag name="IGUANATEXSIZE" val="25"/>
  <p:tag name="IGUANATEXCURSOR" val="1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812.8984"/>
  <p:tag name="LATEXADDIN" val="\documentclass{article}&#10;\usepackage{amsmath}&#10;\usepackage{amssymb}&#10;\usepackage{amsthm}&#10;\usepackage{xcolor}&#10;\pagestyle{empty}&#10;\begin{document}&#10;&#10;&#10;$\left(\begin{array}{c}&#10;2\\&#10;2\\&#10;2&#10;\end{array}\right),\left(\begin{array}{c}&#10;8\\&#10;8\\&#10;8&#10;\end{array}\right)$&#10;\end{document}"/>
  <p:tag name="IGUANATEXSIZE" val="20"/>
  <p:tag name="IGUANATEXCURSOR" val="2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007.124"/>
  <p:tag name="LATEXADDIN" val="\documentclass{article}&#10;\usepackage{amsmath}&#10;\usepackage{amssymb}&#10;\usepackage{amsthm}&#10;\usepackage{xcolor}&#10;\pagestyle{empty}&#10;\begin{document}&#10;&#10;&#10;$\left(\begin{array}{c}&#10;-2\\&#10;-3\\&#10;2&#10;\end{array}\right),\left(\begin{array}{c}&#10;3\\&#10;4.5\\&#10;-3&#10;\end{array}\right)$&#10;\end{document}"/>
  <p:tag name="IGUANATEXSIZE" val="20"/>
  <p:tag name="IGUANATEXCURSOR" val="25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.7372"/>
  <p:tag name="ORIGINALWIDTH" val="132.7334"/>
  <p:tag name="LATEXADDIN" val="\documentclass{article}&#10;\usepackage{amsmath}&#10;\usepackage{amssymb}&#10;\usepackage{amsthm}&#10;\usepackage{xcolor}&#10;\pagestyle{empty}&#10;\begin{document}&#10;&#10;&#10;$0_V$&#10;\end{document}"/>
  <p:tag name="IGUANATEXSIZE" val="28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812.8984"/>
  <p:tag name="LATEXADDIN" val="\documentclass{article}&#10;\usepackage{amsmath}&#10;\usepackage{amssymb}&#10;\usepackage{amsthm}&#10;\usepackage{xcolor}&#10;\pagestyle{empty}&#10;\begin{document}&#10;&#10;&#10;$\left(\begin{array}{c}&#10;0\\&#10;1\\&#10;2&#10;\end{array}\right),\left(\begin{array}{c}&#10;0\\&#10;2\\&#10;4&#10;\end{array}\right)$&#10;\end{document}"/>
  <p:tag name="IGUANATEXSIZE" val="20"/>
  <p:tag name="IGUANATEXCURSOR" val="2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812.8984"/>
  <p:tag name="LATEXADDIN" val="\documentclass{article}&#10;\usepackage{amsmath}&#10;\usepackage{amssymb}&#10;\usepackage{amsthm}&#10;\usepackage{xcolor}&#10;\pagestyle{empty}&#10;\begin{document}&#10;&#10;&#10;$\left(\begin{array}{c}&#10;3\\&#10;1\\&#10;2&#10;\end{array}\right),\left(\begin{array}{c}&#10;0\\&#10;0\\&#10;0&#10;\end{array}\right)$&#10;\end{document}"/>
  <p:tag name="IGUANATEXSIZE" val="20"/>
  <p:tag name="IGUANATEXCURSOR" val="2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812.8984"/>
  <p:tag name="LATEXADDIN" val="\documentclass{article}&#10;\usepackage{amsmath}&#10;\usepackage{amssymb}&#10;\usepackage{amsthm}&#10;\usepackage{xcolor}&#10;\pagestyle{empty}&#10;\begin{document}&#10;&#10;&#10;$\left(\begin{array}{c}&#10;2\\&#10;3\\&#10;2&#10;\end{array}\right),\left(\begin{array}{c}&#10;8\\&#10;8\\&#10;8&#10;\end{array}\right)$&#10;\end{document}"/>
  <p:tag name="IGUANATEXSIZE" val="20"/>
  <p:tag name="IGUANATEXCURSOR" val="2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812.8984"/>
  <p:tag name="LATEXADDIN" val="\documentclass{article}&#10;\usepackage{amsmath}&#10;\usepackage{amssymb}&#10;\usepackage{amsthm}&#10;\usepackage{xcolor}&#10;\pagestyle{empty}&#10;\begin{document}&#10;&#10;&#10;$\left(\begin{array}{c}&#10;2\\&#10;2\\&#10;2&#10;\end{array}\right),\left(\begin{array}{c}&#10;0\\&#10;0\\&#10;8&#10;\end{array}\right)$&#10;\end{document}"/>
  <p:tag name="IGUANATEXSIZE" val="20"/>
  <p:tag name="IGUANATEXCURSOR" val="2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9.23882"/>
  <p:tag name="LATEXADDIN" val="\documentclass{article}&#10;\usepackage{amsmath}&#10;\usepackage{amssymb}&#10;\usepackage{amsthm}&#10;\usepackage{xcolor}&#10;\pagestyle{empty}&#10;\begin{document}&#10;&#10;&#10;$V$&#10;\end{document}"/>
  <p:tag name="IGUANATEXSIZE" val="25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9.4863"/>
  <p:tag name="ORIGINALWIDTH" val="902.8871"/>
  <p:tag name="LATEXADDIN" val="\documentclass{article}&#10;\usepackage{amsmath}&#10;\usepackage{amssymb}&#10;\usepackage{amsthm}&#10;\usepackage{xcolor}&#10;\pagestyle{empty}&#10;\begin{document}&#10;&#10;&#10;$v_{1},v_{2}\dots,v_{n}\in V$&#10;\end{document}"/>
  <p:tag name="IGUANATEXSIZE" val="25"/>
  <p:tag name="IGUANATEXCURSOR" val="17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.74016"/>
  <p:tag name="ORIGINALWIDTH" val="644.9194"/>
  <p:tag name="LATEXADDIN" val="\documentclass{article}&#10;\usepackage{amsmath}&#10;\usepackage{amssymb}&#10;\usepackage{amsthm}&#10;\usepackage{xcolor}&#10;\pagestyle{empty}&#10;\begin{document}&#10;&#10;&#10;$v_{1},v_{2}\dots,v_{n}$&#10;\end{document}"/>
  <p:tag name="IGUANATEXSIZE" val="25"/>
  <p:tag name="IGUANATEXCURSOR" val="16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.74126"/>
  <p:tag name="ORIGINALWIDTH" val="215.2231"/>
  <p:tag name="LATEXADDIN" val="\documentclass{article}&#10;\usepackage{amsmath}&#10;\usepackage{amssymb}&#10;\usepackage{amsthm}&#10;\usepackage{xcolor}&#10;\pagestyle{empty}&#10;\begin{document}&#10;&#10;&#10;$\iff $&#10;\end{document}"/>
  <p:tag name="IGUANATEXSIZE" val="25"/>
  <p:tag name="IGUANATEXCURSOR" val="1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9.23882"/>
  <p:tag name="LATEXADDIN" val="\documentclass{article}&#10;\usepackage{amsmath}&#10;\usepackage{amssymb}&#10;\usepackage{amsthm}&#10;\usepackage{xcolor}&#10;\pagestyle{empty}&#10;\begin{document}&#10;&#10;&#10;$V$&#10;\end{document}"/>
  <p:tag name="IGUANATEXSIZE" val="25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9.4863"/>
  <p:tag name="ORIGINALWIDTH" val="902.8871"/>
  <p:tag name="LATEXADDIN" val="\documentclass{article}&#10;\usepackage{amsmath}&#10;\usepackage{amssymb}&#10;\usepackage{amsthm}&#10;\usepackage{xcolor}&#10;\pagestyle{empty}&#10;\begin{document}&#10;&#10;&#10;$v_{1},v_{2}\dots,v_{n}\in V$&#10;\end{document}"/>
  <p:tag name="IGUANATEXSIZE" val="25"/>
  <p:tag name="IGUANATEXCURSOR" val="17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.74016"/>
  <p:tag name="ORIGINALWIDTH" val="644.9194"/>
  <p:tag name="LATEXADDIN" val="\documentclass{article}&#10;\usepackage{amsmath}&#10;\usepackage{amssymb}&#10;\usepackage{amsthm}&#10;\usepackage{xcolor}&#10;\pagestyle{empty}&#10;\begin{document}&#10;&#10;&#10;$v_{1},v_{2}\dots,v_{n}$&#10;\end{document}"/>
  <p:tag name="IGUANATEXSIZE" val="28"/>
  <p:tag name="IGUANATEXCURSOR" val="16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.24071"/>
  <p:tag name="ORIGINALWIDTH" val="114.7357"/>
  <p:tag name="LATEXADDIN" val="\documentclass{article}&#10;\usepackage{amsmath}&#10;\usepackage{amssymb}&#10;\usepackage{amsthm}&#10;\usepackage{xcolor}&#10;\pagestyle{empty}&#10;\begin{document}&#10;&#10;&#10;$v_{n}$&#10;\end{document}"/>
  <p:tag name="IGUANATEXSIZE" val="25"/>
  <p:tag name="IGUANATEXCURSOR" val="1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.74126"/>
  <p:tag name="ORIGINALWIDTH" val="215.2231"/>
  <p:tag name="LATEXADDIN" val="\documentclass{article}&#10;\usepackage{amsmath}&#10;\usepackage{amssymb}&#10;\usepackage{amsthm}&#10;\usepackage{xcolor}&#10;\pagestyle{empty}&#10;\begin{document}&#10;&#10;&#10;$\iff $&#10;\end{document}"/>
  <p:tag name="IGUANATEXSIZE" val="25"/>
  <p:tag name="IGUANATEXCURSOR" val="1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2381.702"/>
  <p:tag name="LATEXADDIN" val="\documentclass{article}&#10;\usepackage{amsmath}&#10;\usepackage{amssymb}&#10;\usepackage{amsthm}&#10;\usepackage{xcolor}&#10;\pagestyle{empty}&#10;\begin{document}&#10;&#10;$&#10;\text{span}\{v_1,\dots ,v_{n-1},v_n\}=&#10;\text{span}\{v_1,\dots ,v_{n-1}\}&#10;$&#10;\end{document}"/>
  <p:tag name="IGUANATEXSIZE" val="25"/>
  <p:tag name="IGUANATEXCURSOR" val="21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267.7165"/>
  <p:tag name="LATEXADDIN" val="\documentclass{article}&#10;\usepackage{amsmath}&#10;\usepackage{amssymb}&#10;\usepackage{amsthm}&#10;\usepackage{xcolor}&#10;\pagestyle{empty}&#10;\begin{document}&#10;&#10;&#10;$:(\Leftarrow)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267.7165"/>
  <p:tag name="LATEXADDIN" val="\documentclass{article}&#10;\usepackage{amsmath}&#10;\usepackage{amssymb}&#10;\usepackage{amsthm}&#10;\usepackage{xcolor}&#10;\pagestyle{empty}&#10;\begin{document}&#10;&#10;&#10;$:(\Rightarrow)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381.702"/>
  <p:tag name="LATEXADDIN" val="\documentclass{article}&#10;\usepackage{amsmath}&#10;\usepackage{amssymb}&#10;\usepackage{amsthm}&#10;\usepackage{xcolor}&#10;\pagestyle{empty}&#10;\begin{document}&#10;&#10;$&#10; \text{span}\{v_1,\dots ,v_{n-1},v_n\}=&#10;\text{span}\{v_1,\dots ,v_{n-1}\}&#10;$&#10;\end{document}"/>
  <p:tag name="IGUANATEXSIZE" val="25"/>
  <p:tag name="IGUANATEXCURSOR" val="1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169.4788"/>
  <p:tag name="LATEXADDIN" val="\documentclass{article}&#10;\usepackage{amsmath}&#10;\usepackage{amssymb}&#10;\usepackage{amsthm}&#10;\usepackage{xcolor}&#10;\pagestyle{empty}&#10;\begin{document}&#10;&#10;&#10;$(\supseteq)$&#10;\end{document}"/>
  <p:tag name="IGUANATEXSIZE" val="25"/>
  <p:tag name="IGUANATEXCURSOR" val="1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169.4788"/>
  <p:tag name="LATEXADDIN" val="\documentclass{article}&#10;\usepackage{amsmath}&#10;\usepackage{amssymb}&#10;\usepackage{amsthm}&#10;\usepackage{xcolor}&#10;\pagestyle{empty}&#10;\begin{document}&#10;&#10;&#10;$(\subseteq)$&#10;\end{document}"/>
  <p:tag name="IGUANATEXSIZE" val="25"/>
  <p:tag name="IGUANATEXCURSOR" val="1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1010.124"/>
  <p:tag name="LATEXADDIN" val="\documentclass{article}&#10;\usepackage{amsmath}&#10;\usepackage{amssymb}&#10;\usepackage{amsthm}&#10;\usepackage{xcolor}&#10;\pagestyle{empty}&#10;\begin{document}&#10;&#10;$&#10;\text{span}\{v_1,\dots ,v_{n-1}\}&#10;$&#10;\end{document}"/>
  <p:tag name="IGUANATEXSIZE" val="25"/>
  <p:tag name="IGUANATEXCURSOR" val="14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918.6352"/>
  <p:tag name="LATEXADDIN" val="\documentclass{article}&#10;\usepackage{amsmath}&#10;\usepackage{amssymb}&#10;\usepackage{amsthm}&#10;\usepackage{xcolor}&#10;\pagestyle{empty}&#10;\begin{document}&#10;&#10;$&#10;\{ \phantom{v_1,\dots ,v_{n-1},} v_n\}&#10;$&#10;\end{document}"/>
  <p:tag name="IGUANATEXSIZE" val="25"/>
  <p:tag name="IGUANATEXCURSOR" val="15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.7372"/>
  <p:tag name="ORIGINALWIDTH" val="1448.819"/>
  <p:tag name="LATEXADDIN" val="\documentclass{article}&#10;\usepackage{amsmath}&#10;\usepackage{amssymb}&#10;\usepackage{amsthm}&#10;\usepackage{xcolor}&#10;\pagestyle{empty}&#10;\begin{document}&#10;&#10;&#10;$0_V=0v_{1}+0v_{2}+\cdots+0v_{n}$&#10;\end{document}"/>
  <p:tag name="IGUANATEXSIZE" val="25"/>
  <p:tag name="IGUANATEXCURSOR" val="17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6.73788"/>
  <p:tag name="ORIGINALWIDTH" val="77.24032"/>
  <p:tag name="LATEXADDIN" val="\documentclass{article}&#10;\usepackage{amsmath}&#10;\usepackage{amssymb}&#10;\usepackage{amsthm}&#10;\usepackage{xcolor}&#10;\pagestyle{empty}&#10;\begin{document}&#10;&#10;$&#10;\subseteq &#10;$&#10;\end{document}"/>
  <p:tag name="IGUANATEXSIZE" val="25"/>
  <p:tag name="IGUANATEXCURSOR" val="15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.74016"/>
  <p:tag name="ORIGINALWIDTH" val="671.1661"/>
  <p:tag name="LATEXADDIN" val="\documentclass{article}&#10;\usepackage{amsmath}&#10;\usepackage{amssymb}&#10;\usepackage{amsthm}&#10;\usepackage{xcolor}&#10;\pagestyle{empty}&#10;\begin{document}&#10;&#10;$&#10; v_1,\dots ,v_{n-1},\phantom{ v_n}&#10;$&#10;\end{document}"/>
  <p:tag name="IGUANATEXSIZE" val="25"/>
  <p:tag name="IGUANATEXCURSOR" val="1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9.49008"/>
  <p:tag name="ORIGINALWIDTH" val="242.9696"/>
  <p:tag name="LATEXADDIN" val="\documentclass{article}&#10;\usepackage{amsmath}&#10;\usepackage{amssymb}&#10;\usepackage{amsthm}&#10;\usepackage{xcolor}&#10;\pagestyle{empty}&#10;\begin{document}&#10;&#10;&#10;$\text{span}$&#10;\end{document}"/>
  <p:tag name="IGUANATEXSIZE" val="25"/>
  <p:tag name="IGUANATEXCURSOR" val="15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98914"/>
  <p:tag name="ORIGINALWIDTH" val="232.4709"/>
  <p:tag name="LATEXADDIN" val="\documentclass{article}&#10;\usepackage{amsmath}&#10;\usepackage{amssymb}&#10;\usepackage{amsthm}&#10;\usepackage{xcolor}&#10;\pagestyle{empty}&#10;\begin{document}&#10;&#10;&#10;$v_n\in$&#10;\end{document}"/>
  <p:tag name="IGUANATEXSIZE" val="25"/>
  <p:tag name="IGUANATEXCURSOR" val="15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9.23882"/>
  <p:tag name="LATEXADDIN" val="\documentclass{article}&#10;\usepackage{amsmath}&#10;\usepackage{amssymb}&#10;\usepackage{amsthm}&#10;\usepackage{xcolor}&#10;\pagestyle{empty}&#10;\begin{document}&#10;&#10;&#10;$V$&#10;\end{document}"/>
  <p:tag name="IGUANATEXSIZE" val="28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9.4863"/>
  <p:tag name="ORIGINALWIDTH" val="902.8871"/>
  <p:tag name="LATEXADDIN" val="\documentclass{article}&#10;\usepackage{amsmath}&#10;\usepackage{amssymb}&#10;\usepackage{amsthm}&#10;\usepackage{xcolor}&#10;\pagestyle{empty}&#10;\begin{document}&#10;&#10;&#10;$v_{1},v_{2}\dots,v_{n}\in V$&#10;\end{document}"/>
  <p:tag name="IGUANATEXSIZE" val="28"/>
  <p:tag name="IGUANATEXCURSOR" val="17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55.49307"/>
  <p:tag name="LATEXADDIN" val="\documentclass{article}&#10;\usepackage{amsmath}&#10;\usepackage{amssymb}&#10;\usepackage{amsthm}&#10;\usepackage{xcolor}&#10;\pagestyle{empty}&#10;\begin{document}&#10;&#10;&#10;$v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9.23882"/>
  <p:tag name="LATEXADDIN" val="\documentclass{article}&#10;\usepackage{amsmath}&#10;\usepackage{amssymb}&#10;\usepackage{amsthm}&#10;\usepackage{xcolor}&#10;\pagestyle{empty}&#10;\begin{document}&#10;&#10;&#10;$V$&#10;\end{document}"/>
  <p:tag name="IGUANATEXSIZE" val="28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9.4863"/>
  <p:tag name="ORIGINALWIDTH" val="902.8871"/>
  <p:tag name="LATEXADDIN" val="\documentclass{article}&#10;\usepackage{amsmath}&#10;\usepackage{amssymb}&#10;\usepackage{amsthm}&#10;\usepackage{xcolor}&#10;\pagestyle{empty}&#10;\begin{document}&#10;&#10;&#10;$v_{1},v_{2}\dots,v_{n}\in V$&#10;\end{document}"/>
  <p:tag name="IGUANATEXSIZE" val="28"/>
  <p:tag name="IGUANATEXCURSOR" val="17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1.9872"/>
  <p:tag name="ORIGINALWIDTH" val="1468.317"/>
  <p:tag name="LATEXADDIN" val="\documentclass{article}&#10;\usepackage{amsmath}&#10;\usepackage{amssymb}&#10;\usepackage{amsthm}&#10;\usepackage{xcolor}&#10;\pagestyle{empty}&#10;\begin{document}&#10;&#10;&#10;$\alpha_{1}v_{1}+\alpha_{2}v_{2}+\cdots\alpha_{n}v_{n}=0&#10;$&#10;\end{document}"/>
  <p:tag name="IGUANATEXSIZE" val="33"/>
  <p:tag name="IGUANATEXCURSOR" val="20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.7368"/>
  <p:tag name="ORIGINALWIDTH" val="394.4507"/>
  <p:tag name="LATEXADDIN" val="\documentclass{article}&#10;\usepackage{amsmath}&#10;\usepackage{amssymb}&#10;\usepackage{amsthm}&#10;\usepackage{xcolor}&#10;\pagestyle{empty}&#10;\begin{document}&#10;&#10;&#10;$V=\mathbb{R}^{3}$&#10;\end{document}"/>
  <p:tag name="IGUANATEXSIZE" val="28"/>
  <p:tag name="IGUANATEXCURSOR" val="16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.74126"/>
  <p:tag name="ORIGINALWIDTH" val="110.9861"/>
  <p:tag name="LATEXADDIN" val="\documentclass{article}&#10;\usepackage{amsmath}&#10;\usepackage{amssymb}&#10;\usepackage{amsthm}&#10;\usepackage{xcolor}&#10;\pagestyle{empty}&#10;\begin{document}&#10;&#10;&#10;$\Rightarrow&#10;$&#10;\end{document}"/>
  <p:tag name="IGUANATEXSIZE" val="33"/>
  <p:tag name="IGUANATEXCURSOR" val="15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1.9872"/>
  <p:tag name="ORIGINALWIDTH" val="340.4574"/>
  <p:tag name="LATEXADDIN" val="\documentclass{article}&#10;\usepackage{amsmath}&#10;\usepackage{amssymb}&#10;\usepackage{amsthm}&#10;\usepackage{xcolor}&#10;\pagestyle{empty}&#10;\begin{document}&#10;&#10;&#10;$ \alpha_i =0$&#10;\end{document}"/>
  <p:tag name="IGUANATEXSIZE" val="33"/>
  <p:tag name="IGUANATEXCURSOR" val="1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105.7368"/>
  <p:tag name="LATEXADDIN" val="\documentclass{article}&#10;\usepackage{amsmath}&#10;\usepackage{amssymb}&#10;\usepackage{amsthm}&#10;\usepackage{xcolor}&#10;\pagestyle{empty}&#10;\begin{document}&#10;&#10;&#10;$\forall i$&#10;\end{document}"/>
  <p:tag name="IGUANATEXSIZE" val="33"/>
  <p:tag name="IGUANATEXCURSOR" val="15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.7368"/>
  <p:tag name="ORIGINALWIDTH" val="394.4507"/>
  <p:tag name="LATEXADDIN" val="\documentclass{article}&#10;\usepackage{amsmath}&#10;\usepackage{amssymb}&#10;\usepackage{amsthm}&#10;\usepackage{xcolor}&#10;\pagestyle{empty}&#10;\begin{document}&#10;&#10;&#10;$V=\mathbb{R}^{3}$&#10;\end{document}"/>
  <p:tag name="IGUANATEXSIZE" val="28"/>
  <p:tag name="IGUANATEXCURSOR" val="16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293.588"/>
  <p:tag name="LATEXADDIN" val="\documentclass{article}&#10;\usepackage{amsmath}&#10;\usepackage{amssymb}&#10;\usepackage{amsthm}&#10;\usepackage{xcolor}&#10;\pagestyle{empty}&#10;\begin{document}&#10;&#10;&#10;$\left(\begin{array}{c}&#10;1\\&#10;0\\&#10;0&#10;\end{array}\right),\left(\begin{array}{c}&#10;0\\&#10;1\\&#10;0&#10;\end{array}\right),\left(\begin{array}{c}&#10;0\\&#10;0\\&#10;1&#10;\end{array}\right)$&#10;\end{document}"/>
  <p:tag name="IGUANATEXSIZE" val="23"/>
  <p:tag name="IGUANATEXCURSOR" val="29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2311.211"/>
  <p:tag name="LATEXADDIN" val="\documentclass{article}&#10;\usepackage{amsmath}&#10;\usepackage{amssymb}&#10;\usepackage{amsthm}&#10;\usepackage{xcolor}&#10;\pagestyle{empty}&#10;\begin{document}&#10;&#10;&#10;$[\alpha_{1}v_{1}+\alpha_{2}v_{2}+\cdots\alpha_{n}v_{n}=0]&#10;\Rightarrow [\forall i\;\; \alpha_i=0]$&#10;\end{document}"/>
  <p:tag name="IGUANATEXSIZE" val="20"/>
  <p:tag name="IGUANATEXCURSOR" val="22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2516.685"/>
  <p:tag name="LATEXADDIN" val="\documentclass{article}&#10;\usepackage{amsmath}&#10;\usepackage{amssymb}&#10;\usepackage{amsthm}&#10;\usepackage{xcolor}&#10;\pagestyle{empty}&#10;\begin{document}&#10;&#10;&#10;$\alpha_{1}\left(\begin{array}{c}&#10;1\\&#10;0\\&#10;0&#10;\end{array}\right)+\alpha_{2}\left(\begin{array}{c}&#10;0\\&#10;1\\&#10;0&#10;\end{array}\right)+\alpha_{3}\left(\begin{array}{c}&#10;0\\&#10;0\\&#10;1&#10;\end{array}\right)=\left(\begin{array}{c}&#10;0\\&#10;0\\&#10;0&#10;\end{array}\right)$&#10;\end{document}"/>
  <p:tag name="IGUANATEXSIZE" val="20"/>
  <p:tag name="IGUANATEXCURSOR" val="38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566.1792"/>
  <p:tag name="LATEXADDIN" val="\documentclass{article}&#10;\usepackage{amsmath}&#10;\usepackage{amssymb}&#10;\usepackage{amsthm}&#10;\usepackage{xcolor}&#10;\pagestyle{empty}&#10;\begin{document}&#10;&#10;&#10;$\left(\begin{array}{c}&#10;\alpha_{1}\\&#10;\alpha_{2}\\&#10;\alpha_{3}&#10;\end{array}\right)=$&#10;\end{document}"/>
  <p:tag name="IGUANATEXSIZE" val="20"/>
  <p:tag name="IGUANATEXCURSOR" val="22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68.99134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25"/>
  <p:tag name="IGUANATEXCURSOR" val="15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976.3779"/>
  <p:tag name="LATEXADDIN" val="\documentclass{article}&#10;\usepackage{amsmath}&#10;\usepackage{amssymb}&#10;\usepackage{amsthm}&#10;\usepackage{xcolor}&#10;\pagestyle{empty}&#10;\begin{document}&#10;&#10;&#10;$\left(\begin{array}{c}&#10;\alpha_{1}\\&#10;\alpha_{2}\\&#10;\alpha_{3}&#10;\end{array}\right)=\left(\begin{array}{c}&#10;0\\&#10;0\\&#10;0&#10;\end{array}\right)$&#10;\end{document}"/>
  <p:tag name="IGUANATEXSIZE" val="20"/>
  <p:tag name="IGUANATEXCURSOR" val="27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2581.927"/>
  <p:tag name="LATEXADDIN" val="\documentclass{article}&#10;\usepackage{amsmath}&#10;\usepackage{amssymb}&#10;\usepackage{amsthm}&#10;\usepackage{xcolor}&#10;\pagestyle{empty}&#10;\begin{document}&#10;&#10;&#10;$-2\left(\begin{array}{c}&#10;1\\&#10;2\\&#10;3&#10;\end{array}\right)+3\left(\begin{array}{c}&#10;2\\&#10;-4\\&#10;1&#10;\end{array}\right)+2\left(\begin{array}{c}&#10;-2\\&#10;8\\&#10;1.5&#10;\end{array}\right)=\left(\begin{array}{c}&#10;0\\&#10;0\\&#10;0&#10;\end{array}\right)$&#10;\end{document}"/>
  <p:tag name="IGUANATEXSIZE" val="25"/>
  <p:tag name="IGUANATEXCURSOR" val="35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68.99134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25"/>
  <p:tag name="IGUANATEXCURSOR" val="15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.7372"/>
  <p:tag name="ORIGINALWIDTH" val="957.6303"/>
  <p:tag name="LATEXADDIN" val="\documentclass{article}&#10;\usepackage{amsmath}&#10;\usepackage{amssymb}&#10;\usepackage{amsthm}&#10;\usepackage{xcolor}&#10;\pagestyle{empty}&#10;\begin{document}&#10;&#10;&#10;$\alpha_1 =\alpha_2 =\alpha_3=0$&#10;\end{document}"/>
  <p:tag name="IGUANATEXSIZE" val="25"/>
  <p:tag name="IGUANATEXCURSOR" val="17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.74016"/>
  <p:tag name="ORIGINALWIDTH" val="507.6865"/>
  <p:tag name="LATEXADDIN" val="\documentclass{article}&#10;\usepackage{amsmath}&#10;\usepackage{amssymb}&#10;\usepackage{amsthm}&#10;\usepackage{xcolor}&#10;\pagestyle{empty}&#10;\begin{document}&#10;&#10;&#10;$ v_{1},\dots,v_{n} $&#10;\end{document}"/>
  <p:tag name="IGUANATEXSIZE" val="25"/>
  <p:tag name="IGUANATEXCURSOR" val="16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.7368"/>
  <p:tag name="ORIGINALWIDTH" val="394.4507"/>
  <p:tag name="LATEXADDIN" val="\documentclass{article}&#10;\usepackage{amsmath}&#10;\usepackage{amssymb}&#10;\usepackage{amsthm}&#10;\usepackage{xcolor}&#10;\pagestyle{empty}&#10;\begin{document}&#10;&#10;&#10;$V=\mathbb{R}^{3}$&#10;\end{document}"/>
  <p:tag name="IGUANATEXSIZE" val="28"/>
  <p:tag name="IGUANATEXCURSOR" val="16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487.814"/>
  <p:tag name="LATEXADDIN" val="\documentclass{article}&#10;\usepackage{amsmath}&#10;\usepackage{amssymb}&#10;\usepackage{amsthm}&#10;\usepackage{xcolor}&#10;\pagestyle{empty}&#10;\begin{document}&#10;&#10;&#10;$\left(\begin{array}{c}&#10;1\\&#10;2\\&#10;1&#10;\end{array}\right),\left(\begin{array}{c}&#10;-1\\&#10;-3\\&#10;0&#10;\end{array}\right),\left(\begin{array}{c}&#10;0\\&#10;-1\\&#10;1&#10;\end{array}\right)$&#10;\end{document}"/>
  <p:tag name="IGUANATEXSIZE" val="23"/>
  <p:tag name="IGUANATEXCURSOR" val="30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2311.211"/>
  <p:tag name="LATEXADDIN" val="\documentclass{article}&#10;\usepackage{amsmath}&#10;\usepackage{amssymb}&#10;\usepackage{amsthm}&#10;\usepackage{xcolor}&#10;\pagestyle{empty}&#10;\begin{document}&#10;&#10;&#10;$[\alpha_{1}v_{1}+\alpha_{2}v_{2}+\cdots\alpha_{n}v_{n}=0]&#10;\Rightarrow [\forall i\;\; \alpha_i=0]$&#10;\end{document}"/>
  <p:tag name="IGUANATEXSIZE" val="20"/>
  <p:tag name="IGUANATEXCURSOR" val="22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2710.161"/>
  <p:tag name="LATEXADDIN" val="\documentclass{article}&#10;\usepackage{amsmath}&#10;\usepackage{amssymb}&#10;\usepackage{amsthm}&#10;\usepackage{xcolor}&#10;\pagestyle{empty}&#10;\begin{document}&#10;&#10;&#10;$\alpha_{1}\left(\begin{array}{c}&#10;1\\&#10;2\\&#10;1&#10;\end{array}\right)+\alpha_{2}\left(\begin{array}{c}&#10;-1\\&#10;-3\\&#10;0&#10;\end{array}\right)+\alpha_{3}\left(\begin{array}{c}&#10;0\\&#10;-1\\&#10;1&#10;\end{array}\right)=\left(\begin{array}{c}&#10;0\\&#10;0\\&#10;0&#10;\end{array}\right)$&#10;\end{document}"/>
  <p:tag name="IGUANATEXSIZE" val="20"/>
  <p:tag name="IGUANATEXCURSOR" val="38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266.592"/>
  <p:tag name="LATEXADDIN" val="\documentclass{article}&#10;\usepackage{amsmath}&#10;\usepackage{amssymb}&#10;\usepackage{amsthm}&#10;\usepackage{xcolor}&#10;\pagestyle{empty}&#10;\begin{document}&#10;&#10;&#10;$\left(\begin{array}{c}&#10;\alpha_{1}-\alpha_{2}\\&#10;2\alpha_{1}-3\alpha_{2}-\alpha_{3}\\&#10;\alpha_{1}+\alpha_{3}&#10;\end{array}\right)=$&#10;\end{document}"/>
  <p:tag name="IGUANATEXSIZE" val="20"/>
  <p:tag name="IGUANATEXCURSOR" val="26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.74016"/>
  <p:tag name="ORIGINALWIDTH" val="507.6865"/>
  <p:tag name="LATEXADDIN" val="\documentclass{article}&#10;\usepackage{amsmath}&#10;\usepackage{amssymb}&#10;\usepackage{amsthm}&#10;\usepackage{xcolor}&#10;\pagestyle{empty}&#10;\begin{document}&#10;&#10;&#10;$ v_{1},\dots,v_{n}$&#10;\end{document}"/>
  <p:tag name="IGUANATEXSIZE" val="20"/>
  <p:tag name="IGUANATEXCURSOR" val="16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.74126"/>
  <p:tag name="ORIGINALWIDTH" val="215.2231"/>
  <p:tag name="LATEXADDIN" val="\documentclass{article}&#10;\usepackage{amsmath}&#10;\usepackage{amssymb}&#10;\usepackage{amsthm}&#10;\usepackage{xcolor}&#10;\pagestyle{empty}&#10;\begin{document}&#10;&#10;&#10;$\iff$&#10;\end{document}"/>
  <p:tag name="IGUANATEXSIZE" val="20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20086</TotalTime>
  <Words>703</Words>
  <Application>Microsoft Office PowerPoint</Application>
  <PresentationFormat>מסך רחב</PresentationFormat>
  <Paragraphs>227</Paragraphs>
  <Slides>25</Slides>
  <Notes>0</Notes>
  <HiddenSlides>1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ערכת נושא Office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user</dc:creator>
  <cp:lastModifiedBy>user</cp:lastModifiedBy>
  <cp:revision>530</cp:revision>
  <dcterms:created xsi:type="dcterms:W3CDTF">2016-09-11T18:49:07Z</dcterms:created>
  <dcterms:modified xsi:type="dcterms:W3CDTF">2020-05-27T10:50:31Z</dcterms:modified>
</cp:coreProperties>
</file>