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96" r:id="rId2"/>
    <p:sldId id="397" r:id="rId3"/>
    <p:sldId id="398" r:id="rId4"/>
    <p:sldId id="419" r:id="rId5"/>
    <p:sldId id="420" r:id="rId6"/>
    <p:sldId id="408" r:id="rId7"/>
    <p:sldId id="407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364" r:id="rId17"/>
    <p:sldId id="366" r:id="rId18"/>
    <p:sldId id="409" r:id="rId19"/>
    <p:sldId id="410" r:id="rId20"/>
    <p:sldId id="411" r:id="rId21"/>
    <p:sldId id="367" r:id="rId22"/>
    <p:sldId id="412" r:id="rId23"/>
    <p:sldId id="413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414" r:id="rId32"/>
    <p:sldId id="395" r:id="rId33"/>
    <p:sldId id="384" r:id="rId34"/>
    <p:sldId id="386" r:id="rId35"/>
    <p:sldId id="387" r:id="rId36"/>
    <p:sldId id="385" r:id="rId37"/>
    <p:sldId id="421" r:id="rId38"/>
    <p:sldId id="422" r:id="rId39"/>
    <p:sldId id="416" r:id="rId40"/>
    <p:sldId id="417" r:id="rId41"/>
    <p:sldId id="418" r:id="rId42"/>
    <p:sldId id="358" r:id="rId4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tags" Target="../tags/tag51.xml"/><Relationship Id="rId21" Type="http://schemas.openxmlformats.org/officeDocument/2006/relationships/image" Target="../media/image6.png"/><Relationship Id="rId7" Type="http://schemas.openxmlformats.org/officeDocument/2006/relationships/tags" Target="../tags/tag55.xml"/><Relationship Id="rId12" Type="http://schemas.openxmlformats.org/officeDocument/2006/relationships/image" Target="../media/image22.png"/><Relationship Id="rId17" Type="http://schemas.openxmlformats.org/officeDocument/2006/relationships/image" Target="../media/image10.png"/><Relationship Id="rId2" Type="http://schemas.openxmlformats.org/officeDocument/2006/relationships/tags" Target="../tags/tag50.xml"/><Relationship Id="rId16" Type="http://schemas.openxmlformats.org/officeDocument/2006/relationships/image" Target="../media/image27.png"/><Relationship Id="rId20" Type="http://schemas.openxmlformats.org/officeDocument/2006/relationships/image" Target="../media/image21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3.xml"/><Relationship Id="rId15" Type="http://schemas.openxmlformats.org/officeDocument/2006/relationships/image" Target="../media/image26.png"/><Relationship Id="rId10" Type="http://schemas.openxmlformats.org/officeDocument/2006/relationships/tags" Target="../tags/tag58.xml"/><Relationship Id="rId19" Type="http://schemas.openxmlformats.org/officeDocument/2006/relationships/image" Target="../media/image11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1.xml"/><Relationship Id="rId7" Type="http://schemas.openxmlformats.org/officeDocument/2006/relationships/image" Target="../media/image2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1.png"/><Relationship Id="rId5" Type="http://schemas.openxmlformats.org/officeDocument/2006/relationships/tags" Target="../tags/tag63.xml"/><Relationship Id="rId10" Type="http://schemas.openxmlformats.org/officeDocument/2006/relationships/image" Target="../media/image6.png"/><Relationship Id="rId4" Type="http://schemas.openxmlformats.org/officeDocument/2006/relationships/tags" Target="../tags/tag62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2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3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30.png"/><Relationship Id="rId5" Type="http://schemas.openxmlformats.org/officeDocument/2006/relationships/tags" Target="../tags/tag68.xml"/><Relationship Id="rId10" Type="http://schemas.openxmlformats.org/officeDocument/2006/relationships/image" Target="../media/image24.png"/><Relationship Id="rId4" Type="http://schemas.openxmlformats.org/officeDocument/2006/relationships/tags" Target="../tags/tag67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tags" Target="../tags/tag73.xml"/><Relationship Id="rId21" Type="http://schemas.openxmlformats.org/officeDocument/2006/relationships/image" Target="../media/image33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22.png"/><Relationship Id="rId25" Type="http://schemas.openxmlformats.org/officeDocument/2006/relationships/image" Target="../media/image37.png"/><Relationship Id="rId2" Type="http://schemas.openxmlformats.org/officeDocument/2006/relationships/tags" Target="../tags/tag72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2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36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35.png"/><Relationship Id="rId10" Type="http://schemas.openxmlformats.org/officeDocument/2006/relationships/tags" Target="../tags/tag80.xml"/><Relationship Id="rId19" Type="http://schemas.openxmlformats.org/officeDocument/2006/relationships/image" Target="../media/image31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4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4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2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51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50.png"/><Relationship Id="rId5" Type="http://schemas.openxmlformats.org/officeDocument/2006/relationships/tags" Target="../tags/tag98.xml"/><Relationship Id="rId10" Type="http://schemas.openxmlformats.org/officeDocument/2006/relationships/image" Target="../media/image49.png"/><Relationship Id="rId4" Type="http://schemas.openxmlformats.org/officeDocument/2006/relationships/tags" Target="../tags/tag97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48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54.png"/><Relationship Id="rId2" Type="http://schemas.openxmlformats.org/officeDocument/2006/relationships/tags" Target="../tags/tag102.xml"/><Relationship Id="rId16" Type="http://schemas.openxmlformats.org/officeDocument/2006/relationships/image" Target="../media/image56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1.png"/><Relationship Id="rId5" Type="http://schemas.openxmlformats.org/officeDocument/2006/relationships/tags" Target="../tags/tag105.xml"/><Relationship Id="rId15" Type="http://schemas.openxmlformats.org/officeDocument/2006/relationships/image" Target="../media/image55.png"/><Relationship Id="rId10" Type="http://schemas.openxmlformats.org/officeDocument/2006/relationships/image" Target="../media/image53.png"/><Relationship Id="rId4" Type="http://schemas.openxmlformats.org/officeDocument/2006/relationships/tags" Target="../tags/tag10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53.png"/><Relationship Id="rId18" Type="http://schemas.openxmlformats.org/officeDocument/2006/relationships/image" Target="../media/image59.png"/><Relationship Id="rId3" Type="http://schemas.openxmlformats.org/officeDocument/2006/relationships/tags" Target="../tags/tag111.xml"/><Relationship Id="rId21" Type="http://schemas.openxmlformats.org/officeDocument/2006/relationships/image" Target="../media/image39.png"/><Relationship Id="rId7" Type="http://schemas.openxmlformats.org/officeDocument/2006/relationships/tags" Target="../tags/tag115.xml"/><Relationship Id="rId12" Type="http://schemas.openxmlformats.org/officeDocument/2006/relationships/image" Target="../media/image57.png"/><Relationship Id="rId17" Type="http://schemas.openxmlformats.org/officeDocument/2006/relationships/image" Target="../media/image58.png"/><Relationship Id="rId2" Type="http://schemas.openxmlformats.org/officeDocument/2006/relationships/tags" Target="../tags/tag110.xml"/><Relationship Id="rId16" Type="http://schemas.openxmlformats.org/officeDocument/2006/relationships/image" Target="../media/image49.png"/><Relationship Id="rId20" Type="http://schemas.openxmlformats.org/officeDocument/2006/relationships/image" Target="../media/image61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3.xml"/><Relationship Id="rId15" Type="http://schemas.openxmlformats.org/officeDocument/2006/relationships/image" Target="../media/image48.png"/><Relationship Id="rId10" Type="http://schemas.openxmlformats.org/officeDocument/2006/relationships/tags" Target="../tags/tag118.xml"/><Relationship Id="rId19" Type="http://schemas.openxmlformats.org/officeDocument/2006/relationships/image" Target="../media/image60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tags" Target="../tags/tag121.xml"/><Relationship Id="rId21" Type="http://schemas.openxmlformats.org/officeDocument/2006/relationships/image" Target="../media/image66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tags" Target="../tags/tag120.xml"/><Relationship Id="rId16" Type="http://schemas.openxmlformats.org/officeDocument/2006/relationships/image" Target="../media/image10.png"/><Relationship Id="rId20" Type="http://schemas.openxmlformats.org/officeDocument/2006/relationships/image" Target="../media/image65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69.png"/><Relationship Id="rId5" Type="http://schemas.openxmlformats.org/officeDocument/2006/relationships/tags" Target="../tags/tag123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68.png"/><Relationship Id="rId10" Type="http://schemas.openxmlformats.org/officeDocument/2006/relationships/tags" Target="../tags/tag128.xml"/><Relationship Id="rId19" Type="http://schemas.openxmlformats.org/officeDocument/2006/relationships/image" Target="../media/image64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6.png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../media/image10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image" Target="../media/image75.png"/><Relationship Id="rId5" Type="http://schemas.openxmlformats.org/officeDocument/2006/relationships/tags" Target="../tags/tag137.xml"/><Relationship Id="rId15" Type="http://schemas.openxmlformats.org/officeDocument/2006/relationships/image" Target="../media/image27.png"/><Relationship Id="rId10" Type="http://schemas.openxmlformats.org/officeDocument/2006/relationships/image" Target="../media/image74.png"/><Relationship Id="rId4" Type="http://schemas.openxmlformats.org/officeDocument/2006/relationships/tags" Target="../tags/tag136.xml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78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79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1.png"/><Relationship Id="rId18" Type="http://schemas.openxmlformats.org/officeDocument/2006/relationships/image" Target="../media/image82.png"/><Relationship Id="rId3" Type="http://schemas.openxmlformats.org/officeDocument/2006/relationships/tags" Target="../tags/tag148.xml"/><Relationship Id="rId21" Type="http://schemas.openxmlformats.org/officeDocument/2006/relationships/image" Target="../media/image85.png"/><Relationship Id="rId7" Type="http://schemas.openxmlformats.org/officeDocument/2006/relationships/tags" Target="../tags/tag15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1.png"/><Relationship Id="rId2" Type="http://schemas.openxmlformats.org/officeDocument/2006/relationships/tags" Target="../tags/tag147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6.png"/><Relationship Id="rId10" Type="http://schemas.openxmlformats.org/officeDocument/2006/relationships/tags" Target="../tags/tag155.xml"/><Relationship Id="rId19" Type="http://schemas.openxmlformats.org/officeDocument/2006/relationships/image" Target="../media/image83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79.png"/><Relationship Id="rId22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79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162.xml"/><Relationship Id="rId7" Type="http://schemas.openxmlformats.org/officeDocument/2006/relationships/image" Target="../media/image79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69.xml"/><Relationship Id="rId7" Type="http://schemas.openxmlformats.org/officeDocument/2006/relationships/image" Target="../media/image1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0.png"/><Relationship Id="rId5" Type="http://schemas.openxmlformats.org/officeDocument/2006/relationships/tags" Target="../tags/tag171.xml"/><Relationship Id="rId10" Type="http://schemas.openxmlformats.org/officeDocument/2006/relationships/image" Target="../media/image89.png"/><Relationship Id="rId4" Type="http://schemas.openxmlformats.org/officeDocument/2006/relationships/tags" Target="../tags/tag170.xml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.xml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tags" Target="../tags/tag8.xml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image" Target="../media/image68.png"/><Relationship Id="rId26" Type="http://schemas.openxmlformats.org/officeDocument/2006/relationships/image" Target="../media/image94.png"/><Relationship Id="rId3" Type="http://schemas.openxmlformats.org/officeDocument/2006/relationships/tags" Target="../tags/tag174.xml"/><Relationship Id="rId21" Type="http://schemas.openxmlformats.org/officeDocument/2006/relationships/image" Target="../media/image20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image" Target="../media/image63.png"/><Relationship Id="rId25" Type="http://schemas.openxmlformats.org/officeDocument/2006/relationships/image" Target="../media/image93.png"/><Relationship Id="rId2" Type="http://schemas.openxmlformats.org/officeDocument/2006/relationships/tags" Target="../tags/tag173.xml"/><Relationship Id="rId16" Type="http://schemas.openxmlformats.org/officeDocument/2006/relationships/image" Target="../media/image10.png"/><Relationship Id="rId20" Type="http://schemas.openxmlformats.org/officeDocument/2006/relationships/image" Target="../media/image69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92.png"/><Relationship Id="rId5" Type="http://schemas.openxmlformats.org/officeDocument/2006/relationships/tags" Target="../tags/tag176.xml"/><Relationship Id="rId15" Type="http://schemas.openxmlformats.org/officeDocument/2006/relationships/image" Target="../media/image1.png"/><Relationship Id="rId23" Type="http://schemas.openxmlformats.org/officeDocument/2006/relationships/image" Target="../media/image91.png"/><Relationship Id="rId10" Type="http://schemas.openxmlformats.org/officeDocument/2006/relationships/tags" Target="../tags/tag181.xml"/><Relationship Id="rId19" Type="http://schemas.openxmlformats.org/officeDocument/2006/relationships/image" Target="../media/image65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9.png"/><Relationship Id="rId3" Type="http://schemas.openxmlformats.org/officeDocument/2006/relationships/tags" Target="../tags/tag18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8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97.png"/><Relationship Id="rId5" Type="http://schemas.openxmlformats.org/officeDocument/2006/relationships/tags" Target="../tags/tag190.xml"/><Relationship Id="rId10" Type="http://schemas.openxmlformats.org/officeDocument/2006/relationships/image" Target="../media/image10.png"/><Relationship Id="rId4" Type="http://schemas.openxmlformats.org/officeDocument/2006/relationships/tags" Target="../tags/tag189.xml"/><Relationship Id="rId9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102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97.xml"/><Relationship Id="rId7" Type="http://schemas.openxmlformats.org/officeDocument/2006/relationships/image" Target="../media/image103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6.png"/><Relationship Id="rId5" Type="http://schemas.openxmlformats.org/officeDocument/2006/relationships/tags" Target="../tags/tag199.xml"/><Relationship Id="rId10" Type="http://schemas.openxmlformats.org/officeDocument/2006/relationships/image" Target="../media/image36.png"/><Relationship Id="rId4" Type="http://schemas.openxmlformats.org/officeDocument/2006/relationships/tags" Target="../tags/tag198.xml"/><Relationship Id="rId9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107.pn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106.png"/><Relationship Id="rId2" Type="http://schemas.openxmlformats.org/officeDocument/2006/relationships/tags" Target="../tags/tag201.xml"/><Relationship Id="rId16" Type="http://schemas.openxmlformats.org/officeDocument/2006/relationships/image" Target="../media/image6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36.png"/><Relationship Id="rId5" Type="http://schemas.openxmlformats.org/officeDocument/2006/relationships/tags" Target="../tags/tag204.xml"/><Relationship Id="rId15" Type="http://schemas.openxmlformats.org/officeDocument/2006/relationships/image" Target="../media/image109.png"/><Relationship Id="rId10" Type="http://schemas.openxmlformats.org/officeDocument/2006/relationships/image" Target="../media/image103.png"/><Relationship Id="rId4" Type="http://schemas.openxmlformats.org/officeDocument/2006/relationships/tags" Target="../tags/tag20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112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image" Target="../media/image100.png"/><Relationship Id="rId3" Type="http://schemas.openxmlformats.org/officeDocument/2006/relationships/tags" Target="../tags/tag213.xml"/><Relationship Id="rId21" Type="http://schemas.openxmlformats.org/officeDocument/2006/relationships/image" Target="../media/image63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image" Target="../media/image20.png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image" Target="../media/image10.png"/><Relationship Id="rId29" Type="http://schemas.openxmlformats.org/officeDocument/2006/relationships/image" Target="../media/image113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image" Target="../media/image69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image" Target="../media/image65.png"/><Relationship Id="rId28" Type="http://schemas.openxmlformats.org/officeDocument/2006/relationships/image" Target="../media/image102.png"/><Relationship Id="rId10" Type="http://schemas.openxmlformats.org/officeDocument/2006/relationships/tags" Target="../tags/tag220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image" Target="../media/image68.png"/><Relationship Id="rId27" Type="http://schemas.openxmlformats.org/officeDocument/2006/relationships/image" Target="../media/image101.png"/><Relationship Id="rId30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image" Target="../media/image63.png"/><Relationship Id="rId18" Type="http://schemas.openxmlformats.org/officeDocument/2006/relationships/image" Target="../media/image100.png"/><Relationship Id="rId3" Type="http://schemas.openxmlformats.org/officeDocument/2006/relationships/tags" Target="../tags/tag231.xml"/><Relationship Id="rId21" Type="http://schemas.openxmlformats.org/officeDocument/2006/relationships/image" Target="../media/image36.png"/><Relationship Id="rId7" Type="http://schemas.openxmlformats.org/officeDocument/2006/relationships/tags" Target="../tags/tag235.xml"/><Relationship Id="rId12" Type="http://schemas.openxmlformats.org/officeDocument/2006/relationships/image" Target="../media/image10.png"/><Relationship Id="rId17" Type="http://schemas.openxmlformats.org/officeDocument/2006/relationships/image" Target="../media/image70.png"/><Relationship Id="rId2" Type="http://schemas.openxmlformats.org/officeDocument/2006/relationships/tags" Target="../tags/tag230.xml"/><Relationship Id="rId16" Type="http://schemas.openxmlformats.org/officeDocument/2006/relationships/image" Target="../media/image69.png"/><Relationship Id="rId20" Type="http://schemas.openxmlformats.org/officeDocument/2006/relationships/image" Target="../media/image102.pn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33.xml"/><Relationship Id="rId15" Type="http://schemas.openxmlformats.org/officeDocument/2006/relationships/image" Target="../media/image65.png"/><Relationship Id="rId10" Type="http://schemas.openxmlformats.org/officeDocument/2006/relationships/tags" Target="../tags/tag238.xml"/><Relationship Id="rId19" Type="http://schemas.openxmlformats.org/officeDocument/2006/relationships/image" Target="../media/image101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image" Target="../media/image114.png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tags" Target="../tags/tag242.xml"/><Relationship Id="rId16" Type="http://schemas.openxmlformats.org/officeDocument/2006/relationships/image" Target="../media/image119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image" Target="../media/image103.png"/><Relationship Id="rId5" Type="http://schemas.openxmlformats.org/officeDocument/2006/relationships/tags" Target="../tags/tag245.xml"/><Relationship Id="rId15" Type="http://schemas.openxmlformats.org/officeDocument/2006/relationships/image" Target="../media/image118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2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image" Target="../media/image1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image" Target="../media/image124.png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image" Target="../media/image123.pn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121.png"/><Relationship Id="rId5" Type="http://schemas.openxmlformats.org/officeDocument/2006/relationships/tags" Target="../tags/tag254.xml"/><Relationship Id="rId15" Type="http://schemas.openxmlformats.org/officeDocument/2006/relationships/image" Target="../media/image126.png"/><Relationship Id="rId10" Type="http://schemas.openxmlformats.org/officeDocument/2006/relationships/image" Target="../media/image103.png"/><Relationship Id="rId4" Type="http://schemas.openxmlformats.org/officeDocument/2006/relationships/tags" Target="../tags/tag25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6.png"/><Relationship Id="rId5" Type="http://schemas.openxmlformats.org/officeDocument/2006/relationships/tags" Target="../tags/tag17.xml"/><Relationship Id="rId10" Type="http://schemas.openxmlformats.org/officeDocument/2006/relationships/image" Target="../media/image3.png"/><Relationship Id="rId4" Type="http://schemas.openxmlformats.org/officeDocument/2006/relationships/tags" Target="../tags/tag16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7.png"/><Relationship Id="rId5" Type="http://schemas.openxmlformats.org/officeDocument/2006/relationships/tags" Target="../tags/tag23.xml"/><Relationship Id="rId10" Type="http://schemas.openxmlformats.org/officeDocument/2006/relationships/image" Target="../media/image3.png"/><Relationship Id="rId4" Type="http://schemas.openxmlformats.org/officeDocument/2006/relationships/tags" Target="../tags/tag2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3.png"/><Relationship Id="rId5" Type="http://schemas.openxmlformats.org/officeDocument/2006/relationships/tags" Target="../tags/tag29.xml"/><Relationship Id="rId1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tags" Target="../tags/tag28.xml"/><Relationship Id="rId9" Type="http://schemas.openxmlformats.org/officeDocument/2006/relationships/image" Target="../media/image1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4.xml"/><Relationship Id="rId7" Type="http://schemas.openxmlformats.org/officeDocument/2006/relationships/image" Target="../media/image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.png"/><Relationship Id="rId5" Type="http://schemas.openxmlformats.org/officeDocument/2006/relationships/tags" Target="../tags/tag36.xml"/><Relationship Id="rId10" Type="http://schemas.openxmlformats.org/officeDocument/2006/relationships/image" Target="../media/image12.png"/><Relationship Id="rId4" Type="http://schemas.openxmlformats.org/officeDocument/2006/relationships/tags" Target="../tags/tag35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38.xml"/><Relationship Id="rId16" Type="http://schemas.openxmlformats.org/officeDocument/2006/relationships/image" Target="../media/image18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1.xml"/><Relationship Id="rId15" Type="http://schemas.openxmlformats.org/officeDocument/2006/relationships/image" Target="../media/image17.png"/><Relationship Id="rId10" Type="http://schemas.openxmlformats.org/officeDocument/2006/relationships/tags" Target="../tags/tag46.xml"/><Relationship Id="rId19" Type="http://schemas.openxmlformats.org/officeDocument/2006/relationships/image" Target="../media/image21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הפיכות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מטריצות ריבועיות בלבד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0949" y="1315453"/>
            <a:ext cx="128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הוכחה:</a:t>
            </a:r>
            <a:r>
              <a:rPr lang="he-IL" dirty="0" smtClean="0"/>
              <a:t> </a:t>
            </a:r>
            <a:endParaRPr lang="en-US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81" y="1433345"/>
            <a:ext cx="1827885" cy="3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" y="2345240"/>
            <a:ext cx="1483428" cy="344457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23" y="2993256"/>
            <a:ext cx="3437028" cy="4475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9178" y="2240469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הפיכות מתקיים כי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וההופכית שלה היא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9223" y="2888486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 </a:t>
            </a:r>
            <a:r>
              <a:rPr lang="he-IL" sz="3000" dirty="0" smtClean="0"/>
              <a:t>		כלומר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94758" y="3981236"/>
            <a:ext cx="128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הוכחה:</a:t>
            </a:r>
            <a:r>
              <a:rPr lang="he-IL" dirty="0" smtClean="0"/>
              <a:t> </a:t>
            </a:r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68" y="4101664"/>
            <a:ext cx="5844571" cy="31314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5" y="5395495"/>
            <a:ext cx="196114" cy="281600"/>
          </a:xfrm>
          <a:prstGeom prst="rect">
            <a:avLst/>
          </a:prstGeom>
        </p:spPr>
      </p:pic>
      <p:cxnSp>
        <p:nvCxnSpPr>
          <p:cNvPr id="23" name="מחבר חץ ישר 22"/>
          <p:cNvCxnSpPr/>
          <p:nvPr/>
        </p:nvCxnSpPr>
        <p:spPr>
          <a:xfrm>
            <a:off x="4382030" y="5462337"/>
            <a:ext cx="1243264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3" y="5210345"/>
            <a:ext cx="136941" cy="141705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>
            <a:off x="5871410" y="5470358"/>
            <a:ext cx="1243264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תמונה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45" y="5462337"/>
            <a:ext cx="615998" cy="29920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71" y="5210345"/>
            <a:ext cx="142895" cy="134560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 flipH="1">
            <a:off x="5871410" y="5871411"/>
            <a:ext cx="1243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/>
          <p:nvPr/>
        </p:nvCxnSpPr>
        <p:spPr>
          <a:xfrm flipH="1">
            <a:off x="4331541" y="5871411"/>
            <a:ext cx="1243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תמונה 4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71" y="6000097"/>
            <a:ext cx="341757" cy="163139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3" y="5996525"/>
            <a:ext cx="331040" cy="1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" y="2345240"/>
            <a:ext cx="1483428" cy="3444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9178" y="2240469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הפיכות מתקיים כי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וההופכית שלה היא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178" y="3165485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ריבועיות המקיימות ש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אז גם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ו </a:t>
            </a:r>
            <a:r>
              <a:rPr lang="en-US" sz="3000" dirty="0" smtClean="0"/>
              <a:t>B</a:t>
            </a:r>
            <a:r>
              <a:rPr lang="he-IL" sz="3000" dirty="0" smtClean="0"/>
              <a:t> הפיכה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94758" y="3981236"/>
            <a:ext cx="128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הוכחה: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93895" y="3981236"/>
            <a:ext cx="4692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קיימת מטריצה </a:t>
            </a:r>
            <a:r>
              <a:rPr lang="en-US" sz="3000" dirty="0" smtClean="0"/>
              <a:t>M</a:t>
            </a:r>
            <a:r>
              <a:rPr lang="he-IL" sz="3000" dirty="0" smtClean="0"/>
              <a:t> כך ש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89" y="4954337"/>
            <a:ext cx="3497371" cy="299200"/>
          </a:xfrm>
          <a:prstGeom prst="rect">
            <a:avLst/>
          </a:prstGeom>
        </p:spPr>
      </p:pic>
      <p:cxnSp>
        <p:nvCxnSpPr>
          <p:cNvPr id="9" name="מחבר ישר 8"/>
          <p:cNvCxnSpPr/>
          <p:nvPr/>
        </p:nvCxnSpPr>
        <p:spPr>
          <a:xfrm>
            <a:off x="4796589" y="5366084"/>
            <a:ext cx="657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4416926" y="5358063"/>
            <a:ext cx="299453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6863603" y="5342021"/>
            <a:ext cx="657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7640052" y="5342021"/>
            <a:ext cx="299453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33" y="5920291"/>
            <a:ext cx="529524" cy="260952"/>
          </a:xfrm>
          <a:prstGeom prst="rect">
            <a:avLst/>
          </a:prstGeom>
        </p:spPr>
      </p:pic>
      <p:cxnSp>
        <p:nvCxnSpPr>
          <p:cNvPr id="13" name="מחבר חץ ישר 12"/>
          <p:cNvCxnSpPr/>
          <p:nvPr/>
        </p:nvCxnSpPr>
        <p:spPr>
          <a:xfrm>
            <a:off x="5293895" y="5478632"/>
            <a:ext cx="0" cy="29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23" y="5920291"/>
            <a:ext cx="546667" cy="260952"/>
          </a:xfrm>
          <a:prstGeom prst="rect">
            <a:avLst/>
          </a:prstGeom>
        </p:spPr>
      </p:pic>
      <p:cxnSp>
        <p:nvCxnSpPr>
          <p:cNvPr id="23" name="מחבר חץ ישר 22"/>
          <p:cNvCxnSpPr/>
          <p:nvPr/>
        </p:nvCxnSpPr>
        <p:spPr>
          <a:xfrm>
            <a:off x="7173985" y="5478632"/>
            <a:ext cx="0" cy="29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" y="2345240"/>
            <a:ext cx="1483428" cy="3444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9178" y="2240469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הפיכות מתקיים כי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וההופכית שלה היא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178" y="3165485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ריבועיות המקיימות ש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אז גם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ו </a:t>
            </a:r>
            <a:r>
              <a:rPr lang="en-US" sz="3000" dirty="0" smtClean="0"/>
              <a:t>B</a:t>
            </a:r>
            <a:r>
              <a:rPr lang="he-IL" sz="3000" dirty="0" smtClean="0"/>
              <a:t> הפיכה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178" y="4090501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</a:t>
            </a:r>
            <a:r>
              <a:rPr lang="en-US" sz="3000" dirty="0" smtClean="0"/>
              <a:t> </a:t>
            </a:r>
            <a:r>
              <a:rPr lang="he-IL" sz="3000" dirty="0" smtClean="0"/>
              <a:t> מטריצות הפיכות                      המכפלה </a:t>
            </a:r>
            <a:r>
              <a:rPr lang="en-US" sz="3000" dirty="0" smtClean="0"/>
              <a:t>                     </a:t>
            </a:r>
            <a:r>
              <a:rPr lang="he-IL" sz="3000" dirty="0" smtClean="0"/>
              <a:t>הפיכה וההופכית היא </a:t>
            </a:r>
            <a:r>
              <a:rPr lang="en-US" sz="3000" dirty="0" smtClean="0"/>
              <a:t>    </a:t>
            </a:r>
            <a:r>
              <a:rPr lang="he-IL" sz="3000" dirty="0" smtClean="0"/>
              <a:t>                   . </a:t>
            </a: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54" y="4194928"/>
            <a:ext cx="1828571" cy="34514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39" y="4623421"/>
            <a:ext cx="2086857" cy="48274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32" y="4194928"/>
            <a:ext cx="1554286" cy="3314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9178" y="5476946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</a:t>
            </a:r>
            <a:r>
              <a:rPr lang="en-US" sz="3000" dirty="0" smtClean="0"/>
              <a:t> </a:t>
            </a:r>
            <a:r>
              <a:rPr lang="he-IL" sz="3000" dirty="0" smtClean="0"/>
              <a:t> מטריצות ריבועיות                      כך שהמכפלה </a:t>
            </a:r>
            <a:r>
              <a:rPr lang="en-US" sz="3000" dirty="0" smtClean="0"/>
              <a:t>                     </a:t>
            </a:r>
            <a:r>
              <a:rPr lang="he-IL" sz="3000" dirty="0" smtClean="0"/>
              <a:t>הפיכה מתקיים כי כל אחת מהן הפיכה. </a:t>
            </a:r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17" y="5636680"/>
            <a:ext cx="1828571" cy="34514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26" y="5633869"/>
            <a:ext cx="1554286" cy="3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178" y="2225100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</a:t>
            </a:r>
            <a:r>
              <a:rPr lang="en-US" sz="3000" dirty="0" smtClean="0"/>
              <a:t> </a:t>
            </a:r>
            <a:r>
              <a:rPr lang="he-IL" sz="3000" dirty="0" smtClean="0"/>
              <a:t> מטריצות הפיכות                      המכפלה </a:t>
            </a:r>
            <a:r>
              <a:rPr lang="en-US" sz="3000" dirty="0" smtClean="0"/>
              <a:t>                     </a:t>
            </a:r>
            <a:r>
              <a:rPr lang="he-IL" sz="3000" dirty="0" smtClean="0"/>
              <a:t>הפיכה וההופכית היא </a:t>
            </a:r>
            <a:r>
              <a:rPr lang="en-US" sz="3000" dirty="0" smtClean="0"/>
              <a:t>    </a:t>
            </a:r>
            <a:r>
              <a:rPr lang="he-IL" sz="3000" dirty="0" smtClean="0"/>
              <a:t>                   . </a:t>
            </a: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54" y="2329527"/>
            <a:ext cx="1828571" cy="34514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39" y="2758020"/>
            <a:ext cx="2086857" cy="48274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32" y="2329527"/>
            <a:ext cx="1554286" cy="3314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9178" y="3596412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</a:t>
            </a:r>
            <a:r>
              <a:rPr lang="en-US" sz="3000" dirty="0" smtClean="0"/>
              <a:t> </a:t>
            </a:r>
            <a:r>
              <a:rPr lang="he-IL" sz="3000" dirty="0" smtClean="0"/>
              <a:t> מטריצות ריבועיות                      כך שהמכפלה </a:t>
            </a:r>
            <a:r>
              <a:rPr lang="en-US" sz="3000" dirty="0" smtClean="0"/>
              <a:t>                     </a:t>
            </a:r>
            <a:r>
              <a:rPr lang="he-IL" sz="3000" dirty="0" smtClean="0"/>
              <a:t>הפיכה מתקיים כי כל אחת מהן הפיכה. </a:t>
            </a:r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17" y="3756146"/>
            <a:ext cx="1828571" cy="34514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26" y="3753335"/>
            <a:ext cx="1554286" cy="3314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38775" y="4967724"/>
            <a:ext cx="6296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מטריצה עם שורת אפסים אינה הפיכה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43226" y="4922982"/>
            <a:ext cx="128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הוכחה:</a:t>
            </a:r>
            <a:r>
              <a:rPr lang="he-IL" dirty="0" smtClean="0"/>
              <a:t> </a:t>
            </a:r>
            <a:endParaRPr lang="en-US" dirty="0"/>
          </a:p>
        </p:txBody>
      </p:sp>
      <p:grpSp>
        <p:nvGrpSpPr>
          <p:cNvPr id="19" name="קבוצה 18"/>
          <p:cNvGrpSpPr/>
          <p:nvPr/>
        </p:nvGrpSpPr>
        <p:grpSpPr>
          <a:xfrm>
            <a:off x="223340" y="5566464"/>
            <a:ext cx="5303254" cy="1160267"/>
            <a:chOff x="535433" y="2300799"/>
            <a:chExt cx="10526649" cy="2942413"/>
          </a:xfrm>
        </p:grpSpPr>
        <p:pic>
          <p:nvPicPr>
            <p:cNvPr id="20" name="תמונה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71" y="2446045"/>
              <a:ext cx="3248457" cy="1503543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13" y="2300799"/>
              <a:ext cx="1531200" cy="2003886"/>
            </a:xfrm>
            <a:prstGeom prst="rect">
              <a:avLst/>
            </a:prstGeom>
          </p:spPr>
        </p:pic>
        <p:pic>
          <p:nvPicPr>
            <p:cNvPr id="25" name="תמונה 2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33" y="3058350"/>
              <a:ext cx="113157" cy="279121"/>
            </a:xfrm>
            <a:prstGeom prst="rect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033" y="4855235"/>
              <a:ext cx="289179" cy="299238"/>
            </a:xfrm>
            <a:prstGeom prst="rect">
              <a:avLst/>
            </a:prstGeom>
          </p:spPr>
        </p:pic>
        <p:pic>
          <p:nvPicPr>
            <p:cNvPr id="28" name="תמונה 2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761" y="4959062"/>
              <a:ext cx="301752" cy="284150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015" y="4732800"/>
              <a:ext cx="616077" cy="299238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179" y="3197909"/>
              <a:ext cx="279121" cy="98069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925" y="3082902"/>
              <a:ext cx="113157" cy="279121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824" y="2495171"/>
              <a:ext cx="3248457" cy="1503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2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00050" y="797705"/>
            <a:ext cx="1031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/>
              <a:t>לא ניתן להסיק על הפיכות של </a:t>
            </a:r>
            <a:r>
              <a:rPr lang="he-IL" sz="3500" u="sng" dirty="0" smtClean="0"/>
              <a:t>חיבור</a:t>
            </a:r>
            <a:r>
              <a:rPr lang="he-IL" sz="3500" dirty="0" smtClean="0"/>
              <a:t> של מטריצות.</a:t>
            </a: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15" y="298701"/>
            <a:ext cx="1682499" cy="1682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10650" y="1981200"/>
            <a:ext cx="1238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6" y="1981200"/>
            <a:ext cx="4923587" cy="1003325"/>
          </a:xfrm>
          <a:prstGeom prst="rect">
            <a:avLst/>
          </a:prstGeom>
        </p:spPr>
      </p:pic>
      <p:cxnSp>
        <p:nvCxnSpPr>
          <p:cNvPr id="9" name="מחבר חץ ישר 8"/>
          <p:cNvCxnSpPr/>
          <p:nvPr/>
        </p:nvCxnSpPr>
        <p:spPr>
          <a:xfrm flipV="1">
            <a:off x="5168482" y="5153025"/>
            <a:ext cx="479843" cy="41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 flipH="1" flipV="1">
            <a:off x="4829175" y="5124450"/>
            <a:ext cx="339308" cy="40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5500" y="3537078"/>
            <a:ext cx="4162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הפיכות (יש שורת אפסים)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277100" y="3622803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cxnSp>
        <p:nvCxnSpPr>
          <p:cNvPr id="33" name="מחבר חץ ישר 32"/>
          <p:cNvCxnSpPr/>
          <p:nvPr/>
        </p:nvCxnSpPr>
        <p:spPr>
          <a:xfrm flipH="1" flipV="1">
            <a:off x="8143875" y="2900887"/>
            <a:ext cx="54307" cy="63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52" y="4612851"/>
            <a:ext cx="2331034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286500" y="5582828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הפיכה</a:t>
            </a:r>
            <a:endParaRPr lang="he-IL" sz="2800" dirty="0"/>
          </a:p>
        </p:txBody>
      </p:sp>
      <p:cxnSp>
        <p:nvCxnSpPr>
          <p:cNvPr id="35" name="מחבר חץ ישר 34"/>
          <p:cNvCxnSpPr/>
          <p:nvPr/>
        </p:nvCxnSpPr>
        <p:spPr>
          <a:xfrm flipH="1" flipV="1">
            <a:off x="6919786" y="5030275"/>
            <a:ext cx="287797" cy="546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20719" y="5582828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הפיכות</a:t>
            </a:r>
            <a:endParaRPr lang="he-IL" sz="2800" dirty="0"/>
          </a:p>
        </p:txBody>
      </p:sp>
      <p:cxnSp>
        <p:nvCxnSpPr>
          <p:cNvPr id="15" name="מחבר חץ ישר 14"/>
          <p:cNvCxnSpPr/>
          <p:nvPr/>
        </p:nvCxnSpPr>
        <p:spPr>
          <a:xfrm flipH="1" flipV="1">
            <a:off x="4588752" y="3078700"/>
            <a:ext cx="480592" cy="55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V="1">
            <a:off x="5808577" y="3082179"/>
            <a:ext cx="477923" cy="54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3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4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 פעולת שורה ניתן לבצע ע"י כפל במטריצה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5" y="2099427"/>
            <a:ext cx="2717943" cy="15035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05780"/>
            <a:ext cx="1840456" cy="352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81" y="4330008"/>
            <a:ext cx="6957031" cy="15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 פעולת שורה ניתן לבצע ע"י כפל במטריצה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5" y="2099427"/>
            <a:ext cx="2717943" cy="15035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0" y="4905780"/>
            <a:ext cx="3062399" cy="34697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93" y="4330009"/>
            <a:ext cx="7608231" cy="15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איך? מטריצות אלמנטריות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106424" y="1537760"/>
            <a:ext cx="988104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לכל פעולה אלמנטרית      נתאים מטריצה אלמנטרית ע"י הפעלת הפעולה על מטריצת היחידה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74" y="1719740"/>
            <a:ext cx="201168" cy="27409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92" y="2088263"/>
            <a:ext cx="706603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06423" y="3009944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 (הדגמה על מטריצות 3 על 3):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48" y="5027220"/>
            <a:ext cx="1606829" cy="35204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9" y="5027220"/>
            <a:ext cx="1395653" cy="53751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4469436"/>
            <a:ext cx="2366239" cy="150373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62" y="3782171"/>
            <a:ext cx="201168" cy="274091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48" y="3710504"/>
            <a:ext cx="706603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06423" y="248456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 (הדגמה על מטריצות 3 על 3):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49" y="2265733"/>
            <a:ext cx="2104457" cy="34697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9" y="2265732"/>
            <a:ext cx="1395653" cy="53751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1707949"/>
            <a:ext cx="2366239" cy="150373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62" y="1020683"/>
            <a:ext cx="201168" cy="274091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48" y="949016"/>
            <a:ext cx="706603" cy="41742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10" y="4758483"/>
            <a:ext cx="2619886" cy="3520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9" y="4758483"/>
            <a:ext cx="1395653" cy="53751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4182640"/>
            <a:ext cx="2693137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1891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551520"/>
            <a:ext cx="2429104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5" y="2192809"/>
            <a:ext cx="2104457" cy="34697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4" y="4523384"/>
            <a:ext cx="2366239" cy="150373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62" y="1490266"/>
            <a:ext cx="201168" cy="27409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47" y="3427528"/>
            <a:ext cx="706603" cy="417424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7" y="374134"/>
            <a:ext cx="3714064" cy="1503731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 flipH="1">
            <a:off x="2907792" y="2865940"/>
            <a:ext cx="2788920" cy="526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6481267" y="2753866"/>
            <a:ext cx="2562149" cy="5471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50" y="3184046"/>
            <a:ext cx="802158" cy="41742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99" y="4334040"/>
            <a:ext cx="2735885" cy="1503731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61" y="4531308"/>
            <a:ext cx="2735885" cy="1503731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49" y="5016219"/>
            <a:ext cx="872792" cy="25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מסקנה: דירוג מטריצה </a:t>
            </a:r>
            <a:r>
              <a:rPr lang="en-US" dirty="0" smtClean="0"/>
              <a:t>A</a:t>
            </a:r>
            <a:r>
              <a:rPr lang="he-IL" dirty="0" smtClean="0"/>
              <a:t> לצורה מדורגת/מדורגת קנונית</a:t>
            </a:r>
            <a:br>
              <a:rPr lang="he-IL" dirty="0" smtClean="0"/>
            </a:br>
            <a:r>
              <a:rPr lang="he-IL" dirty="0" smtClean="0"/>
              <a:t>ניתן לביצוע ע"י כפל  מטריצות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93" y="2714858"/>
            <a:ext cx="289143" cy="2992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2" y="2621829"/>
            <a:ext cx="548115" cy="39222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8" y="3951709"/>
            <a:ext cx="289143" cy="2992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34" y="3943434"/>
            <a:ext cx="432457" cy="346972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09" y="2621829"/>
            <a:ext cx="548115" cy="392229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64" y="2870479"/>
            <a:ext cx="417372" cy="45257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20" y="2621829"/>
            <a:ext cx="565715" cy="39222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52" y="2714858"/>
            <a:ext cx="291657" cy="29417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50" y="3943434"/>
            <a:ext cx="442514" cy="34697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7" y="4071770"/>
            <a:ext cx="417371" cy="4525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99" y="3943434"/>
            <a:ext cx="460114" cy="349486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25" y="3943434"/>
            <a:ext cx="736685" cy="294172"/>
          </a:xfrm>
          <a:prstGeom prst="rect">
            <a:avLst/>
          </a:prstGeom>
        </p:spPr>
      </p:pic>
      <p:sp>
        <p:nvSpPr>
          <p:cNvPr id="27" name="סוגר מסולסל שמאלי 26"/>
          <p:cNvSpPr/>
          <p:nvPr/>
        </p:nvSpPr>
        <p:spPr>
          <a:xfrm rot="16200000">
            <a:off x="5179105" y="3500683"/>
            <a:ext cx="327496" cy="1950129"/>
          </a:xfrm>
          <a:prstGeom prst="leftBrace">
            <a:avLst>
              <a:gd name="adj1" fmla="val 8333"/>
              <a:gd name="adj2" fmla="val 553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64" y="5881130"/>
            <a:ext cx="1506058" cy="30925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85" y="4819056"/>
            <a:ext cx="306743" cy="2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6160" cy="1934785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מסקנה: מטריצה אלמנטרית</a:t>
            </a:r>
            <a:r>
              <a:rPr lang="en-US" dirty="0" smtClean="0"/>
              <a:t>   </a:t>
            </a:r>
            <a:r>
              <a:rPr lang="he-IL" dirty="0" smtClean="0"/>
              <a:t> </a:t>
            </a:r>
            <a:r>
              <a:rPr lang="en-US" dirty="0" smtClean="0"/>
              <a:t>             </a:t>
            </a:r>
            <a:r>
              <a:rPr lang="he-IL" dirty="0" smtClean="0"/>
              <a:t>היא הפיכה. </a:t>
            </a:r>
            <a:br>
              <a:rPr lang="he-IL" dirty="0" smtClean="0"/>
            </a:br>
            <a:r>
              <a:rPr lang="he-IL" dirty="0" smtClean="0"/>
              <a:t>ההופכית שלה היא</a:t>
            </a:r>
            <a:r>
              <a:rPr lang="en-US" dirty="0" smtClean="0"/>
              <a:t>       </a:t>
            </a:r>
            <a:r>
              <a:rPr lang="he-IL" dirty="0" smtClean="0"/>
              <a:t>               (גם מטריצ</a:t>
            </a:r>
            <a:r>
              <a:rPr lang="he-IL" dirty="0"/>
              <a:t>ה</a:t>
            </a:r>
            <a:r>
              <a:rPr lang="he-IL" dirty="0" smtClean="0"/>
              <a:t> אלמנטרית) 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20" y="840338"/>
            <a:ext cx="1589030" cy="414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46" y="1449577"/>
            <a:ext cx="2484116" cy="44754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79" y="3472689"/>
            <a:ext cx="2670171" cy="44754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67" y="4240785"/>
            <a:ext cx="245333" cy="25386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87" y="3472690"/>
            <a:ext cx="2152228" cy="44754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20" y="4240785"/>
            <a:ext cx="1060265" cy="379734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52" y="3555660"/>
            <a:ext cx="196114" cy="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6160" cy="1934785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מסקנה: מטריצה אלמנטרית</a:t>
            </a:r>
            <a:r>
              <a:rPr lang="en-US" dirty="0" smtClean="0"/>
              <a:t>   </a:t>
            </a:r>
            <a:r>
              <a:rPr lang="he-IL" dirty="0" smtClean="0"/>
              <a:t> </a:t>
            </a:r>
            <a:r>
              <a:rPr lang="en-US" dirty="0" smtClean="0"/>
              <a:t>             </a:t>
            </a:r>
            <a:r>
              <a:rPr lang="he-IL" dirty="0" smtClean="0"/>
              <a:t>היא הפיכה. </a:t>
            </a:r>
            <a:br>
              <a:rPr lang="he-IL" dirty="0" smtClean="0"/>
            </a:br>
            <a:r>
              <a:rPr lang="he-IL" dirty="0" smtClean="0"/>
              <a:t>ההופכית שלה היא</a:t>
            </a:r>
            <a:r>
              <a:rPr lang="en-US" dirty="0" smtClean="0"/>
              <a:t>       </a:t>
            </a:r>
            <a:r>
              <a:rPr lang="he-IL" dirty="0" smtClean="0"/>
              <a:t>               (גם מטריצת אלמנטרית) 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20" y="840338"/>
            <a:ext cx="1589030" cy="414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46" y="1449577"/>
            <a:ext cx="2484116" cy="44754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1" y="2339647"/>
            <a:ext cx="9872381" cy="38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 </a:t>
            </a:r>
            <a:r>
              <a:rPr lang="en-US" sz="3500" dirty="0" smtClean="0"/>
              <a:t>A</a:t>
            </a:r>
            <a:r>
              <a:rPr lang="he-IL" sz="3500" dirty="0" smtClean="0"/>
              <a:t> הפיכה.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לכל מערכת              </a:t>
            </a:r>
            <a:r>
              <a:rPr lang="en-US" sz="3500" dirty="0" smtClean="0"/>
              <a:t> </a:t>
            </a:r>
            <a:r>
              <a:rPr lang="he-IL" sz="3500" dirty="0" smtClean="0"/>
              <a:t>יש פתרון יחיד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קיימת מערכת</a:t>
            </a:r>
            <a:r>
              <a:rPr lang="en-US" sz="3500" dirty="0" smtClean="0"/>
              <a:t>    </a:t>
            </a:r>
            <a:r>
              <a:rPr lang="he-IL" sz="3500" dirty="0" smtClean="0"/>
              <a:t>           שיש לה פתרון יחיד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בצורה מדורגת של </a:t>
            </a:r>
            <a:r>
              <a:rPr lang="en-US" sz="3500" dirty="0" smtClean="0"/>
              <a:t>A</a:t>
            </a:r>
            <a:r>
              <a:rPr lang="he-IL" sz="3500" dirty="0" smtClean="0"/>
              <a:t> אין משתנים חופשיים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בצורה מדורגת של </a:t>
            </a:r>
            <a:r>
              <a:rPr lang="en-US" sz="3500" dirty="0" smtClean="0"/>
              <a:t>A</a:t>
            </a:r>
            <a:r>
              <a:rPr lang="he-IL" sz="3500" dirty="0" smtClean="0"/>
              <a:t> אין שורת אפסים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הצורה המדורגת קנונית של </a:t>
            </a:r>
            <a:r>
              <a:rPr lang="en-US" sz="3500" dirty="0" smtClean="0"/>
              <a:t>A</a:t>
            </a:r>
            <a:r>
              <a:rPr lang="he-IL" sz="3500" dirty="0" smtClean="0"/>
              <a:t> היא </a:t>
            </a:r>
            <a:r>
              <a:rPr lang="en-US" sz="3500" dirty="0" smtClean="0"/>
              <a:t>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 </a:t>
            </a:r>
            <a:r>
              <a:rPr lang="en-US" sz="3500" dirty="0" smtClean="0"/>
              <a:t>A </a:t>
            </a:r>
            <a:r>
              <a:rPr lang="he-IL" sz="3500" dirty="0" smtClean="0"/>
              <a:t> היא מכפלה של מטריצות אלמנטריות</a:t>
            </a:r>
            <a:endParaRPr lang="en-US" sz="3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5" y="1930400"/>
            <a:ext cx="1346667" cy="32266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30" y="2535034"/>
            <a:ext cx="1346667" cy="322667"/>
          </a:xfrm>
          <a:prstGeom prst="rect">
            <a:avLst/>
          </a:prstGeom>
        </p:spPr>
      </p:pic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חץ מעוקל שמאלה 31"/>
          <p:cNvSpPr/>
          <p:nvPr/>
        </p:nvSpPr>
        <p:spPr>
          <a:xfrm>
            <a:off x="11553825" y="2091733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חץ מעוקל שמאלה 32"/>
          <p:cNvSpPr/>
          <p:nvPr/>
        </p:nvSpPr>
        <p:spPr>
          <a:xfrm>
            <a:off x="11553825" y="2683363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חץ מעוקל שמאלה 33"/>
          <p:cNvSpPr/>
          <p:nvPr/>
        </p:nvSpPr>
        <p:spPr>
          <a:xfrm>
            <a:off x="11553825" y="3866623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חץ מעוקל שמאלה 34"/>
          <p:cNvSpPr/>
          <p:nvPr/>
        </p:nvSpPr>
        <p:spPr>
          <a:xfrm>
            <a:off x="11553825" y="3274993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חץ מעוקל למעלה 18"/>
          <p:cNvSpPr/>
          <p:nvPr/>
        </p:nvSpPr>
        <p:spPr>
          <a:xfrm rot="16455296" flipV="1">
            <a:off x="1430054" y="2598883"/>
            <a:ext cx="3665934" cy="10008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חץ מעוקל שמאלה 14"/>
          <p:cNvSpPr/>
          <p:nvPr/>
        </p:nvSpPr>
        <p:spPr>
          <a:xfrm>
            <a:off x="11553825" y="4371449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  <p:bldP spid="33" grpId="0" animBg="1"/>
      <p:bldP spid="34" grpId="0" animBg="1"/>
      <p:bldP spid="35" grpId="0" animBg="1"/>
      <p:bldP spid="19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 </a:t>
            </a:r>
            <a:r>
              <a:rPr lang="en-US" sz="3500" dirty="0" smtClean="0"/>
              <a:t>A</a:t>
            </a:r>
            <a:r>
              <a:rPr lang="he-IL" sz="3500" dirty="0" smtClean="0"/>
              <a:t> הפיכה.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לכל מערכת              </a:t>
            </a:r>
            <a:r>
              <a:rPr lang="en-US" sz="3500" dirty="0" smtClean="0"/>
              <a:t> </a:t>
            </a:r>
            <a:r>
              <a:rPr lang="he-IL" sz="3500" dirty="0" smtClean="0"/>
              <a:t>יש פתרון יחיד</a:t>
            </a: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5" y="1930400"/>
            <a:ext cx="1346667" cy="322667"/>
          </a:xfrm>
          <a:prstGeom prst="rect">
            <a:avLst/>
          </a:prstGeom>
        </p:spPr>
      </p:pic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975" y="2909684"/>
            <a:ext cx="1091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קיימת </a:t>
            </a:r>
            <a:r>
              <a:rPr lang="en-US" sz="3500" dirty="0" smtClean="0"/>
              <a:t>  </a:t>
            </a:r>
            <a:r>
              <a:rPr lang="he-IL" sz="3500" dirty="0" smtClean="0"/>
              <a:t>         אזי</a:t>
            </a:r>
            <a:r>
              <a:rPr lang="en-US" sz="3500" dirty="0" smtClean="0"/>
              <a:t>   </a:t>
            </a:r>
            <a:r>
              <a:rPr lang="he-IL" sz="3500" dirty="0" smtClean="0"/>
              <a:t> לכל מערכת              :</a:t>
            </a:r>
            <a:r>
              <a:rPr lang="en-US" sz="3500" dirty="0" smtClean="0"/>
              <a:t> </a:t>
            </a:r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8" y="3042488"/>
            <a:ext cx="741333" cy="365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61925" y="3933825"/>
            <a:ext cx="11639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           </a:t>
            </a:r>
            <a:r>
              <a:rPr lang="en-US" sz="3500" dirty="0" smtClean="0"/>
              <a:t>          </a:t>
            </a:r>
            <a:r>
              <a:rPr lang="he-IL" sz="3500" dirty="0" smtClean="0"/>
              <a:t>הוא פתרון שהרי </a:t>
            </a:r>
            <a:endParaRPr lang="en-US" sz="3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44" y="4006976"/>
            <a:ext cx="1802667" cy="37066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3085154"/>
            <a:ext cx="1346667" cy="32266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08" y="4063962"/>
            <a:ext cx="4253334" cy="3706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77" y="5254751"/>
            <a:ext cx="296000" cy="200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54" y="5193417"/>
            <a:ext cx="1421334" cy="32266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37" y="5125908"/>
            <a:ext cx="3037335" cy="37066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8" y="5259167"/>
            <a:ext cx="762667" cy="200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-161925" y="4497030"/>
            <a:ext cx="11639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אם</a:t>
            </a:r>
            <a:r>
              <a:rPr lang="en-US" sz="3500" dirty="0" smtClean="0"/>
              <a:t>  </a:t>
            </a:r>
            <a:r>
              <a:rPr lang="he-IL" sz="3500" dirty="0" smtClean="0"/>
              <a:t>     פתרון אזי</a:t>
            </a:r>
            <a:endParaRPr lang="en-US" sz="3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56" y="5243126"/>
            <a:ext cx="372114" cy="2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e-IL" sz="3500" dirty="0" smtClean="0"/>
              <a:t>לכל מערכת              </a:t>
            </a:r>
            <a:r>
              <a:rPr lang="en-US" sz="3500" dirty="0" smtClean="0"/>
              <a:t> </a:t>
            </a:r>
            <a:r>
              <a:rPr lang="he-IL" sz="3500" dirty="0" smtClean="0"/>
              <a:t>יש פתרון יחיד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he-IL" sz="3500" dirty="0" smtClean="0"/>
              <a:t>קיימת מערכת</a:t>
            </a:r>
            <a:r>
              <a:rPr lang="en-US" sz="3500" dirty="0" smtClean="0"/>
              <a:t>    </a:t>
            </a:r>
            <a:r>
              <a:rPr lang="he-IL" sz="3500" dirty="0" smtClean="0"/>
              <a:t>           שיש לה פתרון יחיד</a:t>
            </a: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42" y="1415646"/>
            <a:ext cx="1346667" cy="32266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55" y="1953418"/>
            <a:ext cx="1346667" cy="322667"/>
          </a:xfrm>
          <a:prstGeom prst="rect">
            <a:avLst/>
          </a:prstGeom>
        </p:spPr>
      </p:pic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ברור.</a:t>
            </a:r>
            <a:r>
              <a:rPr lang="en-US" sz="3500" dirty="0" smtClean="0"/>
              <a:t>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517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e-IL" sz="3500" dirty="0" smtClean="0"/>
              <a:t>קיימת מערכת</a:t>
            </a:r>
            <a:r>
              <a:rPr lang="en-US" sz="3500" dirty="0" smtClean="0"/>
              <a:t>    </a:t>
            </a:r>
            <a:r>
              <a:rPr lang="he-IL" sz="3500" dirty="0" smtClean="0"/>
              <a:t>           שיש לה פתרון יחיד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e-IL" sz="3500" dirty="0"/>
              <a:t>בצורה מדורגת של </a:t>
            </a:r>
            <a:r>
              <a:rPr lang="en-US" sz="3500" dirty="0"/>
              <a:t>A</a:t>
            </a:r>
            <a:r>
              <a:rPr lang="he-IL" sz="3500" dirty="0"/>
              <a:t> אין משתנים חופשיים</a:t>
            </a:r>
          </a:p>
          <a:p>
            <a:pPr marL="514350" indent="-514350">
              <a:buFont typeface="+mj-lt"/>
              <a:buAutoNum type="arabicPeriod" startAt="3"/>
            </a:pPr>
            <a:endParaRPr lang="he-IL" sz="3500" dirty="0" smtClean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92" y="1415646"/>
            <a:ext cx="1346667" cy="322667"/>
          </a:xfrm>
          <a:prstGeom prst="rect">
            <a:avLst/>
          </a:prstGeom>
        </p:spPr>
      </p:pic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קיימת </a:t>
            </a:r>
            <a:r>
              <a:rPr lang="he-IL" sz="3500" dirty="0"/>
              <a:t>מערכת</a:t>
            </a:r>
            <a:r>
              <a:rPr lang="en-US" sz="3500" dirty="0"/>
              <a:t>    </a:t>
            </a:r>
            <a:r>
              <a:rPr lang="he-IL" sz="3500" dirty="0"/>
              <a:t>           שיש לה פתרון </a:t>
            </a:r>
            <a:r>
              <a:rPr lang="he-IL" sz="3500" dirty="0" smtClean="0"/>
              <a:t>יחיד אזי:</a:t>
            </a:r>
            <a:endParaRPr lang="he-IL" sz="3500" dirty="0"/>
          </a:p>
          <a:p>
            <a:endParaRPr lang="en-US" sz="3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3046588"/>
            <a:ext cx="1346667" cy="322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1974" y="3568538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אחרי דירוג של</a:t>
            </a:r>
            <a:r>
              <a:rPr lang="en-US" sz="3500" dirty="0" smtClean="0"/>
              <a:t>    </a:t>
            </a:r>
            <a:r>
              <a:rPr lang="he-IL" sz="3500" dirty="0" smtClean="0"/>
              <a:t>         אין שורת סתירה ואין משתנים חופשיים. </a:t>
            </a:r>
            <a:endParaRPr lang="he-IL" sz="3500" dirty="0"/>
          </a:p>
          <a:p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6" y="3710646"/>
            <a:ext cx="901333" cy="4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e-IL" sz="3500" dirty="0" smtClean="0"/>
              <a:t>בצורה </a:t>
            </a:r>
            <a:r>
              <a:rPr lang="he-IL" sz="3500" dirty="0"/>
              <a:t>מדורגת של </a:t>
            </a:r>
            <a:r>
              <a:rPr lang="en-US" sz="3500" dirty="0"/>
              <a:t>A</a:t>
            </a:r>
            <a:r>
              <a:rPr lang="he-IL" sz="3500" dirty="0"/>
              <a:t> אין משתנים </a:t>
            </a:r>
            <a:r>
              <a:rPr lang="he-IL" sz="3500" dirty="0" smtClean="0"/>
              <a:t>חופשיים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e-IL" sz="3500" dirty="0"/>
              <a:t>בצורה מדורגת של </a:t>
            </a:r>
            <a:r>
              <a:rPr lang="en-US" sz="3500" dirty="0"/>
              <a:t>A</a:t>
            </a:r>
            <a:r>
              <a:rPr lang="he-IL" sz="3500" dirty="0"/>
              <a:t> אין שורת אפסים</a:t>
            </a:r>
          </a:p>
          <a:p>
            <a:pPr marL="514350" indent="-514350">
              <a:buFont typeface="+mj-lt"/>
              <a:buAutoNum type="arabicPeriod" startAt="4"/>
            </a:pPr>
            <a:endParaRPr lang="he-IL" sz="3500" dirty="0"/>
          </a:p>
          <a:p>
            <a:pPr marL="514350" indent="-514350">
              <a:buFont typeface="+mj-lt"/>
              <a:buAutoNum type="arabicPeriod" startAt="4"/>
            </a:pPr>
            <a:endParaRPr lang="he-IL" sz="3500" dirty="0" smtClean="0"/>
          </a:p>
        </p:txBody>
      </p:sp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כי </a:t>
            </a:r>
            <a:r>
              <a:rPr lang="he-IL" sz="3500" dirty="0"/>
              <a:t>בצורה מדורגת של </a:t>
            </a:r>
            <a:r>
              <a:rPr lang="en-US" sz="3500" dirty="0"/>
              <a:t>A</a:t>
            </a:r>
            <a:r>
              <a:rPr lang="he-IL" sz="3500" dirty="0"/>
              <a:t> אין </a:t>
            </a:r>
            <a:r>
              <a:rPr lang="he-IL" sz="3500" dirty="0" smtClean="0"/>
              <a:t>משתנים חופשיים אזי:</a:t>
            </a:r>
            <a:endParaRPr lang="he-IL" sz="3500" dirty="0"/>
          </a:p>
          <a:p>
            <a:r>
              <a:rPr lang="he-IL" sz="3500" dirty="0" smtClean="0"/>
              <a:t> </a:t>
            </a:r>
            <a:endParaRPr lang="he-IL" sz="3500" dirty="0"/>
          </a:p>
          <a:p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561974" y="3568538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בכל עמודה יש איבר מוביל.</a:t>
            </a:r>
          </a:p>
          <a:p>
            <a:endParaRPr lang="en-US" sz="3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30" y="4211311"/>
            <a:ext cx="231314" cy="3746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14300" y="4512828"/>
            <a:ext cx="1091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יש </a:t>
            </a:r>
            <a:r>
              <a:rPr lang="en-US" sz="3500" dirty="0" smtClean="0"/>
              <a:t>n</a:t>
            </a:r>
            <a:r>
              <a:rPr lang="he-IL" sz="3500" dirty="0" smtClean="0"/>
              <a:t> איברים מובילים.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2948" y="5617953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כיוון שיש </a:t>
            </a:r>
            <a:r>
              <a:rPr lang="en-US" sz="3500" dirty="0" smtClean="0"/>
              <a:t>n</a:t>
            </a:r>
            <a:r>
              <a:rPr lang="he-IL" sz="3500" dirty="0" smtClean="0"/>
              <a:t> שורות, בכל שורה יש איבר מוביל ובפרט כל השורות שונות אינן שורות אפסים. </a:t>
            </a:r>
            <a:endParaRPr lang="he-IL" sz="3500" dirty="0"/>
          </a:p>
          <a:p>
            <a:endParaRPr lang="en-US" sz="3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30" y="5193547"/>
            <a:ext cx="231314" cy="3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e-IL" sz="3500" dirty="0" smtClean="0"/>
              <a:t>בצורה </a:t>
            </a:r>
            <a:r>
              <a:rPr lang="he-IL" sz="3500" dirty="0"/>
              <a:t>מדורגת של </a:t>
            </a:r>
            <a:r>
              <a:rPr lang="en-US" sz="3500" dirty="0"/>
              <a:t>A</a:t>
            </a:r>
            <a:r>
              <a:rPr lang="he-IL" sz="3500" dirty="0"/>
              <a:t> אין שורת </a:t>
            </a:r>
            <a:r>
              <a:rPr lang="he-IL" sz="3500" dirty="0" smtClean="0"/>
              <a:t>אפסים</a:t>
            </a:r>
            <a:endParaRPr lang="en-US" sz="3500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he-IL" sz="3500" dirty="0"/>
              <a:t>הצורה המדורגת קנונית של </a:t>
            </a:r>
            <a:r>
              <a:rPr lang="en-US" sz="3500" dirty="0"/>
              <a:t>A</a:t>
            </a:r>
            <a:r>
              <a:rPr lang="he-IL" sz="3500" dirty="0"/>
              <a:t> היא </a:t>
            </a:r>
            <a:r>
              <a:rPr lang="en-US" sz="3500" dirty="0"/>
              <a:t>I</a:t>
            </a:r>
          </a:p>
          <a:p>
            <a:pPr marL="514350" indent="-514350">
              <a:buFont typeface="+mj-lt"/>
              <a:buAutoNum type="arabicPeriod" startAt="5"/>
            </a:pPr>
            <a:endParaRPr lang="he-IL" sz="3500" dirty="0"/>
          </a:p>
          <a:p>
            <a:pPr marL="514350" indent="-514350">
              <a:buFont typeface="+mj-lt"/>
              <a:buAutoNum type="arabicPeriod" startAt="5"/>
            </a:pPr>
            <a:endParaRPr lang="he-IL" sz="3500" dirty="0"/>
          </a:p>
          <a:p>
            <a:pPr marL="514350" indent="-514350">
              <a:buFont typeface="+mj-lt"/>
              <a:buAutoNum type="arabicPeriod" startAt="5"/>
            </a:pPr>
            <a:endParaRPr lang="he-IL" sz="3500" dirty="0" smtClean="0"/>
          </a:p>
        </p:txBody>
      </p:sp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כי </a:t>
            </a:r>
            <a:r>
              <a:rPr lang="he-IL" sz="3500" dirty="0"/>
              <a:t>בצורה מדורגת של </a:t>
            </a:r>
            <a:r>
              <a:rPr lang="en-US" sz="3500" dirty="0"/>
              <a:t>A</a:t>
            </a:r>
            <a:r>
              <a:rPr lang="he-IL" sz="3500" dirty="0"/>
              <a:t> </a:t>
            </a:r>
            <a:r>
              <a:rPr lang="he-IL" sz="3500" dirty="0" smtClean="0"/>
              <a:t>אין שורת אפסים אזי:</a:t>
            </a:r>
            <a:endParaRPr lang="he-IL" sz="3500" dirty="0"/>
          </a:p>
          <a:p>
            <a:r>
              <a:rPr lang="he-IL" sz="3500" dirty="0" smtClean="0"/>
              <a:t> </a:t>
            </a:r>
            <a:endParaRPr lang="he-IL" sz="3500" dirty="0"/>
          </a:p>
          <a:p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561974" y="3568538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בכל שורה יש איבר מוביל (</a:t>
            </a:r>
            <a:r>
              <a:rPr lang="en-US" sz="3500" dirty="0" smtClean="0"/>
              <a:t>A</a:t>
            </a:r>
            <a:r>
              <a:rPr lang="he-IL" sz="3500" dirty="0" smtClean="0"/>
              <a:t> ריבועית ולכן גם בכל עמודה)</a:t>
            </a:r>
            <a:r>
              <a:rPr lang="en-US" sz="3500" dirty="0" smtClean="0"/>
              <a:t> </a:t>
            </a:r>
            <a:r>
              <a:rPr lang="he-IL" sz="3500" dirty="0" smtClean="0"/>
              <a:t>.</a:t>
            </a:r>
          </a:p>
          <a:p>
            <a:endParaRPr lang="en-US" sz="3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30" y="4211311"/>
            <a:ext cx="231314" cy="3746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14300" y="4512828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נשתמש בחלק השני של אלגוריתם גאוס לקבלת צורה מדורגת קנונית ששווה </a:t>
            </a:r>
            <a:r>
              <a:rPr lang="en-US" sz="3500" dirty="0" smtClean="0"/>
              <a:t>I</a:t>
            </a:r>
            <a:endParaRPr lang="he-IL" sz="3500" dirty="0" smtClean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8" y="5541640"/>
            <a:ext cx="1620057" cy="1085029"/>
          </a:xfrm>
          <a:prstGeom prst="rect">
            <a:avLst/>
          </a:prstGeom>
        </p:spPr>
      </p:pic>
      <p:sp>
        <p:nvSpPr>
          <p:cNvPr id="20" name="כוכב עם 5 פינות 19"/>
          <p:cNvSpPr/>
          <p:nvPr/>
        </p:nvSpPr>
        <p:spPr>
          <a:xfrm>
            <a:off x="530313" y="5461603"/>
            <a:ext cx="496409" cy="37010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68" y="5562134"/>
            <a:ext cx="2577116" cy="1085029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27" y="5541640"/>
            <a:ext cx="2577115" cy="1085029"/>
          </a:xfrm>
          <a:prstGeom prst="rect">
            <a:avLst/>
          </a:prstGeom>
        </p:spPr>
      </p:pic>
      <p:sp>
        <p:nvSpPr>
          <p:cNvPr id="26" name="כוכב עם 5 פינות 25"/>
          <p:cNvSpPr/>
          <p:nvPr/>
        </p:nvSpPr>
        <p:spPr>
          <a:xfrm>
            <a:off x="1215607" y="6035935"/>
            <a:ext cx="496409" cy="37010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כוכב עם 5 פינות 26"/>
          <p:cNvSpPr/>
          <p:nvPr/>
        </p:nvSpPr>
        <p:spPr>
          <a:xfrm>
            <a:off x="1522159" y="6277057"/>
            <a:ext cx="496409" cy="37010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כוכב עם 5 פינות 27"/>
          <p:cNvSpPr/>
          <p:nvPr/>
        </p:nvSpPr>
        <p:spPr>
          <a:xfrm>
            <a:off x="870867" y="5752322"/>
            <a:ext cx="496409" cy="37010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49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0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9865894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למשל:</a:t>
            </a:r>
            <a:endParaRPr lang="en-US" sz="3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96" y="3855452"/>
            <a:ext cx="2637486" cy="100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6779" y="3968937"/>
            <a:ext cx="2339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הפיכה. כי:</a:t>
            </a:r>
            <a:endParaRPr lang="en-US" sz="3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5085009"/>
            <a:ext cx="11439692" cy="10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he-IL" sz="3500" dirty="0" smtClean="0"/>
              <a:t>הצורה </a:t>
            </a:r>
            <a:r>
              <a:rPr lang="he-IL" sz="3500" dirty="0"/>
              <a:t>המדורגת קנונית של </a:t>
            </a:r>
            <a:r>
              <a:rPr lang="en-US" sz="3500" dirty="0"/>
              <a:t>A</a:t>
            </a:r>
            <a:r>
              <a:rPr lang="he-IL" sz="3500" dirty="0"/>
              <a:t> היא </a:t>
            </a:r>
            <a:r>
              <a:rPr lang="en-US" sz="3500" dirty="0" smtClean="0"/>
              <a:t>I</a:t>
            </a:r>
            <a:endParaRPr lang="he-IL" sz="35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he-IL" sz="3500" dirty="0"/>
              <a:t> </a:t>
            </a:r>
            <a:r>
              <a:rPr lang="en-US" sz="3500" dirty="0"/>
              <a:t>A </a:t>
            </a:r>
            <a:r>
              <a:rPr lang="he-IL" sz="3500" dirty="0"/>
              <a:t> היא מכפלה של מטריצות </a:t>
            </a:r>
            <a:r>
              <a:rPr lang="he-IL" sz="3500" dirty="0" smtClean="0"/>
              <a:t>אלמנטריות</a:t>
            </a:r>
            <a:endParaRPr lang="he-IL" sz="3500" dirty="0"/>
          </a:p>
          <a:p>
            <a:pPr marL="514350" indent="-514350">
              <a:buFont typeface="+mj-lt"/>
              <a:buAutoNum type="arabicPeriod" startAt="7"/>
            </a:pPr>
            <a:endParaRPr lang="en-US" sz="3500" dirty="0"/>
          </a:p>
          <a:p>
            <a:pPr marL="514350" indent="-514350">
              <a:buFont typeface="+mj-lt"/>
              <a:buAutoNum type="arabicPeriod" startAt="7"/>
            </a:pPr>
            <a:endParaRPr lang="he-IL" sz="3500" dirty="0"/>
          </a:p>
          <a:p>
            <a:pPr marL="514350" indent="-514350">
              <a:buFont typeface="+mj-lt"/>
              <a:buAutoNum type="arabicPeriod" startAt="7"/>
            </a:pPr>
            <a:endParaRPr lang="he-IL" sz="3500" dirty="0"/>
          </a:p>
          <a:p>
            <a:pPr marL="514350" indent="-514350">
              <a:buFont typeface="+mj-lt"/>
              <a:buAutoNum type="arabicPeriod" startAt="7"/>
            </a:pPr>
            <a:endParaRPr lang="he-IL" sz="3500" dirty="0" smtClean="0"/>
          </a:p>
        </p:txBody>
      </p:sp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כי הצורה המדורגת קנונית של </a:t>
            </a:r>
            <a:r>
              <a:rPr lang="en-US" sz="3500" dirty="0"/>
              <a:t>A</a:t>
            </a:r>
            <a:r>
              <a:rPr lang="he-IL" sz="3500" dirty="0"/>
              <a:t> </a:t>
            </a:r>
            <a:r>
              <a:rPr lang="he-IL" sz="3500" dirty="0" smtClean="0"/>
              <a:t>היא </a:t>
            </a:r>
            <a:r>
              <a:rPr lang="en-US" sz="3500" dirty="0" smtClean="0"/>
              <a:t>I</a:t>
            </a:r>
            <a:r>
              <a:rPr lang="he-IL" sz="3500" dirty="0" smtClean="0"/>
              <a:t> אזי:</a:t>
            </a:r>
            <a:endParaRPr lang="he-IL" sz="3500" dirty="0"/>
          </a:p>
          <a:p>
            <a:r>
              <a:rPr lang="he-IL" sz="3500" dirty="0" smtClean="0"/>
              <a:t> </a:t>
            </a:r>
            <a:endParaRPr lang="he-IL" sz="3500" dirty="0"/>
          </a:p>
          <a:p>
            <a:endParaRPr lang="en-US" sz="3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62" y="3885034"/>
            <a:ext cx="289143" cy="29920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78" y="3876759"/>
            <a:ext cx="432457" cy="34697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94" y="3876759"/>
            <a:ext cx="442514" cy="34697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11" y="4005095"/>
            <a:ext cx="417371" cy="4525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43" y="3876759"/>
            <a:ext cx="460114" cy="3494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69" y="3876759"/>
            <a:ext cx="626057" cy="2816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01768" y="3651969"/>
            <a:ext cx="65234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נדרג עם כפל מטריצות אלמנטריות</a:t>
            </a:r>
            <a:endParaRPr lang="en-US" sz="35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8" y="4515976"/>
            <a:ext cx="231314" cy="37462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43" y="5074730"/>
            <a:ext cx="3386745" cy="409829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8" y="5668684"/>
            <a:ext cx="231314" cy="37462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43" y="6227439"/>
            <a:ext cx="2808458" cy="4475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72" y="6227440"/>
            <a:ext cx="3281144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24" y="6227441"/>
            <a:ext cx="2904001" cy="5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500" dirty="0"/>
              <a:t>A </a:t>
            </a:r>
            <a:r>
              <a:rPr lang="he-IL" sz="3500" dirty="0"/>
              <a:t> היא מכפלה של מטריצות אלמנטריות </a:t>
            </a:r>
            <a:endParaRPr lang="he-IL" sz="3500" dirty="0" smtClean="0"/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 </a:t>
            </a:r>
            <a:r>
              <a:rPr lang="en-US" sz="3500" dirty="0" smtClean="0"/>
              <a:t>A</a:t>
            </a:r>
            <a:r>
              <a:rPr lang="he-IL" sz="3500" dirty="0" smtClean="0"/>
              <a:t> הפיכה.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/>
          </a:p>
          <a:p>
            <a:pPr marL="514350" indent="-514350">
              <a:buFont typeface="+mj-lt"/>
              <a:buAutoNum type="arabicPeriod"/>
            </a:pPr>
            <a:endParaRPr lang="he-IL" sz="3500" dirty="0"/>
          </a:p>
          <a:p>
            <a:pPr marL="514350" indent="-514350">
              <a:buFont typeface="+mj-lt"/>
              <a:buAutoNum type="arabicPeriod"/>
            </a:pPr>
            <a:endParaRPr lang="he-IL" sz="3500" dirty="0"/>
          </a:p>
          <a:p>
            <a:pPr marL="514350" indent="-514350">
              <a:buFont typeface="+mj-lt"/>
              <a:buAutoNum type="arabicPeriod"/>
            </a:pPr>
            <a:endParaRPr lang="he-IL" sz="3500" dirty="0" smtClean="0"/>
          </a:p>
        </p:txBody>
      </p:sp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</a:t>
            </a:r>
            <a:r>
              <a:rPr lang="he-IL" sz="3500" dirty="0"/>
              <a:t> </a:t>
            </a:r>
            <a:r>
              <a:rPr lang="he-IL" sz="3500" dirty="0" smtClean="0"/>
              <a:t>אם </a:t>
            </a:r>
            <a:r>
              <a:rPr lang="en-US" sz="3500" dirty="0" smtClean="0"/>
              <a:t>A </a:t>
            </a:r>
            <a:r>
              <a:rPr lang="he-IL" sz="3500" dirty="0" smtClean="0"/>
              <a:t> </a:t>
            </a:r>
            <a:r>
              <a:rPr lang="he-IL" sz="3500" dirty="0"/>
              <a:t>היא מכפלה של מטריצות </a:t>
            </a:r>
            <a:r>
              <a:rPr lang="he-IL" sz="3500" dirty="0" smtClean="0"/>
              <a:t>אלמנטריות אזי:</a:t>
            </a:r>
            <a:endParaRPr lang="he-IL" sz="3500" dirty="0"/>
          </a:p>
          <a:p>
            <a:r>
              <a:rPr lang="he-IL" sz="3500" dirty="0" smtClean="0"/>
              <a:t> </a:t>
            </a:r>
            <a:endParaRPr lang="he-IL" sz="3500" dirty="0"/>
          </a:p>
          <a:p>
            <a:endParaRPr lang="en-US" sz="3500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" y="3651969"/>
            <a:ext cx="1091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A</a:t>
            </a:r>
            <a:r>
              <a:rPr lang="he-IL" sz="3500" dirty="0" smtClean="0"/>
              <a:t> הפיכה כמכפלה של הפיכות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4104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תרגיל: נתונה המערכת </a:t>
            </a:r>
            <a:endParaRPr lang="en-US" sz="35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25" y="461866"/>
            <a:ext cx="2066667" cy="13295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09850" y="2004916"/>
            <a:ext cx="89154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הראו כי קיים פתרון יחיד למערכת ומצאו אותו</a:t>
            </a:r>
            <a:endParaRPr lang="en-US" sz="35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1501" y="29002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פתרון: נכתוב את המערכת </a:t>
            </a:r>
            <a:endParaRPr lang="en-US" sz="3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20" y="2760386"/>
            <a:ext cx="4344762" cy="113904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72" y="2540033"/>
            <a:ext cx="219048" cy="226667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73" y="2642403"/>
            <a:ext cx="118095" cy="2228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81501" y="471504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נראה אח"כ כי </a:t>
            </a:r>
            <a:r>
              <a:rPr lang="en-US" sz="3500" dirty="0" smtClean="0"/>
              <a:t>A</a:t>
            </a:r>
            <a:r>
              <a:rPr lang="he-IL" sz="3500" dirty="0" smtClean="0"/>
              <a:t> הפיכה ומתקיים </a:t>
            </a:r>
            <a:endParaRPr lang="en-US" sz="35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95" y="4457184"/>
            <a:ext cx="3579048" cy="11466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81501" y="6000921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לכן יש פתרון יחיד שהוא</a:t>
            </a:r>
            <a:endParaRPr lang="en-US" sz="3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1" y="5653970"/>
            <a:ext cx="2476190" cy="11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אלגוריתם לקביעה אם </a:t>
            </a:r>
            <a:r>
              <a:rPr lang="en-US" dirty="0" smtClean="0"/>
              <a:t>A</a:t>
            </a:r>
            <a:r>
              <a:rPr lang="he-IL" dirty="0" smtClean="0"/>
              <a:t> הפיכה ומציאת ההופכית שלה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6276" y="1690688"/>
            <a:ext cx="6724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מדרגים קנונית את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sz="3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אם הגענו           אז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אחרת</a:t>
            </a:r>
            <a:r>
              <a:rPr lang="en-US" sz="3500" dirty="0" smtClean="0"/>
              <a:t>  </a:t>
            </a:r>
            <a:r>
              <a:rPr lang="he-IL" sz="3500" dirty="0" smtClean="0"/>
              <a:t>המטריצה אינה הפיכה.</a:t>
            </a:r>
            <a:r>
              <a:rPr lang="en-US" sz="3500" dirty="0" smtClean="0"/>
              <a:t> </a:t>
            </a:r>
            <a:r>
              <a:rPr lang="he-IL" sz="3500" dirty="0" smtClean="0"/>
              <a:t>   </a:t>
            </a:r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5" y="1854201"/>
            <a:ext cx="887543" cy="4173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2863044"/>
            <a:ext cx="912686" cy="4173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895830"/>
            <a:ext cx="1591543" cy="3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עבור המטריצה הבא – קבע האם היא הפיכה ואם כן, מצא את ההופכית.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441725"/>
            <a:ext cx="3344000" cy="1503543"/>
          </a:xfrm>
          <a:prstGeom prst="rect">
            <a:avLst/>
          </a:prstGeom>
        </p:spPr>
      </p:pic>
      <p:sp>
        <p:nvSpPr>
          <p:cNvPr id="15" name="כותרת 1"/>
          <p:cNvSpPr txBox="1">
            <a:spLocks/>
          </p:cNvSpPr>
          <p:nvPr/>
        </p:nvSpPr>
        <p:spPr>
          <a:xfrm>
            <a:off x="-85725" y="3379961"/>
            <a:ext cx="1199021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פתרון: נדרג את המטריצה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3507062"/>
            <a:ext cx="4244114" cy="1503543"/>
          </a:xfrm>
          <a:prstGeom prst="rect">
            <a:avLst/>
          </a:prstGeom>
        </p:spPr>
      </p:pic>
      <p:sp>
        <p:nvSpPr>
          <p:cNvPr id="17" name="סוגר מסולסל שמאלי 16"/>
          <p:cNvSpPr/>
          <p:nvPr/>
        </p:nvSpPr>
        <p:spPr>
          <a:xfrm rot="16200000">
            <a:off x="3864950" y="4293572"/>
            <a:ext cx="223595" cy="22001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סוגר מסולסל שמאלי 17"/>
          <p:cNvSpPr/>
          <p:nvPr/>
        </p:nvSpPr>
        <p:spPr>
          <a:xfrm rot="16200000">
            <a:off x="5979501" y="4455497"/>
            <a:ext cx="223596" cy="18763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5776512"/>
            <a:ext cx="289179" cy="2992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82" y="5776512"/>
            <a:ext cx="196139" cy="2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22924"/>
            <a:ext cx="289179" cy="2992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32" y="322924"/>
            <a:ext cx="196139" cy="28163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837549"/>
            <a:ext cx="8300952" cy="113904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504217"/>
            <a:ext cx="11400000" cy="1140952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4172789"/>
            <a:ext cx="11794288" cy="114857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07" y="5708162"/>
            <a:ext cx="196139" cy="281635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0" y="5708163"/>
            <a:ext cx="698971" cy="3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הערה- המקרה של מטריצות </a:t>
            </a:r>
            <a:r>
              <a:rPr lang="en-US" dirty="0" smtClean="0"/>
              <a:t>2X2</a:t>
            </a:r>
            <a:r>
              <a:rPr lang="he-IL" dirty="0" smtClean="0"/>
              <a:t> יותר פשוט: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57701" y="2507759"/>
            <a:ext cx="672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מטריצה</a:t>
            </a:r>
            <a:endParaRPr lang="en-US" sz="3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0" y="2321630"/>
            <a:ext cx="2657600" cy="100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1587499" y="2507759"/>
            <a:ext cx="672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הפיכה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4457701" y="3826430"/>
            <a:ext cx="672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err="1" smtClean="0"/>
              <a:t>אמ"מ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36" y="4012559"/>
            <a:ext cx="2044114" cy="3897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57701" y="5236130"/>
            <a:ext cx="672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ובמקרה זה</a:t>
            </a:r>
            <a:endParaRPr lang="en-US" sz="3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50" y="5236130"/>
            <a:ext cx="5048000" cy="1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אלגוריתם לקביעה אם </a:t>
            </a:r>
            <a:r>
              <a:rPr lang="en-US" dirty="0" smtClean="0"/>
              <a:t>A</a:t>
            </a:r>
            <a:r>
              <a:rPr lang="he-IL" dirty="0" smtClean="0"/>
              <a:t> הפיכה ומציאת ההופכית שלה</a:t>
            </a:r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04" y="5134039"/>
            <a:ext cx="289143" cy="2992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0" y="5125764"/>
            <a:ext cx="432457" cy="34697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6" y="5125764"/>
            <a:ext cx="442514" cy="34697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53" y="5254100"/>
            <a:ext cx="417371" cy="4525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5" y="5125764"/>
            <a:ext cx="460114" cy="34948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11" y="5125764"/>
            <a:ext cx="626057" cy="281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6276" y="1690688"/>
            <a:ext cx="6724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מדרגים קנונית את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sz="3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אם הגענו           אז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אחרת</a:t>
            </a:r>
            <a:r>
              <a:rPr lang="en-US" sz="3500" dirty="0" smtClean="0"/>
              <a:t>  </a:t>
            </a:r>
            <a:r>
              <a:rPr lang="he-IL" sz="3500" dirty="0" smtClean="0"/>
              <a:t>המטריצה אינה הפיכה.</a:t>
            </a:r>
            <a:r>
              <a:rPr lang="en-US" sz="3500" dirty="0" smtClean="0"/>
              <a:t> </a:t>
            </a:r>
            <a:r>
              <a:rPr lang="he-IL" sz="3500" dirty="0" smtClean="0"/>
              <a:t>   </a:t>
            </a:r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5" y="1854201"/>
            <a:ext cx="887543" cy="4173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2863044"/>
            <a:ext cx="912686" cy="4173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895830"/>
            <a:ext cx="1591543" cy="3444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524125" y="4161578"/>
            <a:ext cx="86868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הסבר (אם): צורה קנונית של </a:t>
            </a:r>
            <a:r>
              <a:rPr lang="en-US" sz="3500" dirty="0" smtClean="0"/>
              <a:t>A</a:t>
            </a:r>
            <a:r>
              <a:rPr lang="he-IL" sz="3500" dirty="0" smtClean="0"/>
              <a:t> היא </a:t>
            </a:r>
            <a:r>
              <a:rPr lang="en-US" sz="3500" dirty="0" smtClean="0"/>
              <a:t>I</a:t>
            </a:r>
            <a:endParaRPr lang="en-US" sz="3500" dirty="0"/>
          </a:p>
        </p:txBody>
      </p:sp>
      <p:sp>
        <p:nvSpPr>
          <p:cNvPr id="36" name="TextBox 35"/>
          <p:cNvSpPr txBox="1"/>
          <p:nvPr/>
        </p:nvSpPr>
        <p:spPr>
          <a:xfrm>
            <a:off x="2628901" y="5618845"/>
            <a:ext cx="85820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לכן ההופכית של </a:t>
            </a:r>
            <a:r>
              <a:rPr lang="en-US" sz="3500" dirty="0" smtClean="0"/>
              <a:t>A</a:t>
            </a:r>
            <a:r>
              <a:rPr lang="he-IL" sz="3500" dirty="0" smtClean="0"/>
              <a:t> היא                   ששווה ל </a:t>
            </a:r>
            <a:endParaRPr lang="en-US" sz="35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0" y="5792224"/>
            <a:ext cx="432457" cy="346972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6" y="5792224"/>
            <a:ext cx="442514" cy="346972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53" y="5920560"/>
            <a:ext cx="417371" cy="45257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5" y="5792224"/>
            <a:ext cx="460114" cy="349486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0" y="6407474"/>
            <a:ext cx="688914" cy="346972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6" y="6407474"/>
            <a:ext cx="442514" cy="346972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53" y="6535810"/>
            <a:ext cx="417371" cy="45257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5" y="6407474"/>
            <a:ext cx="460114" cy="349486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2800350" y="6535810"/>
            <a:ext cx="1771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433388" y="5688449"/>
            <a:ext cx="2957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ביצוע אותן פעולות על</a:t>
            </a:r>
            <a:endParaRPr lang="en-US" sz="3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6440160"/>
            <a:ext cx="196114" cy="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אלגוריתם לקביעה אם </a:t>
            </a:r>
            <a:r>
              <a:rPr lang="en-US" dirty="0" smtClean="0"/>
              <a:t>A</a:t>
            </a:r>
            <a:r>
              <a:rPr lang="he-IL" dirty="0" smtClean="0"/>
              <a:t> הפיכה ומציאת ההופכית שלה</a:t>
            </a:r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04" y="5134039"/>
            <a:ext cx="289143" cy="2992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0" y="5125764"/>
            <a:ext cx="432457" cy="34697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6" y="5125764"/>
            <a:ext cx="442514" cy="34697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53" y="5254100"/>
            <a:ext cx="417371" cy="4525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5" y="5125764"/>
            <a:ext cx="460114" cy="3494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12" y="5125764"/>
            <a:ext cx="736685" cy="294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6276" y="1690688"/>
            <a:ext cx="6724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מדרגים קנונית את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sz="3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אם הגענו           אז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אחרת</a:t>
            </a:r>
            <a:r>
              <a:rPr lang="en-US" sz="3500" dirty="0" smtClean="0"/>
              <a:t>  </a:t>
            </a:r>
            <a:r>
              <a:rPr lang="he-IL" sz="3500" dirty="0" smtClean="0"/>
              <a:t>המטריצה אינה הפיכה.</a:t>
            </a:r>
            <a:r>
              <a:rPr lang="en-US" sz="3500" dirty="0" smtClean="0"/>
              <a:t> </a:t>
            </a:r>
            <a:r>
              <a:rPr lang="he-IL" sz="3500" dirty="0" smtClean="0"/>
              <a:t>   </a:t>
            </a:r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5" y="1854201"/>
            <a:ext cx="887543" cy="4173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2863044"/>
            <a:ext cx="912686" cy="4173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895830"/>
            <a:ext cx="1591543" cy="3444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38175" y="4161578"/>
            <a:ext cx="105727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הסבר (אחרת): צורה קנונית של </a:t>
            </a:r>
            <a:r>
              <a:rPr lang="en-US" sz="3500" dirty="0" smtClean="0"/>
              <a:t>A</a:t>
            </a:r>
            <a:r>
              <a:rPr lang="he-IL" sz="3500" dirty="0" smtClean="0"/>
              <a:t> שונה מ </a:t>
            </a:r>
            <a:r>
              <a:rPr lang="en-US" sz="3500" dirty="0" smtClean="0"/>
              <a:t>I</a:t>
            </a:r>
            <a:r>
              <a:rPr lang="he-IL" sz="3500" dirty="0" smtClean="0"/>
              <a:t> -&gt;שורת אפסים</a:t>
            </a:r>
            <a:endParaRPr lang="en-US" sz="3500" dirty="0"/>
          </a:p>
        </p:txBody>
      </p:sp>
      <p:sp>
        <p:nvSpPr>
          <p:cNvPr id="27" name="TextBox 26"/>
          <p:cNvSpPr txBox="1"/>
          <p:nvPr/>
        </p:nvSpPr>
        <p:spPr>
          <a:xfrm>
            <a:off x="8624761" y="5120814"/>
            <a:ext cx="2586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500" dirty="0" smtClean="0"/>
              <a:t>עם שורת אפסים ולכן לא הפיכה</a:t>
            </a:r>
            <a:endParaRPr lang="en-US" sz="1500" dirty="0"/>
          </a:p>
        </p:txBody>
      </p:sp>
      <p:cxnSp>
        <p:nvCxnSpPr>
          <p:cNvPr id="11" name="מחבר חץ ישר 10"/>
          <p:cNvCxnSpPr/>
          <p:nvPr/>
        </p:nvCxnSpPr>
        <p:spPr>
          <a:xfrm>
            <a:off x="8296275" y="5324686"/>
            <a:ext cx="409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סוגר מסולסל שמאלי 29"/>
          <p:cNvSpPr/>
          <p:nvPr/>
        </p:nvSpPr>
        <p:spPr>
          <a:xfrm rot="16200000">
            <a:off x="5910450" y="4676947"/>
            <a:ext cx="219772" cy="184868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3988388" y="5902667"/>
            <a:ext cx="44928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מכפלה של הפיכות</a:t>
            </a:r>
            <a:r>
              <a:rPr lang="he-IL" sz="2000" dirty="0"/>
              <a:t> </a:t>
            </a:r>
            <a:r>
              <a:rPr lang="he-IL" sz="2000" dirty="0" smtClean="0"/>
              <a:t>(אלמנטריות) ולכן הפיכה</a:t>
            </a:r>
            <a:endParaRPr lang="he-IL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-163444" y="5024371"/>
            <a:ext cx="39814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אם      הפיכה. </a:t>
            </a:r>
          </a:p>
          <a:p>
            <a:pPr algn="ctr"/>
            <a:r>
              <a:rPr lang="he-IL" sz="2800" dirty="0" smtClean="0"/>
              <a:t>אזי כל המכפלה </a:t>
            </a:r>
            <a:r>
              <a:rPr lang="he-IL" sz="2800" dirty="0" err="1" smtClean="0"/>
              <a:t>היתה</a:t>
            </a:r>
            <a:r>
              <a:rPr lang="he-IL" sz="2800" dirty="0" smtClean="0"/>
              <a:t> הפיכה. סתירה 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76" y="5149499"/>
            <a:ext cx="289179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עבור המטריצה הבא – קבע האם היא הפיכה ואם כן, בטא אותה כמכפלה של אלמנטריות.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29" y="1314624"/>
            <a:ext cx="334441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822" y="3968937"/>
            <a:ext cx="11253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500" dirty="0" smtClean="0"/>
              <a:t>אם קיימת, קיימת רק </a:t>
            </a:r>
            <a:r>
              <a:rPr lang="en-US" sz="3500" dirty="0" smtClean="0"/>
              <a:t>B</a:t>
            </a:r>
            <a:r>
              <a:rPr lang="he-IL" sz="3500" dirty="0" smtClean="0"/>
              <a:t> אחת כזאת. </a:t>
            </a:r>
          </a:p>
          <a:p>
            <a:pPr algn="ctr"/>
            <a:r>
              <a:rPr lang="he-IL" sz="3500" dirty="0" smtClean="0"/>
              <a:t>היא נקראת ההופכית של </a:t>
            </a:r>
            <a:r>
              <a:rPr lang="en-US" sz="3500" dirty="0" smtClean="0"/>
              <a:t>A</a:t>
            </a:r>
            <a:r>
              <a:rPr lang="he-IL" sz="3500" dirty="0" smtClean="0"/>
              <a:t> ומסומנת:</a:t>
            </a:r>
            <a:endParaRPr lang="en-US" sz="3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5586609"/>
            <a:ext cx="931962" cy="4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0" y="-133350"/>
            <a:ext cx="1199021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פתרון: נדרג ונעקוב </a:t>
            </a:r>
          </a:p>
          <a:p>
            <a:r>
              <a:rPr lang="he-IL" sz="2800" dirty="0" smtClean="0"/>
              <a:t>אחרי הפעולות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459849"/>
            <a:ext cx="6636029" cy="150373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2712591"/>
            <a:ext cx="9617143" cy="150354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39" y="254280"/>
            <a:ext cx="344500" cy="27409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1" y="2671313"/>
            <a:ext cx="354558" cy="27409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93" y="2671314"/>
            <a:ext cx="357073" cy="27409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59" y="3269574"/>
            <a:ext cx="372161" cy="2338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91920" y="2712590"/>
            <a:ext cx="15335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המטריצה הפיכה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53" y="4384117"/>
            <a:ext cx="231343" cy="374675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" y="4965331"/>
            <a:ext cx="1214551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53" y="979707"/>
            <a:ext cx="231343" cy="37467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31" y="275950"/>
            <a:ext cx="3095096" cy="342504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51" y="1554940"/>
            <a:ext cx="2549804" cy="36713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93" y="2213870"/>
            <a:ext cx="231343" cy="3746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51" y="2842623"/>
            <a:ext cx="2743428" cy="41239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43" y="3509096"/>
            <a:ext cx="231343" cy="3746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8" y="4621541"/>
            <a:ext cx="11599847" cy="1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39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9865894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למשל:</a:t>
            </a:r>
            <a:endParaRPr lang="en-US" sz="3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1" y="2803306"/>
            <a:ext cx="931962" cy="45927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96" y="3855452"/>
            <a:ext cx="2637486" cy="100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6779" y="3968937"/>
            <a:ext cx="2339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הפיכה. כי:</a:t>
            </a:r>
            <a:endParaRPr lang="en-US" sz="3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5085009"/>
            <a:ext cx="11439692" cy="1003200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1243263" y="3609474"/>
            <a:ext cx="986590" cy="11630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955326">
            <a:off x="1275040" y="3730410"/>
            <a:ext cx="16345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ההופכית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086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9865894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למשל:</a:t>
            </a:r>
            <a:endParaRPr lang="en-US" sz="35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20" y="5404990"/>
            <a:ext cx="1418057" cy="3444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71" y="4092109"/>
            <a:ext cx="1066057" cy="29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57496" y="3921618"/>
            <a:ext cx="2339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הפיכה. כי:</a:t>
            </a:r>
            <a:endParaRPr lang="en-US" sz="3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05" y="4143608"/>
            <a:ext cx="2778286" cy="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5085348" y="3968937"/>
            <a:ext cx="64810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הערה: עבור</a:t>
            </a:r>
            <a:r>
              <a:rPr lang="he-IL" sz="3500" dirty="0"/>
              <a:t> </a:t>
            </a:r>
            <a:r>
              <a:rPr lang="he-IL" sz="3500" dirty="0" smtClean="0"/>
              <a:t>כל מטריצה לא ריבועית </a:t>
            </a:r>
            <a:endParaRPr lang="en-US" sz="3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44" y="4069855"/>
            <a:ext cx="385524" cy="3989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85816" y="4837617"/>
            <a:ext cx="61805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לא ניתן למצוא מטריצה </a:t>
            </a:r>
            <a:endParaRPr lang="en-US" sz="3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39" y="4953622"/>
            <a:ext cx="402286" cy="3788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219456" y="4837617"/>
            <a:ext cx="61805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</a:t>
            </a:r>
            <a:endParaRPr lang="en-US" sz="35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1" y="4953622"/>
            <a:ext cx="1870628" cy="39893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1" y="5584564"/>
            <a:ext cx="1867276" cy="39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9865894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</a:t>
            </a:r>
            <a:endParaRPr lang="en-US" sz="3500" dirty="0"/>
          </a:p>
        </p:txBody>
      </p:sp>
      <p:sp>
        <p:nvSpPr>
          <p:cNvPr id="19" name="TextBox 18"/>
          <p:cNvSpPr txBox="1"/>
          <p:nvPr/>
        </p:nvSpPr>
        <p:spPr>
          <a:xfrm>
            <a:off x="8043486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</a:t>
            </a:r>
            <a:endParaRPr lang="en-US" sz="3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43" y="4084941"/>
            <a:ext cx="1870628" cy="3989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45791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</a:t>
            </a:r>
            <a:r>
              <a:rPr lang="he-IL" sz="3500" dirty="0"/>
              <a:t>ז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48" y="4084941"/>
            <a:ext cx="1867276" cy="3989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5011" y="3968937"/>
            <a:ext cx="23974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(וכן להיפך)</a:t>
            </a:r>
            <a:endParaRPr lang="en-US" sz="3500" dirty="0"/>
          </a:p>
        </p:txBody>
      </p:sp>
      <p:sp>
        <p:nvSpPr>
          <p:cNvPr id="24" name="TextBox 23"/>
          <p:cNvSpPr txBox="1"/>
          <p:nvPr/>
        </p:nvSpPr>
        <p:spPr>
          <a:xfrm>
            <a:off x="160421" y="5180116"/>
            <a:ext cx="114059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מסקנה: מספיק אחד מהשוויונות בשביל שמטריצה תהיה הפיכה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774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30" y="461865"/>
            <a:ext cx="3000380" cy="512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תרגיל: תהיינה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4555957" y="1370117"/>
            <a:ext cx="70104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הוכיחו: אם </a:t>
            </a:r>
            <a:r>
              <a:rPr lang="en-US" sz="3500" dirty="0" smtClean="0"/>
              <a:t>A</a:t>
            </a:r>
            <a:r>
              <a:rPr lang="he-IL" sz="3500" dirty="0" smtClean="0"/>
              <a:t> הפיכה אז </a:t>
            </a:r>
            <a:r>
              <a:rPr lang="en-US" sz="3500" dirty="0" smtClean="0"/>
              <a:t>B</a:t>
            </a:r>
            <a:r>
              <a:rPr lang="he-IL" sz="3500" dirty="0" smtClean="0"/>
              <a:t> הפיכה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המקיימות</a:t>
            </a:r>
            <a:endParaRPr lang="en-US" sz="3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3" y="461865"/>
            <a:ext cx="3198170" cy="4760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65894" y="2227735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פתרון:</a:t>
            </a:r>
            <a:endParaRPr lang="en-US" sz="3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25" y="2382639"/>
            <a:ext cx="3198170" cy="47603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96" y="3181099"/>
            <a:ext cx="231314" cy="37462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3" y="3738198"/>
            <a:ext cx="2246094" cy="462629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96" y="4536657"/>
            <a:ext cx="231314" cy="374629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8" y="5136496"/>
            <a:ext cx="4274283" cy="462629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21" y="5136496"/>
            <a:ext cx="1659427" cy="462629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31" y="5216706"/>
            <a:ext cx="834742" cy="375467"/>
          </a:xfrm>
          <a:prstGeom prst="rect">
            <a:avLst/>
          </a:prstGeom>
        </p:spPr>
      </p:pic>
      <p:cxnSp>
        <p:nvCxnSpPr>
          <p:cNvPr id="3" name="מחבר ישר 2"/>
          <p:cNvCxnSpPr/>
          <p:nvPr/>
        </p:nvCxnSpPr>
        <p:spPr>
          <a:xfrm>
            <a:off x="1729875" y="5788152"/>
            <a:ext cx="583557" cy="9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2497971" y="5788152"/>
            <a:ext cx="583557" cy="9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09" y="6167683"/>
            <a:ext cx="962132" cy="459277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H="1">
            <a:off x="1729875" y="5797296"/>
            <a:ext cx="124946" cy="18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5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27.6715"/>
  <p:tag name="LATEXADDIN" val="\documentclass{article}&#10;\usepackage{amsmath}&#10;\usepackage{amssymb}&#10;\usepackage{amsthm}&#10;\usepackage{xcolor}&#10;\pagestyle{empty}&#10;\begin{document}&#10;&#10;&#10;$R_{1}\leftarrow 5\cdot R_{1} $&#10;\end{document}"/>
  <p:tag name="IGUANATEXSIZE" val="33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5 &amp; 0 &amp; 0\\&#10;0 &amp; 1 &amp; 0\\&#10;0 &amp; 0 &amp; 1&#10;\end{array}\right)$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781.4023"/>
  <p:tag name="LATEXADDIN" val="\documentclass{article}&#10;\usepackage{amsmath}&#10;\usepackage{amssymb}&#10;\usepackage{amsthm}&#10;\usepackage{xcolor}&#10;\pagestyle{empty}&#10;\begin{document}&#10;&#10;&#10;$R_1\leftarrow R_{1}-R_{3}$&#10;\end{document}"/>
  <p:tag name="IGUANATEXSIZE" val="33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03.2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1 &amp; 0 &amp; -1\\&#10;0 &amp; 1 &amp; 0\\&#10;0 &amp; 0 &amp; 1&#10;\end{array}\right)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24.5"/>
  <p:tag name="OUTPUTDPI" val="1200"/>
  <p:tag name="LATEXADDIN" val="\documentclass{article}&#10;\usepackage{amsmath}&#10;\usepackage{amssymb}&#10;\usepackage{amsthm}&#10;\usepackage{xcolor}&#10;\pagestyle{empty}&#10;\begin{document}&#10;&#10;&#10;$\rho(I)A=\rho(A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627.6715"/>
  <p:tag name="LATEXADDIN" val="\documentclass{article}&#10;\usepackage{amsmath}&#10;\usepackage{amssymb}&#10;\usepackage{amsthm}&#10;\usepackage{xcolor}&#10;\pagestyle{empty}&#10;\begin{document}&#10;&#10;&#10;$R_1\leftarrow 5\cdot R_{1}$&#10;\end{document}"/>
  <p:tag name="IGUANATEXSIZE" val="33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5 &amp; 0 &amp; 0\\&#10;0 &amp; 1 &amp; 0\\&#10;0 &amp; 0 &amp; 1&#10;\end{array}\right)$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07.7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}&#10;0 &amp; 1 &amp; 2\\&#10;\pi &amp; 3 &amp; -3\\&#10;5&amp; 3 &amp; 0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9.25"/>
  <p:tag name="OUTPUTDPI" val="1200"/>
  <p:tag name="LATEXADDIN" val="\documentclass{article}&#10;\usepackage{amsmath}&#10;\usepackage{amssymb}&#10;\usepackage{amsthm}&#10;\usepackage{xcolor}&#10;\pagestyle{empty}&#10;\begin{document}&#10;&#10;&#10;$\rho(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1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5 &amp; 10\\&#10;\pi &amp; 3 &amp; -3\\&#10;5&amp; 3 &amp; 0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1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2\\&#10;\pi &amp; 3 &amp; -3\\&#10;5&amp; 3 &amp; 0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44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3.4795"/>
  <p:tag name="LATEXADDIN" val="\documentclass{article}&#10;\usepackage{amsmath}&#10;\usepackage{amssymb}&#10;\usepackage{amsthm}&#10;\usepackage{xcolor}&#10;\pagestyle{empty}&#10;\begin{document}&#10;&#10;&#10;$\xrightarrow{\rho_1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3.4795"/>
  <p:tag name="LATEXADDIN" val="\documentclass{article}&#10;\usepackage{amsmath}&#10;\usepackage{amssymb}&#10;\usepackage{amsthm}&#10;\usepackage{xcolor}&#10;\pagestyle{empty}&#10;\begin{document}&#10;&#10;&#10;$\xrightarrow{\rho_2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8.7289"/>
  <p:tag name="LATEXADDIN" val="\documentclass{article}&#10;\usepackage{amsmath}&#10;\usepackage{amssymb}&#10;\usepackage{amsthm}&#10;\usepackage{xcolor}&#10;\pagestyle{empty}&#10;\begin{document}&#10;&#10;&#10;$\xrightarrow{\rho_k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amssymb}&#10;\usepackage{amsthm}&#10;\usepackage{xcolor}&#10;\pagestyle{empty}&#10;\begin{document}&#10;&#10;&#10;$U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9.7225"/>
  <p:tag name="LATEXADDIN" val="\documentclass{article}&#10;\usepackage{amsmath}&#10;\usepackage{amssymb}&#10;\usepackage{amsthm}&#10;\usepackage{xcolor}&#10;\pagestyle{empty}&#10;\begin{document}&#10;&#10;&#10;$=U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49.1938"/>
  <p:tag name="LATEXADDIN" val="\documentclass{article}&#10;\usepackage{amsmath}&#10;\usepackage{amssymb}&#10;\usepackage{amsthm}&#10;\usepackage{xcolor}&#10;\pagestyle{empty}&#10;\begin{document}&#10;&#10;&#10;$EA=U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usepackage{amssymb}&#10;\usepackage{amsthm}&#10;\usepackage{xcolor}&#10;\pagestyle{empty}&#10;\begin{document}&#10;&#10;&#10;$E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3.9408"/>
  <p:tag name="LATEXADDIN" val="\documentclass{article}&#10;\usepackage{amsmath}&#10;\usepackage{amssymb}&#10;\usepackage{amsthm}&#10;\usepackage{xcolor}&#10;\pagestyle{empty}&#10;\begin{document}&#10;&#10;&#10;$E=\rho(I)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40.9074"/>
  <p:tag name="LATEXADDIN" val="\documentclass{article}&#10;\usepackage{amsmath}&#10;\usepackage{amssymb}&#10;\usepackage{amsthm}&#10;\usepackage{xcolor}&#10;\pagestyle{empty}&#10;\begin{document}&#10;&#10;&#10;$E^{-1}=\rho^{-1}(I)$&#10;\end{document}"/>
  <p:tag name="IGUANATEXSIZE" val="33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96.4005"/>
  <p:tag name="LATEXADDIN" val="\documentclass{article}&#10;\usepackage{amsmath}&#10;\usepackage{amssymb}&#10;\usepackage{amsthm}&#10;\usepackage{xcolor}&#10;\pagestyle{empty}&#10;\begin{document}&#10;&#10;&#10;$\rho^{-1}(I)\cdot \rho(I)=$&#10;\end{document}"/>
  <p:tag name="IGUANATEXSIZE" val="33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641.9197"/>
  <p:tag name="LATEXADDIN" val="\documentclass{article}&#10;\usepackage{amsmath}&#10;\usepackage{amssymb}&#10;\usepackage{amsthm}&#10;\usepackage{xcolor}&#10;\pagestyle{empty}&#10;\begin{document}&#10;&#10;&#10;$\rho^{-1}( \rho(I))=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372.7034"/>
  <p:tag name="LATEXADDIN" val="\documentclass{article}&#10;\usepackage{amsmath}&#10;\usepackage{amssymb}&#10;\usepackage{amsthm}&#10;\usepackage{xcolor}&#10;\pagestyle{empty}&#10;\begin{document}&#10;&#10;&#10;$\rho^{-1}(A)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3.9408"/>
  <p:tag name="LATEXADDIN" val="\documentclass{article}&#10;\usepackage{amsmath}&#10;\usepackage{amssymb}&#10;\usepackage{amsthm}&#10;\usepackage{xcolor}&#10;\pagestyle{empty}&#10;\begin{document}&#10;&#10;&#10;$E=\rho(I)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40.9074"/>
  <p:tag name="LATEXADDIN" val="\documentclass{article}&#10;\usepackage{amsmath}&#10;\usepackage{amssymb}&#10;\usepackage{amsthm}&#10;\usepackage{xcolor}&#10;\pagestyle{empty}&#10;\begin{document}&#10;&#10;&#10;$E^{-1}=\rho^{-1}(I)$&#10;\end{document}"/>
  <p:tag name="IGUANATEXSIZE" val="33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0.311"/>
  <p:tag name="ORIGINALWIDTH" val="3886.764"/>
  <p:tag name="LATEXADDIN" val="\documentclass{article}&#10;\usepackage{amsmath}&#10;\usepackage{amssymb}&#10;\usepackage{amsthm}&#10;\usepackage{xcolor}&#10;\pagestyle{empty}&#10;\begin{document}&#10;&#10;&#10;$\begin{array}{c|c|c|c}&#10;\rho &amp; E=\rho(I) &amp; E^{-1}=\rho^{-1}(I) &amp; \rho^{-1}\\&#10;\hline R_{1}\leftrightarrow R_{2} &amp; \left(\begin{array}{ccc}&#10;0 &amp; 1 &amp; 0\\&#10;1 &amp; 0 &amp; 0\\&#10;0 &amp; 0 &amp; 1&#10;\end{array}\right) &amp; \left(\begin{array}{ccc}&#10;0 &amp; 1 &amp; 0\\&#10;1 &amp; 0 &amp; 0\\&#10;0 &amp; 0 &amp; 1&#10;\end{array}\right) &amp; R_{1}\leftrightarrow R_{2}\\&#10;\hline R_{3}\leftarrow5R_{3} &amp; \left(\begin{array}{ccc}&#10;1 &amp; 0 &amp; 0\\&#10;0 &amp; 1 &amp; 0\\&#10;0 &amp; 0 &amp; 5&#10;\end{array}\right) &amp; \left(\begin{array}{ccc}&#10;1 &amp; 0 &amp; 0\\&#10;0 &amp; 1 &amp; 0\\&#10;0 &amp; 0 &amp; \frac{1}{5}&#10;\end{array}\right) &amp; R_{3}\leftarrow\frac{1}{5}R_{3}\\&#10;\hline R_{2}\leftarrow R_{2}-4R_{3} &amp; \left(\begin{array}{ccc}&#10;1 &amp; 0 &amp; 0\\&#10;0 &amp; 1 &amp; -4\\&#10;0 &amp; 0 &amp; 1&#10;\end{array}\right) &amp; \left(\begin{array}{ccc}&#10;1 &amp; 0 &amp; 0\\&#10;0 &amp; 1 &amp; 4\\&#10;0 &amp; 0 &amp; 1&#10;\end{array}\right) &amp; R_{2}\leftarrow R_{2}+4R_{3}&#10;\end{array}$&#10;\end{document}"/>
  <p:tag name="IGUANATEXSIZE" val="25"/>
  <p:tag name="IGUANATEXCURSOR" val="9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506.9366"/>
  <p:tag name="LATEXADDIN" val="\documentclass{article}&#10;\usepackage{amsmath}&#10;\usepackage{amssymb}&#10;\usepackage{amsthm}&#10;\usepackage{xcolor}&#10;\pagestyle{empty}&#10;\begin{document}&#10;&#10;&#10;$v=A^{-1}b$&#10;\end{document}"/>
  <p:tag name="IGUANATEXSIZE" val="3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196.1"/>
  <p:tag name="LATEXADDIN" val="\documentclass{article}&#10;\usepackage{amsmath}&#10;\usepackage{amssymb}&#10;\usepackage{amsthm}&#10;\usepackage{xcolor}&#10;\pagestyle{empty}&#10;\begin{document}&#10;&#10;&#10;$Av=AA^{-1}b=Ib=b$&#10;\end{document}"/>
  <p:tag name="IGUANATEXSIZE" val="3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83.23961"/>
  <p:tag name="LATEXADDIN" val="\documentclass{article}&#10;\usepackage{amsmath}&#10;\usepackage{amssymb}&#10;\usepackage{amsthm}&#10;\usepackage{xcolor}&#10;\pagestyle{empty}&#10;\begin{document}&#10;&#10;&#10;$w$&#10;\end{document}"/>
  <p:tag name="IGUANATEXSIZE" val="3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99.7"/>
  <p:tag name="LATEXADDIN" val="\documentclass{article}&#10;\usepackage{amsmath}&#10;\usepackage{amssymb}&#10;\usepackage{amsthm}&#10;\usepackage{xcolor}&#10;\pagestyle{empty}&#10;\begin{document}&#10;&#10;&#10;$Aw=b$&#10;\end{document}"/>
  <p:tag name="IGUANATEXSIZE" val="3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854.1432"/>
  <p:tag name="LATEXADDIN" val="\documentclass{article}&#10;\usepackage{amsmath}&#10;\usepackage{amssymb}&#10;\usepackage{amsthm}&#10;\usepackage{xcolor}&#10;\pagestyle{empty}&#10;\begin{document}&#10;&#10;&#10;$A^{-1}Aw=A^{-1}b$&#10;\end{document}"/>
  <p:tag name="IGUANATEXSIZE" val="3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214.4731"/>
  <p:tag name="LATEXADDIN" val="\documentclass{article}&#10;\usepackage{amsmath}&#10;\usepackage{amssymb}&#10;\usepackage{amsthm}&#10;\usepackage{xcolor}&#10;\pagestyle{empty}&#10;\begin{document}&#10;&#10;&#10;$w=$&#10;\end{document}"/>
  <p:tag name="IGUANATEXSIZE" val="3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&#10;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44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53.4684"/>
  <p:tag name="LATEXADDIN" val="\documentclass{article}&#10;\usepackage{amsmath}&#10;\usepackage{amssymb}&#10;\usepackage{amsthm}&#10;\usepackage{xcolor}&#10;\pagestyle{empty}&#10;\begin{document}&#10;&#10;&#10;$(A|b)$&#10;\end{document}"/>
  <p:tag name="IGUANATEXSIZE" val="3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892.3884"/>
  <p:tag name="LATEXADDIN" val="\documentclass{article}&#10;\usepackage{amsmath}&#10;\usepackage{amssymb}&#10;\usepackage{amsthm}&#10;\usepackage{xcolor}&#10;\pagestyle{empty}&#10;\begin{document}&#10;&#10;&#10;$\left(\begin{array}{cccc}&#10;*  &amp; * &amp; * &amp; *\\&#10;0  &amp; * &amp; * &amp; *\\&#10;0  &amp; 0 &amp; * &amp; *\\&#10;0  &amp; 0&amp; 0 &amp; *&#10;\end{array}\right)$&#10;\end{document}"/>
  <p:tag name="IGUANATEXSIZE" val="24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86.6517"/>
  <p:tag name="LATEXADDIN" val="\documentclass{article}&#10;\usepackage{amsmath}&#10;\usepackage{amssymb}&#10;\usepackage{amsthm}&#10;\usepackage{xcolor}&#10;\pagestyle{empty}&#10;\begin{document}&#10;&#10;&#10;$A=\left(\begin{array}{cc}&#10;1 &amp; 2\\&#10;3 &amp; 4&#10;\end{array}\right)$&#10;\end{document}"/>
  <p:tag name="IGUANATEXSIZE" val="33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419.573"/>
  <p:tag name="LATEXADDIN" val="\documentclass{article}&#10;\usepackage{amsmath}&#10;\usepackage{amssymb}&#10;\usepackage{amsthm}&#10;\usepackage{xcolor}&#10;\pagestyle{empty}&#10;\begin{document}&#10;&#10;&#10;$\to\cdots \to \left(\begin{array}{cccc}&#10;1  &amp; * &amp; * &amp; *\\&#10;0  &amp; 1 &amp; * &amp; *\\&#10;0  &amp; 0 &amp; 1 &amp; *\\&#10;0  &amp; 0&amp; 0 &amp; 1&#10;\end{array}\right)$&#10;\end{document}"/>
  <p:tag name="IGUANATEXSIZE" val="24"/>
  <p:tag name="IGUANATEXCURSOR" val="2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419.573"/>
  <p:tag name="LATEXADDIN" val="\documentclass{article}&#10;\usepackage{amsmath}&#10;\usepackage{amssymb}&#10;\usepackage{amsthm}&#10;\usepackage{xcolor}&#10;\pagestyle{empty}&#10;\begin{document}&#10;&#10;&#10;$\to\cdots \to \left(\begin{array}{cccc}&#10;1  &amp; 0 &amp; 0 &amp; 0\\&#10;0  &amp; 1 &amp; 0 &amp; 0\\&#10;0  &amp; 0 &amp; 1 &amp; 0\\&#10;0  &amp; 0&amp; 0 &amp; 1&#10;\end{array}\right)$&#10;\end{document}"/>
  <p:tag name="IGUANATEXSIZE" val="24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186.7267"/>
  <p:tag name="LATEXADDIN" val="\documentclass{article}&#10;\usepackage{amsmath}&#10;\usepackage{amssymb}&#10;\usepackage{amsthm}&#10;\usepackage{xcolor}&#10;\pagestyle{empty}&#10;\begin{document}&#10;&#10;&#10;$=I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687.289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\left(\begin{array}{cc}&#10;-2 &amp; 1\\&#10;1.5 &amp; -0.5&#10;\end{array}\right)=\left(\begin{array}{cc}&#10;1 &amp; 0\\&#10;0 &amp; 1&#10;\end{array}\right)=\left(\begin{array}{cc}&#10;-2 &amp; 1\\&#10;1.5 &amp; -0.5&#10;\end{array}\right)\left(\begin{array}{cc}&#10;1 &amp; 2\\&#10;3 &amp; 4&#10;\end{array}\right)$&#10;\end{document}"/>
  <p:tag name="IGUANATEXSIZE" val="33"/>
  <p:tag name="IGUANATEXCURSOR" val="4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010.124"/>
  <p:tag name="LATEXADDIN" val="\documentclass{article}&#10;\usepackage{amsmath}&#10;\usepackage{amssymb}&#10;\usepackage{amsthm}&#10;\usepackage{xcolor}&#10;\pagestyle{empty}&#10;\begin{document}&#10;&#10;&#10;$A^{-1}=E_k\cdots E_2 E_1$&#10;\end{document}"/>
  <p:tag name="IGUANATEXSIZE" val="33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837.6453"/>
  <p:tag name="LATEXADDIN" val="\documentclass{article}&#10;\usepackage{amsmath}&#10;\usepackage{amssymb}&#10;\usepackage{amsthm}&#10;\usepackage{xcolor}&#10;\pagestyle{empty}&#10;\begin{document}&#10;&#10;&#10;$A=(A^{-1})^{-1}=$&#10;\end{document}"/>
  <p:tag name="IGUANATEXSIZE" val="33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978.6276"/>
  <p:tag name="LATEXADDIN" val="\documentclass{article}&#10;\usepackage{amsmath}&#10;\usepackage{amssymb}&#10;\usepackage{amsthm}&#10;\usepackage{xcolor}&#10;\pagestyle{empty}&#10;\begin{document}&#10;&#10;&#10;$(E_k\cdots E_2 E_1)^{-1}=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866.1417"/>
  <p:tag name="LATEXADDIN" val="\documentclass{article}&#10;\usepackage{amsmath}&#10;\usepackage{amssymb}&#10;\usepackage{amsthm}&#10;\usepackage{xcolor}&#10;\pagestyle{empty}&#10;\begin{document}&#10;&#10;&#10;$E_1^{-1}E_2^{-1}\cdots E_k^{-1}$&#10;\end{document}"/>
  <p:tag name="IGUANATEXSIZE" val="33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813.6483"/>
  <p:tag name="LATEXADDIN" val="\documentclass{article}&#10;\usepackage{amsmath}&#10;\usepackage{amssymb}&#10;\usepackage{amsthm}&#10;\usepackage{xcolor}&#10;\pagestyle{empty}&#10;\begin{document}&#10;&#10;&#10;$\begin{cases}&#10;2x+4z &amp; =1\\&#10;y+2z &amp; =2\\&#10;3x+z &amp; =3&#10;\end{cases}$&#10;\end{document}"/>
  <p:tag name="IGUANATEXSIZE" val="25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10.536"/>
  <p:tag name="LATEXADDIN" val="\documentclass{article}&#10;\usepackage{amsmath}&#10;\usepackage{amssymb}&#10;\usepackage{amsthm}&#10;\usepackage{xcolor}&#10;\pagestyle{empty}&#10;\begin{document}&#10;&#10;&#10;$\left(\begin{array}{ccc}&#10;2 &amp; 0 &amp; 4\\&#10;0 &amp; 1 &amp; 2\\&#10;3 &amp; 0 &amp; 1&#10;\end{array}\right)\left(\begin{array}{c}&#10;x\\&#10;y\\&#10;z&#10;\end{array}\right)=\left(\begin{array}{c}&#10;1\\&#10;2\\&#10;3&#10;\end{array}\right)$&#10;\end{document}"/>
  <p:tag name="IGUANATEXSIZE" val="25"/>
  <p:tag name="IGUANATEXCURSOR" val="3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usepackage{amssymb}&#10;\usepackage{amsthm}&#10;\usepackage{xcolor}&#10;\pagestyle{empty}&#10;\begin{document}&#10;&#10;&#10;$b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1.4435"/>
  <p:tag name="ORIGINALWIDTH" val="1409.074"/>
  <p:tag name="LATEXADDIN" val="\documentclass{article}&#10;\usepackage{amsmath}&#10;\usepackage{amssymb}&#10;\usepackage{amsthm}&#10;\usepackage{xcolor}&#10;\pagestyle{empty}&#10;\begin{document}&#10;&#10;&#10;$A^{-1}=\left(\begin{array}{ccc}&#10;-\frac{1}{10} &amp; 0 &amp; \frac{2}{5}\\&#10;-\frac{3}{5} &amp; 1 &amp; \frac{2}{5}\\&#10;\frac{3}{10} &amp; 0 &amp; -\frac{1}{5}&#10;\end{array}\right)$&#10;\end{document}"/>
  <p:tag name="IGUANATEXSIZE" val="25"/>
  <p:tag name="IGUANATEXCURSOR" val="2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0.6936"/>
  <p:tag name="ORIGINALWIDTH" val="974.8781"/>
  <p:tag name="LATEXADDIN" val="\documentclass{article}&#10;\usepackage{amsmath}&#10;\usepackage{amssymb}&#10;\usepackage{amsthm}&#10;\usepackage{xcolor}&#10;\pagestyle{empty}&#10;\begin{document}&#10;&#10;&#10;$A^{-1}b=\left(\begin{array}{c}&#10;\frac{11}{10}\\&#10;\frac{13}{5}\\&#10;-\frac{3}{10}&#10;\end{array}\right)$&#10;\end{document}"/>
  <p:tag name="IGUANATEXSIZE" val="25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4.7169"/>
  <p:tag name="LATEXADDIN" val="\documentclass{article}&#10;\usepackage{amsmath}&#10;\usepackage{amssymb}&#10;\usepackage{amsthm}&#10;\usepackage{xcolor}&#10;\pagestyle{empty}&#10;\begin{document}&#10;&#10;&#10;$(A|I)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72.216"/>
  <p:tag name="LATEXADDIN" val="\documentclass{article}&#10;\usepackage{amsmath}&#10;\usepackage{amssymb}&#10;\usepackage{amsthm}&#10;\usepackage{xcolor}&#10;\pagestyle{empty}&#10;\begin{document}&#10;&#10;&#10;$(I|B)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74.6906"/>
  <p:tag name="LATEXADDIN" val="\documentclass{article}&#10;\usepackage{amsmath}&#10;\usepackage{amssymb}&#10;\usepackage{amsthm}&#10;\usepackage{xcolor}&#10;\pagestyle{empty}&#10;\begin{document}&#10;&#10;&#10;$B=A^{-1}$&#10;\end{document}"/>
  <p:tag name="IGUANATEXSIZE" val="33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97.3754"/>
  <p:tag name="LATEXADDIN" val="\documentclass{article}&#10;\usepackage{amsmath}&#10;\usepackage{amssymb}&#10;\usepackage{amsthm}&#10;\usepackage{xcolor}&#10;\pagestyle{empty}&#10;\begin{document}&#10;&#10;&#10;$A=\left(\begin{array}{ccc}&#10;2 &amp; 0 &amp; 4\\&#10;0 &amp; 1 &amp; 2\\&#10;3 &amp; 0 &amp; 1&#10;\end{array}\right)&#10;$&#10;\end{document}"/>
  <p:tag name="IGUANATEXSIZE" val="33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65.842"/>
  <p:tag name="LATEXADDIN" val="\documentclass{article}&#10;\usepackage{amsmath}&#10;\usepackage{amssymb}&#10;\usepackage{amsthm}&#10;\usepackage{xcolor}&#10;\pagestyle{empty}&#10;\begin{document}&#10;&#10;&#10;$&#10;\left(\begin{array}{ccc|ccc}&#10;2 &amp; 0 &amp; 4 &amp; 1 &amp; 0 &amp; 0\\&#10;0 &amp; 1 &amp; 2 &amp; 0 &amp; 1 &amp; 0\\&#10;3 &amp; 0 &amp; 1 &amp; 0 &amp; 0 &amp; 1&#10;\end{array}\right)$&#10;\end{document}"/>
  <p:tag name="IGUANATEXSIZE" val="33"/>
  <p:tag name="IGUANATEXCURSOR" val="2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268.091"/>
  <p:tag name="LATEXADDIN" val="\documentclass{article}&#10;\usepackage{amsmath}&#10;\usepackage{amssymb}&#10;\usepackage{amsthm}&#10;\usepackage{xcolor}&#10;\pagestyle{empty}&#10;\begin{document}&#10;&#10;&#10;$\left(\begin{array}{ccc|ccc}&#10;2 &amp; 0 &amp; 4 &amp; 1 &amp; 0 &amp; 0\\&#10;0 &amp; 1 &amp; 2 &amp; 0 &amp; 1 &amp; 0\\&#10;3 &amp; 0 &amp; 1 &amp; 0 &amp; 0 &amp; 1&#10;\end{array}\right)&#10;\xrightarrow{R_{1}\leftarrow\frac{1}{2}R_{1}}\left(\begin{array}{ccc|ccc}&#10;1 &amp; 0 &amp; 2 &amp; 0.5 &amp; 0 &amp; 0\\&#10;0 &amp; 1 &amp; 2 &amp; 0 &amp; 1 &amp; 0\\&#10;3 &amp; 0 &amp; 1 &amp; 0 &amp; 0 &amp; 1&#10;\end{array}\right)&#10;$&#10;\end{document}"/>
  <p:tag name="IGUANATEXSIZE" val="25"/>
  <p:tag name="IGUANATEXCURSOR" val="4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4488.189"/>
  <p:tag name="LATEXADDIN" val="\documentclass{article}&#10;\usepackage{amsmath}&#10;\usepackage{amssymb}&#10;\usepackage{amsthm}&#10;\usepackage{xcolor}&#10;\pagestyle{empty}&#10;\begin{document}&#10;&#10;&#10;$&#10;\xrightarrow{R_{3}\leftarrow R_{3}-3R_{1}}\left(\begin{array}{ccc|ccc}&#10;1 &amp; 0 &amp; 2 &amp; 0.5 &amp; 0 &amp; 0\\&#10;0 &amp; 1 &amp; 2 &amp; 0 &amp; 1 &amp; 0\\&#10;0 &amp; 0 &amp; -5 &amp; -1.5 &amp; 0 &amp; 1&#10;\end{array}\right)&#10;\xrightarrow{R_{3}\leftarrow-\frac{1}{5}R_{3}}\left(\begin{array}{ccc|ccc}&#10;1 &amp; 0 &amp; 2 &amp; 0.5 &amp; 0 &amp; 0\\&#10;0 &amp; 1 &amp; 2 &amp; 0 &amp; 1 &amp; 0\\&#10;0 &amp; 0 &amp; 1 &amp; \frac{3}{10} &amp; 0 &amp; -\frac{1}{5}&#10;\end{array}\right)$&#10;\end{document}"/>
  <p:tag name="IGUANATEXSIZE" val="25"/>
  <p:tag name="IGUANATEXCURSOR" val="4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.1935"/>
  <p:tag name="ORIGINALWIDTH" val="4643.419"/>
  <p:tag name="LATEXADDIN" val="\documentclass{article}&#10;\usepackage{amsmath}&#10;\usepackage{amssymb}&#10;\usepackage{amsthm}&#10;\usepackage{xcolor}&#10;\pagestyle{empty}&#10;\begin{document}&#10;&#10;&#10;$\xrightarrow{R_{2}\leftarrow R_{2}-2R_{3}}\left(\begin{array}{ccc|ccc}&#10;1 &amp; 0 &amp; 2 &amp; 0.5 &amp; 0 &amp; 0\\&#10;0 &amp; 1 &amp; 0 &amp; -\frac{6}{10} &amp; 1 &amp; \frac{2}{5}\\&#10;0 &amp; 0 &amp; 1 &amp; \frac{3}{10} &amp; 0 &amp; -\frac{1}{5}&#10;\end{array}\right)&#10;\xrightarrow{R_{1}\leftarrow R_{1}-2R_{3}}\left(\begin{array}{ccc|ccc}&#10;1 &amp; 0 &amp;0 &amp; -\frac{1}{10} &amp; 0 &amp; \frac{2}{5}\\&#10;0 &amp; 1 &amp; 0 &amp; -\frac{6}{10} &amp; 1 &amp; \frac{2}{5}\\&#10;0 &amp; 0 &amp; 1 &amp; \frac{3}{10} &amp; 0 &amp; -\frac{1}{5}&#10;\end{array}\right)&#10;$&#10;\end{document}"/>
  <p:tag name="IGUANATEXSIZE" val="25"/>
  <p:tag name="IGUANATEXCURSOR" val="4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92.6509"/>
  <p:tag name="LATEXADDIN" val="\documentclass{article}&#10;\usepackage{amsmath}&#10;\usepackage{amssymb}&#10;\usepackage{amsthm}&#10;\usepackage{xcolor}&#10;\pagestyle{empty}&#10;\begin{document}&#10;&#10;&#10;$A=\left(\begin{array}{cc}&#10;a &amp; b\\&#10;c &amp; d&#10;\end{array}\right)$&#10;\end{document}"/>
  <p:tag name="IGUANATEXSIZE" val="33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609.6738"/>
  <p:tag name="LATEXADDIN" val="\documentclass{article}&#10;\usepackage{amsmath}&#10;\usepackage{amssymb}&#10;\usepackage{amsthm}&#10;\usepackage{xcolor}&#10;\pagestyle{empty}&#10;\begin{document}&#10;&#10;&#10;$ad-bc\neq0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19.573"/>
  <p:tag name="LATEXADDIN" val="\documentclass{article}&#10;\usepackage{amsmath}&#10;\usepackage{amssymb}&#10;\usepackage{amsthm}&#10;\usepackage{xcolor}&#10;\pagestyle{empty}&#10;\begin{document}&#10;&#10;&#10;$A^{-1}=\frac{1}{ad-bc}\left(\begin{array}{cc}&#10;d &amp; -b\\&#10;-c &amp; a&#10;\end{array}\right)$&#10;\end{document}"/>
  <p:tag name="IGUANATEXSIZE" val="35"/>
  <p:tag name="IGUANATEXCURSOR" val="2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186.7267"/>
  <p:tag name="LATEXADDIN" val="\documentclass{article}&#10;\usepackage{amsmath}&#10;\usepackage{amssymb}&#10;\usepackage{amsthm}&#10;\usepackage{xcolor}&#10;\pagestyle{empty}&#10;\begin{document}&#10;&#10;&#10;$=I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4.7169"/>
  <p:tag name="LATEXADDIN" val="\documentclass{article}&#10;\usepackage{amsmath}&#10;\usepackage{amssymb}&#10;\usepackage{amsthm}&#10;\usepackage{xcolor}&#10;\pagestyle{empty}&#10;\begin{document}&#10;&#10;&#10;$(A|I)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72.216"/>
  <p:tag name="LATEXADDIN" val="\documentclass{article}&#10;\usepackage{amsmath}&#10;\usepackage{amssymb}&#10;\usepackage{amsthm}&#10;\usepackage{xcolor}&#10;\pagestyle{empty}&#10;\begin{document}&#10;&#10;&#10;$(I|B)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74.6906"/>
  <p:tag name="LATEXADDIN" val="\documentclass{article}&#10;\usepackage{amsmath}&#10;\usepackage{amssymb}&#10;\usepackage{amsthm}&#10;\usepackage{xcolor}&#10;\pagestyle{empty}&#10;\begin{document}&#10;&#10;&#10;$B=A^{-1}$&#10;\end{document}"/>
  <p:tag name="IGUANATEXSIZE" val="33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22.9472"/>
  <p:tag name="LATEXADDIN" val="\documentclass{article}&#10;\usepackage{amsmath}&#10;\usepackage{amssymb}&#10;\usepackage{amsthm}&#10;\usepackage{xcolor}&#10;\pagestyle{empty}&#10;\begin{document}&#10;&#10;&#10;$I^{-1}=I$&#10;\end{document}"/>
  <p:tag name="IGUANATEXSIZE" val="33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205.4743"/>
  <p:tag name="LATEXADDIN" val="\documentclass{article}&#10;\usepackage{amsmath}&#10;\usepackage{amssymb}&#10;\usepackage{amsthm}&#10;\usepackage{xcolor}&#10;\pagestyle{empty}&#10;\begin{document}&#10;&#10;&#10;$E_1I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17.9602"/>
  <p:tag name="LATEXADDIN" val="\documentclass{article}&#10;\usepackage{amsmath}&#10;\usepackage{amssymb}&#10;\usepackage{amsthm}&#10;\usepackage{xcolor}&#10;\pagestyle{empty}&#10;\begin{document}&#10;&#10;&#10;$A=I&#10;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9.7225"/>
  <p:tag name="LATEXADDIN" val="\documentclass{article}&#10;\usepackage{amsmath}&#10;\usepackage{amssymb}&#10;\usepackage{amsthm}&#10;\usepackage{xcolor}&#10;\pagestyle{empty}&#10;\begin{document}&#10;&#10;&#10;$=U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4.7169"/>
  <p:tag name="LATEXADDIN" val="\documentclass{article}&#10;\usepackage{amsmath}&#10;\usepackage{amssymb}&#10;\usepackage{amsthm}&#10;\usepackage{xcolor}&#10;\pagestyle{empty}&#10;\begin{document}&#10;&#10;&#10;$(A|I)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72.216"/>
  <p:tag name="LATEXADDIN" val="\documentclass{article}&#10;\usepackage{amsmath}&#10;\usepackage{amssymb}&#10;\usepackage{amsthm}&#10;\usepackage{xcolor}&#10;\pagestyle{empty}&#10;\begin{document}&#10;&#10;&#10;$(I|B)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74.6906"/>
  <p:tag name="LATEXADDIN" val="\documentclass{article}&#10;\usepackage{amsmath}&#10;\usepackage{amssymb}&#10;\usepackage{amsthm}&#10;\usepackage{xcolor}&#10;\pagestyle{empty}&#10;\begin{document}&#10;&#10;&#10;$B=A^{-1}$&#10;\end{document}"/>
  <p:tag name="IGUANATEXSIZE" val="33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28.6464"/>
  <p:tag name="LATEXADDIN" val="\documentclass{article}&#10;\usepackage{amsmath}&#10;\usepackage{amssymb}&#10;\usepackage{amsthm}&#10;\usepackage{xcolor}&#10;\pagestyle{empty}&#10;\begin{document}&#10;&#10;&#10;$I\cdot I=I=I\cdot I&#10;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7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0 &amp; 1 &amp; 1\\&#10;1 &amp; 1 &amp; 0\\&#10;0 &amp; 0 &amp; 1&#10;\end{array}\right)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979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1\\&#10;1 &amp; 1 &amp; 0\\&#10;0 &amp; 0 &amp; 1&#10;\end{array}\right)\xrightarrow{R_{1}\leftrightarrow R_{2}}\left(\begin{array}{ccc}&#10;1 &amp; 1 &amp; 0\\&#10;0 &amp; 1 &amp; 1\\&#10;0 &amp; 0 &amp; 1&#10;\end{array}\right)&#10;$&#10;\end{document}"/>
  <p:tag name="IGUANATEXSIZE" val="33"/>
  <p:tag name="IGUANATEXCURSOR" val="339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868.392"/>
  <p:tag name="LATEXADDIN" val="\documentclass{article}&#10;\usepackage{amsmath}&#10;\usepackage{amssymb}&#10;\usepackage{amsthm}&#10;\usepackage{xcolor}&#10;\pagestyle{empty}&#10;\begin{document}&#10;&#10;&#10;$&#10;\xrightarrow{ R_{2}\leftarrow R_{2}-R_{3}}&#10;\left(\begin{array}{ccc}&#10;1 &amp; 1 &amp; 0\\&#10;0 &amp; 1 &amp; 0\\&#10;0 &amp; 0 &amp; 1&#10;\end{array}\right)\xrightarrow{R_1\leftarrow R_{1}-R_{2}}\left(\begin{array}{ccc}&#10;1 &amp; 0 &amp; 0\\&#10;0 &amp; 1 &amp; 0\\&#10;0 &amp; 0 &amp; 1&#10;\end{array}\right)&#10;$&#10;\end{document}"/>
  <p:tag name="IGUANATEXSIZE" val="33"/>
  <p:tag name="IGUANATEXCURSOR" val="3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\rho_1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05.75"/>
  <p:tag name="OUTPUTDPI" val="1200"/>
  <p:tag name="LATEXADDIN" val="\documentclass{article}&#10;\usepackage{amsmath}&#10;\usepackage{amssymb}&#10;\usepackage{amsthm}&#10;\usepackage{xcolor}&#10;\pagestyle{empty}&#10;\begin{document}&#10;&#10;&#10;$\rho_2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06.5"/>
  <p:tag name="OUTPUTDPI" val="1200"/>
  <p:tag name="LATEXADDIN" val="\documentclass{article}&#10;\usepackage{amsmath}&#10;\usepackage{amssymb}&#10;\usepackage{amsthm}&#10;\usepackage{xcolor}&#10;\pagestyle{empty}&#10;\begin{document}&#10;&#10;&#10;$\rho_3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622.5"/>
  <p:tag name="OUTPUTDPI" val="1200"/>
  <p:tag name="LATEXADDIN" val="\documentclass{article}&#10;\usepackage{amsmath}&#10;\usepackage{amssymb}&#10;\usepackage{amsthm}&#10;\usepackage{xcolor}&#10;\pagestyle{empty}&#10;\begin{document}&#10;&#10;&#10;$&#10;E_{1}=\left(\begin{array}{ccc}&#10;0 &amp; 1 &amp; 0\\&#10;1 &amp; 0 &amp; 0\\&#10;0 &amp; 0 &amp; 1&#10;\end{array}\right),\,E_{2}=\left(\begin{array}{ccc}&#10;1 &amp; 0 &amp; 0\\&#10;0 &amp; 1 &amp; -1\\&#10;0 &amp; 0 &amp; 1&#10;\end{array}\right),\,E_{3}=\left(\begin{array}{ccc}&#10;1 &amp; -1 &amp; 0\\&#10;0 &amp; 1 &amp; 0\\&#10;0 &amp; 0 &amp; 1&#10;\end{array}\right)&#10;$&#10;\end{document}"/>
  <p:tag name="IGUANATEXSIZE" val="33"/>
  <p:tag name="IGUANATEXCURSOR" val="402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0.25"/>
  <p:tag name="ORIGINALWIDTH" val="1238.25"/>
  <p:tag name="OUTPUTDPI" val="1200"/>
  <p:tag name="LATEXADDIN" val="\documentclass{article}&#10;\usepackage{amsmath}&#10;\usepackage{amssymb}&#10;\usepackage{amsthm}&#10;\usepackage{xcolor}&#10;\pagestyle{empty}&#10;\begin{document}&#10;&#10;&#10;$E_{1}=\left(\begin{array}{ccc}&#10;0 &amp; 1 &amp; 0\\&#10;1 &amp; 0 &amp; 0\\&#10;0 &amp; 0 &amp; 1&#10;\end{array}\right)&#10;\\E_{2}=\left(\begin{array}{ccc}&#10;1 &amp; 0 &amp; 0\\&#10;0 &amp; 1 &amp; -1\\&#10;0 &amp; 0 &amp; 1&#10;\end{array}\right)&#10;\\E_{3}=\left(\begin{array}{ccc}&#10;1 &amp; -1 &amp; 0\\&#10;0 &amp; 1 &amp; 0\\&#10;0 &amp; 0 &amp; 1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760.5"/>
  <p:tag name="OUTPUTDPI" val="1200"/>
  <p:tag name="LATEXADDIN" val="\documentclass{article}&#10;\usepackage{amsmath}&#10;\usepackage{amssymb}&#10;\usepackage{amsthm}&#10;\usepackage{xcolor}&#10;\pagestyle{empty}&#10;\begin{document}&#10;&#10;&#10;$E_3E_2E_1A=I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"/>
  <p:tag name="ORIGINALWIDTH" val="818.25"/>
  <p:tag name="OUTPUTDPI" val="1200"/>
  <p:tag name="LATEXADDIN" val="\documentclass{article}&#10;\usepackage{amsmath}&#10;\usepackage{amssymb}&#10;\usepackage{amsthm}&#10;\usepackage{xcolor}&#10;\pagestyle{empty}&#10;\begin{document}&#10;&#10;&#10;$A^{-1}=E_{3}E_{2}E_{1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459.75"/>
  <p:tag name="OUTPUTDPI" val="1200"/>
  <p:tag name="LATEXADDIN" val="\documentclass{article}&#10;\usepackage{amsmath}&#10;\usepackage{amssymb}&#10;\usepackage{amsthm}&#10;\usepackage{xcolor}&#10;\pagestyle{empty}&#10;\begin{document}&#10;&#10;&#10;$A=E_{1}^{-1}E_{2}^{-1}E_{3}^{-1}=\left(\begin{array}{ccc}&#10;0 &amp; 1 &amp; 0\\&#10;1 &amp; 0 &amp; 0\\&#10;0 &amp; 0 &amp; 1&#10;\end{array}\right)\left(\begin{array}{ccc}&#10;1 &amp; 0 &amp; 0\\&#10;0 &amp; 1 &amp; 1\\&#10;0 &amp; 0 &amp; 1&#10;\end{array}\right)\left(\begin{array}{ccc}&#10;1 &amp; 1 &amp; 0\\&#10;0 &amp; 1 &amp; 0\\&#10;0 &amp; 0 &amp; 1&#10;\end{array}\right)$&#10;\end{document}"/>
  <p:tag name="IGUANATEXSIZE" val="33"/>
  <p:tag name="IGUANATEXCURSOR" val="40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8.4477"/>
  <p:tag name="LATEXADDIN" val="\documentclass{article}&#10;\usepackage{amsmath}&#10;\usepackage{amssymb}&#10;\usepackage{amsthm}&#10;\usepackage{xcolor}&#10;\pagestyle{empty}&#10;\begin{document}&#10;&#10;&#10;$AB=I$&#10;\end{document}"/>
  <p:tag name="IGUANATEXSIZE" val="44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7.6978"/>
  <p:tag name="LATEXADDIN" val="\documentclass{article}&#10;\usepackage{amsmath}&#10;\usepackage{amssymb}&#10;\usepackage{amsthm}&#10;\usepackage{xcolor}&#10;\pagestyle{empty}&#10;\begin{document}&#10;&#10;&#10;$BA=I$&#10;\end{document}"/>
  <p:tag name="IGUANATEXSIZE" val="44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8.4477"/>
  <p:tag name="LATEXADDIN" val="\documentclass{article}&#10;\usepackage{amsmath}&#10;\usepackage{amssymb}&#10;\usepackage{amsthm}&#10;\usepackage{xcolor}&#10;\pagestyle{empty}&#10;\begin{document}&#10;&#10;&#10;$AB=I$&#10;\end{document}"/>
  <p:tag name="IGUANATEXSIZE" val="44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7.6978"/>
  <p:tag name="LATEXADDIN" val="\documentclass{article}&#10;\usepackage{amsmath}&#10;\usepackage{amssymb}&#10;\usepackage{amsthm}&#10;\usepackage{xcolor}&#10;\pagestyle{empty}&#10;\begin{document}&#10;&#10;&#10;$BA=I$&#10;\end{document}"/>
  <p:tag name="IGUANATEXSIZE" val="44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671.1661"/>
  <p:tag name="LATEXADDIN" val="\documentclass{article}&#10;\usepackage{amsmath}&#10;\usepackage{amssymb}&#10;\usepackage{amsthm}&#10;\usepackage{xcolor}&#10;\pagestyle{empty}&#10;\begin{document}&#10;&#10;&#10;$A,B\in \mathbb{F}^{n\times n}$&#10;\end{document}"/>
  <p:tag name="IGUANATEXSIZE" val="44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15.4105"/>
  <p:tag name="LATEXADDIN" val="\documentclass{article}&#10;\usepackage{amsmath}&#10;\usepackage{amssymb}&#10;\usepackage{amsthm}&#10;\usepackage{xcolor}&#10;\pagestyle{empty}&#10;\begin{document}&#10;&#10;&#10;$A^3B-A=0$&#10;\end{document}"/>
  <p:tag name="IGUANATEXSIZE" val="44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15.4105"/>
  <p:tag name="LATEXADDIN" val="\documentclass{article}&#10;\usepackage{amsmath}&#10;\usepackage{amssymb}&#10;\usepackage{amsthm}&#10;\usepackage{xcolor}&#10;\pagestyle{empty}&#10;\begin{document}&#10;&#10;&#10;$A^3B-A=0$&#10;\end{document}"/>
  <p:tag name="IGUANATEXSIZE" val="44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502.4372"/>
  <p:tag name="LATEXADDIN" val="\documentclass{article}&#10;\usepackage{amsmath}&#10;\usepackage{amssymb}&#10;\usepackage{amsthm}&#10;\usepackage{xcolor}&#10;\pagestyle{empty}&#10;\begin{document}&#10;&#10;&#10;$A^3B=A$&#10;\end{document}"/>
  <p:tag name="IGUANATEXSIZE" val="44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956.1305"/>
  <p:tag name="LATEXADDIN" val="\documentclass{article}&#10;\usepackage{amsmath}&#10;\usepackage{amssymb}&#10;\usepackage{amsthm}&#10;\usepackage{xcolor}&#10;\pagestyle{empty}&#10;\begin{document}&#10;&#10;&#10;$A^{-1}A^3B=A^{-1}A$&#10;\end{document}"/>
  <p:tag name="IGUANATEXSIZE" val="44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371.2036"/>
  <p:tag name="LATEXADDIN" val="\documentclass{article}&#10;\usepackage{amsmath}&#10;\usepackage{amssymb}&#10;\usepackage{amsthm}&#10;\usepackage{xcolor}&#10;\pagestyle{empty}&#10;\begin{document}&#10;&#10;&#10;$A^2B=$&#10;\end{document}"/>
  <p:tag name="IGUANATEXSIZE" val="44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186.7267"/>
  <p:tag name="LATEXADDIN" val="\documentclass{article}&#10;\usepackage{amsmath}&#10;\usepackage{amssymb}&#10;\usepackage{amsthm}&#10;\usepackage{xcolor}&#10;\pagestyle{empty}&#10;\begin{document}&#10;&#10;&#10;$=I$&#10;\end{document}"/>
  <p:tag name="IGUANATEXSIZE" val="44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15.2231"/>
  <p:tag name="LATEXADDIN" val="\documentclass{article}&#10;\usepackage{amsmath}&#10;\usepackage{amssymb}&#10;\usepackage{amsthm}&#10;\usepackage{xcolor}&#10;\pagestyle{empty}&#10;\begin{document}&#10;&#10;&#10;$B^{-1}$&#10;\end{document}"/>
  <p:tag name="IGUANATEXSIZE" val="44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545.1818"/>
  <p:tag name="LATEXADDIN" val="\documentclass{article}&#10;\usepackage{amsmath}&#10;\usepackage{amssymb}&#10;\usepackage{amsthm}&#10;\usepackage{xcolor}&#10;\pagestyle{empty}&#10;\begin{document}&#10;&#10;&#10;$A^{-1}A=I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42.4447"/>
  <p:tag name="LATEXADDIN" val="\documentclass{article}&#10;\usepackage{amsmath}&#10;\usepackage{amssymb}&#10;\usepackage{amsthm}&#10;\usepackage{xcolor}&#10;\pagestyle{empty}&#10;\begin{document}&#10;&#10;&#10;$B^{-1}A^{-1}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025.122"/>
  <p:tag name="LATEXADDIN" val="\documentclass{article}&#10;\usepackage{amsmath}&#10;\usepackage{amssymb}&#10;\usepackage{amsthm}&#10;\usepackage{xcolor}&#10;\pagestyle{empty}&#10;\begin{document}&#10;&#10;&#10;$(AB)^{-1}=B^{-1}A^{-1}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917.51"/>
  <p:tag name="LATEXADDIN" val="\documentclass{article}&#10;\usepackage{amsmath}&#10;\usepackage{amssymb}&#10;\usepackage{amsthm}&#10;\usepackage{xcolor}&#10;\pagestyle{empty}&#10;\begin{document}&#10;&#10;&#10;$ABB^{-1}A^{-1}=AIA^{-1}=AA^{-1}=I$&#10;\end{document}"/>
  <p:tag name="IGUANATEXSIZE" val="3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83.727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15.2231"/>
  <p:tag name="LATEXADDIN" val="\documentclass{article}&#10;\usepackage{amsmath}&#10;\usepackage{amssymb}&#10;\usepackage{amsthm}&#10;\usepackage{xcolor}&#10;\pagestyle{empty}&#10;\begin{document}&#10;&#10;&#10;$B^{-1}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42.4447"/>
  <p:tag name="LATEXADDIN" val="\documentclass{article}&#10;\usepackage{amsmath}&#10;\usepackage{amssymb}&#10;\usepackage{amsthm}&#10;\usepackage{xcolor}&#10;\pagestyle{empty}&#10;\begin{document}&#10;&#10;&#10;$B^{-1}A^{-1}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043.12"/>
  <p:tag name="LATEXADDIN" val="\documentclass{article}&#10;\usepackage{amsmath}&#10;\usepackage{amssymb}&#10;\usepackage{amsthm}&#10;\usepackage{xcolor}&#10;\pagestyle{empty}&#10;\begin{document}&#10;&#10;&#10;$ABM=I=MAB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&#10;^{-1}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15.2231"/>
  <p:tag name="LATEXADDIN" val="\documentclass{article}&#10;\usepackage{amsmath}&#10;\usepackage{amssymb}&#10;\usepackage{amsthm}&#10;\usepackage{xcolor}&#10;\pagestyle{empty}&#10;\begin{document}&#10;&#10;&#10;$B&#10;^{-1}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42.4447"/>
  <p:tag name="LATEXADDIN" val="\documentclass{article}&#10;\usepackage{amsmath}&#10;\usepackage{amssymb}&#10;\usepackage{amsthm}&#10;\usepackage{xcolor}&#10;\pagestyle{empty}&#10;\begin{document}&#10;&#10;&#10;$B^{-1}A^{-1}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99.925"/>
  <p:tag name="LATEXADDIN" val="\documentclass{article}&#10;\usepackage{amsmath}&#10;\usepackage{amssymb}&#10;\usepackage{amsthm}&#10;\usepackage{xcolor}&#10;\pagestyle{empty}&#10;\begin{document}&#10;&#10;&#10;$A_1,\dots,A_m$&#10;\end{document}"/>
  <p:tag name="IGUANATEXSIZE" val="3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622.4222"/>
  <p:tag name="LATEXADDIN" val="\documentclass{article}&#10;\usepackage{amsmath}&#10;\usepackage{amssymb}&#10;\usepackage{amsthm}&#10;\usepackage{xcolor}&#10;\pagestyle{empty}&#10;\begin{document}&#10;&#10;&#10;$A_m^{-1}\cdots A_1^{-1}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09.9362"/>
  <p:tag name="LATEXADDIN" val="\documentclass{article}&#10;\usepackage{amsmath}&#10;\usepackage{amssymb}&#10;\usepackage{amsthm}&#10;\usepackage{xcolor}&#10;\pagestyle{empty}&#10;\begin{document}&#10;&#10;&#10;$A_1 \cdots A_m$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99.925"/>
  <p:tag name="LATEXADDIN" val="\documentclass{article}&#10;\usepackage{amsmath}&#10;\usepackage{amssymb}&#10;\usepackage{amsthm}&#10;\usepackage{xcolor}&#10;\pagestyle{empty}&#10;\begin{document}&#10;&#10;&#10;$A_1,\dots,A_m$&#10;\end{document}"/>
  <p:tag name="IGUANATEXSIZE" val="3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86.6517"/>
  <p:tag name="LATEXADDIN" val="\documentclass{article}&#10;\usepackage{amsmath}&#10;\usepackage{amssymb}&#10;\usepackage{amsthm}&#10;\usepackage{xcolor}&#10;\pagestyle{empty}&#10;\begin{document}&#10;&#10;&#10;$A=\left(\begin{array}{cc}&#10;1 &amp; 2\\&#10;3 &amp; 4&#10;\end{array}\right)$&#10;\end{document}"/>
  <p:tag name="IGUANATEXSIZE" val="33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09.9362"/>
  <p:tag name="LATEXADDIN" val="\documentclass{article}&#10;\usepackage{amsmath}&#10;\usepackage{amssymb}&#10;\usepackage{amsthm}&#10;\usepackage{xcolor}&#10;\pagestyle{empty}&#10;\begin{document}&#10;&#10;&#10;$A_1 \cdots A_m$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99.925"/>
  <p:tag name="LATEXADDIN" val="\documentclass{article}&#10;\usepackage{amsmath}&#10;\usepackage{amssymb}&#10;\usepackage{amsthm}&#10;\usepackage{xcolor}&#10;\pagestyle{empty}&#10;\begin{document}&#10;&#10;&#10;$A_1,\dots,A_m$&#10;\end{document}"/>
  <p:tag name="IGUANATEXSIZE" val="3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622.4222"/>
  <p:tag name="LATEXADDIN" val="\documentclass{article}&#10;\usepackage{amsmath}&#10;\usepackage{amssymb}&#10;\usepackage{amsthm}&#10;\usepackage{xcolor}&#10;\pagestyle{empty}&#10;\begin{document}&#10;&#10;&#10;$A_m^{-1}\cdots A_1^{-1}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09.9362"/>
  <p:tag name="LATEXADDIN" val="\documentclass{article}&#10;\usepackage{amsmath}&#10;\usepackage{amssymb}&#10;\usepackage{amsthm}&#10;\usepackage{xcolor}&#10;\pagestyle{empty}&#10;\begin{document}&#10;&#10;&#10;$A_1 \cdots A_m$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99.925"/>
  <p:tag name="LATEXADDIN" val="\documentclass{article}&#10;\usepackage{amsmath}&#10;\usepackage{amssymb}&#10;\usepackage{amsthm}&#10;\usepackage{xcolor}&#10;\pagestyle{empty}&#10;\begin{document}&#10;&#10;&#10;$A_1,\dots,A_m$&#10;\end{document}"/>
  <p:tag name="IGUANATEXSIZE" val="3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09.9362"/>
  <p:tag name="LATEXADDIN" val="\documentclass{article}&#10;\usepackage{amsmath}&#10;\usepackage{amssymb}&#10;\usepackage{amsthm}&#10;\usepackage{xcolor}&#10;\pagestyle{empty}&#10;\begin{document}&#10;&#10;&#10;$A_1 \cdots A_m$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&#10;\left(\begin{array}{cccc}&#10;\\&#10;\negmedspace0 &amp; 0 &amp; \cdots &amp; 0\\&#10;\\&#10;\end{array}\right)&#10;$&#10;\end{document}"/>
  <p:tag name="IGUANATEXSIZE" val="33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456.6929"/>
  <p:tag name="LATEXADDIN" val="\documentclass{article}&#10;\usepackage{amsmath}&#10;\usepackage{amssymb}&#10;\usepackage{amsthm}&#10;\usepackage{xcolor}&#10;\pagestyle{empty}&#10;\begin{document}&#10;&#10;&#10;$&#10;\left(\begin{array}{ccc}&#10; &amp; \phantom{*}\\&#10; &amp; \\&#10; &amp; \\&#10; &amp; &#10;\end{array}\right)&#10;$&#10;\end{document}"/>
  <p:tag name="IGUANATEXSIZE" val="33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687.289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\left(\begin{array}{cc}&#10;-2 &amp; 1\\&#10;1.5 &amp; -0.5&#10;\end{array}\right)=\left(\begin{array}{cc}&#10;1 &amp; 0\\&#10;0 &amp; 1&#10;\end{array}\right)=\left(\begin{array}{cc}&#10;-2 &amp; 1\\&#10;1.5 &amp; -0.5&#10;\end{array}\right)\left(\begin{array}{cc}&#10;1 &amp; 2\\&#10;3 &amp; 4&#10;\end{array}\right)$&#10;\end{document}"/>
  <p:tag name="IGUANATEXSIZE" val="33"/>
  <p:tag name="IGUANATEXCURSOR" val="4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&#10;\left(\begin{array}{cccc}&#10;\\&#10;\negmedspace0 &amp; 0 &amp; \cdots &amp; 0\\&#10;\\&#10;\end{array}\right)&#10;$&#10;\end{document}"/>
  <p:tag name="IGUANATEXSIZE" val="33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68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0\\&#10;0 &amp; 0&#10;\end{array}\right)+\left(\begin{array}{cc}&#10;0 &amp; 0\\&#10;0 &amp; 1&#10;\end{array}\right)=I&#10;$&#10;\end{document}"/>
  <p:tag name="IGUANATEXSIZE" val="33"/>
  <p:tag name="IGUANATEXCURSOR" val="260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5.25"/>
  <p:tag name="OUTPUTDPI" val="1200"/>
  <p:tag name="LATEXADDIN" val="\documentclass{article}&#10;\usepackage{amsmath}&#10;\usepackage{amssymb}&#10;\usepackage{amsthm}&#10;\usepackage{xcolor}&#10;\pagestyle{empty}&#10;\begin{document}&#10;&#10;&#10;$I+(-I)=0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0.6487"/>
  <p:tag name="LATEXADDIN" val="\documentclass{article}&#10;\usepackage{amsmath}&#10;\usepackage{amssymb}&#10;\usepackage{amsthm}&#10;\usepackage{xcolor}&#10;\pagestyle{empty}&#10;\begin{document}&#10;&#10;&#10;$A=\left(\begin{array}{cc}&#10;1 &amp; 2\\&#10;3 &amp; 4\\&#10;5 &amp; 6&#10;\end{array}\right)$&#10;\end{document}"/>
  <p:tag name="IGUANATEXSIZE" val="33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548.9313"/>
  <p:tag name="LATEXADDIN" val="\documentclass{article}&#10;\usepackage{amsmath}&#10;\usepackage{amssymb}&#10;\usepackage{amsthm}&#10;\usepackage{xcolor}&#10;\pagestyle{empty}&#10;\begin{document}&#10;&#10;&#10;$R_1\leftrightarrow R_3: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074.99"/>
  <p:tag name="LATEXADDIN" val="\documentclass{article}&#10;\usepackage{amsmath}&#10;\usepackage{amssymb}&#10;\usepackage{amsthm}&#10;\usepackage{xcolor}&#10;\pagestyle{empty}&#10;\begin{document}&#10;&#10;&#10;$\left(\begin{array}{ccc}&#10;0 &amp; 0 &amp; 1\\&#10;0 &amp; 1 &amp; 0\\&#10;1 &amp; 0 &amp; 0&#10;\end{array}\right)\left(\begin{array}{cc}&#10;1 &amp; 2\\&#10;3 &amp; 4\\&#10;5 &amp; 6&#10;\end{array}\right)=\left(\begin{array}{cc}&#10;5 &amp; 6\\&#10;3 &amp; 4\\&#10;1 &amp; 2&#10;\end{array}\right)$&#10;\end{document}"/>
  <p:tag name="IGUANATEXSIZE" val="33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0.6487"/>
  <p:tag name="LATEXADDIN" val="\documentclass{article}&#10;\usepackage{amsmath}&#10;\usepackage{amssymb}&#10;\usepackage{amsthm}&#10;\usepackage{xcolor}&#10;\pagestyle{empty}&#10;\begin{document}&#10;&#10;&#10;$A=\left(\begin{array}{cc}&#10;1 &amp; 2\\&#10;3 &amp; 4\\&#10;5 &amp; 6&#10;\end{array}\right)$&#10;\end{document}"/>
  <p:tag name="IGUANATEXSIZE" val="33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913.3858"/>
  <p:tag name="LATEXADDIN" val="\documentclass{article}&#10;\usepackage{amsmath}&#10;\usepackage{amssymb}&#10;\usepackage{amsthm}&#10;\usepackage{xcolor}&#10;\pagestyle{empty}&#10;\begin{document}&#10;&#10;&#10;$R_{2}\leftarrow R_{2}-3R_{1}:$&#10;\end{document}"/>
  <p:tag name="IGUANATEXSIZE" val="33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69.216"/>
  <p:tag name="LATEXADDIN" val="\documentclass{article}&#10;\usepackage{amsmath}&#10;\usepackage{amssymb}&#10;\usepackage{amsthm}&#10;\usepackage{xcolor}&#10;\pagestyle{empty}&#10;\begin{document}&#10;&#10;&#10;$\left(\begin{array}{ccc}&#10;1 &amp; 0 &amp; 0\\&#10;-3 &amp; 1 &amp; 0\\&#10;0 &amp; 0 &amp; 1&#10;\end{array}\right)\left(\begin{array}{cc}&#10;1 &amp; 2\\&#10;3 &amp; 4\\&#10;5 &amp; 6&#10;\end{array}\right)=\left(\begin{array}{cc}&#10;1 &amp; 2\\&#10;0 &amp; -2\\&#10;5 &amp; 6&#10;\end{array}\right)$&#10;\end{document}"/>
  <p:tag name="IGUANATEXSIZE" val="33"/>
  <p:tag name="IGUANATEXCURSOR" val="3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R_{2}\leftrightarrow R_{3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0 &amp; 0\\&#10;0 &amp; 0 &amp; 1\\&#10;0 &amp; 1 &amp; 0&#10;\end{array}\right)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6584</TotalTime>
  <Words>946</Words>
  <Application>Microsoft Office PowerPoint</Application>
  <PresentationFormat>מסך רחב</PresentationFormat>
  <Paragraphs>188</Paragraphs>
  <Slides>42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ערכת נושא Office</vt:lpstr>
      <vt:lpstr>הפיכות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כל פעולת שורה ניתן לבצע ע"י כפל במטריצה</vt:lpstr>
      <vt:lpstr>כל פעולת שורה ניתן לבצע ע"י כפל במטריצה</vt:lpstr>
      <vt:lpstr>איך? מטריצות אלמנטריות</vt:lpstr>
      <vt:lpstr>מצגת של PowerPoint</vt:lpstr>
      <vt:lpstr>מצגת של PowerPoint</vt:lpstr>
      <vt:lpstr>מסקנה: דירוג מטריצה A לצורה מדורגת/מדורגת קנונית ניתן לביצוע ע"י כפל  מטריצות</vt:lpstr>
      <vt:lpstr>מסקנה: מטריצה אלמנטרית                 היא הפיכה.  ההופכית שלה היא                      (גם מטריצה אלמנטרית) </vt:lpstr>
      <vt:lpstr>מסקנה: מטריצה אלמנטרית                 היא הפיכה.  ההופכית שלה היא                      (גם מטריצת אלמנטרית)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אלגוריתם לקביעה אם A הפיכה ומציאת ההופכית שלה</vt:lpstr>
      <vt:lpstr>תרגיל: עבור המטריצה הבא – קבע האם היא הפיכה ואם כן, מצא את ההופכית.</vt:lpstr>
      <vt:lpstr>מצגת של PowerPoint</vt:lpstr>
      <vt:lpstr>הערה- המקרה של מטריצות 2X2 יותר פשוט:</vt:lpstr>
      <vt:lpstr>אלגוריתם לקביעה אם A הפיכה ומציאת ההופכית שלה</vt:lpstr>
      <vt:lpstr>אלגוריתם לקביעה אם A הפיכה ומציאת ההופכית שלה</vt:lpstr>
      <vt:lpstr>תרגיל: עבור המטריצה הבא – קבע האם היא הפיכה ואם כן, בטא אותה כמכפלה של אלמנטריות.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229</cp:revision>
  <dcterms:created xsi:type="dcterms:W3CDTF">2016-09-11T18:49:07Z</dcterms:created>
  <dcterms:modified xsi:type="dcterms:W3CDTF">2020-04-22T09:19:21Z</dcterms:modified>
</cp:coreProperties>
</file>